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304" r:id="rId3"/>
    <p:sldId id="306" r:id="rId4"/>
    <p:sldId id="302" r:id="rId5"/>
    <p:sldId id="303" r:id="rId6"/>
    <p:sldId id="309" r:id="rId7"/>
    <p:sldId id="310" r:id="rId8"/>
    <p:sldId id="313" r:id="rId9"/>
    <p:sldId id="314" r:id="rId10"/>
    <p:sldId id="311" r:id="rId11"/>
    <p:sldId id="318" r:id="rId12"/>
    <p:sldId id="260" r:id="rId13"/>
    <p:sldId id="300" r:id="rId14"/>
    <p:sldId id="319" r:id="rId15"/>
    <p:sldId id="315" r:id="rId16"/>
    <p:sldId id="316" r:id="rId17"/>
    <p:sldId id="317" r:id="rId18"/>
    <p:sldId id="307" r:id="rId19"/>
    <p:sldId id="308" r:id="rId20"/>
    <p:sldId id="320" r:id="rId21"/>
    <p:sldId id="329" r:id="rId22"/>
    <p:sldId id="331" r:id="rId23"/>
    <p:sldId id="312" r:id="rId24"/>
    <p:sldId id="265" r:id="rId25"/>
    <p:sldId id="266" r:id="rId26"/>
    <p:sldId id="321" r:id="rId27"/>
    <p:sldId id="330" r:id="rId28"/>
    <p:sldId id="332" r:id="rId29"/>
    <p:sldId id="333" r:id="rId30"/>
    <p:sldId id="323" r:id="rId31"/>
    <p:sldId id="324" r:id="rId32"/>
    <p:sldId id="325" r:id="rId33"/>
    <p:sldId id="270" r:id="rId34"/>
    <p:sldId id="272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3" r:id="rId46"/>
    <p:sldId id="294" r:id="rId47"/>
    <p:sldId id="295" r:id="rId48"/>
    <p:sldId id="297" r:id="rId49"/>
    <p:sldId id="305" r:id="rId50"/>
    <p:sldId id="30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0" autoAdjust="0"/>
  </p:normalViewPr>
  <p:slideViewPr>
    <p:cSldViewPr>
      <p:cViewPr varScale="1">
        <p:scale>
          <a:sx n="47" d="100"/>
          <a:sy n="47" d="100"/>
        </p:scale>
        <p:origin x="14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A1D5D-C5E3-4CD7-97D7-CACEC4598D1F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AF53-7B87-43BE-B159-6120C6DFD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8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FAF53-7B87-43BE-B159-6120C6DFDE9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9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FAF53-7B87-43BE-B159-6120C6DFDE9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5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Сосуды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FAF53-7B87-43BE-B159-6120C6DFDE9A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3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макрофагального инфильтрата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FAF53-7B87-43BE-B159-6120C6DFDE9A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4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370A3C-646C-433C-92EF-C1C98AACAA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94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://nsau.edu.ru/images/vetfac/images/ebooks/microbiology/stu/immun/allerg1.htm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nsau.edu.ru/images/vetfac/images/ebooks/microbiology/stu/immun/allerg1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nsau.edu.ru/images/vetfac/images/ebooks/microbiology/stu/immun/allerg2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nsau.edu.ru/images/vetfac/images/ebooks/microbiology/stu/immun/allerg3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hyperlink" Target="http://nsau.edu.ru/images/vetfac/images/ebooks/microbiology/stu/immun/allerg4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nsau.edu.ru/images/vetfac/images/ebooks/microbiology/stu/immun/allerg4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29135"/>
            <a:ext cx="5105400" cy="2868168"/>
          </a:xfrm>
        </p:spPr>
        <p:txBody>
          <a:bodyPr/>
          <a:lstStyle/>
          <a:p>
            <a:r>
              <a:rPr lang="ru-RU" sz="6000" b="1" dirty="0" smtClean="0"/>
              <a:t>Аллергия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5114778" cy="110124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971600" y="148011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Оренбургский государственный медицинский университет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3600" b="1" dirty="0">
                <a:solidFill>
                  <a:srgbClr val="0000CC"/>
                </a:solidFill>
              </a:rPr>
              <a:t>Типы </a:t>
            </a:r>
            <a:r>
              <a:rPr lang="ru-RU" altLang="ru-RU" sz="3600" b="1" dirty="0" smtClean="0">
                <a:solidFill>
                  <a:srgbClr val="0000CC"/>
                </a:solidFill>
              </a:rPr>
              <a:t>гиперчувствительности</a:t>
            </a:r>
            <a:br>
              <a:rPr lang="ru-RU" altLang="ru-RU" sz="3600" b="1" dirty="0" smtClean="0">
                <a:solidFill>
                  <a:srgbClr val="0000CC"/>
                </a:solidFill>
              </a:rPr>
            </a:br>
            <a:r>
              <a:rPr lang="ru-RU" altLang="ru-RU" sz="3600" b="1" dirty="0" smtClean="0">
                <a:solidFill>
                  <a:srgbClr val="0000CC"/>
                </a:solidFill>
              </a:rPr>
              <a:t>(по </a:t>
            </a:r>
            <a:r>
              <a:rPr lang="ru-RU" altLang="ru-RU" sz="3600" b="1" dirty="0" err="1" smtClean="0">
                <a:solidFill>
                  <a:srgbClr val="0000CC"/>
                </a:solidFill>
              </a:rPr>
              <a:t>Джеллу</a:t>
            </a:r>
            <a:r>
              <a:rPr lang="ru-RU" altLang="ru-RU" sz="3600" b="1" dirty="0" smtClean="0">
                <a:solidFill>
                  <a:srgbClr val="0000CC"/>
                </a:solidFill>
              </a:rPr>
              <a:t> и </a:t>
            </a:r>
            <a:r>
              <a:rPr lang="ru-RU" altLang="ru-RU" sz="3600" b="1" dirty="0" err="1" smtClean="0">
                <a:solidFill>
                  <a:srgbClr val="0000CC"/>
                </a:solidFill>
              </a:rPr>
              <a:t>Кумбсу</a:t>
            </a:r>
            <a:r>
              <a:rPr lang="ru-RU" altLang="ru-RU" sz="3600" b="1" dirty="0" smtClean="0">
                <a:solidFill>
                  <a:srgbClr val="0000CC"/>
                </a:solidFill>
              </a:rPr>
              <a:t>)</a:t>
            </a:r>
            <a:endParaRPr lang="ru-RU" altLang="ru-RU" sz="3600" b="1" dirty="0">
              <a:solidFill>
                <a:srgbClr val="0000CC"/>
              </a:solidFill>
            </a:endParaRPr>
          </a:p>
        </p:txBody>
      </p:sp>
      <p:graphicFrame>
        <p:nvGraphicFramePr>
          <p:cNvPr id="86046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219200"/>
          <a:ext cx="8229600" cy="5105401"/>
        </p:xfrm>
        <a:graphic>
          <a:graphicData uri="http://schemas.openxmlformats.org/drawingml/2006/table">
            <a:tbl>
              <a:tblPr/>
              <a:tblGrid>
                <a:gridCol w="2286000"/>
                <a:gridCol w="1447800"/>
                <a:gridCol w="4495800"/>
              </a:tblGrid>
              <a:tr h="1181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Тип </a:t>
                      </a:r>
                      <a:r>
                        <a:rPr kumimoji="0" lang="ru-RU" alt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гиперчувстви-тельности</a:t>
                      </a: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Иммуно-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реагенты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Болезни (с наиболее часто встречающимся типом гиперчувствительности)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I.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Анафилактичес-кий тип (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Ig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–опос-редованный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Ig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Е, </a:t>
                      </a:r>
                      <a:endParaRPr kumimoji="0" lang="en-US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реже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IgG4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Анафилактический шок, атопическая бронхиальная астма, аллергический ринит и конъюнктивит, поллиноз, крапивница, ангиоэдема, пищевая и инсектная аллергия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II.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Цитотоксический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  тип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IgG, IgM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Лекарственная аллергия, гемолитическая анемия, тромбоцитопения, лейкопения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III.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Иммунокомп-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   лексный тип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IgG, IgM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Сывороточная болезнь, экзогенный аллергический альвеолит, реакция Артюса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IV.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Гиперчувстви-тельность замед-ленного типа (ГЗТ)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Макрофаги,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Т</a:t>
                      </a:r>
                      <a:r>
                        <a:rPr kumimoji="0" lang="ru-RU" alt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Контактный дерматит, контактный конъюнктивит, бруцеллез, туберкулез, лепра, листериоз, лейшманиоз, токсоплазмоз, кандидоз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2800" b="1" u="sng">
                <a:solidFill>
                  <a:srgbClr val="003366"/>
                </a:solidFill>
              </a:rPr>
              <a:t>ГИПЕРЧУВСТВИТЕЛЬНОСТЬ  (Р.КУК, 1947</a:t>
            </a:r>
            <a:r>
              <a:rPr lang="ru-RU" altLang="ru-RU" sz="2800" b="1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667000" y="1066800"/>
            <a:ext cx="2895600" cy="8382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/>
              <a:t>НЕМЕДЛЕННОГО ТИПА</a:t>
            </a:r>
          </a:p>
          <a:p>
            <a:pPr algn="ctr"/>
            <a:r>
              <a:rPr lang="ru-RU" altLang="ru-RU" b="1" i="1"/>
              <a:t>(ГНТ)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867400" y="1066800"/>
            <a:ext cx="2895600" cy="838200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/>
              <a:t>ЗАМЕДЛЕННОГО ТИПА</a:t>
            </a:r>
          </a:p>
          <a:p>
            <a:pPr algn="ctr"/>
            <a:r>
              <a:rPr lang="ru-RU" altLang="ru-RU" b="1" i="1"/>
              <a:t>(ГЗТ)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81000" y="2514600"/>
            <a:ext cx="2438400" cy="7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Время развития </a:t>
            </a:r>
          </a:p>
          <a:p>
            <a:pPr algn="ctr"/>
            <a:r>
              <a:rPr lang="ru-RU" altLang="ru-RU" sz="2000" b="1"/>
              <a:t>реакции от </a:t>
            </a:r>
            <a:r>
              <a:rPr lang="en-US" altLang="ru-RU" sz="2000" b="1"/>
              <a:t>R.d</a:t>
            </a:r>
            <a:endParaRPr lang="ru-RU" altLang="ru-RU" sz="2000" b="1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81000" y="3581400"/>
            <a:ext cx="2438400" cy="7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Механизм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81000" y="4648200"/>
            <a:ext cx="2438400" cy="7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Перенос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81000" y="5715000"/>
            <a:ext cx="2514600" cy="7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Десенсибилизация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352800" y="25146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96004B"/>
                </a:solidFill>
              </a:rPr>
              <a:t>НЕСКОЛЬКО МИНУТ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3429000" y="35814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96004B"/>
                </a:solidFill>
              </a:rPr>
              <a:t>ГУМОРАЛЬНЫЙ (АТ)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3200400" y="46482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96004B"/>
                </a:solidFill>
              </a:rPr>
              <a:t>АНТИТЕЛАМИ</a:t>
            </a:r>
          </a:p>
          <a:p>
            <a:pPr algn="ctr"/>
            <a:r>
              <a:rPr lang="ru-RU" altLang="ru-RU" b="1">
                <a:solidFill>
                  <a:srgbClr val="96004B"/>
                </a:solidFill>
              </a:rPr>
              <a:t>(ПАССИВНЫЙ)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505200" y="57150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96004B"/>
                </a:solidFill>
              </a:rPr>
              <a:t>ВОЗМОЖНА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6096000" y="25146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66"/>
                </a:solidFill>
              </a:rPr>
              <a:t>БОЛЕЕ 6-8 ЧАСОВ (24-48)</a:t>
            </a: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172200" y="36576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66"/>
                </a:solidFill>
              </a:rPr>
              <a:t>КЛЕТОЧНЫЙ (Т-ЛИМФ)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5867400" y="4648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66"/>
                </a:solidFill>
              </a:rPr>
              <a:t>ИММУНОКОМПЕТЕНТНЫМИ</a:t>
            </a:r>
          </a:p>
          <a:p>
            <a:pPr algn="ctr"/>
            <a:r>
              <a:rPr lang="ru-RU" altLang="ru-RU" b="1">
                <a:solidFill>
                  <a:srgbClr val="000066"/>
                </a:solidFill>
              </a:rPr>
              <a:t>КЛЕТКАМИ (АДОПТИВНЫЙ)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6324600" y="57912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66"/>
                </a:solidFill>
              </a:rPr>
              <a:t>ЗАТРУДНЕНА</a:t>
            </a:r>
          </a:p>
        </p:txBody>
      </p:sp>
      <p:sp>
        <p:nvSpPr>
          <p:cNvPr id="78865" name="Freeform 17"/>
          <p:cNvSpPr>
            <a:spLocks/>
          </p:cNvSpPr>
          <p:nvPr/>
        </p:nvSpPr>
        <p:spPr bwMode="auto">
          <a:xfrm>
            <a:off x="3886200" y="790575"/>
            <a:ext cx="628650" cy="200025"/>
          </a:xfrm>
          <a:custGeom>
            <a:avLst/>
            <a:gdLst>
              <a:gd name="T0" fmla="*/ 396 w 396"/>
              <a:gd name="T1" fmla="*/ 0 h 126"/>
              <a:gd name="T2" fmla="*/ 0 w 396"/>
              <a:gd name="T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" h="126">
                <a:moveTo>
                  <a:pt x="396" y="0"/>
                </a:moveTo>
                <a:lnTo>
                  <a:pt x="0" y="12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6" name="Freeform 18"/>
          <p:cNvSpPr>
            <a:spLocks/>
          </p:cNvSpPr>
          <p:nvPr/>
        </p:nvSpPr>
        <p:spPr bwMode="auto">
          <a:xfrm>
            <a:off x="4514850" y="790575"/>
            <a:ext cx="2857500" cy="238125"/>
          </a:xfrm>
          <a:custGeom>
            <a:avLst/>
            <a:gdLst>
              <a:gd name="T0" fmla="*/ 0 w 1800"/>
              <a:gd name="T1" fmla="*/ 0 h 150"/>
              <a:gd name="T2" fmla="*/ 1800 w 1800"/>
              <a:gd name="T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00" h="150">
                <a:moveTo>
                  <a:pt x="0" y="0"/>
                </a:moveTo>
                <a:lnTo>
                  <a:pt x="1800" y="15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7" name="Freeform 19"/>
          <p:cNvSpPr>
            <a:spLocks/>
          </p:cNvSpPr>
          <p:nvPr/>
        </p:nvSpPr>
        <p:spPr bwMode="auto">
          <a:xfrm>
            <a:off x="2819400" y="2819400"/>
            <a:ext cx="361950" cy="9525"/>
          </a:xfrm>
          <a:custGeom>
            <a:avLst/>
            <a:gdLst>
              <a:gd name="T0" fmla="*/ 0 w 228"/>
              <a:gd name="T1" fmla="*/ 0 h 6"/>
              <a:gd name="T2" fmla="*/ 228 w 228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" h="6">
                <a:moveTo>
                  <a:pt x="0" y="0"/>
                </a:moveTo>
                <a:lnTo>
                  <a:pt x="228" y="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8" name="Freeform 20"/>
          <p:cNvSpPr>
            <a:spLocks/>
          </p:cNvSpPr>
          <p:nvPr/>
        </p:nvSpPr>
        <p:spPr bwMode="auto">
          <a:xfrm>
            <a:off x="2819400" y="3886200"/>
            <a:ext cx="390525" cy="1588"/>
          </a:xfrm>
          <a:custGeom>
            <a:avLst/>
            <a:gdLst>
              <a:gd name="T0" fmla="*/ 0 w 246"/>
              <a:gd name="T1" fmla="*/ 0 h 1"/>
              <a:gd name="T2" fmla="*/ 246 w 24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6" h="1">
                <a:moveTo>
                  <a:pt x="0" y="0"/>
                </a:moveTo>
                <a:lnTo>
                  <a:pt x="24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2819400" y="5029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2895600" y="6096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>
            <a:off x="3810000" y="1905000"/>
            <a:ext cx="1219200" cy="609600"/>
          </a:xfrm>
          <a:prstGeom prst="downArrow">
            <a:avLst>
              <a:gd name="adj1" fmla="val 54685"/>
              <a:gd name="adj2" fmla="val 39060"/>
            </a:avLst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>
            <a:off x="6629400" y="1905000"/>
            <a:ext cx="1219200" cy="609600"/>
          </a:xfrm>
          <a:prstGeom prst="downArrow">
            <a:avLst>
              <a:gd name="adj1" fmla="val 54685"/>
              <a:gd name="adj2" fmla="val 39060"/>
            </a:avLst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3004"/>
            <a:ext cx="8712968" cy="525832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400" b="1" dirty="0" smtClean="0"/>
              <a:t>1.</a:t>
            </a:r>
            <a:r>
              <a:rPr lang="ru-RU" sz="3400" dirty="0" smtClean="0"/>
              <a:t> </a:t>
            </a:r>
            <a:r>
              <a:rPr lang="ru-RU" sz="3400" b="1" dirty="0" smtClean="0"/>
              <a:t>Сенсибилизация</a:t>
            </a:r>
            <a:r>
              <a:rPr lang="ru-RU" sz="3400" dirty="0" smtClean="0"/>
              <a:t> — состояние повышенной реактивности к аллергену. Развивается в ответ на его первичное воздействие, поддерживается последующими эпизодами экспозиции.</a:t>
            </a:r>
          </a:p>
          <a:p>
            <a:endParaRPr lang="ru-RU" sz="3400" dirty="0" smtClean="0"/>
          </a:p>
          <a:p>
            <a:r>
              <a:rPr lang="ru-RU" sz="3400" b="1" dirty="0" smtClean="0"/>
              <a:t>2. Разрешение</a:t>
            </a:r>
            <a:r>
              <a:rPr lang="ru-RU" sz="3400" dirty="0" smtClean="0"/>
              <a:t> — реализация соответствующего механизма аллергии в результате повторного попадания аллергена в организм. Как правило, сопровождается специфическими патологическими проявлениями. Проявляется в форме  ГНТ И ГЗТ.</a:t>
            </a:r>
          </a:p>
          <a:p>
            <a:endParaRPr lang="ru-RU" sz="3400" dirty="0" smtClean="0"/>
          </a:p>
          <a:p>
            <a:r>
              <a:rPr lang="ru-RU" sz="3400" b="1" dirty="0" smtClean="0"/>
              <a:t>3. Десенсибилизация</a:t>
            </a:r>
            <a:r>
              <a:rPr lang="ru-RU" sz="3400" dirty="0" smtClean="0"/>
              <a:t> — возврат к нормальному реагированию. Возможна при длительном отсутствии контакта и элиминации из окружения аллергена или при лечении (СИТ).</a:t>
            </a:r>
          </a:p>
          <a:p>
            <a:endParaRPr lang="ru-RU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667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Стадии развития аллергии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87" y="361256"/>
            <a:ext cx="8229600" cy="835496"/>
          </a:xfrm>
        </p:spPr>
        <p:txBody>
          <a:bodyPr>
            <a:normAutofit/>
          </a:bodyPr>
          <a:lstStyle/>
          <a:p>
            <a:r>
              <a:rPr lang="ru-RU" b="1" dirty="0" smtClean="0"/>
              <a:t>Аллергия  </a:t>
            </a:r>
            <a:r>
              <a:rPr lang="ru-RU" b="1" dirty="0" err="1" smtClean="0"/>
              <a:t>Атопия</a:t>
            </a:r>
            <a:r>
              <a:rPr lang="ru-RU" b="1" dirty="0" smtClean="0"/>
              <a:t>  Анафилаксия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    </a:t>
            </a:r>
            <a:r>
              <a:rPr lang="ru-RU" b="1" dirty="0" smtClean="0"/>
              <a:t>Аллергия </a:t>
            </a:r>
            <a:r>
              <a:rPr lang="ru-RU" dirty="0" smtClean="0"/>
              <a:t>– повышенная чувствительность организма к аллергенам</a:t>
            </a:r>
          </a:p>
          <a:p>
            <a:pPr lvl="0"/>
            <a:r>
              <a:rPr lang="ru-RU" b="1" dirty="0" err="1" smtClean="0"/>
              <a:t>Атопия</a:t>
            </a:r>
            <a:r>
              <a:rPr lang="ru-RU" b="1" dirty="0" smtClean="0"/>
              <a:t> </a:t>
            </a:r>
            <a:r>
              <a:rPr lang="ru-RU" dirty="0" smtClean="0"/>
              <a:t>-  патологическая  реакция некоторых индивидуумов на введение антигенов, имеющая иммунологический характер</a:t>
            </a:r>
          </a:p>
          <a:p>
            <a:pPr lvl="0"/>
            <a:r>
              <a:rPr lang="ru-RU" b="1" dirty="0" smtClean="0"/>
              <a:t>Анафилаксия</a:t>
            </a:r>
            <a:r>
              <a:rPr lang="ru-RU" dirty="0" smtClean="0"/>
              <a:t> – критическое, клинически сильно выраженное состояние аллергии</a:t>
            </a:r>
          </a:p>
          <a:p>
            <a:pPr lvl="0"/>
            <a:r>
              <a:rPr lang="ru-RU" dirty="0" smtClean="0"/>
              <a:t> Аллергическую реакцию у чувствительных лиц могут вызвать огромное количество веществ, и число больных постоянно растет </a:t>
            </a:r>
          </a:p>
          <a:p>
            <a:pPr lvl="0"/>
            <a:r>
              <a:rPr lang="ru-RU" dirty="0" smtClean="0"/>
              <a:t>Точная диагностика  аллергенов, вызвавших заболевание, является  актуальной проблемой</a:t>
            </a:r>
          </a:p>
          <a:p>
            <a:pPr lvl="0"/>
            <a:r>
              <a:rPr lang="ru-RU" dirty="0" smtClean="0"/>
              <a:t>Лечение аллергических заболеваний включает разнообразные методы, в том числе, строго специфичные, и должно проводиться высококвалифицированными врачами- аллергологами.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514600" y="609600"/>
            <a:ext cx="3200400" cy="10668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000" b="1"/>
              <a:t>АНАФИЛАКСИИ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943600" y="609600"/>
            <a:ext cx="2819400" cy="10668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000" b="1"/>
              <a:t>А Т О П И И</a:t>
            </a:r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381000" y="1905000"/>
            <a:ext cx="2133600" cy="1143000"/>
          </a:xfrm>
          <a:prstGeom prst="ellipse">
            <a:avLst/>
          </a:prstGeom>
          <a:solidFill>
            <a:srgbClr val="B8005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Введение 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АГ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57200" y="3276600"/>
            <a:ext cx="2133600" cy="1295400"/>
          </a:xfrm>
          <a:prstGeom prst="ellipse">
            <a:avLst/>
          </a:prstGeom>
          <a:solidFill>
            <a:srgbClr val="F8F2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chemeClr val="accent2"/>
                </a:solidFill>
              </a:rPr>
              <a:t>Природа </a:t>
            </a:r>
          </a:p>
          <a:p>
            <a:pPr algn="ctr"/>
            <a:r>
              <a:rPr lang="ru-RU" altLang="ru-RU" sz="2400" b="1">
                <a:solidFill>
                  <a:schemeClr val="accent2"/>
                </a:solidFill>
              </a:rPr>
              <a:t>АГ</a:t>
            </a: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381000" y="4800600"/>
            <a:ext cx="2667000" cy="16002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altLang="ru-RU" sz="2200" b="1"/>
              <a:t> </a:t>
            </a:r>
            <a:r>
              <a:rPr lang="ru-RU" altLang="ru-RU" sz="2200" b="1">
                <a:solidFill>
                  <a:schemeClr val="bg1"/>
                </a:solidFill>
              </a:rPr>
              <a:t>Наследственная </a:t>
            </a:r>
          </a:p>
          <a:p>
            <a:pPr algn="ctr">
              <a:lnSpc>
                <a:spcPct val="80000"/>
              </a:lnSpc>
            </a:pPr>
            <a:r>
              <a:rPr lang="ru-RU" altLang="ru-RU" sz="2200" b="1">
                <a:solidFill>
                  <a:schemeClr val="bg1"/>
                </a:solidFill>
              </a:rPr>
              <a:t>предрасполо- </a:t>
            </a:r>
          </a:p>
          <a:p>
            <a:pPr algn="ctr">
              <a:lnSpc>
                <a:spcPct val="80000"/>
              </a:lnSpc>
            </a:pPr>
            <a:r>
              <a:rPr lang="ru-RU" altLang="ru-RU" sz="2200" b="1">
                <a:solidFill>
                  <a:schemeClr val="bg1"/>
                </a:solidFill>
              </a:rPr>
              <a:t>женность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971800" y="205740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b="1">
                <a:solidFill>
                  <a:srgbClr val="CC0000"/>
                </a:solidFill>
              </a:rPr>
              <a:t>ИСКУССТВЕННОЕ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971800" y="350520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200" b="1" dirty="0">
              <a:solidFill>
                <a:srgbClr val="CC0000"/>
              </a:solidFill>
            </a:endParaRPr>
          </a:p>
          <a:p>
            <a:pPr algn="ctr"/>
            <a:r>
              <a:rPr lang="ru-RU" altLang="ru-RU" sz="2200" b="1" dirty="0">
                <a:solidFill>
                  <a:srgbClr val="CC0000"/>
                </a:solidFill>
              </a:rPr>
              <a:t>БЕЛОК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657600" y="5257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b="1">
                <a:solidFill>
                  <a:srgbClr val="CC0000"/>
                </a:solidFill>
              </a:rPr>
              <a:t>Н Е Т</a:t>
            </a:r>
            <a:r>
              <a:rPr lang="ru-RU" altLang="ru-RU" sz="24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6172200" y="20574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b="1">
                <a:solidFill>
                  <a:srgbClr val="0033CC"/>
                </a:solidFill>
              </a:rPr>
              <a:t>ЕСТЕСТВЕННОЕ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5867400" y="34290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b="1">
                <a:solidFill>
                  <a:srgbClr val="0033CC"/>
                </a:solidFill>
              </a:rPr>
              <a:t>ПЫЛЬЦА РАСТЕНИЙ</a:t>
            </a:r>
          </a:p>
          <a:p>
            <a:pPr algn="ctr"/>
            <a:r>
              <a:rPr lang="ru-RU" altLang="ru-RU" sz="2200" b="1">
                <a:solidFill>
                  <a:srgbClr val="0033CC"/>
                </a:solidFill>
              </a:rPr>
              <a:t>ХИМИЧЕСКИЕ</a:t>
            </a:r>
          </a:p>
          <a:p>
            <a:pPr algn="ctr"/>
            <a:r>
              <a:rPr lang="ru-RU" altLang="ru-RU" sz="2200" b="1">
                <a:solidFill>
                  <a:srgbClr val="0033CC"/>
                </a:solidFill>
              </a:rPr>
              <a:t>ВЕЩЕСТВА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6858000" y="5257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b="1">
                <a:solidFill>
                  <a:srgbClr val="0033CC"/>
                </a:solidFill>
              </a:rPr>
              <a:t>ЕСТЬ (</a:t>
            </a:r>
            <a:r>
              <a:rPr lang="ru-RU" altLang="ru-RU" sz="2200" b="1">
                <a:solidFill>
                  <a:srgbClr val="0033CC"/>
                </a:solidFill>
                <a:cs typeface="Arial" panose="020B0604020202020204" pitchFamily="34" charset="0"/>
              </a:rPr>
              <a:t>≥ 70%)</a:t>
            </a:r>
            <a:r>
              <a:rPr lang="ru-RU" altLang="ru-RU" sz="2400" b="1"/>
              <a:t> </a:t>
            </a:r>
          </a:p>
        </p:txBody>
      </p:sp>
      <p:sp>
        <p:nvSpPr>
          <p:cNvPr id="79885" name="Freeform 13"/>
          <p:cNvSpPr>
            <a:spLocks/>
          </p:cNvSpPr>
          <p:nvPr/>
        </p:nvSpPr>
        <p:spPr bwMode="auto">
          <a:xfrm>
            <a:off x="2571750" y="2438400"/>
            <a:ext cx="419100" cy="1588"/>
          </a:xfrm>
          <a:custGeom>
            <a:avLst/>
            <a:gdLst>
              <a:gd name="T0" fmla="*/ 0 w 264"/>
              <a:gd name="T1" fmla="*/ 0 h 1"/>
              <a:gd name="T2" fmla="*/ 264 w 26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" h="1">
                <a:moveTo>
                  <a:pt x="0" y="0"/>
                </a:moveTo>
                <a:lnTo>
                  <a:pt x="264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6" name="Freeform 14"/>
          <p:cNvSpPr>
            <a:spLocks/>
          </p:cNvSpPr>
          <p:nvPr/>
        </p:nvSpPr>
        <p:spPr bwMode="auto">
          <a:xfrm>
            <a:off x="2647950" y="3887788"/>
            <a:ext cx="476250" cy="7937"/>
          </a:xfrm>
          <a:custGeom>
            <a:avLst/>
            <a:gdLst>
              <a:gd name="T0" fmla="*/ 0 w 300"/>
              <a:gd name="T1" fmla="*/ 5 h 5"/>
              <a:gd name="T2" fmla="*/ 300 w 300"/>
              <a:gd name="T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" h="5">
                <a:moveTo>
                  <a:pt x="0" y="5"/>
                </a:moveTo>
                <a:lnTo>
                  <a:pt x="30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3105150" y="5629275"/>
            <a:ext cx="704850" cy="9525"/>
          </a:xfrm>
          <a:custGeom>
            <a:avLst/>
            <a:gdLst>
              <a:gd name="T0" fmla="*/ 0 w 444"/>
              <a:gd name="T1" fmla="*/ 0 h 6"/>
              <a:gd name="T2" fmla="*/ 444 w 444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4" h="6">
                <a:moveTo>
                  <a:pt x="0" y="0"/>
                </a:moveTo>
                <a:lnTo>
                  <a:pt x="444" y="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6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/>
      <p:bldP spid="79880" grpId="0"/>
      <p:bldP spid="79881" grpId="0"/>
      <p:bldP spid="79882" grpId="0"/>
      <p:bldP spid="79883" grpId="0"/>
      <p:bldP spid="79884" grpId="0"/>
      <p:bldP spid="79885" grpId="0" animBg="1"/>
      <p:bldP spid="79886" grpId="0" animBg="1"/>
      <p:bldP spid="798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User\Pictures\Мои сканированные изображения\сканирование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User\Pictures\Мои сканированные изображения\сканирование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24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r>
              <a:rPr lang="ru-RU" altLang="ru-RU" sz="2800" b="1">
                <a:solidFill>
                  <a:schemeClr val="accent2"/>
                </a:solidFill>
              </a:rPr>
              <a:t>УСЛОВИЯ, БЛАГОПРИЯТСТВУЮЩИЕ  АЛЛЕРГИИ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1447800"/>
            <a:ext cx="8229600" cy="4953000"/>
          </a:xfrm>
          <a:prstGeom prst="rect">
            <a:avLst/>
          </a:prstGeom>
          <a:solidFill>
            <a:srgbClr val="E4EF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ru-RU" altLang="ru-RU" sz="2400" b="1" dirty="0"/>
              <a:t>1. Малый размер молекулы аллергена (АГ): </a:t>
            </a:r>
            <a:r>
              <a:rPr lang="en-US" altLang="ru-RU" sz="2400" b="1" dirty="0">
                <a:cs typeface="Arial" panose="020B0604020202020204" pitchFamily="34" charset="0"/>
              </a:rPr>
              <a:t>&lt;</a:t>
            </a:r>
            <a:r>
              <a:rPr lang="ru-RU" altLang="ru-RU" sz="2400" b="1" dirty="0">
                <a:cs typeface="Arial" panose="020B0604020202020204" pitchFamily="34" charset="0"/>
              </a:rPr>
              <a:t>5.000,</a:t>
            </a: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    что позволяет проникать через слизистую.</a:t>
            </a: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2. Низкая доза АГ – формирование </a:t>
            </a:r>
            <a:r>
              <a:rPr lang="ru-RU" altLang="ru-RU" sz="2400" b="1" dirty="0" smtClean="0">
                <a:cs typeface="Arial" panose="020B0604020202020204" pitchFamily="34" charset="0"/>
              </a:rPr>
              <a:t>Т</a:t>
            </a:r>
            <a:r>
              <a:rPr lang="en-US" altLang="ru-RU" sz="2400" b="1" dirty="0" smtClean="0">
                <a:cs typeface="Arial" panose="020B0604020202020204" pitchFamily="34" charset="0"/>
              </a:rPr>
              <a:t>h</a:t>
            </a:r>
            <a:r>
              <a:rPr lang="ru-RU" altLang="ru-RU" sz="2400" b="1" dirty="0" smtClean="0"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cs typeface="Arial" panose="020B0604020202020204" pitchFamily="34" charset="0"/>
              </a:rPr>
              <a:t>2,</a:t>
            </a: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    способствующих продукции </a:t>
            </a:r>
            <a:r>
              <a:rPr lang="en-US" altLang="ru-RU" sz="2400" b="1" dirty="0" err="1" smtClean="0">
                <a:cs typeface="Arial" panose="020B0604020202020204" pitchFamily="34" charset="0"/>
              </a:rPr>
              <a:t>Ig</a:t>
            </a:r>
            <a:r>
              <a:rPr lang="en-US" altLang="ru-RU" sz="2400" b="1" dirty="0" smtClean="0">
                <a:cs typeface="Arial" panose="020B0604020202020204" pitchFamily="34" charset="0"/>
              </a:rPr>
              <a:t> E</a:t>
            </a:r>
            <a:r>
              <a:rPr lang="ru-RU" altLang="ru-RU" sz="2400" b="1" dirty="0" smtClean="0">
                <a:cs typeface="Arial" panose="020B0604020202020204" pitchFamily="34" charset="0"/>
              </a:rPr>
              <a:t> 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3. Поступление АГ через слизистые, где </a:t>
            </a: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    сосредоточена основная популяция тучных </a:t>
            </a: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    клеток. </a:t>
            </a:r>
            <a:r>
              <a:rPr lang="ru-RU" altLang="ru-RU" sz="2400" b="1" dirty="0" smtClean="0">
                <a:cs typeface="Arial" panose="020B0604020202020204" pitchFamily="34" charset="0"/>
              </a:rPr>
              <a:t> 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4. ИЛ-4  -  регулирует выработку </a:t>
            </a:r>
            <a:r>
              <a:rPr lang="en-US" altLang="ru-RU" sz="2400" b="1" dirty="0" err="1" smtClean="0">
                <a:cs typeface="Arial" panose="020B0604020202020204" pitchFamily="34" charset="0"/>
              </a:rPr>
              <a:t>Ig</a:t>
            </a:r>
            <a:r>
              <a:rPr lang="en-US" altLang="ru-RU" sz="2400" b="1" dirty="0" smtClean="0">
                <a:cs typeface="Arial" panose="020B0604020202020204" pitchFamily="34" charset="0"/>
              </a:rPr>
              <a:t> E</a:t>
            </a:r>
            <a:r>
              <a:rPr lang="ru-RU" altLang="ru-RU" sz="2400" b="1" dirty="0">
                <a:cs typeface="Arial" panose="020B0604020202020204" pitchFamily="34" charset="0"/>
              </a:rPr>
              <a:t>, так как</a:t>
            </a: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    активирует ген </a:t>
            </a:r>
            <a:r>
              <a:rPr lang="en-US" altLang="ru-RU" sz="2400" b="1" dirty="0" err="1" smtClean="0">
                <a:cs typeface="Arial" panose="020B0604020202020204" pitchFamily="34" charset="0"/>
              </a:rPr>
              <a:t>Ig</a:t>
            </a:r>
            <a:r>
              <a:rPr lang="en-US" altLang="ru-RU" sz="2400" b="1" dirty="0" smtClean="0">
                <a:cs typeface="Arial" panose="020B0604020202020204" pitchFamily="34" charset="0"/>
              </a:rPr>
              <a:t> E</a:t>
            </a:r>
            <a:r>
              <a:rPr lang="ru-RU" altLang="ru-RU" sz="2400" b="1" dirty="0" smtClean="0">
                <a:cs typeface="Arial" panose="020B0604020202020204" pitchFamily="34" charset="0"/>
              </a:rPr>
              <a:t> 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5. Ослабление </a:t>
            </a:r>
            <a:r>
              <a:rPr lang="ru-RU" altLang="ru-RU" sz="2400" b="1" dirty="0" err="1" smtClean="0">
                <a:cs typeface="Arial" panose="020B0604020202020204" pitchFamily="34" charset="0"/>
              </a:rPr>
              <a:t>Т-супрессоров</a:t>
            </a:r>
            <a:r>
              <a:rPr lang="ru-RU" altLang="ru-RU" sz="2400" b="1" dirty="0" smtClean="0"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cs typeface="Arial" panose="020B0604020202020204" pitchFamily="34" charset="0"/>
              </a:rPr>
              <a:t>в отношении </a:t>
            </a:r>
            <a:r>
              <a:rPr lang="en-US" altLang="ru-RU" sz="2400" b="1" dirty="0" err="1" smtClean="0">
                <a:cs typeface="Arial" panose="020B0604020202020204" pitchFamily="34" charset="0"/>
              </a:rPr>
              <a:t>Ig</a:t>
            </a:r>
            <a:r>
              <a:rPr lang="en-US" altLang="ru-RU" sz="2400" b="1" dirty="0" smtClean="0">
                <a:cs typeface="Arial" panose="020B0604020202020204" pitchFamily="34" charset="0"/>
              </a:rPr>
              <a:t> E</a:t>
            </a:r>
            <a:r>
              <a:rPr lang="ru-RU" altLang="ru-RU" sz="2400" b="1" dirty="0"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6. Дефицит </a:t>
            </a:r>
            <a:r>
              <a:rPr lang="en-US" altLang="ru-RU" sz="2400" b="1" dirty="0" err="1">
                <a:cs typeface="Arial" panose="020B0604020202020204" pitchFamily="34" charset="0"/>
              </a:rPr>
              <a:t>sIgA</a:t>
            </a:r>
            <a:endParaRPr lang="en-US" altLang="ru-RU" sz="2400" b="1" dirty="0">
              <a:cs typeface="Arial" panose="020B0604020202020204" pitchFamily="34" charset="0"/>
            </a:endParaRPr>
          </a:p>
          <a:p>
            <a:pPr algn="just"/>
            <a:r>
              <a:rPr lang="ru-RU" altLang="ru-RU" sz="2400" b="1" dirty="0">
                <a:cs typeface="Arial" panose="020B0604020202020204" pitchFamily="34" charset="0"/>
              </a:rPr>
              <a:t>7.Повышенная проницаемость слизистых барьеров</a:t>
            </a:r>
            <a:endParaRPr lang="en-US" altLang="ru-RU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8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1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61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362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68363"/>
          </a:xfrm>
        </p:spPr>
        <p:txBody>
          <a:bodyPr/>
          <a:lstStyle/>
          <a:p>
            <a:r>
              <a:rPr lang="ru-RU" altLang="ru-RU" sz="2500" b="1" u="sng">
                <a:solidFill>
                  <a:schemeClr val="accent2"/>
                </a:solidFill>
              </a:rPr>
              <a:t>КЛАССИФИКАЦИЯ АЛЛЕРГИЙ ПО ВИДУ АЛЛЕРГЕНОВ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1000" y="1981200"/>
            <a:ext cx="2514600" cy="9906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МИКРОБНАЯ </a:t>
            </a:r>
          </a:p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(ИНФЕКЦИОННАЯ)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553200" y="1981200"/>
            <a:ext cx="2286000" cy="9906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АУТОАЛЛЕРГИЯ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048000" y="3048000"/>
            <a:ext cx="1600200" cy="990600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ПИЩЕВАЯ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876800" y="3048000"/>
            <a:ext cx="1524000" cy="9906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БЫТОВАЯ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1000" y="4343400"/>
            <a:ext cx="2514600" cy="11430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АНАФИЛАКСИЯ,</a:t>
            </a:r>
          </a:p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СЫВОРОТОЧНАЯ</a:t>
            </a:r>
          </a:p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БОЛЕЗНЬ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124200" y="5105400"/>
            <a:ext cx="3124200" cy="1143000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rgbClr val="990033">
                  <a:gamma/>
                  <a:tint val="3922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ПРОФЕССИОНАЛЬНАЯ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6400800" y="4343400"/>
            <a:ext cx="2438400" cy="1143000"/>
          </a:xfrm>
          <a:prstGeom prst="rect">
            <a:avLst/>
          </a:prstGeom>
          <a:gradFill rotWithShape="1">
            <a:gsLst>
              <a:gs pos="0">
                <a:srgbClr val="99FF99">
                  <a:gamma/>
                  <a:shade val="46275"/>
                  <a:invGamma/>
                </a:srgbClr>
              </a:gs>
              <a:gs pos="100000">
                <a:srgbClr val="99FF99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ЛЕКАРСТВЕННАЯ</a:t>
            </a:r>
          </a:p>
        </p:txBody>
      </p:sp>
      <p:sp>
        <p:nvSpPr>
          <p:cNvPr id="77834" name="Freeform 10"/>
          <p:cNvSpPr>
            <a:spLocks/>
          </p:cNvSpPr>
          <p:nvPr/>
        </p:nvSpPr>
        <p:spPr bwMode="auto">
          <a:xfrm>
            <a:off x="1676400" y="1114425"/>
            <a:ext cx="2495550" cy="790575"/>
          </a:xfrm>
          <a:custGeom>
            <a:avLst/>
            <a:gdLst>
              <a:gd name="T0" fmla="*/ 1572 w 1572"/>
              <a:gd name="T1" fmla="*/ 0 h 498"/>
              <a:gd name="T2" fmla="*/ 0 w 1572"/>
              <a:gd name="T3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72" h="498">
                <a:moveTo>
                  <a:pt x="1572" y="0"/>
                </a:moveTo>
                <a:lnTo>
                  <a:pt x="0" y="49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5" name="Freeform 11"/>
          <p:cNvSpPr>
            <a:spLocks/>
          </p:cNvSpPr>
          <p:nvPr/>
        </p:nvSpPr>
        <p:spPr bwMode="auto">
          <a:xfrm>
            <a:off x="5248275" y="1123950"/>
            <a:ext cx="2432050" cy="750888"/>
          </a:xfrm>
          <a:custGeom>
            <a:avLst/>
            <a:gdLst>
              <a:gd name="T0" fmla="*/ 0 w 1532"/>
              <a:gd name="T1" fmla="*/ 0 h 473"/>
              <a:gd name="T2" fmla="*/ 1532 w 1532"/>
              <a:gd name="T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2" h="473">
                <a:moveTo>
                  <a:pt x="0" y="0"/>
                </a:moveTo>
                <a:lnTo>
                  <a:pt x="1532" y="47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auto">
          <a:xfrm>
            <a:off x="3962400" y="1120775"/>
            <a:ext cx="677863" cy="1927225"/>
          </a:xfrm>
          <a:custGeom>
            <a:avLst/>
            <a:gdLst>
              <a:gd name="T0" fmla="*/ 475 w 475"/>
              <a:gd name="T1" fmla="*/ 0 h 494"/>
              <a:gd name="T2" fmla="*/ 0 w 475"/>
              <a:gd name="T3" fmla="*/ 494 h 4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5" h="494">
                <a:moveTo>
                  <a:pt x="475" y="0"/>
                </a:moveTo>
                <a:lnTo>
                  <a:pt x="0" y="49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7" name="Freeform 13"/>
          <p:cNvSpPr>
            <a:spLocks/>
          </p:cNvSpPr>
          <p:nvPr/>
        </p:nvSpPr>
        <p:spPr bwMode="auto">
          <a:xfrm>
            <a:off x="4876800" y="1123950"/>
            <a:ext cx="762000" cy="1924050"/>
          </a:xfrm>
          <a:custGeom>
            <a:avLst/>
            <a:gdLst>
              <a:gd name="T0" fmla="*/ 0 w 336"/>
              <a:gd name="T1" fmla="*/ 0 h 492"/>
              <a:gd name="T2" fmla="*/ 336 w 336"/>
              <a:gd name="T3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6" h="492">
                <a:moveTo>
                  <a:pt x="0" y="0"/>
                </a:moveTo>
                <a:lnTo>
                  <a:pt x="336" y="49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8" name="Freeform 14"/>
          <p:cNvSpPr>
            <a:spLocks/>
          </p:cNvSpPr>
          <p:nvPr/>
        </p:nvSpPr>
        <p:spPr bwMode="auto">
          <a:xfrm flipH="1">
            <a:off x="4699000" y="1120775"/>
            <a:ext cx="74613" cy="3984625"/>
          </a:xfrm>
          <a:custGeom>
            <a:avLst/>
            <a:gdLst>
              <a:gd name="T0" fmla="*/ 0 w 1"/>
              <a:gd name="T1" fmla="*/ 0 h 1987"/>
              <a:gd name="T2" fmla="*/ 0 w 1"/>
              <a:gd name="T3" fmla="*/ 1987 h 19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87">
                <a:moveTo>
                  <a:pt x="0" y="0"/>
                </a:moveTo>
                <a:lnTo>
                  <a:pt x="0" y="1987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9" name="Freeform 15"/>
          <p:cNvSpPr>
            <a:spLocks/>
          </p:cNvSpPr>
          <p:nvPr/>
        </p:nvSpPr>
        <p:spPr bwMode="auto">
          <a:xfrm>
            <a:off x="1914525" y="1143000"/>
            <a:ext cx="2486025" cy="3171825"/>
          </a:xfrm>
          <a:custGeom>
            <a:avLst/>
            <a:gdLst>
              <a:gd name="T0" fmla="*/ 756 w 756"/>
              <a:gd name="T1" fmla="*/ 0 h 942"/>
              <a:gd name="T2" fmla="*/ 0 w 756"/>
              <a:gd name="T3" fmla="*/ 942 h 9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6" h="942">
                <a:moveTo>
                  <a:pt x="756" y="0"/>
                </a:moveTo>
                <a:lnTo>
                  <a:pt x="0" y="94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40" name="Freeform 16"/>
          <p:cNvSpPr>
            <a:spLocks/>
          </p:cNvSpPr>
          <p:nvPr/>
        </p:nvSpPr>
        <p:spPr bwMode="auto">
          <a:xfrm>
            <a:off x="5119688" y="1143000"/>
            <a:ext cx="2286000" cy="3200400"/>
          </a:xfrm>
          <a:custGeom>
            <a:avLst/>
            <a:gdLst>
              <a:gd name="T0" fmla="*/ 0 w 624"/>
              <a:gd name="T1" fmla="*/ 0 h 918"/>
              <a:gd name="T2" fmla="*/ 624 w 624"/>
              <a:gd name="T3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918">
                <a:moveTo>
                  <a:pt x="0" y="0"/>
                </a:moveTo>
                <a:lnTo>
                  <a:pt x="624" y="91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animBg="1"/>
      <p:bldP spid="77828" grpId="0" animBg="1"/>
      <p:bldP spid="77829" grpId="0" animBg="1"/>
      <p:bldP spid="77830" grpId="0" animBg="1"/>
      <p:bldP spid="77831" grpId="0" animBg="1"/>
      <p:bldP spid="77832" grpId="0" animBg="1"/>
      <p:bldP spid="77833" grpId="0" animBg="1"/>
      <p:bldP spid="77834" grpId="0" animBg="1"/>
      <p:bldP spid="77835" grpId="0" animBg="1"/>
      <p:bldP spid="77836" grpId="0" animBg="1"/>
      <p:bldP spid="77837" grpId="0" animBg="1"/>
      <p:bldP spid="77838" grpId="0" animBg="1"/>
      <p:bldP spid="77839" grpId="0" animBg="1"/>
      <p:bldP spid="778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/>
        </p:spPr>
        <p:txBody>
          <a:bodyPr/>
          <a:lstStyle/>
          <a:p>
            <a:r>
              <a:rPr lang="ru-RU" altLang="ru-RU" sz="2400" b="1">
                <a:solidFill>
                  <a:srgbClr val="0000CC"/>
                </a:solidFill>
              </a:rPr>
              <a:t>Виды аллергенов – низкомолекулярных белков или гаптенов, вызывающих аллергические реакции</a:t>
            </a:r>
          </a:p>
        </p:txBody>
      </p:sp>
      <p:graphicFrame>
        <p:nvGraphicFramePr>
          <p:cNvPr id="89140" name="Group 52"/>
          <p:cNvGraphicFramePr>
            <a:graphicFrameLocks noGrp="1"/>
          </p:cNvGraphicFramePr>
          <p:nvPr>
            <p:ph type="tbl" idx="1"/>
          </p:nvPr>
        </p:nvGraphicFramePr>
        <p:xfrm>
          <a:off x="457200" y="1295400"/>
          <a:ext cx="8229600" cy="5065841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166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ИНГАЛЯЦИОННЫЕ: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а) растительного происхождения, например пыльца</a:t>
                      </a: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растений вызывает поллиноз (сенную лихорадку) в виде ринита, конъюнктивита и бронхоспазма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б) животного происхождения (эпидермальные антигены, антигены клещей и др.)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в) бытовые аллергены (пыль и др.)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</a:tr>
              <a:tr h="1204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ПИЩЕВЫЕ: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яйца, молоко, сыр, рыба, мясо, шоколад, ракообразные, моллюски, рыба, бобовые, орехи, ягоды, зелень, пряности, овощи, грибы, пищевые добавки и смеси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</a:tr>
              <a:tr h="923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ЛЕКАРСТВЕННЫЕ: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антибиотики, сульфаниламиды, гормоны (инсулин, АКТГ, ТСГ), сыворотки, витамины (тиамин и др.), ферменты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ИНФЕКЦИОННЫЕ: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антигены бактерий, грибов, простейших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</a:tr>
              <a:tr h="693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ПРОМЫШЛЕННЫЕ: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полимеры, пестициды, металлы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A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6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itopys.net/img/thisday/Fevraly/28-02/pirke_klem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8" y="188641"/>
            <a:ext cx="23805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8211" y="197952"/>
            <a:ext cx="644441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Клеменс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Фон </a:t>
            </a:r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Пирке</a:t>
            </a:r>
            <a:endParaRPr lang="ru-RU" sz="4000" b="1" spc="150" dirty="0" smtClean="0">
              <a:ln w="11430"/>
              <a:solidFill>
                <a:schemeClr val="tx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15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Термин</a:t>
            </a:r>
            <a:r>
              <a:rPr lang="ru-RU" sz="4000" b="1" spc="15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«аллергия»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>1906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</a:rPr>
              <a:t> г.</a:t>
            </a:r>
            <a:endParaRPr lang="ru-RU" sz="4000" b="1" spc="150" dirty="0">
              <a:ln w="11430"/>
              <a:solidFill>
                <a:schemeClr val="tx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2" descr="ШАРЛЬ-РОБЕРТ РИШЕ (1850-1935) - . ВРАЧЕЙ - ВЕЛИКОЛЕПНАЯ СОТНЯ - Каталог статей - Тинейдже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7" y="3090913"/>
            <a:ext cx="2380506" cy="25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3126081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Шарль </a:t>
            </a:r>
            <a:r>
              <a:rPr lang="ru-RU" sz="3600" dirty="0" err="1" smtClean="0"/>
              <a:t>Рише</a:t>
            </a:r>
            <a:r>
              <a:rPr lang="ru-RU" sz="3600" dirty="0" smtClean="0"/>
              <a:t>, Пауль Портье </a:t>
            </a:r>
          </a:p>
          <a:p>
            <a:r>
              <a:rPr lang="ru-RU" sz="3600" dirty="0" smtClean="0"/>
              <a:t>Термин     </a:t>
            </a:r>
            <a:r>
              <a:rPr lang="ru-RU" sz="3600" b="1" dirty="0"/>
              <a:t>«анафилаксия»</a:t>
            </a:r>
          </a:p>
          <a:p>
            <a:r>
              <a:rPr lang="ru-RU" sz="3600" dirty="0"/>
              <a:t>                </a:t>
            </a:r>
            <a:r>
              <a:rPr lang="ru-RU" sz="3600" dirty="0" smtClean="0"/>
              <a:t>     1902 </a:t>
            </a:r>
            <a:r>
              <a:rPr lang="ru-RU" sz="3600" dirty="0"/>
              <a:t>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5269379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  Артур Кока </a:t>
            </a:r>
          </a:p>
          <a:p>
            <a:r>
              <a:rPr lang="ru-RU" sz="3600" dirty="0" smtClean="0"/>
              <a:t>        Термин </a:t>
            </a:r>
            <a:r>
              <a:rPr lang="ru-RU" sz="3600" b="1" dirty="0" smtClean="0"/>
              <a:t>«</a:t>
            </a:r>
            <a:r>
              <a:rPr lang="ru-RU" sz="3600" b="1" dirty="0" err="1" smtClean="0"/>
              <a:t>атопия</a:t>
            </a:r>
            <a:r>
              <a:rPr lang="ru-RU" sz="3600" b="1" dirty="0" smtClean="0"/>
              <a:t>»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</a:t>
            </a:r>
            <a:r>
              <a:rPr lang="ru-RU" sz="3600" dirty="0" smtClean="0"/>
              <a:t>1922 г.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52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88913"/>
            <a:ext cx="7772400" cy="1008062"/>
          </a:xfrm>
        </p:spPr>
        <p:txBody>
          <a:bodyPr>
            <a:normAutofit fontScale="90000"/>
          </a:bodyPr>
          <a:lstStyle/>
          <a:p>
            <a:r>
              <a:rPr lang="ru-RU" altLang="ru-RU" sz="4000" b="1" u="sng">
                <a:solidFill>
                  <a:schemeClr val="accent2"/>
                </a:solidFill>
              </a:rPr>
              <a:t>Этапы атопического иммунного ответа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650" y="1557338"/>
            <a:ext cx="8064500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аллергена с барьерными тканями, проникновение во внутреннюю среду    организма.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аллергена АПК, презентация антигена Т-лимфоцитам.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Дифференцировка Т-клеток, цитокиновый ответ.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аллергенспецифических АТ.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эффекты в органах-мишенях- развитие аллергического конъюнктивита, аллергического ринита, экземы, астмы и системной анафилаксии.</a:t>
            </a:r>
          </a:p>
        </p:txBody>
      </p:sp>
    </p:spTree>
    <p:extLst>
      <p:ext uri="{BB962C8B-B14F-4D97-AF65-F5344CB8AC3E}">
        <p14:creationId xmlns:p14="http://schemas.microsoft.com/office/powerpoint/2010/main" val="33387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8139" y="1494309"/>
            <a:ext cx="4270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5651" y="1388601"/>
            <a:ext cx="607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627784" y="165021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51920" y="1388601"/>
            <a:ext cx="216024" cy="309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067944" y="1388601"/>
            <a:ext cx="288032" cy="309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67944" y="1698302"/>
            <a:ext cx="0" cy="3625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19210" y="1265490"/>
            <a:ext cx="1011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IgG4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52298" y="1698302"/>
            <a:ext cx="5318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228184" y="851981"/>
            <a:ext cx="2232248" cy="18569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Тучные клетки, базофилы, </a:t>
            </a:r>
            <a:r>
              <a:rPr lang="ru-RU" sz="19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эозинофилы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6958">
            <a:off x="5852394" y="2121711"/>
            <a:ext cx="463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2941">
            <a:off x="5638142" y="2231457"/>
            <a:ext cx="381768" cy="4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9848">
            <a:off x="6226242" y="2604557"/>
            <a:ext cx="8175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918">
            <a:off x="8360538" y="918774"/>
            <a:ext cx="438612" cy="54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5244">
            <a:off x="8446702" y="1759087"/>
            <a:ext cx="418402" cy="5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7351124" y="2708920"/>
            <a:ext cx="0" cy="1495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27784" y="2550145"/>
            <a:ext cx="2924514" cy="1238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77992" y="3035499"/>
            <a:ext cx="343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тадия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разрешения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6569" y="672197"/>
            <a:ext cx="390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тадия сенсибилизации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59" y="3632725"/>
            <a:ext cx="1127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52321" y="2876743"/>
            <a:ext cx="1574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Гистамин, серотонин,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лейкотриены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др. 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12" y="4844207"/>
            <a:ext cx="2460092" cy="198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1113" r="50000" b="27379"/>
          <a:stretch/>
        </p:blipFill>
        <p:spPr bwMode="auto">
          <a:xfrm>
            <a:off x="3994374" y="4952151"/>
            <a:ext cx="1944216" cy="17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771800" y="4204664"/>
            <a:ext cx="51845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076056" y="4204664"/>
            <a:ext cx="0" cy="382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56376" y="4204664"/>
            <a:ext cx="0" cy="382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71800" y="4204664"/>
            <a:ext cx="0" cy="382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4" name="Прямоугольник 1023"/>
          <p:cNvSpPr/>
          <p:nvPr/>
        </p:nvSpPr>
        <p:spPr>
          <a:xfrm>
            <a:off x="4285615" y="3789041"/>
            <a:ext cx="229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Н1,Н2 рецепторы 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2327369" y="4587140"/>
            <a:ext cx="1048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Бронхи</a:t>
            </a:r>
          </a:p>
        </p:txBody>
      </p:sp>
      <p:sp>
        <p:nvSpPr>
          <p:cNvPr id="1031" name="Прямоугольник 1030"/>
          <p:cNvSpPr/>
          <p:nvPr/>
        </p:nvSpPr>
        <p:spPr>
          <a:xfrm>
            <a:off x="4784835" y="4587140"/>
            <a:ext cx="793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Кожа</a:t>
            </a:r>
          </a:p>
        </p:txBody>
      </p:sp>
      <p:sp>
        <p:nvSpPr>
          <p:cNvPr id="1033" name="Прямоугольник 1032"/>
          <p:cNvSpPr/>
          <p:nvPr/>
        </p:nvSpPr>
        <p:spPr>
          <a:xfrm>
            <a:off x="7473566" y="4577743"/>
            <a:ext cx="1051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Сосуды</a:t>
            </a:r>
          </a:p>
        </p:txBody>
      </p:sp>
      <p:sp>
        <p:nvSpPr>
          <p:cNvPr id="1034" name="Прямоугольник 1033"/>
          <p:cNvSpPr/>
          <p:nvPr/>
        </p:nvSpPr>
        <p:spPr>
          <a:xfrm>
            <a:off x="1955651" y="4987250"/>
            <a:ext cx="1896269" cy="1731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Бронхиальная астма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5719" y="211337"/>
            <a:ext cx="6084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u="sng" dirty="0">
                <a:solidFill>
                  <a:srgbClr val="000000"/>
                </a:solidFill>
              </a:rPr>
              <a:t>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тип аллергии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анафилактический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4282"/>
            <a:ext cx="8435280" cy="20286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000000"/>
                </a:solidFill>
              </a:rPr>
              <a:t>          </a:t>
            </a:r>
            <a:r>
              <a:rPr lang="ru-RU" sz="3500" b="1" u="sng" dirty="0" smtClean="0">
                <a:solidFill>
                  <a:srgbClr val="000000"/>
                </a:solidFill>
              </a:rPr>
              <a:t>I тип аллергии </a:t>
            </a:r>
            <a:r>
              <a:rPr lang="ru-RU" sz="3500" b="1" u="sng" dirty="0" smtClean="0"/>
              <a:t>- </a:t>
            </a:r>
            <a:r>
              <a:rPr lang="ru-RU" sz="3500" b="1" dirty="0" smtClean="0">
                <a:hlinkClick r:id="rId2"/>
              </a:rPr>
              <a:t>анафилактический</a:t>
            </a:r>
            <a:endParaRPr lang="ru-RU" sz="3500" b="1" dirty="0" smtClean="0"/>
          </a:p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dirty="0" err="1" smtClean="0"/>
              <a:t>Пишевая</a:t>
            </a:r>
            <a:r>
              <a:rPr lang="ru-RU" sz="2000" dirty="0" smtClean="0"/>
              <a:t>, </a:t>
            </a:r>
            <a:r>
              <a:rPr lang="ru-RU" sz="2000" dirty="0" err="1" smtClean="0"/>
              <a:t>инсектная</a:t>
            </a:r>
            <a:r>
              <a:rPr lang="ru-RU" sz="2000" dirty="0" smtClean="0"/>
              <a:t>, промышленная аллергия и др.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первичном контакте с антигеном образуются </a:t>
            </a:r>
            <a:r>
              <a:rPr lang="ru-RU" sz="2000" dirty="0" err="1" smtClean="0"/>
              <a:t>IgE</a:t>
            </a:r>
            <a:r>
              <a:rPr lang="ru-RU" sz="2000" dirty="0" smtClean="0"/>
              <a:t>, которые прикрепляются Fc-фрагментом к тучным клеткам и базофилам. </a:t>
            </a:r>
          </a:p>
          <a:p>
            <a:endParaRPr lang="ru-RU" sz="2000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58124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сканирование0010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6672"/>
            <a:ext cx="7239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211" y="332656"/>
            <a:ext cx="843528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/>
              <a:t>                 II тип  аллергии </a:t>
            </a:r>
            <a:r>
              <a:rPr lang="ru-RU" sz="2800" b="1" u="sng" dirty="0"/>
              <a:t>-</a:t>
            </a:r>
            <a:r>
              <a:rPr lang="ru-RU" sz="2800" b="1" u="sng" dirty="0" smtClean="0"/>
              <a:t> </a:t>
            </a:r>
            <a:r>
              <a:rPr lang="ru-RU" sz="2800" b="1" dirty="0" smtClean="0">
                <a:hlinkClick r:id="rId2"/>
              </a:rPr>
              <a:t>цитотоксический</a:t>
            </a:r>
            <a:r>
              <a:rPr lang="ru-RU" sz="2800" b="1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Лекарственная аллергия, гемолитическая анемия новорожденных и др.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Антиген, расположенный на клетке "узнается" антителами классов </a:t>
            </a:r>
            <a:r>
              <a:rPr lang="ru-RU" sz="2000" dirty="0" err="1" smtClean="0"/>
              <a:t>IgG</a:t>
            </a:r>
            <a:r>
              <a:rPr lang="ru-RU" sz="2000" dirty="0" smtClean="0"/>
              <a:t>, </a:t>
            </a:r>
            <a:r>
              <a:rPr lang="ru-RU" sz="2000" dirty="0" err="1" smtClean="0"/>
              <a:t>IgM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3554" name="Picture 2" descr="http://nsau.edu.ru/images/vetfac/images/ebooks/microbiology/stu/immun/pict/aller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02" y="2088232"/>
            <a:ext cx="9076298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         III тип аллергии - </a:t>
            </a:r>
            <a:r>
              <a:rPr lang="ru-RU" b="1" dirty="0" err="1" smtClean="0">
                <a:hlinkClick r:id="rId2"/>
              </a:rPr>
              <a:t>иммунокомплексный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                     Сывороточная болезнь, реакция </a:t>
            </a:r>
            <a:r>
              <a:rPr lang="ru-RU" sz="2000" dirty="0" err="1" smtClean="0"/>
              <a:t>Артюса</a:t>
            </a:r>
            <a:r>
              <a:rPr lang="ru-RU" sz="2000" dirty="0" smtClean="0"/>
              <a:t> и др.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Антитела классов </a:t>
            </a:r>
            <a:r>
              <a:rPr lang="ru-RU" sz="2000" dirty="0" err="1" smtClean="0"/>
              <a:t>IgG</a:t>
            </a:r>
            <a:r>
              <a:rPr lang="ru-RU" sz="2000" dirty="0" smtClean="0"/>
              <a:t>, </a:t>
            </a:r>
            <a:r>
              <a:rPr lang="ru-RU" sz="2000" dirty="0" err="1" smtClean="0"/>
              <a:t>IgM</a:t>
            </a:r>
            <a:r>
              <a:rPr lang="ru-RU" sz="2000" dirty="0" smtClean="0"/>
              <a:t> образуют с растворимыми антигенами иммунные комплексы, которые активируют комплемент. </a:t>
            </a:r>
            <a:endParaRPr lang="ru-RU" sz="2000" dirty="0"/>
          </a:p>
        </p:txBody>
      </p:sp>
      <p:pic>
        <p:nvPicPr>
          <p:cNvPr id="22530" name="Picture 2" descr="http://nsau.edu.ru/images/vetfac/images/ebooks/microbiology/stu/immun/pict/allerg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4249"/>
            <a:ext cx="9144000" cy="4356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канирование0009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  <a:ln w="76200">
            <a:solidFill>
              <a:srgbClr val="267A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1127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835696" y="293955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545904" y="2219474"/>
            <a:ext cx="1584176" cy="14401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3905">
            <a:off x="2251992" y="3276663"/>
            <a:ext cx="463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130080" y="2991863"/>
            <a:ext cx="12340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64088" y="2219473"/>
            <a:ext cx="1440160" cy="147390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Макрофаги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3620">
            <a:off x="6685408" y="2480280"/>
            <a:ext cx="1018496" cy="104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7596336" y="2517838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2094">
            <a:off x="8227367" y="2191684"/>
            <a:ext cx="5667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42611" b="32122"/>
          <a:stretch/>
        </p:blipFill>
        <p:spPr bwMode="auto">
          <a:xfrm>
            <a:off x="3338318" y="4365104"/>
            <a:ext cx="1727866" cy="139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4598132" y="3591148"/>
            <a:ext cx="837964" cy="6299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66184" y="3920521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Миграция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69279" y="5949280"/>
            <a:ext cx="1010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48-72 часа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9663" y="3964994"/>
            <a:ext cx="2891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тадия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разрешения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60" y="4687824"/>
            <a:ext cx="11223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2204723" y="5062474"/>
            <a:ext cx="999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87646" y="1657731"/>
            <a:ext cx="3278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тадия сенсибилизации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252552" y="2636912"/>
            <a:ext cx="247440" cy="2731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11410" y="2576628"/>
            <a:ext cx="745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 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9791" y="4715290"/>
            <a:ext cx="2292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макрофагального инфильтрата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904" y="343630"/>
            <a:ext cx="858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тип аллергии -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гиперчувствительность замедленного типа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20162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u="sng" dirty="0" smtClean="0"/>
              <a:t>IV тип аллергии - </a:t>
            </a:r>
            <a:r>
              <a:rPr lang="ru-RU" sz="3600" b="1" dirty="0" smtClean="0">
                <a:hlinkClick r:id="rId2"/>
              </a:rPr>
              <a:t>гиперчувствительность замедленного типа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3400" dirty="0" smtClean="0"/>
              <a:t>Бруцеллез, туберкулез, контактный дерматит и др.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Антиген взаимодействует с макрофагами и Thl-лимфоцитами, стимулирующими клеточный иммунитет.</a:t>
            </a:r>
            <a:endParaRPr lang="ru-RU" sz="3400" dirty="0"/>
          </a:p>
        </p:txBody>
      </p:sp>
      <p:pic>
        <p:nvPicPr>
          <p:cNvPr id="39938" name="Picture 2" descr="http://nsau.edu.ru/images/vetfac/images/ebooks/microbiology/stu/immun/pict/aller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80" y="2564904"/>
            <a:ext cx="9129372" cy="4100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5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Десенсибилизация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Неспецифическая- </a:t>
            </a:r>
            <a:r>
              <a:rPr lang="ru-RU" dirty="0" smtClean="0"/>
              <a:t>применение лекарственных препаратов в период обострения аллергии: антигистаминные препараты, стабилизаторы мембран тучных клеток,  </a:t>
            </a:r>
            <a:r>
              <a:rPr lang="ru-RU" dirty="0" err="1" smtClean="0"/>
              <a:t>блокаторы</a:t>
            </a:r>
            <a:r>
              <a:rPr lang="ru-RU" dirty="0" smtClean="0"/>
              <a:t>  Н1,Н2 рецепторов</a:t>
            </a:r>
          </a:p>
          <a:p>
            <a:r>
              <a:rPr lang="ru-RU" b="1" dirty="0" smtClean="0"/>
              <a:t>Специфическая – </a:t>
            </a:r>
            <a:r>
              <a:rPr lang="ru-RU" dirty="0" smtClean="0"/>
              <a:t>проведение </a:t>
            </a:r>
            <a:r>
              <a:rPr lang="ru-RU" dirty="0" err="1" smtClean="0"/>
              <a:t>аллерген-специфической</a:t>
            </a:r>
            <a:r>
              <a:rPr lang="ru-RU" dirty="0" smtClean="0"/>
              <a:t> иммунной терапии (АСИТ) в период ремиссии.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ru-RU" altLang="ru-RU" sz="4300" b="1" dirty="0">
                <a:solidFill>
                  <a:srgbClr val="660066"/>
                </a:solidFill>
              </a:rPr>
              <a:t>Аллергии (ГЧ) – все явления специфической повышенной чувствительности к повторному воздействию чужеродных веществ-аллергенов</a:t>
            </a:r>
          </a:p>
        </p:txBody>
      </p:sp>
    </p:spTree>
    <p:extLst>
      <p:ext uri="{BB962C8B-B14F-4D97-AF65-F5344CB8AC3E}">
        <p14:creationId xmlns:p14="http://schemas.microsoft.com/office/powerpoint/2010/main" val="33086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6172200" y="4114800"/>
            <a:ext cx="2438400" cy="152400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6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БРЮШНОЙ</a:t>
            </a:r>
          </a:p>
          <a:p>
            <a:pPr algn="ctr"/>
            <a:r>
              <a:rPr lang="ru-RU" altLang="ru-RU" sz="2400" b="1"/>
              <a:t>ТИФ</a:t>
            </a: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3200400" y="4191000"/>
            <a:ext cx="2743200" cy="14478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shade val="6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ХРОНИЧЕСКАЯ</a:t>
            </a:r>
          </a:p>
          <a:p>
            <a:pPr algn="ctr"/>
            <a:r>
              <a:rPr lang="ru-RU" altLang="ru-RU" sz="2400" b="1"/>
              <a:t>ГОНОРЕЯ</a:t>
            </a: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533400" y="4114800"/>
            <a:ext cx="2438400" cy="1447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CCCC">
                  <a:gamma/>
                  <a:shade val="6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ТУЛЯРЕМИЯ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09600" y="609600"/>
            <a:ext cx="7924800" cy="11430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chemeClr val="accent2"/>
                </a:solidFill>
              </a:rPr>
              <a:t>РОЛЬ  АЛЛЕРГИИ  </a:t>
            </a:r>
          </a:p>
          <a:p>
            <a:pPr algn="ctr"/>
            <a:r>
              <a:rPr lang="ru-RU" altLang="ru-RU" sz="3200" b="1">
                <a:solidFill>
                  <a:schemeClr val="accent2"/>
                </a:solidFill>
              </a:rPr>
              <a:t>В  ИНФЕКЦИОННОМ ПРОЦЕССЕ</a:t>
            </a:r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533400" y="2819400"/>
            <a:ext cx="2514600" cy="1447800"/>
          </a:xfrm>
          <a:prstGeom prst="ellipse">
            <a:avLst/>
          </a:prstGeom>
          <a:solidFill>
            <a:srgbClr val="FFC9C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Механизм </a:t>
            </a:r>
          </a:p>
          <a:p>
            <a:pPr algn="ctr"/>
            <a:r>
              <a:rPr lang="ru-RU" altLang="ru-RU" sz="2400" b="1"/>
              <a:t>иммунитета</a:t>
            </a:r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6096000" y="2819400"/>
            <a:ext cx="2514600" cy="1447800"/>
          </a:xfrm>
          <a:prstGeom prst="ellipse">
            <a:avLst/>
          </a:prstGeom>
          <a:solidFill>
            <a:srgbClr val="B4E565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Основной</a:t>
            </a:r>
          </a:p>
          <a:p>
            <a:pPr algn="ctr"/>
            <a:r>
              <a:rPr lang="ru-RU" altLang="ru-RU" sz="2400" b="1"/>
              <a:t>механизм</a:t>
            </a:r>
          </a:p>
          <a:p>
            <a:pPr algn="ctr"/>
            <a:r>
              <a:rPr lang="ru-RU" altLang="ru-RU" sz="2400" b="1"/>
              <a:t>патогенеза</a:t>
            </a: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3352800" y="2895600"/>
            <a:ext cx="2514600" cy="1446213"/>
          </a:xfrm>
          <a:prstGeom prst="ellipse">
            <a:avLst/>
          </a:prstGeom>
          <a:solidFill>
            <a:srgbClr val="D3A7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Отягощает</a:t>
            </a:r>
          </a:p>
          <a:p>
            <a:pPr algn="ctr"/>
            <a:r>
              <a:rPr lang="ru-RU" altLang="ru-RU" sz="2400" b="1"/>
              <a:t>болезнь</a:t>
            </a: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1828800" y="1828800"/>
            <a:ext cx="2438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4572000" y="1828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4876800" y="1828800"/>
            <a:ext cx="2590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nimBg="1"/>
      <p:bldP spid="81924" grpId="0" animBg="1"/>
      <p:bldP spid="81925" grpId="0" animBg="1"/>
      <p:bldP spid="81926" grpId="0" animBg="1"/>
      <p:bldP spid="81927" grpId="0" animBg="1"/>
      <p:bldP spid="81928" grpId="0" animBg="1"/>
      <p:bldP spid="81929" grpId="0" animBg="1"/>
      <p:bldP spid="81930" grpId="0" animBg="1"/>
      <p:bldP spid="819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altLang="ru-RU" sz="2400" b="1">
                <a:solidFill>
                  <a:srgbClr val="000066"/>
                </a:solidFill>
              </a:rPr>
              <a:t>УЧАСТИЕ АЛЛЕРГИИ В ФОРМИРОВАНИИ ИНФЕКЦИОННОГО ПРОЦЕССА</a:t>
            </a:r>
            <a:br>
              <a:rPr lang="ru-RU" altLang="ru-RU" sz="2400" b="1">
                <a:solidFill>
                  <a:srgbClr val="000066"/>
                </a:solidFill>
              </a:rPr>
            </a:br>
            <a:r>
              <a:rPr lang="ru-RU" altLang="ru-RU" sz="2400" b="1">
                <a:solidFill>
                  <a:srgbClr val="000066"/>
                </a:solidFill>
              </a:rPr>
              <a:t> (по Медуницину Н.В., 1994)</a:t>
            </a:r>
          </a:p>
        </p:txBody>
      </p:sp>
      <p:graphicFrame>
        <p:nvGraphicFramePr>
          <p:cNvPr id="61596" name="Group 156"/>
          <p:cNvGraphicFramePr>
            <a:graphicFrameLocks noGrp="1"/>
          </p:cNvGraphicFramePr>
          <p:nvPr>
            <p:ph type="tbl" idx="1"/>
          </p:nvPr>
        </p:nvGraphicFramePr>
        <p:xfrm>
          <a:off x="457200" y="1143000"/>
          <a:ext cx="8229600" cy="5628831"/>
        </p:xfrm>
        <a:graphic>
          <a:graphicData uri="http://schemas.openxmlformats.org/drawingml/2006/table">
            <a:tbl>
              <a:tblPr/>
              <a:tblGrid>
                <a:gridCol w="1646238"/>
                <a:gridCol w="182562"/>
                <a:gridCol w="1463675"/>
                <a:gridCol w="1644650"/>
                <a:gridCol w="1646238"/>
                <a:gridCol w="1646237"/>
              </a:tblGrid>
              <a:tr h="590550">
                <a:tc rowSpan="3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Инфекцион-но-аллерги-ческие: бронхиаль-ная астма, ринит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 другие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905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Хроничес-кие инфекции с внутрикле-точным паразити-рованием (туберкулез, бруцеллез, актиномикоз и другие)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96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Острые инфекции - рожа, скарлатина, корь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 другие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Токсико-инфекцион-ного характера (ботулизм, холера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 другие)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Большинст-во острых инфекцион-ных заболева-ний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участвует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EB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Сопровож-дается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аллергией, но не играет существен-ной роли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D9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Участвует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6C7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Сопровож-дается ярко выраженной аллергией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2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Определяет патогенез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A3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3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143000" y="457200"/>
            <a:ext cx="6858000" cy="1143000"/>
          </a:xfrm>
          <a:prstGeom prst="rect">
            <a:avLst/>
          </a:prstGeom>
          <a:solidFill>
            <a:srgbClr val="DDDDDD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chemeClr val="tx2"/>
                </a:solidFill>
              </a:rPr>
              <a:t>  </a:t>
            </a:r>
            <a:r>
              <a:rPr lang="ru-RU" altLang="ru-RU" sz="2800" b="1">
                <a:solidFill>
                  <a:schemeClr val="accent2"/>
                </a:solidFill>
              </a:rPr>
              <a:t>ИСПОЛЬЗОВАНИЕ  ИНФЕКЦИОННОЙ </a:t>
            </a:r>
          </a:p>
          <a:p>
            <a:pPr algn="ctr"/>
            <a:r>
              <a:rPr lang="ru-RU" altLang="ru-RU" sz="2800" b="1">
                <a:solidFill>
                  <a:schemeClr val="accent2"/>
                </a:solidFill>
              </a:rPr>
              <a:t>АЛЛЕРГИИ  В  МЕДИЦИНЕ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09600" y="2286000"/>
            <a:ext cx="7924800" cy="91440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600" b="1" i="1"/>
              <a:t>ОБНАРУЖЕНИЕ   СЕНСИБИЛИЗАЦИИ</a:t>
            </a:r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1066800" y="3810000"/>
            <a:ext cx="2667000" cy="1143000"/>
          </a:xfrm>
          <a:prstGeom prst="ellipse">
            <a:avLst/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/>
              <a:t>у больных</a:t>
            </a: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5257800" y="3810000"/>
            <a:ext cx="2743200" cy="1143000"/>
          </a:xfrm>
          <a:prstGeom prst="ellipse">
            <a:avLst/>
          </a:prstGeom>
          <a:solidFill>
            <a:srgbClr val="66FFC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/>
              <a:t>у здоровых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381000" y="5410200"/>
            <a:ext cx="1600200" cy="1065213"/>
          </a:xfrm>
          <a:prstGeom prst="roundRect">
            <a:avLst>
              <a:gd name="adj" fmla="val 37500"/>
            </a:avLst>
          </a:prstGeom>
          <a:gradFill rotWithShape="1">
            <a:gsLst>
              <a:gs pos="0">
                <a:srgbClr val="3399FF">
                  <a:gamma/>
                  <a:tint val="13725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Диагностика</a:t>
            </a:r>
          </a:p>
          <a:p>
            <a:pPr algn="ctr"/>
            <a:r>
              <a:rPr lang="ru-RU" altLang="ru-RU" b="1"/>
              <a:t>болезни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2209800" y="5410200"/>
            <a:ext cx="2209800" cy="1065213"/>
          </a:xfrm>
          <a:prstGeom prst="roundRect">
            <a:avLst>
              <a:gd name="adj" fmla="val 37500"/>
            </a:avLst>
          </a:prstGeom>
          <a:gradFill rotWithShape="1">
            <a:gsLst>
              <a:gs pos="0">
                <a:srgbClr val="3399FF">
                  <a:gamma/>
                  <a:tint val="13725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Прогнозирование</a:t>
            </a:r>
          </a:p>
          <a:p>
            <a:pPr algn="ctr"/>
            <a:r>
              <a:rPr lang="ru-RU" altLang="ru-RU" b="1"/>
              <a:t>течения болезни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3886200" y="1676400"/>
            <a:ext cx="1295400" cy="533400"/>
          </a:xfrm>
          <a:prstGeom prst="downArrow">
            <a:avLst>
              <a:gd name="adj1" fmla="val 36769"/>
              <a:gd name="adj2" fmla="val 4106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4648200" y="5410200"/>
            <a:ext cx="2057400" cy="1066800"/>
          </a:xfrm>
          <a:prstGeom prst="roundRect">
            <a:avLst>
              <a:gd name="adj" fmla="val 37500"/>
            </a:avLst>
          </a:prstGeom>
          <a:gradFill rotWithShape="1">
            <a:gsLst>
              <a:gs pos="0">
                <a:srgbClr val="66FFCC">
                  <a:gamma/>
                  <a:tint val="0"/>
                  <a:invGamma/>
                </a:srgbClr>
              </a:gs>
              <a:gs pos="100000">
                <a:srgbClr val="66FFCC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Диагностика</a:t>
            </a:r>
          </a:p>
          <a:p>
            <a:pPr algn="ctr"/>
            <a:r>
              <a:rPr lang="ru-RU" altLang="ru-RU" b="1"/>
              <a:t>скрытой формы</a:t>
            </a:r>
          </a:p>
          <a:p>
            <a:pPr algn="ctr"/>
            <a:r>
              <a:rPr lang="ru-RU" altLang="ru-RU" b="1"/>
              <a:t>инфекции</a:t>
            </a:r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6934200" y="5410200"/>
            <a:ext cx="1828800" cy="1065213"/>
          </a:xfrm>
          <a:prstGeom prst="roundRect">
            <a:avLst>
              <a:gd name="adj" fmla="val 37500"/>
            </a:avLst>
          </a:prstGeom>
          <a:gradFill rotWithShape="1">
            <a:gsLst>
              <a:gs pos="0">
                <a:srgbClr val="66FFCC">
                  <a:gamma/>
                  <a:tint val="3922"/>
                  <a:invGamma/>
                </a:srgbClr>
              </a:gs>
              <a:gs pos="100000">
                <a:srgbClr val="66FFCC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Отбор лиц</a:t>
            </a:r>
          </a:p>
          <a:p>
            <a:pPr algn="ctr"/>
            <a:r>
              <a:rPr lang="ru-RU" altLang="ru-RU" b="1"/>
              <a:t>для ревак-</a:t>
            </a:r>
          </a:p>
          <a:p>
            <a:pPr algn="ctr"/>
            <a:r>
              <a:rPr lang="ru-RU" altLang="ru-RU" b="1"/>
              <a:t>цинации</a:t>
            </a:r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>
            <a:off x="2438400" y="3194050"/>
            <a:ext cx="2076450" cy="539750"/>
          </a:xfrm>
          <a:custGeom>
            <a:avLst/>
            <a:gdLst>
              <a:gd name="T0" fmla="*/ 1308 w 1308"/>
              <a:gd name="T1" fmla="*/ 0 h 340"/>
              <a:gd name="T2" fmla="*/ 0 w 1308"/>
              <a:gd name="T3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08" h="340">
                <a:moveTo>
                  <a:pt x="1308" y="0"/>
                </a:moveTo>
                <a:lnTo>
                  <a:pt x="0" y="34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495800" y="3200400"/>
            <a:ext cx="2133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7" name="Freeform 13"/>
          <p:cNvSpPr>
            <a:spLocks/>
          </p:cNvSpPr>
          <p:nvPr/>
        </p:nvSpPr>
        <p:spPr bwMode="auto">
          <a:xfrm>
            <a:off x="1104900" y="4953000"/>
            <a:ext cx="1181100" cy="425450"/>
          </a:xfrm>
          <a:custGeom>
            <a:avLst/>
            <a:gdLst>
              <a:gd name="T0" fmla="*/ 744 w 744"/>
              <a:gd name="T1" fmla="*/ 0 h 268"/>
              <a:gd name="T2" fmla="*/ 0 w 744"/>
              <a:gd name="T3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4" h="268">
                <a:moveTo>
                  <a:pt x="744" y="0"/>
                </a:moveTo>
                <a:lnTo>
                  <a:pt x="0" y="2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8" name="Freeform 14"/>
          <p:cNvSpPr>
            <a:spLocks/>
          </p:cNvSpPr>
          <p:nvPr/>
        </p:nvSpPr>
        <p:spPr bwMode="auto">
          <a:xfrm>
            <a:off x="2349500" y="4959350"/>
            <a:ext cx="1050925" cy="412750"/>
          </a:xfrm>
          <a:custGeom>
            <a:avLst/>
            <a:gdLst>
              <a:gd name="T0" fmla="*/ 0 w 662"/>
              <a:gd name="T1" fmla="*/ 0 h 260"/>
              <a:gd name="T2" fmla="*/ 662 w 662"/>
              <a:gd name="T3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2" h="260">
                <a:moveTo>
                  <a:pt x="0" y="0"/>
                </a:moveTo>
                <a:lnTo>
                  <a:pt x="662" y="26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9" name="Freeform 15"/>
          <p:cNvSpPr>
            <a:spLocks/>
          </p:cNvSpPr>
          <p:nvPr/>
        </p:nvSpPr>
        <p:spPr bwMode="auto">
          <a:xfrm>
            <a:off x="6699250" y="4946650"/>
            <a:ext cx="1225550" cy="387350"/>
          </a:xfrm>
          <a:custGeom>
            <a:avLst/>
            <a:gdLst>
              <a:gd name="T0" fmla="*/ 0 w 772"/>
              <a:gd name="T1" fmla="*/ 0 h 244"/>
              <a:gd name="T2" fmla="*/ 772 w 772"/>
              <a:gd name="T3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72" h="244">
                <a:moveTo>
                  <a:pt x="0" y="0"/>
                </a:moveTo>
                <a:lnTo>
                  <a:pt x="772" y="2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H="1">
            <a:off x="5715000" y="4953000"/>
            <a:ext cx="914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97200"/>
            <a:ext cx="8305800" cy="340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8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7" grpId="0" animBg="1"/>
      <p:bldP spid="82948" grpId="0" animBg="1"/>
      <p:bldP spid="82949" grpId="0" animBg="1"/>
      <p:bldP spid="82950" grpId="0" animBg="1"/>
      <p:bldP spid="82951" grpId="0" animBg="1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МЕТОДЫ ДИАГНОСТИКИ АЛЛЕРГИЧЕСКИХ ЗАБОЛЕВАНИЙ.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Сбор </a:t>
            </a:r>
            <a:r>
              <a:rPr lang="ru-RU" dirty="0" err="1" smtClean="0"/>
              <a:t>аллергоанамнеза</a:t>
            </a:r>
            <a:r>
              <a:rPr lang="ru-RU" dirty="0" smtClean="0"/>
              <a:t> (анамнеза болезни и жизни пациента).</a:t>
            </a:r>
          </a:p>
          <a:p>
            <a:r>
              <a:rPr lang="ru-RU" dirty="0" smtClean="0"/>
              <a:t>2. Объективное обследование больного.</a:t>
            </a:r>
          </a:p>
          <a:p>
            <a:r>
              <a:rPr lang="ru-RU" dirty="0" smtClean="0"/>
              <a:t>3. Данные инструментальных методов обследования (рентген, спирометрия, эндоскопия и т. д.).</a:t>
            </a:r>
          </a:p>
          <a:p>
            <a:r>
              <a:rPr lang="ru-RU" dirty="0" smtClean="0"/>
              <a:t>4. Данные </a:t>
            </a:r>
            <a:r>
              <a:rPr lang="ru-RU" dirty="0" err="1" smtClean="0"/>
              <a:t>аллергологического</a:t>
            </a:r>
            <a:r>
              <a:rPr lang="ru-RU" dirty="0" smtClean="0"/>
              <a:t> тестирования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vivo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Данные лабораторных исследований.</a:t>
            </a:r>
          </a:p>
          <a:p>
            <a:r>
              <a:rPr lang="ru-RU" dirty="0" smtClean="0"/>
              <a:t>6. Данные эффективности назначенной терапии.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710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диагностики.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Методы диагностики </a:t>
            </a:r>
            <a:r>
              <a:rPr lang="ru-RU" sz="1600" dirty="0" err="1" smtClean="0"/>
              <a:t>in</a:t>
            </a:r>
            <a:r>
              <a:rPr lang="ru-RU" sz="1600" dirty="0" smtClean="0"/>
              <a:t> </a:t>
            </a:r>
            <a:r>
              <a:rPr lang="ru-RU" sz="1600" dirty="0" err="1" smtClean="0"/>
              <a:t>vivo</a:t>
            </a:r>
            <a:r>
              <a:rPr lang="ru-RU" sz="1600" dirty="0" smtClean="0"/>
              <a:t>- обладают высокой чувствительностью </a:t>
            </a:r>
            <a:br>
              <a:rPr lang="ru-RU" sz="1600" dirty="0" smtClean="0"/>
            </a:br>
            <a:r>
              <a:rPr lang="ru-RU" sz="1600" dirty="0" smtClean="0"/>
              <a:t>и специфичностью и часто являются золотым стандартом при диагностике аллергических заболеваний. Однако постановка этих методов связана с риском развития системных аллергических реакций (анафилактический шок) и потенциально может угрожать жизни больного. Проведение диагностики </a:t>
            </a:r>
            <a:r>
              <a:rPr lang="ru-RU" sz="1600" dirty="0" err="1" smtClean="0"/>
              <a:t>in</a:t>
            </a:r>
            <a:r>
              <a:rPr lang="ru-RU" sz="1600" dirty="0" smtClean="0"/>
              <a:t> </a:t>
            </a:r>
            <a:r>
              <a:rPr lang="ru-RU" sz="1600" dirty="0" err="1" smtClean="0"/>
              <a:t>vivo</a:t>
            </a:r>
            <a:r>
              <a:rPr lang="ru-RU" sz="1600" dirty="0" smtClean="0"/>
              <a:t> допускается только в специализированных лечебно-диагностических учреждениях.</a:t>
            </a:r>
          </a:p>
          <a:p>
            <a:r>
              <a:rPr lang="ru-RU" sz="1600" dirty="0" smtClean="0"/>
              <a:t>Диагностика аллергии </a:t>
            </a:r>
            <a:r>
              <a:rPr lang="en-US" sz="1600" dirty="0" smtClean="0"/>
              <a:t>in vitro</a:t>
            </a:r>
            <a:r>
              <a:rPr lang="ru-RU" sz="1600" dirty="0" smtClean="0"/>
              <a:t>- это диагностика  по анализам крови — современное направление в аллергологии. В отличие от кожных проб и провокационных тестов анализы крови не приводят к развитию аллергических реакций у пациента, рекомендуются при любой форме аллергии.</a:t>
            </a:r>
          </a:p>
          <a:p>
            <a:r>
              <a:rPr lang="ru-RU" sz="1600" dirty="0" smtClean="0"/>
              <a:t> Основными преимуществами методов специфической диагностики </a:t>
            </a:r>
            <a:br>
              <a:rPr lang="ru-RU" sz="1600" dirty="0" smtClean="0"/>
            </a:br>
            <a:r>
              <a:rPr lang="ru-RU" sz="1600" dirty="0" err="1" smtClean="0"/>
              <a:t>in</a:t>
            </a:r>
            <a:r>
              <a:rPr lang="ru-RU" sz="1600" dirty="0" smtClean="0"/>
              <a:t> </a:t>
            </a:r>
            <a:r>
              <a:rPr lang="ru-RU" sz="1600" dirty="0" err="1" smtClean="0"/>
              <a:t>vitro</a:t>
            </a:r>
            <a:r>
              <a:rPr lang="ru-RU" sz="1600" dirty="0" smtClean="0"/>
              <a:t> являются:</a:t>
            </a:r>
          </a:p>
          <a:p>
            <a:r>
              <a:rPr lang="ru-RU" sz="1600" dirty="0" smtClean="0"/>
              <a:t>– безопасность для больного;</a:t>
            </a:r>
          </a:p>
          <a:p>
            <a:r>
              <a:rPr lang="ru-RU" sz="1600" dirty="0" smtClean="0"/>
              <a:t>– высокая стандартность и </a:t>
            </a:r>
            <a:r>
              <a:rPr lang="ru-RU" sz="1600" dirty="0" err="1" smtClean="0"/>
              <a:t>воспроизводимость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– возможность количественного (цифрового) учета;</a:t>
            </a:r>
          </a:p>
          <a:p>
            <a:r>
              <a:rPr lang="ru-RU" sz="1600" dirty="0" smtClean="0"/>
              <a:t>– возможность автоматизации;</a:t>
            </a:r>
          </a:p>
          <a:p>
            <a:r>
              <a:rPr lang="ru-RU" sz="1600" dirty="0" smtClean="0"/>
              <a:t>– возможность проведения исследования в случае, когда пациент находится от аллерголога на большом расстоянии и доставлена лишь сыворотка больного;</a:t>
            </a:r>
          </a:p>
          <a:p>
            <a:r>
              <a:rPr lang="ru-RU" sz="1600" dirty="0" smtClean="0"/>
              <a:t>– малое количество крови для исследования.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Аппликационные пробы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4786346" cy="521497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Аппликационные пробы</a:t>
            </a:r>
            <a:r>
              <a:rPr lang="ru-RU" dirty="0" smtClean="0"/>
              <a:t> — способ проведения кожных проб, при </a:t>
            </a:r>
            <a:br>
              <a:rPr lang="ru-RU" dirty="0" smtClean="0"/>
            </a:br>
            <a:r>
              <a:rPr lang="ru-RU" dirty="0" smtClean="0"/>
              <a:t>котором растворы стандартизованных аллергенов наносят на специальный аппликатор (пластырь). Тесты выполняют на коже спины, предплечья. Результаты учитывают через 20–30 мин. Развивающаяся реакция оценивается по методу крестов. </a:t>
            </a:r>
          </a:p>
          <a:p>
            <a:r>
              <a:rPr lang="ru-RU" dirty="0" smtClean="0"/>
              <a:t>Аппликационные пробы можно применять для выявления аллергических реакций на пищевые, ингаляционные и др. аллергены, но чаще они используются для диагностики на лекарственные препараты.</a:t>
            </a:r>
          </a:p>
          <a:p>
            <a:endParaRPr lang="ru-RU" dirty="0"/>
          </a:p>
        </p:txBody>
      </p:sp>
      <p:pic>
        <p:nvPicPr>
          <p:cNvPr id="53250" name="Picture 2" descr="http://www.3dnews.ru/_imgdata/img/2011/04/02/609019/bd823d868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2"/>
            <a:ext cx="321471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i="1" dirty="0" err="1" smtClean="0"/>
              <a:t>Скарификационные</a:t>
            </a:r>
            <a:r>
              <a:rPr lang="ru-RU" i="1" dirty="0" smtClean="0"/>
              <a:t> пробы.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22"/>
            <a:ext cx="5357818" cy="557214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Скарификационные</a:t>
            </a:r>
            <a:r>
              <a:rPr lang="ru-RU" i="1" dirty="0" smtClean="0"/>
              <a:t> пробы</a:t>
            </a:r>
            <a:r>
              <a:rPr lang="ru-RU" dirty="0" smtClean="0"/>
              <a:t> — способ проведения кожных проб, при котором каплю испытуемого аллергена наносят на кожу внутренней стороны предплечья и повреждают эпидермис под  каплей, путем нанесения двух насечек скарификатором (опыт). Одновременно аналогичным образом проводят пробы с гистамином и физиологическим раствором.</a:t>
            </a:r>
          </a:p>
          <a:p>
            <a:r>
              <a:rPr lang="ru-RU" dirty="0" smtClean="0"/>
              <a:t> Результат учитывают через 20–30 мин.</a:t>
            </a:r>
          </a:p>
          <a:p>
            <a:r>
              <a:rPr lang="ru-RU" dirty="0" err="1" smtClean="0"/>
              <a:t>Скарификационные</a:t>
            </a:r>
            <a:r>
              <a:rPr lang="ru-RU" dirty="0" smtClean="0"/>
              <a:t> пробы широко применяются         для </a:t>
            </a:r>
            <a:r>
              <a:rPr lang="ru-RU" dirty="0"/>
              <a:t> </a:t>
            </a:r>
            <a:r>
              <a:rPr lang="ru-RU" dirty="0" smtClean="0"/>
              <a:t>выявления сенсибилизации организма при </a:t>
            </a:r>
          </a:p>
          <a:p>
            <a:pPr>
              <a:buNone/>
            </a:pPr>
            <a:r>
              <a:rPr lang="ru-RU" dirty="0" smtClean="0"/>
              <a:t>        ГНТ I типа.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2226" name="Picture 2" descr="http://www.studmed.ru/docs/static/b/3/f/c/5/b3fc55c6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636912"/>
            <a:ext cx="3000396" cy="314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Внутрикожные пробы.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7211144" cy="217962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Внутрикожные пробы </a:t>
            </a:r>
            <a:r>
              <a:rPr lang="ru-RU" dirty="0" smtClean="0"/>
              <a:t>— способ проведения кожных проб путем введения аллергена внутрь кожи. В основе лежит локальная ответная реакция на введение аллергена сенсибилизированному индивидууму, которая может развиваться по немедленному и замедленному типу. Результаты реакции ГНТ регистрируют через 20–30 мин, а ГЗТ — через 48–72 ч. Типичным примером является проба Манту.</a:t>
            </a:r>
            <a:endParaRPr lang="ru-RU" dirty="0"/>
          </a:p>
        </p:txBody>
      </p:sp>
      <p:pic>
        <p:nvPicPr>
          <p:cNvPr id="51202" name="Picture 2" descr="http://cdn.medicinalive.com/wp-content/uploads/2011/02/test-tubercol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241" y="3253785"/>
            <a:ext cx="5501759" cy="360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Прик-тесты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11144" cy="217962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err="1" smtClean="0"/>
              <a:t>Прик-тесты</a:t>
            </a:r>
            <a:r>
              <a:rPr lang="ru-RU" b="1" dirty="0" smtClean="0"/>
              <a:t> </a:t>
            </a:r>
            <a:r>
              <a:rPr lang="ru-RU" dirty="0" smtClean="0"/>
              <a:t>— современный способ проведения внутрикожных проб для диагностики ГНТ. Специальную иглу с ограничителем погружают в раствор аллергена и прокалывают кожу на глубину 1мм. В качестве позитивного контроля используют 10%-ный раствор гистамина, а негативного — растворитель. Результат учитывают через 15–20 мин путем измерения диаметра папулы в двух </a:t>
            </a:r>
            <a:br>
              <a:rPr lang="ru-RU" dirty="0" smtClean="0"/>
            </a:br>
            <a:r>
              <a:rPr lang="ru-RU" dirty="0" smtClean="0"/>
              <a:t>направлениях.</a:t>
            </a:r>
            <a:endParaRPr lang="ru-RU" dirty="0"/>
          </a:p>
        </p:txBody>
      </p:sp>
      <p:pic>
        <p:nvPicPr>
          <p:cNvPr id="50178" name="Picture 2" descr="http://www.donbass.ua/multimedia/images/news/original/2011/02/08/mantoux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/>
              <a:t>Оценка кожных проб.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5543560" cy="542928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Оценка кожных проб</a:t>
            </a:r>
            <a:r>
              <a:rPr lang="ru-RU" b="1" dirty="0" smtClean="0"/>
              <a:t> </a:t>
            </a:r>
            <a:r>
              <a:rPr lang="ru-RU" dirty="0" smtClean="0"/>
              <a:t>—  Результат кожных реакций немедленного типа учитывают через 15–20 мин. Он может быть:</a:t>
            </a:r>
          </a:p>
          <a:p>
            <a:r>
              <a:rPr lang="ru-RU" dirty="0" smtClean="0"/>
              <a:t> а) отрицательным — аналогичен контрольному; </a:t>
            </a:r>
          </a:p>
          <a:p>
            <a:r>
              <a:rPr lang="ru-RU" dirty="0" smtClean="0"/>
              <a:t>б) сомнительным (±) — наличие только гиперемии (без волдыря); </a:t>
            </a:r>
          </a:p>
          <a:p>
            <a:r>
              <a:rPr lang="ru-RU" dirty="0" smtClean="0"/>
              <a:t>в) слабоположительным (+) — наличие </a:t>
            </a:r>
            <a:br>
              <a:rPr lang="ru-RU" dirty="0" smtClean="0"/>
            </a:br>
            <a:r>
              <a:rPr lang="ru-RU" dirty="0" smtClean="0"/>
              <a:t>волдыря размером 3 мм;</a:t>
            </a:r>
          </a:p>
          <a:p>
            <a:r>
              <a:rPr lang="ru-RU" dirty="0" smtClean="0"/>
              <a:t> г) положительным (++) — наличие четко выраженного волдыря (до 5 мм);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резко положительным (+++) — наличие волдыря величиной не более 10 мм (с гиперемией и псевдоподиями); </a:t>
            </a:r>
          </a:p>
          <a:p>
            <a:r>
              <a:rPr lang="ru-RU" dirty="0" smtClean="0"/>
              <a:t>е) очень резко положительным (++++) — наличие волдыря величиной свыше 10 мм (с гиперемией и псевдоподиями).</a:t>
            </a:r>
          </a:p>
        </p:txBody>
      </p:sp>
      <p:pic>
        <p:nvPicPr>
          <p:cNvPr id="49154" name="Picture 2" descr="http://www.telemiks.tv/photo/image/6767/master/mantu0000.jpg?1259632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737"/>
            <a:ext cx="307180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84053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kill.ru/images/2005/08/19/62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1313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Аллергические провокационные пробы.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Аллергические провокационные пробы</a:t>
            </a:r>
            <a:r>
              <a:rPr lang="ru-RU" sz="2000" b="1" dirty="0" smtClean="0"/>
              <a:t> </a:t>
            </a:r>
            <a:r>
              <a:rPr lang="ru-RU" sz="2000" dirty="0" smtClean="0"/>
              <a:t>— биологические пробы </a:t>
            </a:r>
            <a:r>
              <a:rPr lang="ru-RU" sz="2000" dirty="0" err="1" smtClean="0"/>
              <a:t>in</a:t>
            </a:r>
            <a:r>
              <a:rPr lang="ru-RU" sz="2000" dirty="0" smtClean="0"/>
              <a:t> </a:t>
            </a:r>
            <a:r>
              <a:rPr lang="ru-RU" sz="2000" dirty="0" err="1" smtClean="0"/>
              <a:t>vivo</a:t>
            </a:r>
            <a:r>
              <a:rPr lang="ru-RU" sz="2000" dirty="0" smtClean="0"/>
              <a:t>, позволяющие выявить у человека аллергию немедленного типа к определенному аллергену. Основаны на введении аллергена в орган-мишень. Являются более достоверными, чем кожные пробы и используются в случае расхождения данных анамнеза и результатов кожного тестирования.</a:t>
            </a:r>
            <a:endParaRPr lang="ru-RU" sz="2000" dirty="0"/>
          </a:p>
        </p:txBody>
      </p:sp>
      <p:pic>
        <p:nvPicPr>
          <p:cNvPr id="30722" name="Picture 2" descr="http://www.zdorovieinfo.ru/upload/images/big_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453696"/>
            <a:ext cx="5673840" cy="340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Назальная проба.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139136" cy="232364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Назальная проба</a:t>
            </a:r>
            <a:r>
              <a:rPr lang="ru-RU" dirty="0" smtClean="0"/>
              <a:t> (проводится для диагностики аллергического ринита, сенной лихорадки: на слизистую одной из половин носа наносят каплю </a:t>
            </a:r>
            <a:br>
              <a:rPr lang="ru-RU" dirty="0" smtClean="0"/>
            </a:br>
            <a:r>
              <a:rPr lang="ru-RU" dirty="0" smtClean="0"/>
              <a:t>физиологического раствора (отрицательный контроль). Если через 15 мин на ней не возникает реакция, то на слизистую второй половины носа наносят каплю аллергена в концентрации, давшей сомнительный результат при кожном тестировании. Тест считается положительным при развитии отека слизистой, чихания.</a:t>
            </a:r>
            <a:endParaRPr lang="ru-RU" dirty="0"/>
          </a:p>
        </p:txBody>
      </p:sp>
      <p:pic>
        <p:nvPicPr>
          <p:cNvPr id="61442" name="Picture 2" descr="http://medons.ru/image.php?aHR0cDovL2FsbGNvdW5jaWwucnUvdXBsb2Fkcy9wb3N0cy90aHVtYnMvMTMxMjczNzg3NV9pbWFnZTAxM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52875"/>
            <a:ext cx="4286250" cy="2905125"/>
          </a:xfrm>
          <a:prstGeom prst="rect">
            <a:avLst/>
          </a:prstGeom>
          <a:noFill/>
        </p:spPr>
      </p:pic>
      <p:pic>
        <p:nvPicPr>
          <p:cNvPr id="61444" name="Picture 4" descr="http://www.sunhome.ru/UsersGallery/journal/04200820213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Ингаляционная проба.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214974" cy="571501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Ингаляционная проба</a:t>
            </a:r>
            <a:r>
              <a:rPr lang="ru-RU" dirty="0" smtClean="0"/>
              <a:t> проводится при отрицательных результатах кожных проб для диагностики профессиональной бронхиальной астмы . Проба проводится на установке с замкнутым дыхательным контуром, которая создает небольшое избыточное давление на вдохе/выдохе. Это позволяет оценить степень и уровень спазма </a:t>
            </a:r>
            <a:r>
              <a:rPr lang="ru-RU" dirty="0" err="1" smtClean="0"/>
              <a:t>бронхолегочного</a:t>
            </a:r>
            <a:r>
              <a:rPr lang="ru-RU" dirty="0" smtClean="0"/>
              <a:t> дерева. Вначале проводят ингаляцию дистиллированной водой (контроль), а затем — испытуемым аллергеном. При появлении признаков </a:t>
            </a:r>
            <a:r>
              <a:rPr lang="ru-RU" dirty="0" err="1" smtClean="0"/>
              <a:t>бронхоспазма</a:t>
            </a:r>
            <a:r>
              <a:rPr lang="ru-RU" dirty="0" smtClean="0"/>
              <a:t> (система позволяет регистрировать их до развития симптомов астмы) аллерген выводится из дыхательной смеси, а больному оказывается необходимая помощь.</a:t>
            </a:r>
            <a:endParaRPr lang="ru-RU" dirty="0"/>
          </a:p>
        </p:txBody>
      </p:sp>
      <p:pic>
        <p:nvPicPr>
          <p:cNvPr id="60418" name="Picture 2" descr="http://mebel-ofiss.ucoz.ru/_ph/1/440596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71678"/>
            <a:ext cx="364330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Сублингвальная</a:t>
            </a:r>
            <a:r>
              <a:rPr lang="ru-RU" i="1" dirty="0" smtClean="0"/>
              <a:t> проба.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419056" cy="2107616"/>
          </a:xfrm>
        </p:spPr>
        <p:txBody>
          <a:bodyPr>
            <a:normAutofit/>
          </a:bodyPr>
          <a:lstStyle/>
          <a:p>
            <a:r>
              <a:rPr lang="ru-RU" sz="2000" i="1" dirty="0" err="1" smtClean="0"/>
              <a:t>Сублингвальная</a:t>
            </a:r>
            <a:r>
              <a:rPr lang="ru-RU" sz="2000" i="1" dirty="0" smtClean="0"/>
              <a:t> проба</a:t>
            </a:r>
            <a:r>
              <a:rPr lang="ru-RU" sz="2000" b="1" i="1" dirty="0" smtClean="0"/>
              <a:t> </a:t>
            </a:r>
            <a:r>
              <a:rPr lang="ru-RU" sz="2000" dirty="0" smtClean="0"/>
              <a:t>используется для диагностики пищевой и лекарственной аллергии. Аллерген наносится на слизистую оболочку подъязычной области. Тест считается положительным при появлении в подъязычной области гиперемии, отека, зуда, а также при учащении пульса, чиханье, кашле.</a:t>
            </a:r>
            <a:endParaRPr lang="ru-RU" sz="2000" dirty="0"/>
          </a:p>
        </p:txBody>
      </p:sp>
      <p:pic>
        <p:nvPicPr>
          <p:cNvPr id="59394" name="Picture 2" descr="http://artrozamnet.ru/wp-content/uploads/2013/01/psor-art-lecheni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83024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Конъюнктивальная проба.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043494" cy="48199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i="1" dirty="0" smtClean="0"/>
              <a:t>Конъюнктивальная проба</a:t>
            </a:r>
            <a:r>
              <a:rPr lang="ru-RU" sz="2000" b="1" dirty="0" smtClean="0"/>
              <a:t> </a:t>
            </a:r>
            <a:r>
              <a:rPr lang="ru-RU" sz="2000" dirty="0" smtClean="0"/>
              <a:t>применяется для диагностики аллергического конъюнктивита. Техника проведения такова: закапывают 1–2 капли </a:t>
            </a:r>
            <a:r>
              <a:rPr lang="ru-RU" sz="2000" dirty="0" err="1" smtClean="0"/>
              <a:t>тест-контрольной</a:t>
            </a:r>
            <a:r>
              <a:rPr lang="ru-RU" sz="2000" dirty="0" smtClean="0"/>
              <a:t> жидкости. При отсутствии изменений конъюнктивы через 15–20 мин переходят к исследованию с аллергеном.  Аллерген         (1–2 капли) закапывают в  концентрации,        которая дала слабоположительную кожную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пробу.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При положительной реакции проявляются        слезотечение, гиперемия конъюнктивы, зуд век.</a:t>
            </a:r>
            <a:endParaRPr lang="ru-RU" sz="2000" dirty="0"/>
          </a:p>
        </p:txBody>
      </p:sp>
      <p:pic>
        <p:nvPicPr>
          <p:cNvPr id="58370" name="Picture 2" descr="http://benhvienthammy.com.vn/images/stories/2010/t3/viem-ket-mac-huong-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3" y="1714488"/>
            <a:ext cx="357186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етоды диагностики </a:t>
            </a:r>
            <a:r>
              <a:rPr lang="en-US" dirty="0" smtClean="0"/>
              <a:t>in vitro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аллергических реакциях немедленного типа, как правило, отмечается повышение общего уровня </a:t>
            </a:r>
            <a:r>
              <a:rPr lang="ru-RU" dirty="0" err="1" smtClean="0"/>
              <a:t>IgE</a:t>
            </a:r>
            <a:r>
              <a:rPr lang="ru-RU" dirty="0" smtClean="0"/>
              <a:t> в сыворотке крови, поэтому методы </a:t>
            </a:r>
            <a:r>
              <a:rPr lang="en-US" dirty="0" smtClean="0"/>
              <a:t>in vitro</a:t>
            </a:r>
            <a:r>
              <a:rPr lang="ru-RU" dirty="0" smtClean="0"/>
              <a:t> основаны на </a:t>
            </a:r>
            <a:r>
              <a:rPr lang="ru-RU" dirty="0" err="1" smtClean="0"/>
              <a:t>определинии</a:t>
            </a:r>
            <a:r>
              <a:rPr lang="ru-RU" dirty="0" smtClean="0"/>
              <a:t> точного количества иммуноглобулина.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Иммуноферментный анализ (ИФА).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186238" cy="4891418"/>
          </a:xfrm>
        </p:spPr>
        <p:txBody>
          <a:bodyPr>
            <a:noAutofit/>
          </a:bodyPr>
          <a:lstStyle/>
          <a:p>
            <a:r>
              <a:rPr lang="ru-RU" sz="1400" dirty="0" smtClean="0"/>
              <a:t>1. </a:t>
            </a:r>
            <a:r>
              <a:rPr lang="ru-RU" sz="1600" b="1" dirty="0" smtClean="0"/>
              <a:t>Иммуноферментный анализ (ИФА). </a:t>
            </a:r>
            <a:r>
              <a:rPr lang="ru-RU" sz="1600" dirty="0" smtClean="0"/>
              <a:t>Для количественного определения уровня общего </a:t>
            </a:r>
            <a:r>
              <a:rPr lang="ru-RU" sz="1600" dirty="0" err="1" smtClean="0"/>
              <a:t>IgE</a:t>
            </a:r>
            <a:r>
              <a:rPr lang="ru-RU" sz="1600" dirty="0" smtClean="0"/>
              <a:t> применяют твердофазный ИФА , при котором антитела к </a:t>
            </a:r>
            <a:r>
              <a:rPr lang="ru-RU" sz="1600" dirty="0" err="1" smtClean="0"/>
              <a:t>IgE</a:t>
            </a:r>
            <a:r>
              <a:rPr lang="ru-RU" sz="1600" dirty="0" smtClean="0"/>
              <a:t> </a:t>
            </a:r>
            <a:r>
              <a:rPr lang="ru-RU" sz="1600" dirty="0" err="1" smtClean="0"/>
              <a:t>сорбированы</a:t>
            </a:r>
            <a:r>
              <a:rPr lang="ru-RU" sz="1600" dirty="0" smtClean="0"/>
              <a:t> на твердом </a:t>
            </a:r>
            <a:r>
              <a:rPr lang="ru-RU" sz="1600" dirty="0" err="1" smtClean="0"/>
              <a:t>носителе.Образовавшийся</a:t>
            </a:r>
            <a:r>
              <a:rPr lang="ru-RU" sz="1600" dirty="0" smtClean="0"/>
              <a:t> при введении исследуемой сыворотки комплекс выявляют добавлением соответствующих  им антител</a:t>
            </a:r>
            <a:r>
              <a:rPr lang="ru-RU" sz="1600" dirty="0"/>
              <a:t>.</a:t>
            </a:r>
            <a:endParaRPr lang="ru-RU" sz="1600" dirty="0" smtClean="0"/>
          </a:p>
          <a:p>
            <a:r>
              <a:rPr lang="ru-RU" sz="1600" dirty="0" smtClean="0"/>
              <a:t>После соединения антигена с меченной ферментом иммунной сывороткой в смесь добавляют субстрат/хромоген. Субстрат расщепляется ферментом и изменяется цвет продукта реакции; интенсивность окраски прямо пропорциональна количеству связавшихся молекул антигена и меченых антител.</a:t>
            </a:r>
            <a:endParaRPr lang="ru-RU" sz="1600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9290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Хемилюминесцентный («сэндвич») анализ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779096" cy="325974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/>
              <a:t>Хемилюминесцентный («сэндвич») анализ </a:t>
            </a:r>
            <a:r>
              <a:rPr lang="ru-RU" sz="2000" b="1" dirty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К сыворотке крови пациента добавляют </a:t>
            </a:r>
            <a:r>
              <a:rPr lang="ru-RU" sz="2000" dirty="0"/>
              <a:t> </a:t>
            </a:r>
            <a:r>
              <a:rPr lang="ru-RU" sz="2000" dirty="0" err="1" smtClean="0"/>
              <a:t>IgE-АТ</a:t>
            </a:r>
            <a:r>
              <a:rPr lang="ru-RU" sz="2000" dirty="0" smtClean="0"/>
              <a:t>, меченные люминесцентной меткой . После добавляют </a:t>
            </a:r>
            <a:r>
              <a:rPr lang="ru-RU" sz="2000" dirty="0" err="1" smtClean="0"/>
              <a:t>анти-IgE-антитела</a:t>
            </a:r>
            <a:r>
              <a:rPr lang="ru-RU" sz="2000" dirty="0" smtClean="0"/>
              <a:t>,  связанные с парамагнитными частицами. Для учета необходимо специальное измерительное устройство, которое включает фотометр и электрод с магнитом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70658" name="Picture 2" descr="http://dnepr.info/images/41711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76532"/>
            <a:ext cx="4067944" cy="30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РАСТ (</a:t>
            </a:r>
            <a:r>
              <a:rPr lang="ru-RU" b="1" i="1" dirty="0" err="1" smtClean="0"/>
              <a:t>радиоаллергосорбентный</a:t>
            </a:r>
            <a:r>
              <a:rPr lang="ru-RU" b="1" i="1" dirty="0" smtClean="0"/>
              <a:t> тест)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543428" cy="4962856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РАСТ (</a:t>
            </a:r>
            <a:r>
              <a:rPr lang="ru-RU" b="1" i="1" dirty="0" err="1" smtClean="0"/>
              <a:t>радиоаллергосорбентный</a:t>
            </a:r>
            <a:r>
              <a:rPr lang="ru-RU" b="1" i="1" dirty="0" smtClean="0"/>
              <a:t> тест)</a:t>
            </a:r>
            <a:r>
              <a:rPr lang="ru-RU" dirty="0" smtClean="0"/>
              <a:t> — метод определения </a:t>
            </a:r>
            <a:br>
              <a:rPr lang="ru-RU" dirty="0" smtClean="0"/>
            </a:br>
            <a:r>
              <a:rPr lang="ru-RU" dirty="0" smtClean="0"/>
              <a:t>специфических IgE-антител в сыворотке крови пациента к аллергену, предварительно </a:t>
            </a:r>
            <a:r>
              <a:rPr lang="ru-RU" dirty="0" err="1" smtClean="0"/>
              <a:t>сорбированному</a:t>
            </a:r>
            <a:r>
              <a:rPr lang="ru-RU" dirty="0" smtClean="0"/>
              <a:t> на пористом носителе (рис. 7).</a:t>
            </a:r>
          </a:p>
          <a:p>
            <a:r>
              <a:rPr lang="ru-RU" dirty="0" smtClean="0"/>
              <a:t>В сыворотку больного вносится нерастворимый полимер — </a:t>
            </a:r>
            <a:r>
              <a:rPr lang="ru-RU" dirty="0" err="1" smtClean="0"/>
              <a:t>аллергенный</a:t>
            </a:r>
            <a:r>
              <a:rPr lang="ru-RU" dirty="0" smtClean="0"/>
              <a:t> </a:t>
            </a:r>
            <a:r>
              <a:rPr lang="ru-RU" dirty="0" err="1" smtClean="0"/>
              <a:t>конъюгат</a:t>
            </a:r>
            <a:r>
              <a:rPr lang="ru-RU" dirty="0" smtClean="0"/>
              <a:t>, который </a:t>
            </a:r>
            <a:r>
              <a:rPr lang="ru-RU" dirty="0" err="1" smtClean="0"/>
              <a:t>сорбирует</a:t>
            </a:r>
            <a:r>
              <a:rPr lang="ru-RU" dirty="0" smtClean="0"/>
              <a:t> на себе специфические по отношению к используемому аллергену антитела. Далее добавляют </a:t>
            </a:r>
            <a:r>
              <a:rPr lang="ru-RU" dirty="0" err="1" smtClean="0"/>
              <a:t>антиглобулиновую</a:t>
            </a:r>
            <a:r>
              <a:rPr lang="ru-RU" dirty="0" smtClean="0"/>
              <a:t> сыворотку (против </a:t>
            </a:r>
            <a:r>
              <a:rPr lang="ru-RU" dirty="0" err="1" smtClean="0"/>
              <a:t>IgE</a:t>
            </a:r>
            <a:r>
              <a:rPr lang="ru-RU" dirty="0" smtClean="0"/>
              <a:t>), меченную радиоактивным изотопом. </a:t>
            </a:r>
            <a:br>
              <a:rPr lang="ru-RU" dirty="0" smtClean="0"/>
            </a:br>
            <a:r>
              <a:rPr lang="ru-RU" dirty="0" smtClean="0"/>
              <a:t>После отмывки не связавшихся реагентов, результаты оценивают с помощью </a:t>
            </a:r>
            <a:r>
              <a:rPr lang="ru-RU" dirty="0" err="1" smtClean="0"/>
              <a:t>гамма-счетчиков</a:t>
            </a:r>
            <a:r>
              <a:rPr lang="ru-RU" dirty="0" smtClean="0"/>
              <a:t> по уровню радиоактивности образующихся иммунных комплексов в сопоставлении с контролем и стандартной кривой.</a:t>
            </a:r>
          </a:p>
          <a:p>
            <a:endParaRPr lang="ru-RU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14488"/>
            <a:ext cx="41433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.bugaga.ru/uploads/posts/2008-09/1220389572_img_20763222_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71536" y="714356"/>
            <a:ext cx="1007275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/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966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http://medicina.ua/content/images/al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0"/>
            <a:ext cx="8108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0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сканирование0011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сканирование0007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86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143000" y="57150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сканирование000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1001</Words>
  <Application>Microsoft Office PowerPoint</Application>
  <PresentationFormat>Экран (4:3)</PresentationFormat>
  <Paragraphs>280</Paragraphs>
  <Slides>50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Тема Office</vt:lpstr>
      <vt:lpstr>Аллергия </vt:lpstr>
      <vt:lpstr>Презентация PowerPoint</vt:lpstr>
      <vt:lpstr>Аллергии (ГЧ) – все явления специфической повышенной чувствительности к повторному воздействию чужеродных веществ-аллергенов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Типы гиперчувствительности (по Джеллу и Кумбсу)</vt:lpstr>
      <vt:lpstr>ГИПЕРЧУВСТВИТЕЛЬНОСТЬ  (Р.КУК, 1947)</vt:lpstr>
      <vt:lpstr>Презентация PowerPoint</vt:lpstr>
      <vt:lpstr>Аллергия  Атопия  Анафилаксия</vt:lpstr>
      <vt:lpstr>Презентация PowerPoint</vt:lpstr>
      <vt:lpstr>Презентация PowerPoint</vt:lpstr>
      <vt:lpstr>Презентация PowerPoint</vt:lpstr>
      <vt:lpstr>УСЛОВИЯ, БЛАГОПРИЯТСТВУЮЩИЕ  АЛЛЕРГИИ</vt:lpstr>
      <vt:lpstr>КЛАССИФИКАЦИЯ АЛЛЕРГИЙ ПО ВИДУ АЛЛЕРГЕНОВ</vt:lpstr>
      <vt:lpstr>Виды аллергенов – низкомолекулярных белков или гаптенов, вызывающих аллергические реакции</vt:lpstr>
      <vt:lpstr>Этапы атопического иммунного ответа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Десенсибилизация</vt:lpstr>
      <vt:lpstr>Презентация PowerPoint</vt:lpstr>
      <vt:lpstr>УЧАСТИЕ АЛЛЕРГИИ В ФОРМИРОВАНИИ ИНФЕКЦИОННОГО ПРОЦЕССА  (по Медуницину Н.В., 1994)</vt:lpstr>
      <vt:lpstr>Презентация PowerPoint</vt:lpstr>
      <vt:lpstr>МЕТОДЫ ДИАГНОСТИКИ АЛЛЕРГИЧЕСКИХ ЗАБОЛЕВАНИЙ.</vt:lpstr>
      <vt:lpstr>Методы диагностики.</vt:lpstr>
      <vt:lpstr>Аппликационные пробы .</vt:lpstr>
      <vt:lpstr>Скарификационные пробы.</vt:lpstr>
      <vt:lpstr>Внутрикожные пробы.</vt:lpstr>
      <vt:lpstr>Прик-тесты.</vt:lpstr>
      <vt:lpstr>Оценка кожных проб.</vt:lpstr>
      <vt:lpstr>Аллергические провокационные пробы.</vt:lpstr>
      <vt:lpstr>Назальная проба.</vt:lpstr>
      <vt:lpstr>Ингаляционная проба.</vt:lpstr>
      <vt:lpstr>Сублингвальная проба.</vt:lpstr>
      <vt:lpstr>Конъюнктивальная проба.</vt:lpstr>
      <vt:lpstr>Методы диагностики in vitro.</vt:lpstr>
      <vt:lpstr>Иммуноферментный анализ (ИФА).</vt:lpstr>
      <vt:lpstr>Хемилюминесцентный («сэндвич») анализ .</vt:lpstr>
      <vt:lpstr>РАСТ (радиоаллергосорбентный тест) 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user</cp:lastModifiedBy>
  <cp:revision>65</cp:revision>
  <dcterms:created xsi:type="dcterms:W3CDTF">2013-04-07T14:39:25Z</dcterms:created>
  <dcterms:modified xsi:type="dcterms:W3CDTF">2018-11-15T03:28:30Z</dcterms:modified>
</cp:coreProperties>
</file>