
<file path=[Content_Types].xml><?xml version="1.0" encoding="utf-8"?>
<Types xmlns="http://schemas.openxmlformats.org/package/2006/content-types">
  <Default Extension="bin" ContentType="image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3" r:id="rId1"/>
  </p:sldMasterIdLst>
  <p:notesMasterIdLst>
    <p:notesMasterId r:id="rId129"/>
  </p:notesMasterIdLst>
  <p:sldIdLst>
    <p:sldId id="410" r:id="rId2"/>
    <p:sldId id="409" r:id="rId3"/>
    <p:sldId id="278" r:id="rId4"/>
    <p:sldId id="328" r:id="rId5"/>
    <p:sldId id="401" r:id="rId6"/>
    <p:sldId id="400" r:id="rId7"/>
    <p:sldId id="279" r:id="rId8"/>
    <p:sldId id="377" r:id="rId9"/>
    <p:sldId id="269" r:id="rId10"/>
    <p:sldId id="256" r:id="rId11"/>
    <p:sldId id="355" r:id="rId12"/>
    <p:sldId id="378" r:id="rId13"/>
    <p:sldId id="330" r:id="rId14"/>
    <p:sldId id="379" r:id="rId15"/>
    <p:sldId id="342" r:id="rId16"/>
    <p:sldId id="331" r:id="rId17"/>
    <p:sldId id="257" r:id="rId18"/>
    <p:sldId id="273" r:id="rId19"/>
    <p:sldId id="259" r:id="rId20"/>
    <p:sldId id="343" r:id="rId21"/>
    <p:sldId id="260" r:id="rId22"/>
    <p:sldId id="356" r:id="rId23"/>
    <p:sldId id="357" r:id="rId24"/>
    <p:sldId id="268" r:id="rId25"/>
    <p:sldId id="267" r:id="rId26"/>
    <p:sldId id="266" r:id="rId27"/>
    <p:sldId id="265" r:id="rId28"/>
    <p:sldId id="321" r:id="rId29"/>
    <p:sldId id="274" r:id="rId30"/>
    <p:sldId id="322" r:id="rId31"/>
    <p:sldId id="358" r:id="rId32"/>
    <p:sldId id="359" r:id="rId33"/>
    <p:sldId id="353" r:id="rId34"/>
    <p:sldId id="360" r:id="rId35"/>
    <p:sldId id="361" r:id="rId36"/>
    <p:sldId id="396" r:id="rId37"/>
    <p:sldId id="277" r:id="rId38"/>
    <p:sldId id="329" r:id="rId39"/>
    <p:sldId id="336" r:id="rId40"/>
    <p:sldId id="338" r:id="rId41"/>
    <p:sldId id="339" r:id="rId42"/>
    <p:sldId id="327" r:id="rId43"/>
    <p:sldId id="333" r:id="rId44"/>
    <p:sldId id="280" r:id="rId45"/>
    <p:sldId id="281" r:id="rId46"/>
    <p:sldId id="282" r:id="rId47"/>
    <p:sldId id="340" r:id="rId48"/>
    <p:sldId id="341" r:id="rId49"/>
    <p:sldId id="380" r:id="rId50"/>
    <p:sldId id="381" r:id="rId51"/>
    <p:sldId id="382" r:id="rId52"/>
    <p:sldId id="383" r:id="rId53"/>
    <p:sldId id="375" r:id="rId54"/>
    <p:sldId id="264" r:id="rId55"/>
    <p:sldId id="263" r:id="rId56"/>
    <p:sldId id="262" r:id="rId57"/>
    <p:sldId id="261" r:id="rId58"/>
    <p:sldId id="323" r:id="rId59"/>
    <p:sldId id="270" r:id="rId60"/>
    <p:sldId id="384" r:id="rId61"/>
    <p:sldId id="385" r:id="rId62"/>
    <p:sldId id="399" r:id="rId63"/>
    <p:sldId id="324" r:id="rId64"/>
    <p:sldId id="387" r:id="rId65"/>
    <p:sldId id="388" r:id="rId66"/>
    <p:sldId id="389" r:id="rId67"/>
    <p:sldId id="386" r:id="rId68"/>
    <p:sldId id="271" r:id="rId69"/>
    <p:sldId id="272" r:id="rId70"/>
    <p:sldId id="362" r:id="rId71"/>
    <p:sldId id="302" r:id="rId72"/>
    <p:sldId id="303" r:id="rId73"/>
    <p:sldId id="305" r:id="rId74"/>
    <p:sldId id="390" r:id="rId75"/>
    <p:sldId id="286" r:id="rId76"/>
    <p:sldId id="291" r:id="rId77"/>
    <p:sldId id="287" r:id="rId78"/>
    <p:sldId id="411" r:id="rId79"/>
    <p:sldId id="309" r:id="rId80"/>
    <p:sldId id="412" r:id="rId81"/>
    <p:sldId id="306" r:id="rId82"/>
    <p:sldId id="308" r:id="rId83"/>
    <p:sldId id="307" r:id="rId84"/>
    <p:sldId id="290" r:id="rId85"/>
    <p:sldId id="391" r:id="rId86"/>
    <p:sldId id="334" r:id="rId87"/>
    <p:sldId id="344" r:id="rId88"/>
    <p:sldId id="393" r:id="rId89"/>
    <p:sldId id="288" r:id="rId90"/>
    <p:sldId id="289" r:id="rId91"/>
    <p:sldId id="292" r:id="rId92"/>
    <p:sldId id="293" r:id="rId93"/>
    <p:sldId id="413" r:id="rId94"/>
    <p:sldId id="294" r:id="rId95"/>
    <p:sldId id="295" r:id="rId96"/>
    <p:sldId id="394" r:id="rId97"/>
    <p:sldId id="320" r:id="rId98"/>
    <p:sldId id="345" r:id="rId99"/>
    <p:sldId id="346" r:id="rId100"/>
    <p:sldId id="402" r:id="rId101"/>
    <p:sldId id="296" r:id="rId102"/>
    <p:sldId id="325" r:id="rId103"/>
    <p:sldId id="397" r:id="rId104"/>
    <p:sldId id="351" r:id="rId105"/>
    <p:sldId id="398" r:id="rId106"/>
    <p:sldId id="297" r:id="rId107"/>
    <p:sldId id="298" r:id="rId108"/>
    <p:sldId id="337" r:id="rId109"/>
    <p:sldId id="347" r:id="rId110"/>
    <p:sldId id="348" r:id="rId111"/>
    <p:sldId id="349" r:id="rId112"/>
    <p:sldId id="350" r:id="rId113"/>
    <p:sldId id="403" r:id="rId114"/>
    <p:sldId id="314" r:id="rId115"/>
    <p:sldId id="395" r:id="rId116"/>
    <p:sldId id="300" r:id="rId117"/>
    <p:sldId id="299" r:id="rId118"/>
    <p:sldId id="313" r:id="rId119"/>
    <p:sldId id="310" r:id="rId120"/>
    <p:sldId id="311" r:id="rId121"/>
    <p:sldId id="404" r:id="rId122"/>
    <p:sldId id="405" r:id="rId123"/>
    <p:sldId id="406" r:id="rId124"/>
    <p:sldId id="407" r:id="rId125"/>
    <p:sldId id="326" r:id="rId126"/>
    <p:sldId id="408" r:id="rId127"/>
    <p:sldId id="376" r:id="rId1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61" autoAdjust="0"/>
    <p:restoredTop sz="71784" autoAdjust="0"/>
  </p:normalViewPr>
  <p:slideViewPr>
    <p:cSldViewPr>
      <p:cViewPr varScale="1">
        <p:scale>
          <a:sx n="84" d="100"/>
          <a:sy n="84" d="100"/>
        </p:scale>
        <p:origin x="1410" y="7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notesMaster" Target="notesMasters/notesMaster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presProps" Target="pres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theme" Target="theme/theme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B1282F-1ECB-4C15-B3CF-99D917E7378A}" type="datetimeFigureOut">
              <a:rPr lang="ru-RU" smtClean="0"/>
              <a:t>20.09.2022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77A35F-8E68-48A6-A5DD-D57CD5B07C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4360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7A35F-8E68-48A6-A5DD-D57CD5B07CB3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59602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7A35F-8E68-48A6-A5DD-D57CD5B07CB3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82211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7A35F-8E68-48A6-A5DD-D57CD5B07CB3}" type="slidenum">
              <a:rPr lang="ru-RU" smtClean="0"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64224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7A35F-8E68-48A6-A5DD-D57CD5B07CB3}" type="slidenum">
              <a:rPr lang="ru-RU" smtClean="0"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6735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7A35F-8E68-48A6-A5DD-D57CD5B07CB3}" type="slidenum">
              <a:rPr lang="ru-RU" smtClean="0"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93674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7A35F-8E68-48A6-A5DD-D57CD5B07CB3}" type="slidenum">
              <a:rPr lang="ru-RU" smtClean="0"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0103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7A35F-8E68-48A6-A5DD-D57CD5B07CB3}" type="slidenum">
              <a:rPr lang="ru-RU" smtClean="0"/>
              <a:t>75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97398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7A35F-8E68-48A6-A5DD-D57CD5B07CB3}" type="slidenum">
              <a:rPr lang="ru-RU" smtClean="0"/>
              <a:t>76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28860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7A35F-8E68-48A6-A5DD-D57CD5B07CB3}" type="slidenum">
              <a:rPr lang="ru-RU" smtClean="0"/>
              <a:t>77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16026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7A35F-8E68-48A6-A5DD-D57CD5B07CB3}" type="slidenum">
              <a:rPr lang="ru-RU" smtClean="0"/>
              <a:t>78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57747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7A35F-8E68-48A6-A5DD-D57CD5B07CB3}" type="slidenum">
              <a:rPr lang="ru-RU" smtClean="0"/>
              <a:t>79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7331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7A35F-8E68-48A6-A5DD-D57CD5B07CB3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91595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7A35F-8E68-48A6-A5DD-D57CD5B07CB3}" type="slidenum">
              <a:rPr lang="ru-RU" smtClean="0"/>
              <a:t>80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70596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7A35F-8E68-48A6-A5DD-D57CD5B07CB3}" type="slidenum">
              <a:rPr lang="ru-RU" smtClean="0"/>
              <a:t>85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84037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7A35F-8E68-48A6-A5DD-D57CD5B07CB3}" type="slidenum">
              <a:rPr lang="ru-RU" smtClean="0"/>
              <a:t>86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23970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7A35F-8E68-48A6-A5DD-D57CD5B07CB3}" type="slidenum">
              <a:rPr lang="ru-RU" smtClean="0"/>
              <a:t>88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72599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7A35F-8E68-48A6-A5DD-D57CD5B07CB3}" type="slidenum">
              <a:rPr lang="ru-RU" smtClean="0"/>
              <a:t>91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07074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7A35F-8E68-48A6-A5DD-D57CD5B07CB3}" type="slidenum">
              <a:rPr lang="ru-RU" smtClean="0"/>
              <a:t>92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36943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7A35F-8E68-48A6-A5DD-D57CD5B07CB3}" type="slidenum">
              <a:rPr lang="ru-RU" smtClean="0"/>
              <a:t>93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20337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7A35F-8E68-48A6-A5DD-D57CD5B07CB3}" type="slidenum">
              <a:rPr lang="ru-RU" smtClean="0"/>
              <a:t>94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77988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7A35F-8E68-48A6-A5DD-D57CD5B07CB3}" type="slidenum">
              <a:rPr lang="ru-RU" smtClean="0"/>
              <a:t>96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30876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7A35F-8E68-48A6-A5DD-D57CD5B07CB3}" type="slidenum">
              <a:rPr lang="ru-RU" smtClean="0"/>
              <a:t>122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2191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7A35F-8E68-48A6-A5DD-D57CD5B07CB3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7034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7A35F-8E68-48A6-A5DD-D57CD5B07CB3}" type="slidenum">
              <a:rPr lang="ru-RU" smtClean="0"/>
              <a:t>123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84834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7A35F-8E68-48A6-A5DD-D57CD5B07CB3}" type="slidenum">
              <a:rPr lang="ru-RU" smtClean="0"/>
              <a:t>125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659465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7A35F-8E68-48A6-A5DD-D57CD5B07CB3}" type="slidenum">
              <a:rPr lang="ru-RU" smtClean="0"/>
              <a:t>126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85190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7A35F-8E68-48A6-A5DD-D57CD5B07CB3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42384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7A35F-8E68-48A6-A5DD-D57CD5B07CB3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59416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Магнитно-резонансная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холангиопанкреатография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(МРХПГ) - это особый вид магнитно-резонансной томографии, которая создает детальные изображения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гепатобилиарной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панкреатической систем, куда относится печень, желчный пузырь, желчные протоки, поджелудочная железа и ее проток.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A6FD7A-9B70-464E-82B2-4C0CEFE0BD8F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48203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7A35F-8E68-48A6-A5DD-D57CD5B07CB3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91536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7A35F-8E68-48A6-A5DD-D57CD5B07CB3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34760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7A35F-8E68-48A6-A5DD-D57CD5B07CB3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57591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71D947-54E9-4E47-929D-2DD0E8C4D477}" type="datetimeFigureOut">
              <a:rPr lang="ru-RU" smtClean="0"/>
              <a:pPr>
                <a:defRPr/>
              </a:pPr>
              <a:t>20.09.2022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CD7681-9411-4875-9527-921DF9C3E9C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4376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6AE0D33-8FCC-4719-B447-C63743D4BD03}" type="datetimeFigureOut">
              <a:rPr lang="ru-RU" smtClean="0"/>
              <a:pPr>
                <a:defRPr/>
              </a:pPr>
              <a:t>20.09.2022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A3445D-6090-41C9-9111-C6C52F48337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0928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8159736-23EE-42E1-B03F-3D6E453C24C6}" type="datetimeFigureOut">
              <a:rPr lang="ru-RU" smtClean="0"/>
              <a:pPr>
                <a:defRPr/>
              </a:pPr>
              <a:t>20.09.2022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980120-5335-4A4D-9547-A3709456526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99305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3938589"/>
            <a:ext cx="109728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6B3EEA-AB19-42BD-917B-F1337B35D0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87423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7EB057-08A8-4CBC-8931-2F3E67000E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01766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11CA93-71BC-4775-B9EB-91F6DB5042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41941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64A0C2-73AF-499D-93D6-2851C26D7A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2887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64B83B-BC6F-4F01-9199-FDE49517A9E9}" type="datetimeFigureOut">
              <a:rPr lang="ru-RU" smtClean="0"/>
              <a:pPr>
                <a:defRPr/>
              </a:pPr>
              <a:t>20.09.2022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22EC37-E0C3-4171-A99C-AD95EB7BEAD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1261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9C32451-5B6A-45D7-9C59-C4D64E412925}" type="datetimeFigureOut">
              <a:rPr lang="ru-RU" smtClean="0"/>
              <a:pPr>
                <a:defRPr/>
              </a:pPr>
              <a:t>20.09.2022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AA414C-A28B-4237-9871-5C32E21BAEB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6493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66FF534-A52E-424B-8096-D55F3C323FE5}" type="datetimeFigureOut">
              <a:rPr lang="ru-RU" smtClean="0"/>
              <a:pPr>
                <a:defRPr/>
              </a:pPr>
              <a:t>20.09.2022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29A604-654E-46F2-808C-64217204E48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5987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0E1FBB-13D1-4976-838F-DE710662717F}" type="datetimeFigureOut">
              <a:rPr lang="ru-RU" smtClean="0"/>
              <a:pPr>
                <a:defRPr/>
              </a:pPr>
              <a:t>20.09.2022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447AFF-CF18-422A-BBD1-BC167E548F7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3361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D25E035-9FDC-4CD9-A7E7-53D3399FFF09}" type="datetimeFigureOut">
              <a:rPr lang="ru-RU" smtClean="0"/>
              <a:pPr>
                <a:defRPr/>
              </a:pPr>
              <a:t>20.09.2022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871AB2-1115-4092-B900-4E3A53C4801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6809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BCE65B-046A-44C5-8430-D45D6E84CB79}" type="datetimeFigureOut">
              <a:rPr lang="ru-RU" smtClean="0"/>
              <a:pPr>
                <a:defRPr/>
              </a:pPr>
              <a:t>20.09.2022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27A9BE-1626-4ADE-BC32-8490910FE17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7241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AA77463-C384-4AA4-89A2-0FB45BBB5E0D}" type="datetimeFigureOut">
              <a:rPr lang="ru-RU" smtClean="0"/>
              <a:pPr>
                <a:defRPr/>
              </a:pPr>
              <a:t>20.09.2022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B5ABBC-63FE-4F66-83CA-730785DD229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9182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CF221C-8E0F-4A0B-8CF1-D52B1F5DC85A}" type="datetimeFigureOut">
              <a:rPr lang="ru-RU" smtClean="0"/>
              <a:pPr>
                <a:defRPr/>
              </a:pPr>
              <a:t>20.09.2022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C6C3E8-38B3-4E2D-B7AD-306E02B0D17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0967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D478F69-F2A7-42F8-A3CE-81F14BA63B6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8566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  <p:sldLayoutId id="2147483865" r:id="rId12"/>
    <p:sldLayoutId id="2147483866" r:id="rId13"/>
    <p:sldLayoutId id="2147483867" r:id="rId14"/>
    <p:sldLayoutId id="2147483868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2.png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bin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5A665DED-526A-FB92-1734-23DEDE89FA0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235200" y="2894015"/>
            <a:ext cx="7721600" cy="433387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Постхолецистэктомический синдром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27A656DE-A516-B88E-C8D8-106F23ACC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0390" y="1177925"/>
            <a:ext cx="8531225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563"/>
              </a:spcBef>
            </a:pPr>
            <a:r>
              <a:rPr lang="ru-RU" alt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Кафедра госпитальной хирургии </a:t>
            </a:r>
            <a:r>
              <a:rPr lang="ru-RU" alt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ОрГМУ</a:t>
            </a:r>
            <a:endParaRPr lang="ru-RU" alt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E2E392-50A6-56CB-A46B-CCFE9584E49F}"/>
              </a:ext>
            </a:extLst>
          </p:cNvPr>
          <p:cNvSpPr txBox="1"/>
          <p:nvPr/>
        </p:nvSpPr>
        <p:spPr>
          <a:xfrm>
            <a:off x="1127448" y="4670426"/>
            <a:ext cx="10081119" cy="11772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400" kern="0" dirty="0">
                <a:latin typeface="Arial" panose="020B0604020202020204" pitchFamily="34" charset="0"/>
                <a:cs typeface="Arial" panose="020B0604020202020204" pitchFamily="34" charset="0"/>
              </a:rPr>
              <a:t>Дисциплина: госпитальная хирургия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400" kern="0" dirty="0">
                <a:latin typeface="Arial" panose="020B0604020202020204" pitchFamily="34" charset="0"/>
                <a:cs typeface="Arial" panose="020B0604020202020204" pitchFamily="34" charset="0"/>
              </a:rPr>
              <a:t>Лектор: профессор каф. </a:t>
            </a:r>
            <a:r>
              <a:rPr lang="ru-RU" altLang="ru-RU" sz="2400" kern="0" dirty="0" err="1">
                <a:latin typeface="Arial" panose="020B0604020202020204" pitchFamily="34" charset="0"/>
                <a:cs typeface="Arial" panose="020B0604020202020204" pitchFamily="34" charset="0"/>
              </a:rPr>
              <a:t>госпит</a:t>
            </a:r>
            <a:r>
              <a:rPr lang="ru-RU" altLang="ru-RU" sz="2400" kern="0" dirty="0">
                <a:latin typeface="Arial" panose="020B0604020202020204" pitchFamily="34" charset="0"/>
                <a:cs typeface="Arial" panose="020B0604020202020204" pitchFamily="34" charset="0"/>
              </a:rPr>
              <a:t>. хирургии Волков Дмитрий Владимирович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23392" y="404664"/>
            <a:ext cx="11161240" cy="5902474"/>
          </a:xfrm>
        </p:spPr>
        <p:txBody>
          <a:bodyPr>
            <a:normAutofit/>
          </a:bodyPr>
          <a:lstStyle/>
          <a:p>
            <a:pPr marL="609600" indent="-609600">
              <a:defRPr/>
            </a:pP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Клинически ПХЭС проявляет себя:</a:t>
            </a:r>
          </a:p>
          <a:p>
            <a:pPr marL="609600" indent="-609600">
              <a:defRPr/>
            </a:pP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600" indent="-609600" algn="l">
              <a:buFontTx/>
              <a:buAutoNum type="arabicPeriod"/>
              <a:defRPr/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Боли в верхнем этаже живота</a:t>
            </a:r>
          </a:p>
          <a:p>
            <a:pPr marL="609600" indent="-609600" algn="l">
              <a:buFontTx/>
              <a:buAutoNum type="arabicPeriod"/>
              <a:defRPr/>
            </a:pP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Диспептические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 расстройства (тяжесть в животе, отрыжка, тошнота, горечь во рту)</a:t>
            </a:r>
          </a:p>
          <a:p>
            <a:pPr marL="609600" indent="-609600" algn="l">
              <a:buFontTx/>
              <a:buAutoNum type="arabicPeriod"/>
              <a:defRPr/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Желтуха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1B25F3-A3EC-4A25-BF38-630A4760F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5294582"/>
            <a:ext cx="11017224" cy="1374779"/>
          </a:xfrm>
        </p:spPr>
        <p:txBody>
          <a:bodyPr>
            <a:normAutofit fontScale="90000"/>
          </a:bodyPr>
          <a:lstStyle/>
          <a:p>
            <a:pPr algn="l"/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Схемы стриктур желчных протоков:</a:t>
            </a:r>
            <a:b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а – тип 0; б – тип +1; в – тип +2; г – тип -1; д – тип -2; е – тип -3.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BC57D9A-93AF-479D-8B2A-8EA2E9B4D27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81200" y="332656"/>
            <a:ext cx="3394720" cy="4819862"/>
          </a:xfrm>
          <a:prstGeom prst="rect">
            <a:avLst/>
          </a:prstGeo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B1E1823B-9578-4F33-9891-3B63A1C3FDC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99076" y="333053"/>
            <a:ext cx="3394720" cy="477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18493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Rectangle 3"/>
          <p:cNvSpPr>
            <a:spLocks noGrp="1" noChangeArrowheads="1"/>
          </p:cNvSpPr>
          <p:nvPr>
            <p:ph idx="1"/>
          </p:nvPr>
        </p:nvSpPr>
        <p:spPr>
          <a:xfrm>
            <a:off x="839416" y="404664"/>
            <a:ext cx="11017224" cy="5832648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Клиническая   картина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В раннем послеоперационном периоде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1. стойкий наружный желчный свищ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2. механическая желтуха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3.  холангит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В поздние сроки операционного наблюдения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1. чувство тяжести, распирания в правом подреберье, что связано с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билиарной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гипертензией в желчных протоках.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2. преходящая 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обтурационная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желтуха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3. холангит 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Rot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 altLang="ru-RU">
              <a:effectLst/>
            </a:endParaRPr>
          </a:p>
        </p:txBody>
      </p:sp>
      <p:pic>
        <p:nvPicPr>
          <p:cNvPr id="71684" name="Picture 11" descr="Руб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40" y="226199"/>
            <a:ext cx="5040560" cy="5535145"/>
          </a:xfrm>
        </p:spPr>
      </p:pic>
      <p:pic>
        <p:nvPicPr>
          <p:cNvPr id="71685" name="Picture 12" descr="Руб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15348" y="335458"/>
            <a:ext cx="4247703" cy="5316626"/>
          </a:xfrm>
        </p:spPr>
      </p:pic>
      <p:sp>
        <p:nvSpPr>
          <p:cNvPr id="71683" name="Rectangle 10"/>
          <p:cNvSpPr>
            <a:spLocks noGrp="1" noChangeArrowheads="1"/>
          </p:cNvSpPr>
          <p:nvPr>
            <p:ph type="body" sz="half" idx="3"/>
          </p:nvPr>
        </p:nvSpPr>
        <p:spPr>
          <a:xfrm>
            <a:off x="911424" y="6093296"/>
            <a:ext cx="10225136" cy="57579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Autofit/>
          </a:bodyPr>
          <a:lstStyle/>
          <a:p>
            <a:pPr>
              <a:buFont typeface="Wingdings" pitchFamily="2" charset="2"/>
              <a:buNone/>
            </a:pPr>
            <a:r>
              <a:rPr lang="ru-RU" altLang="ru-RU" sz="3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ЭРХПГ</a:t>
            </a:r>
            <a:r>
              <a:rPr lang="ru-RU" altLang="ru-RU" sz="3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Рубцовая стриктура </a:t>
            </a:r>
            <a:r>
              <a:rPr lang="ru-RU" altLang="ru-RU" sz="3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холедоха</a:t>
            </a:r>
            <a:r>
              <a:rPr lang="ru-RU" altLang="ru-RU" sz="3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1C7B29-D502-424E-9363-FBF3F8108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0096" y="4869160"/>
            <a:ext cx="4465712" cy="1421237"/>
          </a:xfrm>
        </p:spPr>
        <p:txBody>
          <a:bodyPr>
            <a:normAutofit/>
          </a:bodyPr>
          <a:lstStyle/>
          <a:p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ЭРХПГ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. Стриктура терминального отдела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холедоха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4834261-6DE7-4C3B-81A9-3C413AF1F2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88" y="269451"/>
            <a:ext cx="4752528" cy="6588549"/>
          </a:xfrm>
        </p:spPr>
      </p:pic>
    </p:spTree>
    <p:extLst>
      <p:ext uri="{BB962C8B-B14F-4D97-AF65-F5344CB8AC3E}">
        <p14:creationId xmlns:p14="http://schemas.microsoft.com/office/powerpoint/2010/main" val="353048660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79976" y="4581128"/>
            <a:ext cx="5904656" cy="1656184"/>
          </a:xfrm>
        </p:spPr>
        <p:txBody>
          <a:bodyPr>
            <a:noAutofit/>
          </a:bodyPr>
          <a:lstStyle/>
          <a:p>
            <a:r>
              <a:rPr lang="ru-RU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Фистулохолангиография</a:t>
            </a:r>
            <a:r>
              <a:rPr lang="ru-RU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Ограниченная низкая стриктура </a:t>
            </a:r>
            <a:r>
              <a:rPr lang="ru-RU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холедоха</a:t>
            </a:r>
            <a:r>
              <a:rPr lang="ru-RU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br>
              <a:rPr lang="ru-RU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8699"/>
            <a:ext cx="4608512" cy="6659301"/>
          </a:xfrm>
        </p:spPr>
      </p:pic>
    </p:spTree>
    <p:extLst>
      <p:ext uri="{BB962C8B-B14F-4D97-AF65-F5344CB8AC3E}">
        <p14:creationId xmlns:p14="http://schemas.microsoft.com/office/powerpoint/2010/main" val="225936041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D6C302-4974-4A49-8253-04702308A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8128" y="4293096"/>
            <a:ext cx="4608512" cy="2088232"/>
          </a:xfrm>
        </p:spPr>
        <p:txBody>
          <a:bodyPr>
            <a:noAutofit/>
          </a:bodyPr>
          <a:lstStyle/>
          <a:p>
            <a:r>
              <a:rPr lang="ru-RU" sz="28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Фистулография</a:t>
            </a:r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Стриктура терминального отдела </a:t>
            </a:r>
            <a:r>
              <a:rPr lang="ru-RU" sz="28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холедоха</a:t>
            </a:r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b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Объект 4" descr="Изображение выглядит как текст, весна&#10;&#10;Автоматически созданное описание">
            <a:extLst>
              <a:ext uri="{FF2B5EF4-FFF2-40B4-BE49-F238E27FC236}">
                <a16:creationId xmlns:a16="http://schemas.microsoft.com/office/drawing/2014/main" id="{93B60419-3FBA-42E0-B40F-C05ADAB4A2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70507"/>
            <a:ext cx="5544616" cy="6716986"/>
          </a:xfrm>
        </p:spPr>
      </p:pic>
    </p:spTree>
    <p:extLst>
      <p:ext uri="{BB962C8B-B14F-4D97-AF65-F5344CB8AC3E}">
        <p14:creationId xmlns:p14="http://schemas.microsoft.com/office/powerpoint/2010/main" val="395697711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1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7248128" y="4005064"/>
            <a:ext cx="4680520" cy="244827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Фистулография</a:t>
            </a:r>
            <a:r>
              <a:rPr lang="ru-RU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Стриктура терминального отдела </a:t>
            </a:r>
            <a:r>
              <a:rPr lang="ru-RU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холедоха</a:t>
            </a:r>
            <a:r>
              <a:rPr lang="ru-RU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0659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9376" y="148121"/>
            <a:ext cx="6406827" cy="656175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Rectangle 3"/>
          <p:cNvSpPr>
            <a:spLocks noGrp="1" noChangeArrowheads="1"/>
          </p:cNvSpPr>
          <p:nvPr>
            <p:ph idx="1"/>
          </p:nvPr>
        </p:nvSpPr>
        <p:spPr>
          <a:xfrm>
            <a:off x="695400" y="188640"/>
            <a:ext cx="10801200" cy="6408712"/>
          </a:xfrm>
        </p:spPr>
        <p:txBody>
          <a:bodyPr>
            <a:normAutofit fontScale="85000" lnSpcReduction="10000"/>
          </a:bodyPr>
          <a:lstStyle/>
          <a:p>
            <a:pPr eaLnBrk="1" hangingPunct="1">
              <a:lnSpc>
                <a:spcPct val="110000"/>
              </a:lnSpc>
              <a:buFont typeface="Wingdings" pitchFamily="2" charset="2"/>
              <a:buNone/>
              <a:defRPr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. Восстановительные операции (восстановление проходимости протоков)</a:t>
            </a: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  <a:defRPr/>
            </a:pP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      1.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Эндобилиарные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вмешательства под УЗИ или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– контролем (бужирование, баллонная дилатация, 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стентирование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протоков).</a:t>
            </a: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  <a:defRPr/>
            </a:pP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      2. Пластика стриктуры</a:t>
            </a: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  <a:defRPr/>
            </a:pP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      3. Иссечение стриктуры с наложением      анастомоза.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  <a:defRPr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. Реконструктивные операции (наложение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билиодигестивных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анастомозов)</a:t>
            </a: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  <a:defRPr/>
            </a:pP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   1.  Анастомозы внепеченочных желчных протоков: </a:t>
            </a: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  <a:defRPr/>
            </a:pP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          а) с двенадцатиперстной кишкой (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ХДА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  <a:defRPr/>
            </a:pP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          б) с тощей кишкой (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гепатико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-,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холедохоеюноанастомозы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по Ру или по Брауну). </a:t>
            </a: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  <a:defRPr/>
            </a:pP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    2. Анастомозы внутрипеченочных желчных протоков с сегментом тощей кишки, выключенной по Ру или желудком при высоких стриктурах 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8"/>
          <p:cNvSpPr>
            <a:spLocks noGrp="1" noRot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effectLst/>
            </a:endParaRPr>
          </a:p>
        </p:txBody>
      </p:sp>
      <p:pic>
        <p:nvPicPr>
          <p:cNvPr id="73732" name="Picture 11" descr="эндопротезирование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15480" y="277610"/>
            <a:ext cx="8712968" cy="5244771"/>
          </a:xfrm>
        </p:spPr>
      </p:pic>
      <p:sp>
        <p:nvSpPr>
          <p:cNvPr id="73731" name="Rectangle 10"/>
          <p:cNvSpPr>
            <a:spLocks noGrp="1" noChangeArrowheads="1"/>
          </p:cNvSpPr>
          <p:nvPr>
            <p:ph type="body" sz="half" idx="2"/>
          </p:nvPr>
        </p:nvSpPr>
        <p:spPr>
          <a:xfrm>
            <a:off x="551384" y="5661248"/>
            <a:ext cx="11031016" cy="93640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altLang="ru-RU" sz="2800" dirty="0">
                <a:latin typeface="Arial" charset="0"/>
              </a:rPr>
              <a:t>    Эндопротезирование желчных протоков при рубцовой стриктуре пластиковым </a:t>
            </a:r>
            <a:r>
              <a:rPr lang="ru-RU" altLang="ru-RU" sz="2800" dirty="0" err="1">
                <a:latin typeface="Arial" charset="0"/>
              </a:rPr>
              <a:t>стентом</a:t>
            </a:r>
            <a:r>
              <a:rPr lang="ru-RU" altLang="ru-RU" sz="2800" dirty="0">
                <a:latin typeface="Arial" charset="0"/>
              </a:rPr>
              <a:t>.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6089" y="115889"/>
            <a:ext cx="8448675" cy="490537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Стентирование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0115" name="Объект 3" descr="http://www.snk.gsurgery.ru/images/mc_nitinella0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84438" y="1557339"/>
            <a:ext cx="3179762" cy="2592387"/>
          </a:xfrm>
        </p:spPr>
      </p:pic>
      <p:pic>
        <p:nvPicPr>
          <p:cNvPr id="90116" name="Рисунок 4" descr="http://www.snk.gsurgery.ru/images/mc_omnifle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564" y="1593104"/>
            <a:ext cx="3400425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4021" name="Рисунок 5" descr="http://www.snk.gsurgery.ru/images/mc_stent1.gif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406" y="4365625"/>
            <a:ext cx="7244583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8" name="Прямоугольник 6"/>
          <p:cNvSpPr>
            <a:spLocks noChangeArrowheads="1"/>
          </p:cNvSpPr>
          <p:nvPr/>
        </p:nvSpPr>
        <p:spPr bwMode="auto">
          <a:xfrm>
            <a:off x="1703388" y="836614"/>
            <a:ext cx="88566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dirty="0" err="1">
                <a:latin typeface="Arial" charset="0"/>
              </a:rPr>
              <a:t>Билиарные</a:t>
            </a:r>
            <a:r>
              <a:rPr lang="ru-RU" altLang="ru-RU" sz="2800" dirty="0">
                <a:latin typeface="Arial" charset="0"/>
              </a:rPr>
              <a:t> </a:t>
            </a:r>
            <a:r>
              <a:rPr lang="ru-RU" altLang="ru-RU" sz="2800" dirty="0" err="1">
                <a:latin typeface="Arial" charset="0"/>
              </a:rPr>
              <a:t>стенты</a:t>
            </a:r>
            <a:r>
              <a:rPr lang="ru-RU" altLang="ru-RU" sz="2800" dirty="0">
                <a:latin typeface="Arial" charset="0"/>
              </a:rPr>
              <a:t>: металлические и пластиковые</a:t>
            </a:r>
          </a:p>
        </p:txBody>
      </p:sp>
    </p:spTree>
    <p:extLst>
      <p:ext uri="{BB962C8B-B14F-4D97-AF65-F5344CB8AC3E}">
        <p14:creationId xmlns:p14="http://schemas.microsoft.com/office/powerpoint/2010/main" val="7772092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7408" y="692697"/>
            <a:ext cx="10945216" cy="5433467"/>
          </a:xfrm>
        </p:spPr>
        <p:txBody>
          <a:bodyPr/>
          <a:lstStyle/>
          <a:p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ПХЭС встречается у 5-46 % больных, подвергнувшихся </a:t>
            </a:r>
            <a:r>
              <a:rPr lang="ru-RU" sz="4000" dirty="0" err="1">
                <a:latin typeface="Arial" panose="020B0604020202020204" pitchFamily="34" charset="0"/>
                <a:cs typeface="Arial" panose="020B0604020202020204" pitchFamily="34" charset="0"/>
              </a:rPr>
              <a:t>холецистэктомии</a:t>
            </a: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Соотношение болеющих мужчин и женщин составляет 1-5. </a:t>
            </a:r>
          </a:p>
        </p:txBody>
      </p:sp>
    </p:spTree>
    <p:extLst>
      <p:ext uri="{BB962C8B-B14F-4D97-AF65-F5344CB8AC3E}">
        <p14:creationId xmlns:p14="http://schemas.microsoft.com/office/powerpoint/2010/main" val="385200565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5400" y="292100"/>
            <a:ext cx="10585176" cy="472604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Схема эндоскопической установки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стента</a:t>
            </a:r>
            <a:r>
              <a:rPr lang="ru-RU" sz="3600" b="1" dirty="0"/>
              <a:t/>
            </a:r>
            <a:br>
              <a:rPr lang="ru-RU" sz="3600" b="1" dirty="0"/>
            </a:br>
            <a:endParaRPr lang="ru-RU" sz="3600" b="1" dirty="0"/>
          </a:p>
        </p:txBody>
      </p:sp>
      <p:pic>
        <p:nvPicPr>
          <p:cNvPr id="91139" name="Объект 3" descr="http://www.snk.gsurgery.ru/images/mc_19215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5189" y="1101726"/>
            <a:ext cx="7343775" cy="5495925"/>
          </a:xfrm>
        </p:spPr>
      </p:pic>
    </p:spTree>
    <p:extLst>
      <p:ext uri="{BB962C8B-B14F-4D97-AF65-F5344CB8AC3E}">
        <p14:creationId xmlns:p14="http://schemas.microsoft.com/office/powerpoint/2010/main" val="425854897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336" y="292101"/>
            <a:ext cx="11305256" cy="544513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Схема эндоскопической установки 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стента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63" name="Объект 3" descr="http://www.snk.gsurgery.ru/images/mc_19216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0" y="1268414"/>
            <a:ext cx="7740650" cy="5329237"/>
          </a:xfrm>
        </p:spPr>
      </p:pic>
    </p:spTree>
    <p:extLst>
      <p:ext uri="{BB962C8B-B14F-4D97-AF65-F5344CB8AC3E}">
        <p14:creationId xmlns:p14="http://schemas.microsoft.com/office/powerpoint/2010/main" val="330050011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7408" y="177801"/>
            <a:ext cx="11089232" cy="1018951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Пластиковый и металлический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стенты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. Эндоскопическая картина</a:t>
            </a:r>
            <a:endParaRPr lang="ru-RU" dirty="0"/>
          </a:p>
        </p:txBody>
      </p:sp>
      <p:pic>
        <p:nvPicPr>
          <p:cNvPr id="93187" name="Рисунок 3" descr="http://www.snk.gsurgery.ru/images/mc_du_am_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49" y="1689018"/>
            <a:ext cx="4861074" cy="4742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8" name="Рисунок 4" descr="http://www.snk.gsurgery.ru/images/mc_du_am_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1688118"/>
            <a:ext cx="4968551" cy="4670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415837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тентирование желчных протоков при нарушении оттока желчи">
            <a:hlinkClick r:id="" action="ppaction://media"/>
            <a:extLst>
              <a:ext uri="{FF2B5EF4-FFF2-40B4-BE49-F238E27FC236}">
                <a16:creationId xmlns:a16="http://schemas.microsoft.com/office/drawing/2014/main" id="{4FBAEC7C-FF75-463F-80CC-15F167F9FB66}"/>
              </a:ext>
            </a:extLst>
          </p:cNvPr>
          <p:cNvPicPr>
            <a:picLocks noGrp="1" noChangeAspect="1"/>
          </p:cNvPicPr>
          <p:nvPr>
            <p:ph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83681" y="1340768"/>
            <a:ext cx="6624637" cy="4968875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0EBF8B-E497-032C-2041-EAAEEB8AA4D6}"/>
              </a:ext>
            </a:extLst>
          </p:cNvPr>
          <p:cNvSpPr txBox="1"/>
          <p:nvPr/>
        </p:nvSpPr>
        <p:spPr>
          <a:xfrm>
            <a:off x="551384" y="188640"/>
            <a:ext cx="114492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Стентирование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желчных протоков при нарушении оттока желчи</a:t>
            </a:r>
          </a:p>
        </p:txBody>
      </p:sp>
    </p:spTree>
    <p:extLst>
      <p:ext uri="{BB962C8B-B14F-4D97-AF65-F5344CB8AC3E}">
        <p14:creationId xmlns:p14="http://schemas.microsoft.com/office/powerpoint/2010/main" val="3276552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8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01" name="Rectangle 5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pic>
        <p:nvPicPr>
          <p:cNvPr id="74755" name="Picture 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8" t="1701" r="2777" b="18500"/>
          <a:stretch/>
        </p:blipFill>
        <p:spPr>
          <a:xfrm>
            <a:off x="2423592" y="116632"/>
            <a:ext cx="7272808" cy="547260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316250-B530-76A3-DC45-F4B9B14820F4}"/>
              </a:ext>
            </a:extLst>
          </p:cNvPr>
          <p:cNvSpPr txBox="1"/>
          <p:nvPr/>
        </p:nvSpPr>
        <p:spPr>
          <a:xfrm>
            <a:off x="479376" y="6123543"/>
            <a:ext cx="109464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Схема операции при непротяженной стриктуре </a:t>
            </a:r>
            <a:r>
              <a:rPr lang="ru-RU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гепатохоледоха</a:t>
            </a:r>
            <a:r>
              <a:rPr lang="ru-RU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1FACBB-FA7F-4C16-9AB6-744E8206C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4492D46-AC5F-4741-B1F3-1D8BEACCCC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1" b="11300"/>
          <a:stretch/>
        </p:blipFill>
        <p:spPr>
          <a:xfrm>
            <a:off x="1107936" y="365124"/>
            <a:ext cx="9794524" cy="6016203"/>
          </a:xfrm>
        </p:spPr>
      </p:pic>
    </p:spTree>
    <p:extLst>
      <p:ext uri="{BB962C8B-B14F-4D97-AF65-F5344CB8AC3E}">
        <p14:creationId xmlns:p14="http://schemas.microsoft.com/office/powerpoint/2010/main" val="311070067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3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6960096" y="4581128"/>
            <a:ext cx="4465712" cy="1214016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Холедохоеюноанастомоз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на отключенной по Ру петле.</a:t>
            </a:r>
          </a:p>
        </p:txBody>
      </p:sp>
      <p:pic>
        <p:nvPicPr>
          <p:cNvPr id="76803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3432" y="176104"/>
            <a:ext cx="5260355" cy="650579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9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7113490" y="4653136"/>
            <a:ext cx="4743150" cy="187220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Холедохоеюноанастомоз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с петлей тонкой кишки и заглушкой по Шалимову</a:t>
            </a:r>
          </a:p>
        </p:txBody>
      </p:sp>
      <p:pic>
        <p:nvPicPr>
          <p:cNvPr id="77827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8822" y="176975"/>
            <a:ext cx="5940968" cy="6504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3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7104112" y="4653136"/>
            <a:ext cx="4824536" cy="1728192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Гепатоеюноанастомоз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на сменном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транспеченочном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дренаже</a:t>
            </a:r>
          </a:p>
        </p:txBody>
      </p:sp>
      <p:pic>
        <p:nvPicPr>
          <p:cNvPr id="78851" name="Picture 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" t="2101" r="2172" b="16001"/>
          <a:stretch/>
        </p:blipFill>
        <p:spPr>
          <a:xfrm>
            <a:off x="263352" y="428599"/>
            <a:ext cx="6408713" cy="561662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81" name="Rectangle 5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pic>
        <p:nvPicPr>
          <p:cNvPr id="79875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620714"/>
            <a:ext cx="9144000" cy="55451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FFCF121-5F85-4CA5-9379-3FEBE99E7C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92" y="332657"/>
            <a:ext cx="11233248" cy="619268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Термин «Постхолецистэктомический синдром» малоудачный, поскольку содержит ошибочное представление о возможности возникновения патологических состояний, связанных непосредственно с удалением патологически измененного желчного пузыря. </a:t>
            </a:r>
          </a:p>
          <a:p>
            <a:pPr marL="0" indent="0">
              <a:buNone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Главный недостаток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– объединяет все крайне разнообразные причины патологических состояний, которые могут развиться после удаления желчного пузыря, в т. ч. и не имеющие отношения к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билиарной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системе, например, атипично протекающие заболевания других органов брюшной полости. Кроме того, оно не раскрывает сущности заболевания, а поэтому должно быть расшифровано или даже заменено названием, более четко отражающим данный симптомокомплекс, например, «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резидуальный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холедохолитиаза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«терминальный холангит» и др. </a:t>
            </a:r>
          </a:p>
          <a:p>
            <a:pPr marL="0" indent="0">
              <a:buNone/>
            </a:pP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Термин ПХЭС не может применятся в качестве самостоятельного диагноза!!!</a:t>
            </a:r>
          </a:p>
        </p:txBody>
      </p:sp>
    </p:spTree>
    <p:extLst>
      <p:ext uri="{BB962C8B-B14F-4D97-AF65-F5344CB8AC3E}">
        <p14:creationId xmlns:p14="http://schemas.microsoft.com/office/powerpoint/2010/main" val="748049652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5" name="Rectangle 5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pic>
        <p:nvPicPr>
          <p:cNvPr id="80899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1" y="404813"/>
            <a:ext cx="9324975" cy="61198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EA480E-F5F4-48D5-BC23-7232743F2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42617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КИСТОЗНАЯ ТРАНСФОРМАЦИЯ ЖЕЛЧНЫХ ПУТЕЙ</a:t>
            </a:r>
            <a:r>
              <a:rPr lang="ru-RU" sz="3600" dirty="0"/>
              <a:t/>
            </a:r>
            <a:br>
              <a:rPr lang="ru-RU" sz="3600" dirty="0"/>
            </a:br>
            <a:endParaRPr lang="ru-RU" sz="36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B41E5E-8A60-4B4D-BEF5-02388ACA23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04863"/>
            <a:ext cx="10515600" cy="3972099"/>
          </a:xfrm>
        </p:spPr>
        <p:txBody>
          <a:bodyPr/>
          <a:lstStyle/>
          <a:p>
            <a:pPr marL="0" indent="0">
              <a:buNone/>
            </a:pP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Данная патология относится к редким причинам возникновения </a:t>
            </a:r>
            <a:r>
              <a:rPr 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ПХЭС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Она является врожденным заболеванием и часто сочетается с кистами почек, а также поджелудочной железы.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4764152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D34930-688B-4A6B-BD10-DFABA5952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11188"/>
            <a:ext cx="8229600" cy="769541"/>
          </a:xfrm>
        </p:spPr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Классификация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6F70EB-02BC-4C83-AC9E-F053FE52CA1F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911424" y="1124744"/>
            <a:ext cx="10225136" cy="1728192"/>
          </a:xfrm>
        </p:spPr>
        <p:txBody>
          <a:bodyPr>
            <a:normAutofit lnSpcReduction="10000"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кисты внепеченочных желчных протоков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кистозное расширение внутрипеченочных протоков (болезнь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Кароли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их сочетание</a:t>
            </a:r>
          </a:p>
          <a:p>
            <a:pPr marL="0" indent="0">
              <a:buNone/>
            </a:pPr>
            <a:endParaRPr lang="ru-RU" sz="2000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E056A83-7606-4C24-9F4A-D7073273EF7D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911424" y="3212976"/>
            <a:ext cx="4392488" cy="3168352"/>
          </a:xfrm>
        </p:spPr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 форме они подразделяются на веретеновидные и мешковидные (дивертикулы). </a:t>
            </a:r>
          </a:p>
          <a:p>
            <a:endParaRPr lang="ru-RU" dirty="0"/>
          </a:p>
        </p:txBody>
      </p:sp>
      <p:pic>
        <p:nvPicPr>
          <p:cNvPr id="5" name="Рисунок 4" descr="Изображение выглядит как вычерчивание линий&#10;&#10;Автоматически созданное описание">
            <a:extLst>
              <a:ext uri="{FF2B5EF4-FFF2-40B4-BE49-F238E27FC236}">
                <a16:creationId xmlns:a16="http://schemas.microsoft.com/office/drawing/2014/main" id="{1E5E98B5-E95B-4C71-B14D-65E73E3E51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976" y="2965474"/>
            <a:ext cx="5450164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544407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4E687C-7D06-48AF-93C8-4445E6C23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Болезнь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Кароли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2D11EF-A877-408F-8D57-9534CEEE7E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Характеризуется аутосомно-доминантный типом наследования. </a:t>
            </a:r>
          </a:p>
          <a:p>
            <a:pPr marL="0" indent="0">
              <a:buNone/>
            </a:pP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Выделены две формы: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изолированная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сочетанная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Изолированная форма характеризуется наличием (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мешковидных, четкообразных или пальцевидных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) дилатаций внутрипеченочных протоков доли печени или всего органа.</a:t>
            </a:r>
          </a:p>
          <a:p>
            <a:pPr marL="0" indent="0">
              <a:buNone/>
            </a:pP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При сочетанной форме болезни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Кароли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(встречается в 60-90 % случаев) наблюдается одновременное кистозное поражение почек и поджелудочной железы.</a:t>
            </a:r>
          </a:p>
        </p:txBody>
      </p:sp>
    </p:spTree>
    <p:extLst>
      <p:ext uri="{BB962C8B-B14F-4D97-AF65-F5344CB8AC3E}">
        <p14:creationId xmlns:p14="http://schemas.microsoft.com/office/powerpoint/2010/main" val="2312515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DA664C-6740-4CF6-ADDE-F1B19E3CD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9619"/>
          </a:xfrm>
        </p:spPr>
        <p:txBody>
          <a:bodyPr/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Клиническая картина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6912BE-E51B-4271-A753-12BC8AD296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408" y="1556792"/>
            <a:ext cx="10515600" cy="4569372"/>
          </a:xfrm>
        </p:spPr>
        <p:txBody>
          <a:bodyPr/>
          <a:lstStyle/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Зависит от расширения желчных протоков.</a:t>
            </a:r>
          </a:p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При незначительном расширение протекает бессимптомно.</a:t>
            </a:r>
          </a:p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Расширение желчных путей способствует стазу желчи с развитием холангита и механической желтухи, что в итоге приводит к формированию внутрипеченочных абсцессов и септицемии. </a:t>
            </a:r>
          </a:p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При болезни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Кароли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постепенно развивается портальная гипертензия, ведущим клиническим признаком которой является рецидивирующее желудочно-кишечное кровотечение.</a:t>
            </a:r>
          </a:p>
        </p:txBody>
      </p:sp>
    </p:spTree>
    <p:extLst>
      <p:ext uri="{BB962C8B-B14F-4D97-AF65-F5344CB8AC3E}">
        <p14:creationId xmlns:p14="http://schemas.microsoft.com/office/powerpoint/2010/main" val="3067528344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4"/>
          <p:cNvSpPr>
            <a:spLocks noGrp="1" noRot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 altLang="ru-RU">
              <a:effectLst/>
            </a:endParaRPr>
          </a:p>
        </p:txBody>
      </p:sp>
      <p:pic>
        <p:nvPicPr>
          <p:cNvPr id="86020" name="Picture 7" descr="киста холедоха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66988" y="290513"/>
            <a:ext cx="6769100" cy="4608512"/>
          </a:xfrm>
        </p:spPr>
      </p:pic>
      <p:sp>
        <p:nvSpPr>
          <p:cNvPr id="86019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1981200" y="5084764"/>
            <a:ext cx="8229600" cy="15128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altLang="ru-RU" sz="2800" dirty="0">
                <a:latin typeface="Arial" charset="0"/>
              </a:rPr>
              <a:t>   УЗИ. Киста </a:t>
            </a:r>
            <a:r>
              <a:rPr lang="ru-RU" altLang="ru-RU" sz="2800" dirty="0" err="1">
                <a:latin typeface="Arial" charset="0"/>
              </a:rPr>
              <a:t>холедоха</a:t>
            </a:r>
            <a:r>
              <a:rPr lang="ru-RU" altLang="ru-RU" sz="2800" dirty="0">
                <a:latin typeface="Arial" charset="0"/>
              </a:rPr>
              <a:t>. </a:t>
            </a:r>
          </a:p>
          <a:p>
            <a:pPr>
              <a:buFont typeface="Wingdings" pitchFamily="2" charset="2"/>
              <a:buNone/>
            </a:pPr>
            <a:r>
              <a:rPr lang="ru-RU" altLang="ru-RU" sz="2800" dirty="0">
                <a:latin typeface="Arial" charset="0"/>
              </a:rPr>
              <a:t>1) Киста </a:t>
            </a:r>
            <a:r>
              <a:rPr lang="ru-RU" altLang="ru-RU" sz="2800" dirty="0" err="1">
                <a:latin typeface="Arial" charset="0"/>
              </a:rPr>
              <a:t>холедоха</a:t>
            </a:r>
            <a:r>
              <a:rPr lang="ru-RU" altLang="ru-RU" sz="2800" dirty="0">
                <a:latin typeface="Arial" charset="0"/>
              </a:rPr>
              <a:t>; 2) воротная вена; 3) нижняя полая вена; 4)  правая почка.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B94F5D-BAD1-46D1-8955-CABEAD06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Лечение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3ADA1D-940D-4259-BD4B-4C5E7E6C16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1103024" cy="44930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Вследствие высокого риска малигнизации кист желчных путей наиболее оправдана резекция измененных протоков с формированием У-образного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холедохоеюноанастомоза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по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Ру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В случае расположения кист в одной из долей печени показана ее резекция, а при тотальном поражении печени - ее пересадка.</a:t>
            </a:r>
          </a:p>
        </p:txBody>
      </p:sp>
    </p:spTree>
    <p:extLst>
      <p:ext uri="{BB962C8B-B14F-4D97-AF65-F5344CB8AC3E}">
        <p14:creationId xmlns:p14="http://schemas.microsoft.com/office/powerpoint/2010/main" val="3469575597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A9510C-E503-4662-8DBF-3097BD770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80928"/>
            <a:ext cx="8229600" cy="1143000"/>
          </a:xfrm>
        </p:spPr>
        <p:txBody>
          <a:bodyPr/>
          <a:lstStyle/>
          <a:p>
            <a:r>
              <a:rPr lang="ru-RU" sz="6000" dirty="0"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5068202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rrowheads="1"/>
          </p:cNvSpPr>
          <p:nvPr>
            <p:ph type="ctrTitle"/>
          </p:nvPr>
        </p:nvSpPr>
        <p:spPr>
          <a:xfrm>
            <a:off x="551384" y="274638"/>
            <a:ext cx="11161240" cy="92211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/>
          <a:p>
            <a:r>
              <a:rPr lang="ru-RU" alt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Причины неудовлетворительных результатов после </a:t>
            </a:r>
            <a:r>
              <a:rPr lang="ru-RU" alt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холецистэктомии</a:t>
            </a:r>
            <a:r>
              <a:rPr lang="ru-RU" alt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(Гальперин </a:t>
            </a:r>
            <a:r>
              <a:rPr lang="ru-RU" alt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Э.И</a:t>
            </a:r>
            <a:r>
              <a:rPr lang="ru-RU" alt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., 1988) :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7408" y="1844824"/>
            <a:ext cx="10801200" cy="453650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  <a:spcBef>
                <a:spcPts val="1800"/>
              </a:spcBef>
            </a:pPr>
            <a:r>
              <a:rPr lang="ru-RU" altLang="ru-RU" sz="3200" dirty="0">
                <a:latin typeface="Arial" panose="020B0604020202020204" pitchFamily="34" charset="0"/>
                <a:cs typeface="Arial" panose="020B0604020202020204" pitchFamily="34" charset="0"/>
              </a:rPr>
              <a:t>1) диагностические ошибки, допущенные в дооперационном периоде и (или) во время операции;</a:t>
            </a:r>
          </a:p>
          <a:p>
            <a:pPr algn="l">
              <a:lnSpc>
                <a:spcPct val="100000"/>
              </a:lnSpc>
              <a:spcBef>
                <a:spcPts val="1800"/>
              </a:spcBef>
            </a:pPr>
            <a:r>
              <a:rPr lang="ru-RU" altLang="ru-RU" sz="3200" dirty="0">
                <a:latin typeface="Arial" panose="020B0604020202020204" pitchFamily="34" charset="0"/>
                <a:cs typeface="Arial" panose="020B0604020202020204" pitchFamily="34" charset="0"/>
              </a:rPr>
              <a:t>2) тактические ошибки, допущенные при проведении операции;</a:t>
            </a:r>
          </a:p>
          <a:p>
            <a:pPr algn="l">
              <a:lnSpc>
                <a:spcPct val="100000"/>
              </a:lnSpc>
              <a:spcBef>
                <a:spcPts val="1800"/>
              </a:spcBef>
            </a:pPr>
            <a:r>
              <a:rPr lang="ru-RU" altLang="ru-RU" sz="3200" dirty="0">
                <a:latin typeface="Arial" panose="020B0604020202020204" pitchFamily="34" charset="0"/>
                <a:cs typeface="Arial" panose="020B0604020202020204" pitchFamily="34" charset="0"/>
              </a:rPr>
              <a:t>3) технические погрешности при проведении операции.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B2FAAC-9E76-4D96-9761-7754D79DB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448" y="404664"/>
            <a:ext cx="10441160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Диагностические ошибки</a:t>
            </a: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F704B9-5527-4BA4-9359-A5067B93B1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400" y="1268761"/>
            <a:ext cx="10873208" cy="4857403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Недостаточное обследование больного с шаблонным подходом к так называемым типичным признакам холецистита.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Причинами операционных диагностических ошибок, так же как и дооперационных, является неполноценное исследование органов гепато-</a:t>
            </a:r>
            <a:r>
              <a:rPr lang="ru-RU" sz="2600" dirty="0" err="1">
                <a:latin typeface="Arial" panose="020B0604020202020204" pitchFamily="34" charset="0"/>
                <a:cs typeface="Arial" panose="020B0604020202020204" pitchFamily="34" charset="0"/>
              </a:rPr>
              <a:t>панкреатодуоденальной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 зоны и неправильная интерпретация обнаруженных изменений. 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В экстренной хирургии неполноценное исследование органов </a:t>
            </a:r>
            <a:r>
              <a:rPr lang="ru-RU" sz="2600" dirty="0" err="1">
                <a:latin typeface="Arial" panose="020B0604020202020204" pitchFamily="34" charset="0"/>
                <a:cs typeface="Arial" panose="020B0604020202020204" pitchFamily="34" charset="0"/>
              </a:rPr>
              <a:t>гепатопанкреатодуоденальной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 зоны чаще связано с деструктивно-воспалительными изменениями.</a:t>
            </a:r>
          </a:p>
        </p:txBody>
      </p:sp>
    </p:spTree>
    <p:extLst>
      <p:ext uri="{BB962C8B-B14F-4D97-AF65-F5344CB8AC3E}">
        <p14:creationId xmlns:p14="http://schemas.microsoft.com/office/powerpoint/2010/main" val="5740286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1384" y="548680"/>
            <a:ext cx="10729191" cy="5792788"/>
          </a:xfrm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Наиболее распространен­ные тактические ошибки при проведении первичных операций на желчных путях: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  <a:defRPr/>
            </a:pP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1. Удаление желчного пузыря без учета состояния желчевыделительной системы.</a:t>
            </a:r>
          </a:p>
          <a:p>
            <a:pPr marL="0" indent="0">
              <a:buNone/>
              <a:defRPr/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2. Наложение  глухого  шва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гепатикохоледоха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при травме его стенки или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травматичном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удалении камня.</a:t>
            </a:r>
          </a:p>
          <a:p>
            <a:pPr marL="0" indent="0">
              <a:buNone/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Rot="1" noChangeArrowheads="1"/>
          </p:cNvSpPr>
          <p:nvPr>
            <p:ph type="ctrTitle"/>
          </p:nvPr>
        </p:nvSpPr>
        <p:spPr>
          <a:xfrm>
            <a:off x="392741" y="476672"/>
            <a:ext cx="11161240" cy="64807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0000"/>
          </a:bodyPr>
          <a:lstStyle/>
          <a:p>
            <a:r>
              <a:rPr lang="ru-RU" altLang="ru-RU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технические погрешности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07368" y="1988839"/>
            <a:ext cx="11449272" cy="468052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  <a:spcBef>
                <a:spcPts val="1200"/>
              </a:spcBef>
            </a:pPr>
            <a:r>
              <a:rPr lang="ru-RU" altLang="ru-RU" sz="2200" dirty="0"/>
              <a:t>    </a:t>
            </a:r>
            <a:r>
              <a:rPr lang="ru-RU" altLang="ru-RU" sz="2200" dirty="0">
                <a:latin typeface="Arial" panose="020B0604020202020204" pitchFamily="34" charset="0"/>
                <a:cs typeface="Arial" panose="020B0604020202020204" pitchFamily="34" charset="0"/>
              </a:rPr>
              <a:t>1. Отсутствие четкой визуализации элементов печеночно-двенадцатиперстной связки.</a:t>
            </a:r>
          </a:p>
          <a:p>
            <a:pPr algn="l">
              <a:lnSpc>
                <a:spcPct val="100000"/>
              </a:lnSpc>
              <a:spcBef>
                <a:spcPts val="1200"/>
              </a:spcBef>
            </a:pPr>
            <a:r>
              <a:rPr lang="ru-RU" alt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   2. Неправильная тактика при внезапно возникшем кровотечении.</a:t>
            </a:r>
          </a:p>
          <a:p>
            <a:pPr algn="l">
              <a:lnSpc>
                <a:spcPct val="100000"/>
              </a:lnSpc>
              <a:spcBef>
                <a:spcPts val="1200"/>
              </a:spcBef>
            </a:pPr>
            <a:r>
              <a:rPr lang="ru-RU" alt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   3. Неправильная тактика при «свежем» повреждении </a:t>
            </a:r>
            <a:r>
              <a:rPr lang="ru-RU" alt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гепатикохоледоха</a:t>
            </a:r>
            <a:r>
              <a:rPr lang="ru-RU" altLang="ru-RU"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l">
              <a:lnSpc>
                <a:spcPct val="100000"/>
              </a:lnSpc>
              <a:spcBef>
                <a:spcPts val="1200"/>
              </a:spcBef>
            </a:pPr>
            <a:r>
              <a:rPr lang="ru-RU" alt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   4. Оставление части желчного пузыря и излишне длинной культи пузырного протока.</a:t>
            </a:r>
          </a:p>
          <a:p>
            <a:pPr algn="l">
              <a:lnSpc>
                <a:spcPct val="100000"/>
              </a:lnSpc>
              <a:spcBef>
                <a:spcPts val="1200"/>
              </a:spcBef>
            </a:pPr>
            <a:r>
              <a:rPr lang="ru-RU" alt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   5. Нарушение техники наложения глухого шва </a:t>
            </a:r>
            <a:r>
              <a:rPr lang="ru-RU" alt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гепатикохоледоха</a:t>
            </a:r>
            <a:r>
              <a:rPr lang="ru-RU" altLang="ru-RU"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l">
              <a:lnSpc>
                <a:spcPct val="100000"/>
              </a:lnSpc>
              <a:spcBef>
                <a:spcPts val="1200"/>
              </a:spcBef>
            </a:pPr>
            <a:r>
              <a:rPr lang="ru-RU" alt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   6. Технические погрешности при наложении </a:t>
            </a:r>
            <a:r>
              <a:rPr lang="ru-RU" alt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холедоходуоденоанастомоза</a:t>
            </a:r>
            <a:r>
              <a:rPr lang="ru-RU" altLang="ru-RU"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l">
              <a:lnSpc>
                <a:spcPct val="100000"/>
              </a:lnSpc>
              <a:spcBef>
                <a:spcPts val="1200"/>
              </a:spcBef>
            </a:pPr>
            <a:r>
              <a:rPr lang="ru-RU" alt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   7. Технические погрешности при проведении рассечения </a:t>
            </a:r>
            <a:r>
              <a:rPr lang="ru-RU" alt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БДС</a:t>
            </a:r>
            <a:r>
              <a:rPr lang="ru-RU" altLang="ru-RU" sz="2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407368" y="500065"/>
            <a:ext cx="11161240" cy="5953272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.	Заболевания желчных путей (истинный ПХЭС):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1.Органические поражения желчных протоков: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а) Не корригированные при первичной операции: 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холангиолитиаз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стриктуры протоков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кистозная трансформация желчных протоков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стеноз БДС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спазм БДС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недостаточность или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полипозные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изменения БДС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парафатериальные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дивертикулы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холангит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4" name="Rectangle 6"/>
          <p:cNvSpPr>
            <a:spLocks noGrp="1" noChangeArrowheads="1"/>
          </p:cNvSpPr>
          <p:nvPr>
            <p:ph idx="1"/>
          </p:nvPr>
        </p:nvSpPr>
        <p:spPr>
          <a:xfrm>
            <a:off x="695400" y="214315"/>
            <a:ext cx="11233248" cy="6383038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б) Возникшие после операции: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рубцовые стриктуры желчных путей: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остаточный желчный пузырь;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избыточная культя пузырного протока;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инородные тела желчных протоков;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невриномы в области оставшейся шейки желчного пузыря или культи пузырного протока;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холангит;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желчные свищи;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паразитарные инвазии </a:t>
            </a:r>
            <a:endParaRPr lang="ru-RU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2. Функциональные заболевания желчных протоков: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нарушение моторики желчевыводящих путей, БДС и др.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767408" y="214313"/>
            <a:ext cx="10801200" cy="6239023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.	Заболевания других органов и систем (ложный ПХЭС):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Эта группа отражает выполненную не по показаниям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холецистэктомию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1. Болезни органов желудочно-кишечного тракта: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хронический гастрит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язвенная болезнь желудка и двенадцатиперстной кишки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грыжи диафрагмы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хронический дуоденит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600" dirty="0" err="1">
                <a:latin typeface="Arial" panose="020B0604020202020204" pitchFamily="34" charset="0"/>
                <a:cs typeface="Arial" panose="020B0604020202020204" pitchFamily="34" charset="0"/>
              </a:rPr>
              <a:t>дуоденогастральный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dirty="0" err="1">
                <a:latin typeface="Arial" panose="020B0604020202020204" pitchFamily="34" charset="0"/>
                <a:cs typeface="Arial" panose="020B0604020202020204" pitchFamily="34" charset="0"/>
              </a:rPr>
              <a:t>рефлюкс</a:t>
            </a:r>
            <a:endParaRPr lang="ru-RU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ru-RU" sz="2600" dirty="0" err="1">
                <a:latin typeface="Arial" panose="020B0604020202020204" pitchFamily="34" charset="0"/>
                <a:cs typeface="Arial" panose="020B0604020202020204" pitchFamily="34" charset="0"/>
              </a:rPr>
              <a:t>рефлюкс-эзофагит</a:t>
            </a:r>
            <a:endParaRPr lang="ru-RU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ru-RU" sz="2600" dirty="0" err="1">
                <a:latin typeface="Arial" panose="020B0604020202020204" pitchFamily="34" charset="0"/>
                <a:cs typeface="Arial" panose="020B0604020202020204" pitchFamily="34" charset="0"/>
              </a:rPr>
              <a:t>дуоденостаз</a:t>
            </a:r>
            <a:endParaRPr lang="ru-RU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колит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опухоли желудочно-кишечного тракта и др.</a:t>
            </a:r>
            <a:endParaRPr lang="ru-RU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118365-8725-08B7-940A-E7769E027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262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Сегменты печени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0CFFD8F-DF72-43C6-882F-C2CFE7DFD3E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2" t="6227" r="2506" b="37688"/>
          <a:stretch/>
        </p:blipFill>
        <p:spPr>
          <a:xfrm>
            <a:off x="0" y="1484784"/>
            <a:ext cx="11558588" cy="4397375"/>
          </a:xfrm>
        </p:spPr>
      </p:pic>
    </p:spTree>
    <p:extLst>
      <p:ext uri="{BB962C8B-B14F-4D97-AF65-F5344CB8AC3E}">
        <p14:creationId xmlns:p14="http://schemas.microsoft.com/office/powerpoint/2010/main" val="22836938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695400" y="404664"/>
            <a:ext cx="10801200" cy="612068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.	Заболевания других органов и систем (ложный ПХЭС):</a:t>
            </a: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Эта группа отражает выполненную не по показаниям </a:t>
            </a:r>
            <a:r>
              <a:rPr lang="ru-RU" sz="2600" dirty="0" err="1">
                <a:latin typeface="Arial" panose="020B0604020202020204" pitchFamily="34" charset="0"/>
                <a:cs typeface="Arial" panose="020B0604020202020204" pitchFamily="34" charset="0"/>
              </a:rPr>
              <a:t>холецистэктомию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2. Болезни органов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гепатопанкреатодуоденальной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зоны: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хронический гепатит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цирроз печени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600" dirty="0" err="1">
                <a:latin typeface="Arial" panose="020B0604020202020204" pitchFamily="34" charset="0"/>
                <a:cs typeface="Arial" panose="020B0604020202020204" pitchFamily="34" charset="0"/>
              </a:rPr>
              <a:t>поликистоз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 печени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панкреатит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600" dirty="0" err="1">
                <a:latin typeface="Arial" panose="020B0604020202020204" pitchFamily="34" charset="0"/>
                <a:cs typeface="Arial" panose="020B0604020202020204" pitchFamily="34" charset="0"/>
              </a:rPr>
              <a:t>перихоледохеальный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 лимфаденит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внутрипеченочные и </a:t>
            </a:r>
            <a:r>
              <a:rPr lang="ru-RU" sz="2600" dirty="0" err="1">
                <a:latin typeface="Arial" panose="020B0604020202020204" pitchFamily="34" charset="0"/>
                <a:cs typeface="Arial" panose="020B0604020202020204" pitchFamily="34" charset="0"/>
              </a:rPr>
              <a:t>околопеченочные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 абсцессы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опухоли печени и поджелудочной железы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600" dirty="0" err="1">
                <a:latin typeface="Arial" panose="020B0604020202020204" pitchFamily="34" charset="0"/>
                <a:cs typeface="Arial" panose="020B0604020202020204" pitchFamily="34" charset="0"/>
              </a:rPr>
              <a:t>холангиогенный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 сепсис и др.</a:t>
            </a:r>
            <a:endParaRPr lang="ru-RU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623392" y="260350"/>
            <a:ext cx="11089232" cy="61214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Болезни органов мочевыделительной системы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мочекаменная болезнь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нефроптоз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хронический пиелонефрит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4. Болезни опорно-двигательного аппарата: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спондилез и остеохондроз грудного отдела позвоночника и др.;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5. Нарушения со стороны центральной нервной системы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гипоталамический   синдром 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астеновегетативный   синдром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психопатия;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истерия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аггравация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6. Болезни сердца: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абдоминальная форма стенокардии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гипертоническая болезнь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коронарокардиосклероз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24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5400" y="332656"/>
            <a:ext cx="11161240" cy="6048672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В.М.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Ситенко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и А.И.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Нечай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(1972):</a:t>
            </a:r>
          </a:p>
          <a:p>
            <a:pPr marL="0" indent="0"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Диспептические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явления и боли в животе, не носящие характера приступа.</a:t>
            </a:r>
          </a:p>
          <a:p>
            <a:pPr marL="0" indent="0"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. Приступы, протекающие как желчная колика.</a:t>
            </a:r>
          </a:p>
          <a:p>
            <a:pPr marL="0" indent="0">
              <a:buNone/>
            </a:pP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А. Патологические состояния, непосредственно относящиеся к желчной системе:</a:t>
            </a:r>
          </a:p>
          <a:p>
            <a:pPr lvl="0"/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камни желчных протоков;</a:t>
            </a:r>
          </a:p>
          <a:p>
            <a:pPr lvl="0"/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стеноз дуоденального сосочка;</a:t>
            </a:r>
          </a:p>
          <a:p>
            <a:pPr lvl="0"/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стриктуры желчных протоков;</a:t>
            </a:r>
          </a:p>
          <a:p>
            <a:pPr lvl="0"/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большая культя пузырного протока или остаток желчного пузыря;</a:t>
            </a:r>
          </a:p>
          <a:p>
            <a:pPr lvl="0"/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киста общего желчного протока;</a:t>
            </a:r>
          </a:p>
          <a:p>
            <a:pPr lvl="0"/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недостаточность дуоденального сосочка;</a:t>
            </a:r>
          </a:p>
          <a:p>
            <a:pPr lvl="0"/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инородные тела желчных протоков;</a:t>
            </a:r>
          </a:p>
          <a:p>
            <a:pPr lvl="0"/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опухоли </a:t>
            </a:r>
            <a:r>
              <a:rPr lang="ru-RU" sz="1900" dirty="0" err="1">
                <a:latin typeface="Arial" panose="020B0604020202020204" pitchFamily="34" charset="0"/>
                <a:cs typeface="Arial" panose="020B0604020202020204" pitchFamily="34" charset="0"/>
              </a:rPr>
              <a:t>билиопанкреатической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 системы;</a:t>
            </a:r>
          </a:p>
          <a:p>
            <a:pPr lvl="0"/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холангит;</a:t>
            </a:r>
          </a:p>
          <a:p>
            <a:pPr lvl="0"/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паразитарные поражения желчных путей (аскаридоз, </a:t>
            </a:r>
            <a:r>
              <a:rPr lang="ru-RU" sz="1900" dirty="0" err="1">
                <a:latin typeface="Arial" panose="020B0604020202020204" pitchFamily="34" charset="0"/>
                <a:cs typeface="Arial" panose="020B0604020202020204" pitchFamily="34" charset="0"/>
              </a:rPr>
              <a:t>лямблиоз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 и др.);</a:t>
            </a:r>
          </a:p>
          <a:p>
            <a:pPr lvl="0"/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цирроз печени, хронический гепатит;</a:t>
            </a:r>
          </a:p>
          <a:p>
            <a:pPr lvl="0"/>
            <a:r>
              <a:rPr lang="ru-RU" sz="1900" dirty="0" err="1">
                <a:latin typeface="Arial" panose="020B0604020202020204" pitchFamily="34" charset="0"/>
                <a:cs typeface="Arial" panose="020B0604020202020204" pitchFamily="34" charset="0"/>
              </a:rPr>
              <a:t>подпеченочный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 абсцесс;</a:t>
            </a:r>
          </a:p>
          <a:p>
            <a:pPr lvl="0"/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дискинезии желчной системы (существование этого заболевания достоверно не доказано).</a:t>
            </a:r>
          </a:p>
          <a:p>
            <a:pPr marL="0" indent="0">
              <a:buNone/>
            </a:pP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9105037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3392" y="332657"/>
            <a:ext cx="11305256" cy="604867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Б. Патологические состояния, относящиеся к другим органам и системам:</a:t>
            </a:r>
          </a:p>
          <a:p>
            <a:pPr lvl="0"/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хронический панкреатит;</a:t>
            </a:r>
          </a:p>
          <a:p>
            <a:pPr lvl="0"/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язва желудка или 12-перстной кишки;</a:t>
            </a:r>
          </a:p>
          <a:p>
            <a:pPr lvl="0"/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гастродуоденит, гастрит;</a:t>
            </a:r>
          </a:p>
          <a:p>
            <a:pPr lvl="0"/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хронический колит;</a:t>
            </a:r>
          </a:p>
          <a:p>
            <a:pPr lvl="0"/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гемолитическая анемия;</a:t>
            </a:r>
          </a:p>
          <a:p>
            <a:pPr lvl="0"/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диафрагмальная грыжа;</a:t>
            </a:r>
          </a:p>
          <a:p>
            <a:pPr lvl="0"/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почечно-каменная болезнь, нефроптоз;</a:t>
            </a:r>
          </a:p>
          <a:p>
            <a:pPr lvl="0"/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деформирующий спондилоартроз;</a:t>
            </a:r>
          </a:p>
          <a:p>
            <a:pPr lvl="0"/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диенцефальный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синдром;</a:t>
            </a:r>
          </a:p>
          <a:p>
            <a:pPr lvl="0"/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опухоли желудка или кишечника;</a:t>
            </a:r>
          </a:p>
          <a:p>
            <a:pPr lvl="0"/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психопатия, истерия, наркомания, аггравация;</a:t>
            </a:r>
          </a:p>
          <a:p>
            <a:pPr lvl="0"/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функциональные нарушения моторики в верхних отделах желудочно-кишечного тракта;</a:t>
            </a:r>
          </a:p>
          <a:p>
            <a:pPr lvl="0"/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хронический дуоденальный стаз.</a:t>
            </a:r>
          </a:p>
          <a:p>
            <a:pPr marL="0" indent="0">
              <a:buNone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В. Причина болевых приступов не установлена.</a:t>
            </a:r>
          </a:p>
          <a:p>
            <a:pPr marL="0" indent="0">
              <a:buNone/>
            </a:pP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5583494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623392" y="357188"/>
            <a:ext cx="11161240" cy="602414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Методы обследования больных до и во время первичной операции как профилактика 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ПХЭС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ts val="1200"/>
              </a:spcBef>
              <a:buNone/>
              <a:defRPr/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Мы должны ответить на два главных вопроса:</a:t>
            </a:r>
          </a:p>
          <a:p>
            <a:pPr>
              <a:lnSpc>
                <a:spcPct val="100000"/>
              </a:lnSpc>
              <a:spcBef>
                <a:spcPts val="1200"/>
              </a:spcBef>
              <a:defRPr/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Действительно ли боли вызваны калькулёзным холециститом?</a:t>
            </a:r>
          </a:p>
          <a:p>
            <a:pPr>
              <a:lnSpc>
                <a:spcPct val="100000"/>
              </a:lnSpc>
              <a:spcBef>
                <a:spcPts val="1200"/>
              </a:spcBef>
              <a:defRPr/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Есть ли патология магистральных желчных протоков?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Показания к операционной 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холангиографии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и ревизии протоков:</a:t>
            </a:r>
            <a:r>
              <a:rPr lang="ru-RU" sz="3200" dirty="0"/>
              <a:t/>
            </a:r>
            <a:br>
              <a:rPr lang="ru-RU" sz="3200" dirty="0"/>
            </a:br>
            <a:endParaRPr lang="ru-RU" sz="3200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695400" y="1825625"/>
            <a:ext cx="10945216" cy="4351338"/>
          </a:xfrm>
        </p:spPr>
        <p:txBody>
          <a:bodyPr>
            <a:normAutofit/>
          </a:bodyPr>
          <a:lstStyle/>
          <a:p>
            <a:pPr marL="609600" indent="-609600">
              <a:defRPr/>
            </a:pP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Желтуха в анамнезе</a:t>
            </a:r>
          </a:p>
          <a:p>
            <a:pPr marL="609600" indent="-609600">
              <a:defRPr/>
            </a:pP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Желтуха в момент операции</a:t>
            </a:r>
          </a:p>
          <a:p>
            <a:pPr marL="609600" indent="-609600">
              <a:defRPr/>
            </a:pP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расширение </a:t>
            </a:r>
            <a:r>
              <a:rPr lang="ru-RU" sz="2600" dirty="0" err="1">
                <a:latin typeface="Arial" panose="020B0604020202020204" pitchFamily="34" charset="0"/>
                <a:cs typeface="Arial" panose="020B0604020202020204" pitchFamily="34" charset="0"/>
              </a:rPr>
              <a:t>холедоха</a:t>
            </a:r>
            <a:endParaRPr lang="ru-RU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600" indent="-609600">
              <a:defRPr/>
            </a:pP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мелкие конкременты в пузыре в сочетании с широким пузырным</a:t>
            </a: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протоком.</a:t>
            </a:r>
          </a:p>
          <a:p>
            <a:pPr marL="609600" indent="-609600">
              <a:defRPr/>
            </a:pP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Наличие диагностированных конкрементов в желчных протоках на дооперационном этапе</a:t>
            </a:r>
          </a:p>
          <a:p>
            <a:pPr marL="609600" indent="-609600">
              <a:defRPr/>
            </a:pP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Пальпируемые в протоках конкременты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479376" y="332656"/>
            <a:ext cx="10945216" cy="612068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Мировой «золотой стандарт»  - лапароскопическая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холецистэктомия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eaLnBrk="1" hangingPunct="1">
              <a:defRPr/>
            </a:pP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При обнаружении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холедохолитиаза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выполняется РХПГ, ЭПСТ,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литоэкстракция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eaLnBrk="1" hangingPunct="1">
              <a:defRPr/>
            </a:pP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Открытая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холецистэктомия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с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холедохотомией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повсеместно в цивилизованном мире оставлена и является т.н. альтернативным способом лечения.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992313" y="188913"/>
            <a:ext cx="8229600" cy="79216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Диагностика </a:t>
            </a:r>
            <a:r>
              <a:rPr lang="ru-RU" sz="4000" dirty="0" err="1">
                <a:latin typeface="Arial" panose="020B0604020202020204" pitchFamily="34" charset="0"/>
                <a:cs typeface="Arial" panose="020B0604020202020204" pitchFamily="34" charset="0"/>
              </a:rPr>
              <a:t>ПХЭС</a:t>
            </a:r>
            <a:r>
              <a:rPr lang="ru-RU" sz="4000" dirty="0"/>
              <a:t/>
            </a:r>
            <a:br>
              <a:rPr lang="ru-RU" sz="4000" dirty="0"/>
            </a:br>
            <a:endParaRPr lang="ru-RU" sz="4000" dirty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623392" y="764704"/>
            <a:ext cx="11161240" cy="5760640"/>
          </a:xfrm>
        </p:spPr>
        <p:txBody>
          <a:bodyPr>
            <a:normAutofit fontScale="92500" lnSpcReduction="10000"/>
          </a:bodyPr>
          <a:lstStyle/>
          <a:p>
            <a:pPr marL="812800" indent="-812800">
              <a:buNone/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Лабораторная диагностика. </a:t>
            </a:r>
          </a:p>
          <a:p>
            <a:pPr marL="812800" indent="-812800">
              <a:buNone/>
              <a:defRPr/>
            </a:pP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Определение уровня билирубина, </a:t>
            </a:r>
            <a:r>
              <a:rPr lang="ru-RU" sz="2600" dirty="0" err="1">
                <a:latin typeface="Arial" panose="020B0604020202020204" pitchFamily="34" charset="0"/>
                <a:cs typeface="Arial" panose="020B0604020202020204" pitchFamily="34" charset="0"/>
              </a:rPr>
              <a:t>трансаминаз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ЩФ.</a:t>
            </a:r>
          </a:p>
          <a:p>
            <a:pPr marL="812800" indent="-812800">
              <a:buNone/>
              <a:defRPr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II. 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Инструментальная диагностика</a:t>
            </a:r>
          </a:p>
          <a:p>
            <a:pPr marL="812800" indent="-812800">
              <a:buFont typeface="Wingdings" pitchFamily="2" charset="2"/>
              <a:buAutoNum type="arabicPeriod"/>
              <a:defRPr/>
            </a:pP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УЗИ 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12800" indent="-812800">
              <a:buFont typeface="Wingdings" pitchFamily="2" charset="2"/>
              <a:buAutoNum type="arabicPeriod"/>
              <a:defRPr/>
            </a:pP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ФГДС с осмотром БДС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12800" indent="-812800">
              <a:buFont typeface="Wingdings" pitchFamily="2" charset="2"/>
              <a:buAutoNum type="arabicPeriod"/>
              <a:defRPr/>
            </a:pP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РХПГ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12800" indent="-812800">
              <a:buFont typeface="Wingdings" pitchFamily="2" charset="2"/>
              <a:buAutoNum type="arabicPeriod"/>
              <a:defRPr/>
            </a:pP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ЧЧХГ</a:t>
            </a:r>
          </a:p>
          <a:p>
            <a:pPr marL="812800" indent="-812800">
              <a:buFont typeface="Wingdings" pitchFamily="2" charset="2"/>
              <a:buAutoNum type="arabicPeriod"/>
              <a:defRPr/>
            </a:pP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КТГ, МРТ</a:t>
            </a:r>
          </a:p>
          <a:p>
            <a:pPr marL="812800" indent="-812800">
              <a:buFont typeface="Wingdings" pitchFamily="2" charset="2"/>
              <a:buAutoNum type="arabicPeriod"/>
              <a:defRPr/>
            </a:pPr>
            <a:r>
              <a:rPr lang="ru-RU" sz="2600" dirty="0" err="1">
                <a:latin typeface="Arial" panose="020B0604020202020204" pitchFamily="34" charset="0"/>
                <a:cs typeface="Arial" panose="020B0604020202020204" pitchFamily="34" charset="0"/>
              </a:rPr>
              <a:t>Интраоперационная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dirty="0" err="1">
                <a:latin typeface="Arial" panose="020B0604020202020204" pitchFamily="34" charset="0"/>
                <a:cs typeface="Arial" panose="020B0604020202020204" pitchFamily="34" charset="0"/>
              </a:rPr>
              <a:t>холангиография</a:t>
            </a:r>
            <a:endParaRPr lang="ru-RU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12800" indent="-812800">
              <a:buFont typeface="Wingdings" pitchFamily="2" charset="2"/>
              <a:buAutoNum type="arabicPeriod"/>
              <a:defRPr/>
            </a:pPr>
            <a:r>
              <a:rPr lang="ru-RU" sz="2600" dirty="0" err="1">
                <a:latin typeface="Arial" panose="020B0604020202020204" pitchFamily="34" charset="0"/>
                <a:cs typeface="Arial" panose="020B0604020202020204" pitchFamily="34" charset="0"/>
              </a:rPr>
              <a:t>Фистулохолангиография</a:t>
            </a:r>
            <a:endParaRPr lang="ru-RU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12800" indent="-812800">
              <a:buFont typeface="Wingdings" pitchFamily="2" charset="2"/>
              <a:buAutoNum type="arabicPeriod"/>
              <a:defRPr/>
            </a:pP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Пероральная, </a:t>
            </a:r>
            <a:r>
              <a:rPr lang="ru-RU" sz="2600" dirty="0" err="1">
                <a:latin typeface="Arial" panose="020B0604020202020204" pitchFamily="34" charset="0"/>
                <a:cs typeface="Arial" panose="020B0604020202020204" pitchFamily="34" charset="0"/>
              </a:rPr>
              <a:t>инфузионная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, внутривенная </a:t>
            </a:r>
            <a:r>
              <a:rPr lang="ru-RU" sz="2600" dirty="0" err="1">
                <a:latin typeface="Arial" panose="020B0604020202020204" pitchFamily="34" charset="0"/>
                <a:cs typeface="Arial" panose="020B0604020202020204" pitchFamily="34" charset="0"/>
              </a:rPr>
              <a:t>холангиографии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, дуоденальное зондирование   – только исторический интерес</a:t>
            </a:r>
          </a:p>
          <a:p>
            <a:pPr marL="812800" indent="-812800">
              <a:buFont typeface="Wingdings" pitchFamily="2" charset="2"/>
              <a:buAutoNum type="arabicPeriod"/>
              <a:defRPr/>
            </a:pP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УЗИ почек, </a:t>
            </a:r>
            <a:r>
              <a:rPr lang="ru-RU" sz="2600" dirty="0" err="1">
                <a:latin typeface="Arial" panose="020B0604020202020204" pitchFamily="34" charset="0"/>
                <a:cs typeface="Arial" panose="020B0604020202020204" pitchFamily="34" charset="0"/>
              </a:rPr>
              <a:t>колоноскопия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, ФГДС и т.д. для диагностики патологии других органов.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12800" indent="-812800">
              <a:buFont typeface="Wingdings" pitchFamily="2" charset="2"/>
              <a:buAutoNum type="arabicPeriod"/>
              <a:defRPr/>
            </a:pPr>
            <a:endParaRPr lang="ru-RU" sz="2600" dirty="0"/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1981200" y="190773"/>
            <a:ext cx="8229600" cy="7064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endParaRPr lang="ru-RU" alt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556" name="Picture 8" descr="Камни в Ж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51" y="764704"/>
            <a:ext cx="6404929" cy="4272739"/>
          </a:xfrm>
        </p:spPr>
      </p:pic>
      <p:pic>
        <p:nvPicPr>
          <p:cNvPr id="23557" name="Picture 9" descr="Камни в Ж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52972" y="897211"/>
            <a:ext cx="4729859" cy="3755926"/>
          </a:xfrm>
        </p:spPr>
      </p:pic>
      <p:sp>
        <p:nvSpPr>
          <p:cNvPr id="23555" name="Rectangle 7"/>
          <p:cNvSpPr>
            <a:spLocks noGrp="1" noChangeArrowheads="1"/>
          </p:cNvSpPr>
          <p:nvPr>
            <p:ph type="body" sz="half" idx="3"/>
          </p:nvPr>
        </p:nvSpPr>
        <p:spPr>
          <a:xfrm>
            <a:off x="695400" y="5733256"/>
            <a:ext cx="11089231" cy="82470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Ультразвуковая </a:t>
            </a:r>
            <a:r>
              <a:rPr lang="ru-RU" alt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сканограмма</a:t>
            </a: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и схема. Хронический калькулезный холецистит. Множественные камни в желчном пузыре.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1991545" y="5949280"/>
            <a:ext cx="8190681" cy="648072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dirty="0"/>
              <a:t>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1)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холедох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, 2) воротная вена, 3) камень.</a:t>
            </a:r>
          </a:p>
        </p:txBody>
      </p:sp>
      <p:pic>
        <p:nvPicPr>
          <p:cNvPr id="24579" name="Содержимое 4" descr="Холедохолитиаз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99656" y="719544"/>
            <a:ext cx="6840760" cy="4869695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DCBCEA-D444-57E6-C70A-CB29CBC4EA95}"/>
              </a:ext>
            </a:extLst>
          </p:cNvPr>
          <p:cNvSpPr txBox="1"/>
          <p:nvPr/>
        </p:nvSpPr>
        <p:spPr>
          <a:xfrm>
            <a:off x="3431704" y="75983"/>
            <a:ext cx="57606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УЗИ.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Холедохолитиаз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7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1999457" y="6125726"/>
            <a:ext cx="8229600" cy="642938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Желчный пузырь и желчные протоки</a:t>
            </a:r>
          </a:p>
        </p:txBody>
      </p:sp>
      <p:pic>
        <p:nvPicPr>
          <p:cNvPr id="6147" name="Содержимое 6" descr="желч.пуз.и протоки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91744" y="89335"/>
            <a:ext cx="4248471" cy="5919703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0"/>
          <p:cNvSpPr>
            <a:spLocks noGrp="1" noRot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 altLang="ru-RU">
              <a:effectLst/>
            </a:endParaRPr>
          </a:p>
        </p:txBody>
      </p:sp>
      <p:pic>
        <p:nvPicPr>
          <p:cNvPr id="25604" name="Picture 13" descr="расширение внутрипеч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576" y="193530"/>
            <a:ext cx="7152510" cy="5282768"/>
          </a:xfrm>
        </p:spPr>
      </p:pic>
      <p:sp>
        <p:nvSpPr>
          <p:cNvPr id="25603" name="Rectangle 12"/>
          <p:cNvSpPr>
            <a:spLocks noGrp="1" noChangeArrowheads="1"/>
          </p:cNvSpPr>
          <p:nvPr>
            <p:ph type="body" sz="half" idx="2"/>
          </p:nvPr>
        </p:nvSpPr>
        <p:spPr>
          <a:xfrm>
            <a:off x="335360" y="5661248"/>
            <a:ext cx="11089232" cy="86337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Расширение внутрипеченочных желчных протоков. </a:t>
            </a:r>
          </a:p>
          <a:p>
            <a:pPr marL="0" indent="0">
              <a:buNone/>
            </a:pP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1) желчные протоки; 2) ветви воротной вены.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2650" y="111771"/>
            <a:ext cx="7886700" cy="122899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Магнитно-резонансная 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холангиопанкреатография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(МРХПГ)</a:t>
            </a:r>
            <a:b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672" y="1201614"/>
            <a:ext cx="5544616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1857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2650" y="188641"/>
            <a:ext cx="7886700" cy="648072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Esophagogastroduodenoscopy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(EGD) 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218" y="1124745"/>
            <a:ext cx="6684135" cy="5468839"/>
          </a:xfrm>
        </p:spPr>
      </p:pic>
    </p:spTree>
    <p:extLst>
      <p:ext uri="{BB962C8B-B14F-4D97-AF65-F5344CB8AC3E}">
        <p14:creationId xmlns:p14="http://schemas.microsoft.com/office/powerpoint/2010/main" val="41488860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44624"/>
            <a:ext cx="8229600" cy="864096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>
                <a:latin typeface="Arial" panose="020B0604020202020204" pitchFamily="34" charset="0"/>
                <a:cs typeface="Arial" panose="020B0604020202020204" pitchFamily="34" charset="0"/>
              </a:rPr>
              <a:t>ЭРХПГ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75520" y="908719"/>
            <a:ext cx="8578979" cy="564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32346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s://www.vgmgastrocentre.com/blog/wp-content/uploads/2017/06/WhatsApp-Image-2017-06-07-at-7.27.59-PM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299" y="169407"/>
            <a:ext cx="10006254" cy="6283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18699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9536" y="188640"/>
            <a:ext cx="8229600" cy="720080"/>
          </a:xfrm>
        </p:spPr>
        <p:txBody>
          <a:bodyPr/>
          <a:lstStyle/>
          <a:p>
            <a:pPr algn="ctr"/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ЭРХПГ</a:t>
            </a:r>
          </a:p>
        </p:txBody>
      </p:sp>
      <p:pic>
        <p:nvPicPr>
          <p:cNvPr id="1026" name="Picture 2" descr="https://www.bavarian-health.com/onlineversionpreview/images/12_ERCP_KathetherEinf_Still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768" y="1052736"/>
            <a:ext cx="9790744" cy="5507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92504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05F958-570C-4355-B08C-AF80F88F4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6320" y="404664"/>
            <a:ext cx="2863230" cy="1134895"/>
          </a:xfrm>
        </p:spPr>
        <p:txBody>
          <a:bodyPr/>
          <a:lstStyle/>
          <a:p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ЭРХПГ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Объект 4" descr="Изображение выглядит как текст, музыка, струнный смычковый инструмент, гитара&#10;&#10;Автоматически созданное описание">
            <a:extLst>
              <a:ext uri="{FF2B5EF4-FFF2-40B4-BE49-F238E27FC236}">
                <a16:creationId xmlns:a16="http://schemas.microsoft.com/office/drawing/2014/main" id="{3819E621-C90B-4BF9-A638-47E5A49B13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171446"/>
            <a:ext cx="4608512" cy="6515107"/>
          </a:xfrm>
        </p:spPr>
      </p:pic>
    </p:spTree>
    <p:extLst>
      <p:ext uri="{BB962C8B-B14F-4D97-AF65-F5344CB8AC3E}">
        <p14:creationId xmlns:p14="http://schemas.microsoft.com/office/powerpoint/2010/main" val="24250771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5"/>
          <p:cNvSpPr>
            <a:spLocks noGrp="1" noRot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effectLst/>
            </a:endParaRPr>
          </a:p>
        </p:txBody>
      </p:sp>
      <p:pic>
        <p:nvPicPr>
          <p:cNvPr id="26628" name="Picture 9" descr="РХПГ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2864" y="260204"/>
            <a:ext cx="4873095" cy="6439960"/>
          </a:xfrm>
        </p:spPr>
      </p:pic>
      <p:sp>
        <p:nvSpPr>
          <p:cNvPr id="26627" name="Rectangle 8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128104" y="5898247"/>
            <a:ext cx="5447928" cy="72037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algn="ctr">
              <a:buFont typeface="Wingdings" pitchFamily="2" charset="2"/>
              <a:buNone/>
            </a:pPr>
            <a:r>
              <a:rPr lang="ru-RU" alt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ЭРХПГ</a:t>
            </a:r>
            <a:r>
              <a:rPr lang="ru-RU" altLang="ru-RU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alt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Холедохолитиаз</a:t>
            </a:r>
            <a:r>
              <a:rPr lang="ru-RU" altLang="ru-RU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6629" name="Picture 10" descr="РХПГ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60096" y="262602"/>
            <a:ext cx="3672408" cy="5465272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27651" name="Содержимое 4" descr="Стеноз терм.отд.хол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63752" y="116632"/>
            <a:ext cx="4010124" cy="5547815"/>
          </a:xfrm>
        </p:spPr>
      </p:pic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339391" y="5857873"/>
            <a:ext cx="11305256" cy="785813"/>
          </a:xfrm>
        </p:spPr>
        <p:txBody>
          <a:bodyPr>
            <a:noAutofit/>
          </a:bodyPr>
          <a:lstStyle/>
          <a:p>
            <a:pPr algn="ctr">
              <a:buFont typeface="Wingdings" pitchFamily="2" charset="2"/>
              <a:buNone/>
              <a:defRPr/>
            </a:pP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ЭРХПГ. Стеноз терминального отдела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холедоха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. Сужение его в виде «писчего» пера.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4"/>
          <p:cNvSpPr>
            <a:spLocks noGrp="1" noRot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effectLst/>
            </a:endParaRPr>
          </a:p>
        </p:txBody>
      </p:sp>
      <p:pic>
        <p:nvPicPr>
          <p:cNvPr id="28676" name="Picture 7" descr="ЧЧХГ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46" y="188639"/>
            <a:ext cx="10727722" cy="5256585"/>
          </a:xfrm>
        </p:spPr>
      </p:pic>
      <p:sp>
        <p:nvSpPr>
          <p:cNvPr id="28675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335360" y="5805263"/>
            <a:ext cx="11247040" cy="71936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2800" dirty="0">
                <a:latin typeface="Arial" charset="0"/>
              </a:rPr>
              <a:t>      Рентгенограмма. </a:t>
            </a:r>
            <a:r>
              <a:rPr lang="ru-RU" altLang="ru-RU" sz="2800" dirty="0" err="1">
                <a:latin typeface="Arial" charset="0"/>
              </a:rPr>
              <a:t>ЧЧХГ</a:t>
            </a:r>
            <a:r>
              <a:rPr lang="ru-RU" altLang="ru-RU" sz="2800" dirty="0">
                <a:latin typeface="Arial" charset="0"/>
              </a:rPr>
              <a:t> больного с рубцовой стриктурой сегментарного желчного протока с милиарными абсцессами.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2063552" y="116632"/>
            <a:ext cx="8147248" cy="64807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r>
              <a:rPr lang="ru-RU" altLang="ru-RU" sz="3600" b="1" dirty="0">
                <a:latin typeface="Arial" charset="0"/>
              </a:rPr>
              <a:t>Треугольник </a:t>
            </a:r>
            <a:r>
              <a:rPr lang="ru-RU" altLang="ru-RU" sz="3600" b="1" dirty="0" err="1">
                <a:latin typeface="Arial" charset="0"/>
              </a:rPr>
              <a:t>Кало</a:t>
            </a:r>
            <a:endParaRPr lang="ru-RU" altLang="ru-RU" b="1" dirty="0">
              <a:effectLst/>
            </a:endParaRPr>
          </a:p>
        </p:txBody>
      </p:sp>
      <p:pic>
        <p:nvPicPr>
          <p:cNvPr id="7172" name="Picture 7" descr="Треугольник Кало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88" y="845525"/>
            <a:ext cx="5616624" cy="4929112"/>
          </a:xfrm>
        </p:spPr>
      </p:pic>
      <p:sp>
        <p:nvSpPr>
          <p:cNvPr id="7171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191344" y="5801080"/>
            <a:ext cx="11736776" cy="9402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2000" dirty="0">
                <a:latin typeface="Arial" charset="0"/>
              </a:rPr>
              <a:t>      1 – пузырный проток; 2 – желчно-пузырная артерия; 3 – правая и левая печеночная артерии; 4 – </a:t>
            </a:r>
            <a:r>
              <a:rPr lang="ru-RU" altLang="ru-RU" sz="2000" dirty="0" err="1">
                <a:latin typeface="Arial" charset="0"/>
              </a:rPr>
              <a:t>печеночнопузырный</a:t>
            </a:r>
            <a:r>
              <a:rPr lang="ru-RU" altLang="ru-RU" sz="2000" dirty="0">
                <a:latin typeface="Arial" charset="0"/>
              </a:rPr>
              <a:t> треугольник; 5 – треугольник </a:t>
            </a:r>
            <a:r>
              <a:rPr lang="ru-RU" altLang="ru-RU" sz="2000" dirty="0" err="1">
                <a:latin typeface="Arial" charset="0"/>
              </a:rPr>
              <a:t>Кало</a:t>
            </a:r>
            <a:r>
              <a:rPr lang="ru-RU" altLang="ru-RU" sz="2000" dirty="0">
                <a:latin typeface="Arial" charset="0"/>
              </a:rPr>
              <a:t> (заштрихован); 6 – общий печеночный проток; 7 – общий желчный проток.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Rot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effectLst/>
            </a:endParaRPr>
          </a:p>
        </p:txBody>
      </p:sp>
      <p:pic>
        <p:nvPicPr>
          <p:cNvPr id="29700" name="Picture 10" descr="ЧЧХГ_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19303" y="260350"/>
            <a:ext cx="8431578" cy="5616922"/>
          </a:xfrm>
        </p:spPr>
      </p:pic>
      <p:sp>
        <p:nvSpPr>
          <p:cNvPr id="29699" name="Rectangle 9"/>
          <p:cNvSpPr>
            <a:spLocks noGrp="1" noChangeArrowheads="1"/>
          </p:cNvSpPr>
          <p:nvPr>
            <p:ph type="body" sz="half" idx="2"/>
          </p:nvPr>
        </p:nvSpPr>
        <p:spPr>
          <a:xfrm>
            <a:off x="1981200" y="6165304"/>
            <a:ext cx="8229600" cy="63872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ru-RU" altLang="ru-RU" sz="2800" dirty="0" err="1">
                <a:latin typeface="Arial" charset="0"/>
              </a:rPr>
              <a:t>ЧЧХС</a:t>
            </a:r>
            <a:r>
              <a:rPr lang="ru-RU" altLang="ru-RU" sz="2800" dirty="0">
                <a:latin typeface="Arial" charset="0"/>
              </a:rPr>
              <a:t>. Рубцовая стриктура </a:t>
            </a:r>
            <a:r>
              <a:rPr lang="ru-RU" altLang="ru-RU" sz="2800" dirty="0" err="1">
                <a:latin typeface="Arial" charset="0"/>
              </a:rPr>
              <a:t>ОПП</a:t>
            </a:r>
            <a:r>
              <a:rPr lang="ru-RU" altLang="ru-RU" sz="2800" dirty="0">
                <a:latin typeface="Arial" charset="0"/>
              </a:rPr>
              <a:t>.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152650" y="239074"/>
            <a:ext cx="7759774" cy="597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algn="ctr"/>
            <a:r>
              <a:rPr lang="ru-RU" alt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Инструменты для </a:t>
            </a:r>
            <a:r>
              <a:rPr lang="ru-RU" alt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ЧЧХС</a:t>
            </a:r>
            <a:endParaRPr lang="ru-RU" alt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effectLst/>
            </a:endParaRPr>
          </a:p>
        </p:txBody>
      </p:sp>
      <p:pic>
        <p:nvPicPr>
          <p:cNvPr id="30724" name="Picture 4" descr="ydpo-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695" y="1124744"/>
            <a:ext cx="7272610" cy="5494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1981200" y="116632"/>
            <a:ext cx="8229600" cy="65691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ru-RU" altLang="ru-RU" sz="3600" dirty="0" err="1">
                <a:latin typeface="Arial" charset="0"/>
              </a:rPr>
              <a:t>Интраоперационная</a:t>
            </a:r>
            <a:r>
              <a:rPr lang="ru-RU" altLang="ru-RU" sz="3600" dirty="0">
                <a:latin typeface="Arial" charset="0"/>
              </a:rPr>
              <a:t> </a:t>
            </a:r>
            <a:r>
              <a:rPr lang="ru-RU" altLang="ru-RU" sz="3600" dirty="0" err="1">
                <a:latin typeface="Arial" charset="0"/>
              </a:rPr>
              <a:t>холангиограмма</a:t>
            </a:r>
            <a:endParaRPr lang="ru-RU" altLang="ru-RU" dirty="0">
              <a:effectLst/>
            </a:endParaRPr>
          </a:p>
        </p:txBody>
      </p:sp>
      <p:pic>
        <p:nvPicPr>
          <p:cNvPr id="31748" name="Picture 7" descr="Холедохолитиаз+стеноз БДС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720" y="812886"/>
            <a:ext cx="3888432" cy="5232229"/>
          </a:xfrm>
        </p:spPr>
      </p:pic>
      <p:sp>
        <p:nvSpPr>
          <p:cNvPr id="31747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1847528" y="6165304"/>
            <a:ext cx="8712968" cy="50378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ru-RU" altLang="ru-RU" sz="2800" dirty="0">
                <a:latin typeface="Arial" charset="0"/>
              </a:rPr>
              <a:t>Камень в </a:t>
            </a:r>
            <a:r>
              <a:rPr lang="ru-RU" altLang="ru-RU" sz="2800" dirty="0" err="1">
                <a:latin typeface="Arial" charset="0"/>
              </a:rPr>
              <a:t>холедохе</a:t>
            </a:r>
            <a:r>
              <a:rPr lang="ru-RU" altLang="ru-RU" sz="2800" dirty="0">
                <a:latin typeface="Arial" charset="0"/>
              </a:rPr>
              <a:t> в сочетании со стенозом </a:t>
            </a:r>
            <a:r>
              <a:rPr lang="ru-RU" altLang="ru-RU" sz="2800" dirty="0" err="1">
                <a:latin typeface="Arial" charset="0"/>
              </a:rPr>
              <a:t>БДС</a:t>
            </a:r>
            <a:r>
              <a:rPr lang="ru-RU" altLang="ru-RU" sz="2400" dirty="0">
                <a:latin typeface="Arial" charset="0"/>
              </a:rPr>
              <a:t>.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1981200" y="188640"/>
            <a:ext cx="8229600" cy="7920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ru-RU" altLang="ru-RU" dirty="0" err="1">
                <a:effectLst/>
                <a:latin typeface="Arial" charset="0"/>
              </a:rPr>
              <a:t>ХОЛЕДОХОСКОПИЯ</a:t>
            </a:r>
            <a:endParaRPr lang="ru-RU" altLang="ru-RU" dirty="0">
              <a:effectLst/>
              <a:latin typeface="Arial" charset="0"/>
            </a:endParaRPr>
          </a:p>
        </p:txBody>
      </p:sp>
      <p:pic>
        <p:nvPicPr>
          <p:cNvPr id="32771" name="Picture 8" descr="bscap000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246" y="1052736"/>
            <a:ext cx="6844153" cy="5599762"/>
          </a:xfr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3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2152650" y="200178"/>
            <a:ext cx="7831782" cy="852558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Фистулохолангиография</a:t>
            </a: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Стриктура терминального отдела </a:t>
            </a:r>
            <a:r>
              <a:rPr lang="ru-RU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холедоха</a:t>
            </a:r>
            <a:endParaRPr lang="ru-RU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795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736" y="1273411"/>
            <a:ext cx="4752528" cy="545576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7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0" y="116632"/>
            <a:ext cx="11712624" cy="72008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Фистулохолангиография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Холедохолитиаз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819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47729" y="996208"/>
            <a:ext cx="5113189" cy="572846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9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1271464" y="188640"/>
            <a:ext cx="10009112" cy="504056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Фистулохолангиография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Холедохолитиаз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843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59696" y="940684"/>
            <a:ext cx="5112048" cy="572867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Rot="1" noChangeArrowheads="1"/>
          </p:cNvSpPr>
          <p:nvPr>
            <p:ph type="title"/>
          </p:nvPr>
        </p:nvSpPr>
        <p:spPr>
          <a:xfrm>
            <a:off x="1981201" y="274639"/>
            <a:ext cx="2170113" cy="346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0000"/>
          </a:bodyPr>
          <a:lstStyle/>
          <a:p>
            <a:r>
              <a:rPr lang="en-US" altLang="ru-RU" sz="4000"/>
              <a:t> </a:t>
            </a:r>
            <a:endParaRPr lang="ru-RU" altLang="ru-RU" sz="4000"/>
          </a:p>
        </p:txBody>
      </p:sp>
      <p:pic>
        <p:nvPicPr>
          <p:cNvPr id="36867" name="Picture 6" descr="ХЦГ 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03389" y="260351"/>
            <a:ext cx="3686175" cy="6264275"/>
          </a:xfrm>
        </p:spPr>
      </p:pic>
      <p:sp>
        <p:nvSpPr>
          <p:cNvPr id="36868" name="Rectangle 8"/>
          <p:cNvSpPr>
            <a:spLocks noGrp="1" noChangeArrowheads="1"/>
          </p:cNvSpPr>
          <p:nvPr>
            <p:ph type="body" sz="half" idx="2"/>
          </p:nvPr>
        </p:nvSpPr>
        <p:spPr>
          <a:xfrm>
            <a:off x="5591944" y="333376"/>
            <a:ext cx="5076056" cy="6264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altLang="ru-RU" sz="2800" dirty="0">
                <a:latin typeface="Arial" charset="0"/>
              </a:rPr>
              <a:t>   </a:t>
            </a:r>
            <a:r>
              <a:rPr lang="ru-RU" altLang="ru-RU" sz="2600" dirty="0">
                <a:latin typeface="Arial" charset="0"/>
              </a:rPr>
              <a:t>Пероральная холецистография</a:t>
            </a:r>
          </a:p>
          <a:p>
            <a:pPr>
              <a:buFont typeface="Wingdings" pitchFamily="2" charset="2"/>
              <a:buNone/>
            </a:pPr>
            <a:r>
              <a:rPr lang="ru-RU" altLang="ru-RU" sz="2600" dirty="0">
                <a:latin typeface="Arial" charset="0"/>
              </a:rPr>
              <a:t>        </a:t>
            </a:r>
          </a:p>
          <a:p>
            <a:pPr>
              <a:buFont typeface="Wingdings" pitchFamily="2" charset="2"/>
              <a:buNone/>
            </a:pPr>
            <a:r>
              <a:rPr lang="ru-RU" altLang="ru-RU" sz="2600" dirty="0">
                <a:latin typeface="Arial" charset="0"/>
              </a:rPr>
              <a:t>       </a:t>
            </a:r>
            <a:r>
              <a:rPr lang="ru-RU" altLang="ru-RU" sz="2400" dirty="0">
                <a:latin typeface="Arial" charset="0"/>
              </a:rPr>
              <a:t>За 12 – 24 часа до рентгенологического исследования внутрь назначают 3-6 г. </a:t>
            </a:r>
            <a:r>
              <a:rPr lang="ru-RU" altLang="ru-RU" sz="2400" dirty="0" err="1">
                <a:latin typeface="Arial" charset="0"/>
              </a:rPr>
              <a:t>билимина</a:t>
            </a:r>
            <a:r>
              <a:rPr lang="ru-RU" altLang="ru-RU" sz="2400" dirty="0">
                <a:latin typeface="Arial" charset="0"/>
              </a:rPr>
              <a:t>.</a:t>
            </a:r>
          </a:p>
          <a:p>
            <a:pPr>
              <a:buFont typeface="Wingdings" pitchFamily="2" charset="2"/>
              <a:buNone/>
            </a:pPr>
            <a:r>
              <a:rPr lang="ru-RU" altLang="ru-RU" sz="2400" dirty="0">
                <a:latin typeface="Arial" charset="0"/>
              </a:rPr>
              <a:t>       Утром 9 – 10 ч. проводится рентгенологическое исследование</a:t>
            </a:r>
          </a:p>
          <a:p>
            <a:pPr>
              <a:buFont typeface="Wingdings" pitchFamily="2" charset="2"/>
              <a:buNone/>
            </a:pPr>
            <a:r>
              <a:rPr lang="ru-RU" altLang="ru-RU" sz="2400" dirty="0">
                <a:latin typeface="Arial" charset="0"/>
              </a:rPr>
              <a:t>    Затем через 45 – 60 мин. после приема желчегонного завтрака определяют эвакуаторную и сократительную функции желчного пузыря.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4"/>
          <p:cNvSpPr>
            <a:spLocks noGrp="1" noChangeArrowheads="1"/>
          </p:cNvSpPr>
          <p:nvPr>
            <p:ph/>
          </p:nvPr>
        </p:nvSpPr>
        <p:spPr>
          <a:xfrm>
            <a:off x="1981200" y="274639"/>
            <a:ext cx="8229600" cy="49006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alt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Пероральная холецистография</a:t>
            </a:r>
          </a:p>
        </p:txBody>
      </p:sp>
      <p:pic>
        <p:nvPicPr>
          <p:cNvPr id="37891" name="Picture 5" descr="ХЦГ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24" y="1146929"/>
            <a:ext cx="10297143" cy="5329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23CB07E8-8934-468C-BA8C-C35B9105E97F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15" y="955040"/>
            <a:ext cx="10239613" cy="5532896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B56E2E-AE2A-2753-4CAE-04256BEB254D}"/>
              </a:ext>
            </a:extLst>
          </p:cNvPr>
          <p:cNvSpPr txBox="1"/>
          <p:nvPr/>
        </p:nvSpPr>
        <p:spPr>
          <a:xfrm>
            <a:off x="2021840" y="260648"/>
            <a:ext cx="8229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Пероральная холецистография</a:t>
            </a:r>
          </a:p>
        </p:txBody>
      </p:sp>
    </p:spTree>
    <p:extLst>
      <p:ext uri="{BB962C8B-B14F-4D97-AF65-F5344CB8AC3E}">
        <p14:creationId xmlns:p14="http://schemas.microsoft.com/office/powerpoint/2010/main" val="31500016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5" name="Rectangle 5">
            <a:extLst>
              <a:ext uri="{FF2B5EF4-FFF2-40B4-BE49-F238E27FC236}">
                <a16:creationId xmlns:a16="http://schemas.microsoft.com/office/drawing/2014/main" id="{6883FA6E-D546-4012-A948-6DA8F79AE1D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2207568" y="116632"/>
            <a:ext cx="7886700" cy="648072"/>
          </a:xfrm>
        </p:spPr>
        <p:txBody>
          <a:bodyPr>
            <a:normAutofit/>
          </a:bodyPr>
          <a:lstStyle/>
          <a:p>
            <a:pPr algn="ctr"/>
            <a:r>
              <a:rPr lang="ru-RU" altLang="ru-RU" sz="3600" dirty="0">
                <a:latin typeface="Arial" panose="020B0604020202020204" pitchFamily="34" charset="0"/>
                <a:cs typeface="Arial" panose="020B0604020202020204" pitchFamily="34" charset="0"/>
              </a:rPr>
              <a:t>Топография </a:t>
            </a:r>
            <a:r>
              <a:rPr lang="ru-RU" alt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гепатикохоледоха</a:t>
            </a:r>
            <a:endParaRPr lang="ru-RU" alt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087" name="Picture 7">
            <a:extLst>
              <a:ext uri="{FF2B5EF4-FFF2-40B4-BE49-F238E27FC236}">
                <a16:creationId xmlns:a16="http://schemas.microsoft.com/office/drawing/2014/main" id="{81EC3C05-E005-4878-8B1B-740C310658B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728" y="1118455"/>
            <a:ext cx="4680520" cy="55113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F7BBA1C5-EB18-46EB-ACE4-7EF5A47DB31B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784" y="44624"/>
            <a:ext cx="3888432" cy="6545528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EFB383-A542-5A9E-EBF6-DF97AA325ECB}"/>
              </a:ext>
            </a:extLst>
          </p:cNvPr>
          <p:cNvSpPr txBox="1"/>
          <p:nvPr/>
        </p:nvSpPr>
        <p:spPr>
          <a:xfrm>
            <a:off x="6096000" y="260649"/>
            <a:ext cx="423021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Пероральная холецистография</a:t>
            </a:r>
          </a:p>
        </p:txBody>
      </p:sp>
    </p:spTree>
    <p:extLst>
      <p:ext uri="{BB962C8B-B14F-4D97-AF65-F5344CB8AC3E}">
        <p14:creationId xmlns:p14="http://schemas.microsoft.com/office/powerpoint/2010/main" val="228409839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04DA40EF-53AC-4C48-9DD1-4B14A0495F25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0"/>
            <a:ext cx="4032448" cy="661089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29D3E8-D37B-E580-5B9D-EE0A2C18F772}"/>
              </a:ext>
            </a:extLst>
          </p:cNvPr>
          <p:cNvSpPr txBox="1"/>
          <p:nvPr/>
        </p:nvSpPr>
        <p:spPr>
          <a:xfrm>
            <a:off x="6312024" y="260649"/>
            <a:ext cx="403244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Пероральная холецистография</a:t>
            </a:r>
          </a:p>
        </p:txBody>
      </p:sp>
    </p:spTree>
    <p:extLst>
      <p:ext uri="{BB962C8B-B14F-4D97-AF65-F5344CB8AC3E}">
        <p14:creationId xmlns:p14="http://schemas.microsoft.com/office/powerpoint/2010/main" val="128706080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268E805D-2035-48CF-A32F-0EB4ACEB5C6E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018" y="794549"/>
            <a:ext cx="6105939" cy="5851525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8A7449-4AEC-1FC6-7794-DA7E3F5BB544}"/>
              </a:ext>
            </a:extLst>
          </p:cNvPr>
          <p:cNvSpPr txBox="1"/>
          <p:nvPr/>
        </p:nvSpPr>
        <p:spPr>
          <a:xfrm>
            <a:off x="1775520" y="211926"/>
            <a:ext cx="84249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Пероральная холецистография</a:t>
            </a:r>
          </a:p>
        </p:txBody>
      </p:sp>
    </p:spTree>
    <p:extLst>
      <p:ext uri="{BB962C8B-B14F-4D97-AF65-F5344CB8AC3E}">
        <p14:creationId xmlns:p14="http://schemas.microsoft.com/office/powerpoint/2010/main" val="93332263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A55C8A-363F-4EC0-94EA-718E07317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КАМНИ ЖЕЛЧНЫХ ПРОТОКОВ</a:t>
            </a:r>
            <a:b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Холангиолитиаз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6A9FF5-723F-4E82-8F7C-B353FD761E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2276871"/>
            <a:ext cx="11089232" cy="4216003"/>
          </a:xfrm>
        </p:spPr>
        <p:txBody>
          <a:bodyPr>
            <a:normAutofit/>
          </a:bodyPr>
          <a:lstStyle/>
          <a:p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Холангиолитиаз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одна из главных причин возникновения ПХЭС у 3-18 % больных</a:t>
            </a:r>
            <a:r>
              <a:rPr lang="ru-RU" sz="2800" cap="small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В большинстве наблюдений они располагаются в общем желчном протоке (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холедохолитиаз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), реже в общем печёночном, во внутрипеченочных протоках и БДС. В 2/3 наблюдений конкременты множественные. Их размер колеблется  от нескольких миллиметров до 3—4 см и более. </a:t>
            </a:r>
          </a:p>
        </p:txBody>
      </p:sp>
    </p:spTree>
    <p:extLst>
      <p:ext uri="{BB962C8B-B14F-4D97-AF65-F5344CB8AC3E}">
        <p14:creationId xmlns:p14="http://schemas.microsoft.com/office/powerpoint/2010/main" val="311395037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>
              <a:defRPr/>
            </a:pP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По механизму появления в желчных путях различают:</a:t>
            </a:r>
            <a:b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623392" y="2420887"/>
            <a:ext cx="11017224" cy="407198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  <a:defRPr/>
            </a:pP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конкременты, не обнаруженные в ходе первичной операции (первичные,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забытые,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резидуальные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>
              <a:lnSpc>
                <a:spcPct val="100000"/>
              </a:lnSpc>
              <a:spcBef>
                <a:spcPts val="1200"/>
              </a:spcBef>
              <a:defRPr/>
            </a:pP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вновь образовавшиеся (вторичные, рецидивные). </a:t>
            </a:r>
          </a:p>
          <a:p>
            <a:pPr>
              <a:lnSpc>
                <a:spcPct val="100000"/>
              </a:lnSpc>
              <a:spcBef>
                <a:spcPts val="1200"/>
              </a:spcBef>
              <a:defRPr/>
            </a:pP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сочетание первичных и  вторичных камней. 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911424" y="692696"/>
            <a:ext cx="10585176" cy="5433467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Причины </a:t>
            </a:r>
            <a:r>
              <a:rPr lang="ru-R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резидуального</a:t>
            </a: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холедохолитиаза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Холедохолитиаз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не распознаётся, ревизия протоков не проводится.</a:t>
            </a:r>
          </a:p>
          <a:p>
            <a:pPr eaLnBrk="1" hangingPunct="1">
              <a:defRPr/>
            </a:pP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Неполноценная ревизия протоков.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Причины рецидивного </a:t>
            </a:r>
            <a:r>
              <a:rPr lang="ru-RU" sz="4000" dirty="0" err="1">
                <a:latin typeface="Arial" panose="020B0604020202020204" pitchFamily="34" charset="0"/>
                <a:cs typeface="Arial" panose="020B0604020202020204" pitchFamily="34" charset="0"/>
              </a:rPr>
              <a:t>холедохолитиаза</a:t>
            </a: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ru-RU" sz="4000" dirty="0"/>
              <a:t/>
            </a:r>
            <a:br>
              <a:rPr lang="ru-RU" sz="4000" dirty="0"/>
            </a:br>
            <a:endParaRPr lang="ru-RU" sz="4000" dirty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1916832"/>
            <a:ext cx="10586392" cy="4248472"/>
          </a:xfrm>
        </p:spPr>
        <p:txBody>
          <a:bodyPr>
            <a:normAutofit/>
          </a:bodyPr>
          <a:lstStyle/>
          <a:p>
            <a:pPr marL="609600" indent="-609600">
              <a:defRPr/>
            </a:pPr>
            <a:r>
              <a:rPr lang="ru-RU" sz="2800" dirty="0"/>
              <a:t>не распознанные и не устраненные во время операции или развившиеся после нее факторы, замедляющие отток желчи в двенадцатиперстную кишку (рубцовые стриктуры желчных путей и терминального  отдела  </a:t>
            </a:r>
            <a:r>
              <a:rPr lang="ru-RU" sz="2800" dirty="0" err="1"/>
              <a:t>холедоха</a:t>
            </a:r>
            <a:r>
              <a:rPr lang="ru-RU" sz="2800" dirty="0"/>
              <a:t>,  стеноз </a:t>
            </a:r>
            <a:r>
              <a:rPr lang="ru-RU" sz="2800" dirty="0" err="1"/>
              <a:t>БДС</a:t>
            </a:r>
            <a:r>
              <a:rPr lang="ru-RU" sz="2800" dirty="0"/>
              <a:t>);</a:t>
            </a:r>
          </a:p>
          <a:p>
            <a:pPr marL="609600" indent="-609600">
              <a:defRPr/>
            </a:pPr>
            <a:r>
              <a:rPr lang="ru-RU" sz="2800" dirty="0"/>
              <a:t>инородные тела в протоках, которые являются матрицей для последующего камнеобразования;</a:t>
            </a:r>
          </a:p>
          <a:p>
            <a:pPr marL="609600" indent="-609600">
              <a:defRPr/>
            </a:pPr>
            <a:r>
              <a:rPr lang="ru-RU" sz="2800" dirty="0"/>
              <a:t>повышенная </a:t>
            </a:r>
            <a:r>
              <a:rPr lang="ru-RU" sz="2800" dirty="0" err="1"/>
              <a:t>литогенность</a:t>
            </a:r>
            <a:r>
              <a:rPr lang="ru-RU" sz="2800" dirty="0"/>
              <a:t> желчи.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Клиника </a:t>
            </a:r>
            <a:r>
              <a:rPr lang="ru-RU" sz="4000" dirty="0" err="1">
                <a:latin typeface="Arial" panose="020B0604020202020204" pitchFamily="34" charset="0"/>
                <a:cs typeface="Arial" panose="020B0604020202020204" pitchFamily="34" charset="0"/>
              </a:rPr>
              <a:t>холедохолитиаза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695400" y="1844824"/>
            <a:ext cx="10658400" cy="464805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Боль в правом подреберье,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эпигастрии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Механическая желтуха</a:t>
            </a:r>
          </a:p>
          <a:p>
            <a:pPr eaLnBrk="1" hangingPunct="1">
              <a:defRPr/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Холангит</a:t>
            </a:r>
          </a:p>
          <a:p>
            <a:pPr eaLnBrk="1" hangingPunct="1">
              <a:defRPr/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Особая форма – вентильный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холедохолитиаз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, характеризующийся перемежающейся желтухой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Rectangle 5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839416" y="5454352"/>
            <a:ext cx="1008112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УЗИ.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Холедохолитиаз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1)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холедох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, 2) воротная вена, 3) камень.</a:t>
            </a:r>
          </a:p>
        </p:txBody>
      </p:sp>
      <p:pic>
        <p:nvPicPr>
          <p:cNvPr id="43011" name="Содержимое 4" descr="Холедохолитиаз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23592" y="260648"/>
            <a:ext cx="6984776" cy="4972213"/>
          </a:xfr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1" name="Rectangle 5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pic>
        <p:nvPicPr>
          <p:cNvPr id="44035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87714" y="0"/>
            <a:ext cx="5761037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7831130-01FC-4F0A-BC91-3F6561D712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751" y="116632"/>
            <a:ext cx="8940634" cy="66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80974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35F810-4BAE-4C72-9D96-342E0425F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2104" y="476672"/>
            <a:ext cx="4968552" cy="1037532"/>
          </a:xfrm>
        </p:spPr>
        <p:txBody>
          <a:bodyPr>
            <a:normAutofit fontScale="90000"/>
          </a:bodyPr>
          <a:lstStyle/>
          <a:p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ЭРХПГ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Холедохолитиаз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A9256EB-0F45-4B8D-80C7-9CFEA7F60D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260648"/>
            <a:ext cx="4391140" cy="6264696"/>
          </a:xfrm>
        </p:spPr>
      </p:pic>
    </p:spTree>
    <p:extLst>
      <p:ext uri="{BB962C8B-B14F-4D97-AF65-F5344CB8AC3E}">
        <p14:creationId xmlns:p14="http://schemas.microsoft.com/office/powerpoint/2010/main" val="55708692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79616A-FD4A-42DA-9FB9-7F19EFDBE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2064" y="620688"/>
            <a:ext cx="4752528" cy="1368152"/>
          </a:xfrm>
        </p:spPr>
        <p:txBody>
          <a:bodyPr>
            <a:normAutofit/>
          </a:bodyPr>
          <a:lstStyle/>
          <a:p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ЭРХПГ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Холедохолитиаз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DA665CB-9460-43FA-91D9-2BAFACED5F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177838"/>
            <a:ext cx="4320480" cy="6502323"/>
          </a:xfrm>
        </p:spPr>
      </p:pic>
    </p:spTree>
    <p:extLst>
      <p:ext uri="{BB962C8B-B14F-4D97-AF65-F5344CB8AC3E}">
        <p14:creationId xmlns:p14="http://schemas.microsoft.com/office/powerpoint/2010/main" val="233765631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99407C-9D53-4A48-94F4-B509EC0E1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5960" y="365125"/>
            <a:ext cx="5976664" cy="1325563"/>
          </a:xfrm>
        </p:spPr>
        <p:txBody>
          <a:bodyPr>
            <a:normAutofit/>
          </a:bodyPr>
          <a:lstStyle/>
          <a:p>
            <a:r>
              <a:rPr 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ЭРХПГ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Холедохолитиаз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8709881-6C0E-4630-B53C-7910F4400C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0"/>
            <a:ext cx="4320480" cy="6742887"/>
          </a:xfrm>
        </p:spPr>
      </p:pic>
    </p:spTree>
    <p:extLst>
      <p:ext uri="{BB962C8B-B14F-4D97-AF65-F5344CB8AC3E}">
        <p14:creationId xmlns:p14="http://schemas.microsoft.com/office/powerpoint/2010/main" val="298416952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 altLang="ru-RU">
              <a:effectLst/>
            </a:endParaRPr>
          </a:p>
        </p:txBody>
      </p:sp>
      <p:pic>
        <p:nvPicPr>
          <p:cNvPr id="45060" name="Picture 4" descr="РХПГ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274637"/>
            <a:ext cx="4680520" cy="6170311"/>
          </a:xfrm>
        </p:spPr>
      </p:pic>
      <p:pic>
        <p:nvPicPr>
          <p:cNvPr id="45061" name="Picture 5" descr="РХПГ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76120" y="228896"/>
            <a:ext cx="3456384" cy="5143783"/>
          </a:xfrm>
        </p:spPr>
      </p:pic>
      <p:sp>
        <p:nvSpPr>
          <p:cNvPr id="45059" name="Rectangle 3"/>
          <p:cNvSpPr>
            <a:spLocks noGrp="1" noChangeArrowheads="1"/>
          </p:cNvSpPr>
          <p:nvPr>
            <p:ph type="body" sz="half" idx="3"/>
          </p:nvPr>
        </p:nvSpPr>
        <p:spPr>
          <a:xfrm>
            <a:off x="7104112" y="5556155"/>
            <a:ext cx="3609975" cy="10810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ru-RU" altLang="ru-RU" sz="2800" dirty="0" err="1"/>
              <a:t>ЭРХПГ</a:t>
            </a:r>
            <a:r>
              <a:rPr lang="ru-RU" altLang="ru-RU" sz="2800" dirty="0"/>
              <a:t>. </a:t>
            </a:r>
            <a:r>
              <a:rPr lang="ru-RU" altLang="ru-RU" sz="2800" dirty="0" err="1"/>
              <a:t>Холедохолитиаз</a:t>
            </a:r>
            <a:r>
              <a:rPr lang="ru-RU" altLang="ru-RU" sz="2800" dirty="0"/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71AAC3-4DC0-4C04-8D57-45BBB5405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2144" y="4797152"/>
            <a:ext cx="4033664" cy="1728191"/>
          </a:xfrm>
        </p:spPr>
        <p:txBody>
          <a:bodyPr>
            <a:normAutofit/>
          </a:bodyPr>
          <a:lstStyle/>
          <a:p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Интраоперационная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холагниография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Холедохолитиаз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7CC59DC-EE33-440B-B145-3F2F6F3EA6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164637"/>
            <a:ext cx="5760640" cy="6528726"/>
          </a:xfrm>
        </p:spPr>
      </p:pic>
    </p:spTree>
    <p:extLst>
      <p:ext uri="{BB962C8B-B14F-4D97-AF65-F5344CB8AC3E}">
        <p14:creationId xmlns:p14="http://schemas.microsoft.com/office/powerpoint/2010/main" val="145427472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14A76-E85D-4791-BC03-042949590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2184" y="4653136"/>
            <a:ext cx="3529608" cy="1142008"/>
          </a:xfrm>
        </p:spPr>
        <p:txBody>
          <a:bodyPr>
            <a:normAutofit/>
          </a:bodyPr>
          <a:lstStyle/>
          <a:p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Фистулография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Холедохолитиаз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7BE3076-DF64-408E-B682-B58D25FC25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192419"/>
            <a:ext cx="5616624" cy="6473161"/>
          </a:xfrm>
        </p:spPr>
      </p:pic>
    </p:spTree>
    <p:extLst>
      <p:ext uri="{BB962C8B-B14F-4D97-AF65-F5344CB8AC3E}">
        <p14:creationId xmlns:p14="http://schemas.microsoft.com/office/powerpoint/2010/main" val="129858994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27076A-2812-4081-8761-F6956E9DE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0096" y="4941168"/>
            <a:ext cx="4249688" cy="1070000"/>
          </a:xfrm>
        </p:spPr>
        <p:txBody>
          <a:bodyPr>
            <a:normAutofit/>
          </a:bodyPr>
          <a:lstStyle/>
          <a:p>
            <a:r>
              <a:rPr lang="ru-RU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Фистулография</a:t>
            </a:r>
            <a:r>
              <a:rPr lang="ru-RU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br>
              <a:rPr lang="ru-RU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Холедохолитиаз</a:t>
            </a:r>
            <a:r>
              <a:rPr lang="ru-RU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DB926CB-E886-4FD4-923C-D00194A5D4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222898"/>
            <a:ext cx="5328592" cy="6269977"/>
          </a:xfrm>
        </p:spPr>
      </p:pic>
    </p:spTree>
    <p:extLst>
      <p:ext uri="{BB962C8B-B14F-4D97-AF65-F5344CB8AC3E}">
        <p14:creationId xmlns:p14="http://schemas.microsoft.com/office/powerpoint/2010/main" val="134423843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A9D2D6-359C-444B-83F8-DEDDEFF1C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2064" y="4797152"/>
            <a:ext cx="4753744" cy="1430040"/>
          </a:xfrm>
        </p:spPr>
        <p:txBody>
          <a:bodyPr>
            <a:normAutofit/>
          </a:bodyPr>
          <a:lstStyle/>
          <a:p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Фистулография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Холедохолитиаз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FD577DE-B063-460F-82DF-D60E691080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64795"/>
            <a:ext cx="5112568" cy="6693205"/>
          </a:xfrm>
        </p:spPr>
      </p:pic>
    </p:spTree>
    <p:extLst>
      <p:ext uri="{BB962C8B-B14F-4D97-AF65-F5344CB8AC3E}">
        <p14:creationId xmlns:p14="http://schemas.microsoft.com/office/powerpoint/2010/main" val="351321474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07368" y="159222"/>
            <a:ext cx="10946432" cy="1325563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Лечение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холангиолитиаза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407368" y="2348879"/>
            <a:ext cx="11449272" cy="414399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Холангиолитиаз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устраняется с помощью эндоскопических методов после выполнения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РХПГ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. Выполняется эндоскопическая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папиллосфинктеротомия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в сочетании с удалением камней из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холедоха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петлей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Дормиа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, катетером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Фогарти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Лапаротомия с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холедохотомией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– альтернативный метод лечения. 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9" name="Rectangle 5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pic>
        <p:nvPicPr>
          <p:cNvPr id="47107" name="Picture 5" descr="ЭПС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61913"/>
            <a:ext cx="7632700" cy="660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1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623392" y="260648"/>
            <a:ext cx="10873208" cy="1296144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Варианты соединения общего желчного протока с протоком поджелудочной железы</a:t>
            </a:r>
          </a:p>
        </p:txBody>
      </p:sp>
      <p:pic>
        <p:nvPicPr>
          <p:cNvPr id="8195" name="Содержимое 4" descr="варианты соед.ж.прот.и вирс.пр.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9161" y="1519614"/>
            <a:ext cx="10147359" cy="4850581"/>
          </a:xfr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360" y="5949280"/>
            <a:ext cx="11593288" cy="565944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Удаление конкрементов из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холедоха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с помощью катетера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Фогарти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074" name="Picture 2" descr="http://moskovskaya-medicina.ru/sites/default/files/styles/600/public/142926-55rhpg.jpg?itok=fe50lyY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188640"/>
            <a:ext cx="7760086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918845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1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6528048" y="5013176"/>
            <a:ext cx="4969768" cy="133996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36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Холедохотоми</a:t>
            </a:r>
            <a:r>
              <a:rPr lang="ru-RU" sz="3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36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Литоэкстракция</a:t>
            </a:r>
            <a:r>
              <a:rPr lang="ru-RU" sz="3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8131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6662" y="350725"/>
            <a:ext cx="5329338" cy="6507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9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6711774" y="4869160"/>
            <a:ext cx="4609728" cy="135803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36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Холедохотомия</a:t>
            </a:r>
            <a:r>
              <a:rPr lang="ru-RU" sz="3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36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Литоэкстракция</a:t>
            </a:r>
            <a:r>
              <a:rPr lang="ru-RU" sz="3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9155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116632"/>
            <a:ext cx="5400675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5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8544272" y="1197288"/>
            <a:ext cx="3456384" cy="3716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– по Вишневскому</a:t>
            </a:r>
            <a:br>
              <a:rPr lang="ru-RU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– по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Керу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– по Холстеду-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Пиковскому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– по Керте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AD52EC61-71EB-059C-A47A-5D951B0F9D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7" t="22637" r="38466" b="25916"/>
          <a:stretch/>
        </p:blipFill>
        <p:spPr>
          <a:xfrm>
            <a:off x="346049" y="1197288"/>
            <a:ext cx="7891462" cy="3945731"/>
          </a:xfr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Стеноз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БДС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443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  <a:defRPr/>
            </a:pPr>
            <a:r>
              <a:rPr lang="ru-RU" sz="32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Среди причин развития ПХЭС фиброзно-склеротические изменения БДС (</a:t>
            </a:r>
            <a:r>
              <a:rPr lang="ru-RU" sz="320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стенозирующий</a:t>
            </a:r>
            <a:r>
              <a:rPr lang="ru-RU" sz="32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папиллит</a:t>
            </a:r>
            <a:r>
              <a:rPr lang="ru-RU" sz="32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рубцовый стеноз) составляют 6-25 %. Они характеризуются сужением просвета </a:t>
            </a:r>
            <a:r>
              <a:rPr lang="ru-RU" sz="320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папиллы</a:t>
            </a:r>
            <a:r>
              <a:rPr lang="ru-RU" sz="32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и ограничением подвижности сфинктера </a:t>
            </a:r>
            <a:r>
              <a:rPr lang="ru-RU" sz="320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Одди</a:t>
            </a:r>
            <a:r>
              <a:rPr lang="ru-RU" sz="32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11313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Стеноз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БДС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44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09600" indent="-609600">
              <a:defRPr/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По этиологии: первичный (болезнь Дель Вале – Донована), вторичный</a:t>
            </a:r>
          </a:p>
          <a:p>
            <a:pPr marL="609600" indent="-609600">
              <a:defRPr/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По распространённости: изолированный, протяжённый</a:t>
            </a:r>
          </a:p>
          <a:p>
            <a:pPr marL="609600" indent="-609600">
              <a:defRPr/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По степени сужения</a:t>
            </a:r>
          </a:p>
          <a:p>
            <a:pPr marL="609600" indent="-609600">
              <a:buNone/>
              <a:defRPr/>
            </a:pP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1 степень</a:t>
            </a:r>
            <a:r>
              <a:rPr lang="ru-RU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диаметр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БДС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больше 3 мм</a:t>
            </a:r>
          </a:p>
          <a:p>
            <a:pPr marL="609600" indent="-609600">
              <a:buNone/>
              <a:defRPr/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степень</a:t>
            </a:r>
            <a:r>
              <a:rPr lang="ru-RU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диаметр 1- 3 мм</a:t>
            </a:r>
          </a:p>
          <a:p>
            <a:pPr marL="609600" indent="-609600">
              <a:buNone/>
              <a:defRPr/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степень</a:t>
            </a:r>
            <a:r>
              <a:rPr lang="ru-RU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диаметр</a:t>
            </a:r>
            <a:r>
              <a:rPr lang="ru-RU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меньше 1мм.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3"/>
          <p:cNvSpPr>
            <a:spLocks noGrp="1" noChangeArrowheads="1"/>
          </p:cNvSpPr>
          <p:nvPr>
            <p:ph idx="1"/>
          </p:nvPr>
        </p:nvSpPr>
        <p:spPr>
          <a:xfrm>
            <a:off x="767408" y="476672"/>
            <a:ext cx="10513167" cy="5904656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ru-RU" sz="4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Клиника стеноза </a:t>
            </a:r>
            <a:r>
              <a:rPr lang="ru-RU" sz="4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БДС</a:t>
            </a:r>
            <a:r>
              <a:rPr lang="ru-RU" sz="4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Боль в правом подреберье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Механическая желтуха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Холангит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Возможно развитие панкреатита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Диагностика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0B4582-DDD8-166C-15E9-7A5210B664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498316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ru-RU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дуоденоскопия</a:t>
            </a:r>
            <a:r>
              <a:rPr lang="ru-RU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с инструментальной пальпацией </a:t>
            </a:r>
            <a:r>
              <a:rPr lang="ru-RU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БДС</a:t>
            </a:r>
            <a:r>
              <a:rPr lang="ru-RU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ru-RU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ЭРХПГ</a:t>
            </a:r>
            <a:r>
              <a:rPr lang="ru-RU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ru-RU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электромиография Фатерова сосочка, 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ru-RU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компьютерная томография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54275" name="Содержимое 14" descr="Стеноз терм.отд.хол.jpg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800" y="202625"/>
            <a:ext cx="3893482" cy="5386615"/>
          </a:xfrm>
        </p:spPr>
      </p:pic>
      <p:sp>
        <p:nvSpPr>
          <p:cNvPr id="14" name="Текст 13"/>
          <p:cNvSpPr>
            <a:spLocks noGrp="1"/>
          </p:cNvSpPr>
          <p:nvPr>
            <p:ph type="body" sz="half" idx="2"/>
          </p:nvPr>
        </p:nvSpPr>
        <p:spPr>
          <a:xfrm>
            <a:off x="1981200" y="5877272"/>
            <a:ext cx="8229600" cy="778102"/>
          </a:xfrm>
        </p:spPr>
        <p:txBody>
          <a:bodyPr>
            <a:normAutofit lnSpcReduction="10000"/>
          </a:bodyPr>
          <a:lstStyle/>
          <a:p>
            <a:pPr algn="ctr">
              <a:buFont typeface="Wingdings" pitchFamily="2" charset="2"/>
              <a:buNone/>
              <a:defRPr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ЭРХПГ. Стеноз терминального отдела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холедоха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Сужение его в виде «писчего» пера.</a:t>
            </a:r>
          </a:p>
          <a:p>
            <a:pPr>
              <a:buFont typeface="Wingdings" pitchFamily="2" charset="2"/>
              <a:buNone/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266461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9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2495600" y="116632"/>
            <a:ext cx="7344816" cy="864096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sz="4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Лечение</a:t>
            </a:r>
          </a:p>
        </p:txBody>
      </p:sp>
      <p:sp>
        <p:nvSpPr>
          <p:cNvPr id="2" name="Объект 1">
            <a:extLst>
              <a:ext uri="{FF2B5EF4-FFF2-40B4-BE49-F238E27FC236}">
                <a16:creationId xmlns:a16="http://schemas.microsoft.com/office/drawing/2014/main" id="{65DD9C79-B307-292B-829B-B328EEA176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416" y="1196752"/>
            <a:ext cx="10514384" cy="518457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800"/>
              </a:spcBef>
              <a:spcAft>
                <a:spcPts val="1200"/>
              </a:spcAft>
            </a:pPr>
            <a:r>
              <a:rPr lang="ru-RU" sz="3200" dirty="0"/>
              <a:t>Корригирующие операции –  эндоскопическая </a:t>
            </a:r>
            <a:r>
              <a:rPr lang="ru-RU" sz="3200" dirty="0" err="1"/>
              <a:t>ПСТ</a:t>
            </a:r>
            <a:r>
              <a:rPr lang="ru-RU" sz="3200" dirty="0"/>
              <a:t>, </a:t>
            </a:r>
            <a:r>
              <a:rPr lang="ru-RU" sz="3200" dirty="0" err="1"/>
              <a:t>трансдуоденальная</a:t>
            </a:r>
            <a:r>
              <a:rPr lang="ru-RU" sz="3200" dirty="0"/>
              <a:t> </a:t>
            </a:r>
            <a:r>
              <a:rPr lang="ru-RU" sz="3200" dirty="0" err="1"/>
              <a:t>папиллосфинктеротомия</a:t>
            </a:r>
            <a:r>
              <a:rPr lang="ru-RU" sz="3200" dirty="0"/>
              <a:t> (пластика), бужирование </a:t>
            </a:r>
            <a:r>
              <a:rPr lang="ru-RU" sz="3200" dirty="0" err="1"/>
              <a:t>БДС</a:t>
            </a:r>
            <a:r>
              <a:rPr lang="ru-RU" sz="3200" dirty="0"/>
              <a:t>. </a:t>
            </a:r>
          </a:p>
          <a:p>
            <a:pPr>
              <a:lnSpc>
                <a:spcPct val="100000"/>
              </a:lnSpc>
              <a:spcBef>
                <a:spcPts val="1800"/>
              </a:spcBef>
              <a:spcAft>
                <a:spcPts val="1200"/>
              </a:spcAft>
            </a:pPr>
            <a:r>
              <a:rPr lang="ru-RU" sz="3200" dirty="0" err="1"/>
              <a:t>Некорригирующие</a:t>
            </a:r>
            <a:r>
              <a:rPr lang="ru-RU" sz="3200" dirty="0"/>
              <a:t> операции – наложение </a:t>
            </a:r>
            <a:r>
              <a:rPr lang="ru-RU" sz="3200" dirty="0" err="1"/>
              <a:t>супра</a:t>
            </a:r>
            <a:r>
              <a:rPr lang="ru-RU" sz="3200" dirty="0"/>
              <a:t>- или </a:t>
            </a:r>
            <a:r>
              <a:rPr lang="ru-RU" sz="3200" dirty="0" err="1"/>
              <a:t>трансдуоденального</a:t>
            </a:r>
            <a:r>
              <a:rPr lang="ru-RU" sz="3200" dirty="0"/>
              <a:t> </a:t>
            </a:r>
            <a:r>
              <a:rPr lang="ru-RU" sz="3200" dirty="0" err="1"/>
              <a:t>холедоходуоденоанастомоза</a:t>
            </a:r>
            <a:endParaRPr lang="ru-RU" sz="32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7D119F4-3ACC-4B96-BDA1-658E3087DB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92" y="260648"/>
            <a:ext cx="11233248" cy="6336704"/>
          </a:xfrm>
        </p:spPr>
        <p:txBody>
          <a:bodyPr>
            <a:normAutofit fontScale="92500" lnSpcReduction="20000"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Впервые в клинической практике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холецистэктомию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выполнил в 1882 году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Лангенбух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(С. J. A.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Langenbuch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), а в России – в 1886 году Ю. Ф. Коссинский.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Впервые о стенозе большого дуоденального сосочка сообщил (БДС)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Langenbuch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(1884). 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А. А. Игнатьев (1891) привел описание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неудаленного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камня в общем желчном протоке. </a:t>
            </a:r>
          </a:p>
          <a:p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Korte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(1898) высказал предположение о возможном образовании камней после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холецистэктомии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во внутрипеченочных желчных ходах. 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1926 г.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Del-Valle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Donovan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дали характеристику клиническим проявлениям и патоморфологическим изменениям при стенозе БДС.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Vachel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Stevens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(1906) описали кистозное расширение внутрипеченочных протоков. </a:t>
            </a:r>
          </a:p>
          <a:p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Mallet-Guy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Marion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(1941) впервые предложили термин "синдром недостаточности большого дуоденального сосочка". 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1950 г. по инициативе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Pribram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в медицинскую практику был введен термин "Постхолецистэктомический синдром" (ПХЭС).</a:t>
            </a:r>
          </a:p>
        </p:txBody>
      </p:sp>
    </p:spTree>
    <p:extLst>
      <p:ext uri="{BB962C8B-B14F-4D97-AF65-F5344CB8AC3E}">
        <p14:creationId xmlns:p14="http://schemas.microsoft.com/office/powerpoint/2010/main" val="10276559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9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7464152" y="4941168"/>
            <a:ext cx="4464496" cy="151216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Трансдуоденальная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папиллосфинктеротомия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5299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1384" y="145941"/>
            <a:ext cx="6479481" cy="656611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409460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7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7896200" y="5085184"/>
            <a:ext cx="3960440" cy="1224136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Трансдуоденальная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папиллосфинктеротомия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6323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0"/>
            <a:ext cx="6551613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5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7104112" y="4581128"/>
            <a:ext cx="4392488" cy="136815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Трансдуоденальная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папиллосфинктеротомия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удаление конкремента</a:t>
            </a:r>
          </a:p>
        </p:txBody>
      </p:sp>
      <p:pic>
        <p:nvPicPr>
          <p:cNvPr id="57347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5400" y="273031"/>
            <a:ext cx="5832698" cy="63119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41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6528048" y="4725144"/>
            <a:ext cx="5472608" cy="18002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Трансдуоденальная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папиллосфинктеропластика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8371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0863" y="188640"/>
            <a:ext cx="5329113" cy="659083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idx="1"/>
          </p:nvPr>
        </p:nvSpPr>
        <p:spPr>
          <a:xfrm>
            <a:off x="551384" y="260648"/>
            <a:ext cx="11305256" cy="6408712"/>
          </a:xfrm>
        </p:spPr>
        <p:txBody>
          <a:bodyPr/>
          <a:lstStyle/>
          <a:p>
            <a:pPr algn="ctr" eaLnBrk="1" hangingPunct="1">
              <a:buNone/>
              <a:defRPr/>
            </a:pPr>
            <a:r>
              <a:rPr lang="ru-RU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sz="4800" b="1" dirty="0">
                <a:latin typeface="Arial" panose="020B0604020202020204" pitchFamily="34" charset="0"/>
                <a:cs typeface="Arial" panose="020B0604020202020204" pitchFamily="34" charset="0"/>
              </a:rPr>
              <a:t>Недостаточность БДС</a:t>
            </a:r>
            <a:r>
              <a:rPr lang="ru-RU" sz="48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150000"/>
              </a:lnSpc>
              <a:spcBef>
                <a:spcPts val="1200"/>
              </a:spcBef>
              <a:buNone/>
              <a:defRPr/>
            </a:pPr>
            <a:r>
              <a:rPr lang="ru-RU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3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является  причиной возникновения ПХЭС в 4 % случаев. Она сопровождается нарушением запирательного механизма БДС, что приводит к рефлюксу дуоденального содержимого в желчный и панкреатический протоки с развитием воспаления в </a:t>
            </a:r>
            <a:r>
              <a:rPr lang="ru-RU" sz="32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билиарной</a:t>
            </a:r>
            <a:r>
              <a:rPr lang="ru-RU" sz="3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системе и поджелудочной железе.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endParaRPr lang="ru-RU" sz="4000" dirty="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idx="1"/>
          </p:nvPr>
        </p:nvSpPr>
        <p:spPr>
          <a:xfrm>
            <a:off x="911424" y="188915"/>
            <a:ext cx="11017224" cy="6048398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Недостаточность </a:t>
            </a:r>
            <a:r>
              <a:rPr lang="ru-R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БДС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Функциональная</a:t>
            </a:r>
          </a:p>
          <a:p>
            <a:pPr eaLnBrk="1" hangingPunct="1">
              <a:defRPr/>
            </a:pP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Органическая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Клиника</a:t>
            </a:r>
          </a:p>
          <a:p>
            <a:pPr eaLnBrk="1" hangingPunct="1">
              <a:defRPr/>
            </a:pP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Боль в правом подреберье</a:t>
            </a:r>
          </a:p>
          <a:p>
            <a:pPr eaLnBrk="1" hangingPunct="1">
              <a:defRPr/>
            </a:pP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Механическая желтуха</a:t>
            </a:r>
          </a:p>
          <a:p>
            <a:pPr eaLnBrk="1" hangingPunct="1">
              <a:defRPr/>
            </a:pP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Холангит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20682189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981200" y="274639"/>
            <a:ext cx="8229600" cy="7064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ru-RU" altLang="ru-RU" sz="4000" dirty="0">
                <a:latin typeface="Arial" charset="0"/>
              </a:rPr>
              <a:t>Недостаточность </a:t>
            </a:r>
            <a:r>
              <a:rPr lang="ru-RU" altLang="ru-RU" sz="4000" dirty="0" err="1">
                <a:latin typeface="Arial" charset="0"/>
              </a:rPr>
              <a:t>БДС</a:t>
            </a:r>
            <a:endParaRPr lang="ru-RU" altLang="ru-RU" sz="4000" dirty="0">
              <a:latin typeface="Arial" charset="0"/>
            </a:endParaRPr>
          </a:p>
        </p:txBody>
      </p:sp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effectLst/>
            </a:endParaRPr>
          </a:p>
        </p:txBody>
      </p:sp>
      <p:pic>
        <p:nvPicPr>
          <p:cNvPr id="60420" name="Picture 4" descr="IMG_65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426" y="1125538"/>
            <a:ext cx="4983163" cy="573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Варианты хирургического лечения недостаточности БДС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916114"/>
            <a:ext cx="11018440" cy="468153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Спирт-новокаиновая блокада солнечного сплетения – введение 10 мл 0,5 % раствора новокаина и 3-4 мл 70 % спирта в область забрюшинного пространства и по ходу правого чревного нерва; </a:t>
            </a:r>
          </a:p>
          <a:p>
            <a:pPr>
              <a:defRPr/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Операции на чревных нервах – резекция или пересечение чревных нервов, двусторонняя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симпатэктомия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, удаление узлов солнечного сплетения.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1F851769-F90B-4424-B9CA-F5C7204301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2204865"/>
            <a:ext cx="4953174" cy="4525963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A5FEE93-7F0D-4454-888F-E93A35F40453}"/>
              </a:ext>
            </a:extLst>
          </p:cNvPr>
          <p:cNvSpPr/>
          <p:nvPr/>
        </p:nvSpPr>
        <p:spPr>
          <a:xfrm>
            <a:off x="839416" y="260648"/>
            <a:ext cx="102971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Холангит</a:t>
            </a:r>
            <a:r>
              <a:rPr lang="ru-RU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- воспаление желчных протоков. Как причина воз­никновения ПХЭС он наблюдается в 0,2-1,5 % случаев.</a:t>
            </a:r>
          </a:p>
        </p:txBody>
      </p:sp>
    </p:spTree>
    <p:extLst>
      <p:ext uri="{BB962C8B-B14F-4D97-AF65-F5344CB8AC3E}">
        <p14:creationId xmlns:p14="http://schemas.microsoft.com/office/powerpoint/2010/main" val="294836425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idx="1"/>
          </p:nvPr>
        </p:nvSpPr>
        <p:spPr>
          <a:xfrm>
            <a:off x="479376" y="188640"/>
            <a:ext cx="10873208" cy="6408712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Классификация холангита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. по этиологии: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  бактериальные,   гельминтозные,  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токсикоаллергические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, вирусные, аутоиммунные;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. по патогенезу: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а) первичные (первично-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склерозирующие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, аутоиммунные)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б) вторичные (бактериальные, гельминтозные и т. д.)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III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. по течению: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а) острые          б)  хронические;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IV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. по характеру морфологических изменений: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а) острый холангит: катаральный, флегмонозный, флегмонозно-язвенный, гангренозный;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б) хронический холангит: пролиферативный,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фиброзирущий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стенозирующий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981200" y="274639"/>
            <a:ext cx="8229600" cy="51117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endParaRPr lang="ru-RU" sz="4000" dirty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479376" y="836712"/>
            <a:ext cx="11305256" cy="5746649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Термин "постхолецистэктомический синдром"</a:t>
            </a:r>
            <a:r>
              <a:rPr lang="ru-RU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(ПХЭС)  - сложный </a:t>
            </a:r>
            <a:r>
              <a:rPr 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симптомокомплекс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, наблюдающийся у ряда больных, перенесших </a:t>
            </a:r>
            <a:r>
              <a:rPr 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холецистэктомию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, обусловленный не диагностированными до операции или </a:t>
            </a:r>
            <a:r>
              <a:rPr 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развившимися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после нее разнообразными заболеваниями желчных протоков, а также других органов и систем организма. 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Rectangle 3"/>
          <p:cNvSpPr>
            <a:spLocks noGrp="1" noChangeArrowheads="1"/>
          </p:cNvSpPr>
          <p:nvPr>
            <p:ph idx="1"/>
          </p:nvPr>
        </p:nvSpPr>
        <p:spPr>
          <a:xfrm>
            <a:off x="623392" y="116632"/>
            <a:ext cx="11017224" cy="648072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. по степени распространения воспалительного процесса в желчных    путях: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а) сегментарный (вне- и внутрипеченочный),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б) распространенный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в)  тотальный;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VI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. по характеру имеющихся осложнений: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а)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холангиогеннные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абсцессы печени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б) септические осложнения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в) некроз и перфорация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гепатикохоледоха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г) поражение паренхимы печени в виде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перихолангиолита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, фиброза портальных трактов с формированием вторичного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билиарного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цирроза печени;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д) острая печеночная недостаточность.</a:t>
            </a:r>
          </a:p>
          <a:p>
            <a:pPr eaLnBrk="1" hangingPunct="1">
              <a:defRPr/>
            </a:pPr>
            <a:endParaRPr lang="ru-RU" sz="2800" dirty="0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sz="6000" dirty="0">
                <a:latin typeface="Arial" panose="020B0604020202020204" pitchFamily="34" charset="0"/>
                <a:cs typeface="Arial" panose="020B0604020202020204" pitchFamily="34" charset="0"/>
              </a:rPr>
              <a:t>Триада Шарко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Боль в правом подреберье</a:t>
            </a:r>
          </a:p>
          <a:p>
            <a:pPr eaLnBrk="1" hangingPunct="1">
              <a:defRPr/>
            </a:pPr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Желтуха</a:t>
            </a:r>
          </a:p>
          <a:p>
            <a:pPr eaLnBrk="1" hangingPunct="1">
              <a:defRPr/>
            </a:pPr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Фебрильная гипертермия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sz="5400" dirty="0" err="1">
                <a:latin typeface="Arial" panose="020B0604020202020204" pitchFamily="34" charset="0"/>
                <a:cs typeface="Arial" panose="020B0604020202020204" pitchFamily="34" charset="0"/>
              </a:rPr>
              <a:t>Пентада</a:t>
            </a:r>
            <a:r>
              <a:rPr lang="ru-RU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5400" dirty="0" err="1">
                <a:latin typeface="Arial" panose="020B0604020202020204" pitchFamily="34" charset="0"/>
                <a:cs typeface="Arial" panose="020B0604020202020204" pitchFamily="34" charset="0"/>
              </a:rPr>
              <a:t>Рейнолдса</a:t>
            </a:r>
            <a:r>
              <a:rPr lang="ru-RU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Боль в правом подреберье</a:t>
            </a:r>
          </a:p>
          <a:p>
            <a:pPr eaLnBrk="1" hangingPunct="1">
              <a:defRPr/>
            </a:pPr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Желтуха</a:t>
            </a:r>
          </a:p>
          <a:p>
            <a:pPr eaLnBrk="1" hangingPunct="1">
              <a:defRPr/>
            </a:pPr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Фебрильная гипертермия</a:t>
            </a:r>
          </a:p>
          <a:p>
            <a:pPr eaLnBrk="1" hangingPunct="1">
              <a:defRPr/>
            </a:pPr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Гипотензия </a:t>
            </a:r>
          </a:p>
          <a:p>
            <a:pPr eaLnBrk="1" hangingPunct="1">
              <a:defRPr/>
            </a:pPr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Энцефалопатия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32F1C6A-637D-1B1C-B8F6-9843F9DC9D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92" y="5877272"/>
            <a:ext cx="10735272" cy="7509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Ультрасонограмма</a:t>
            </a:r>
            <a:r>
              <a:rPr lang="ru-RU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холангит (внутрипеченочные протоки (отмечены стрелкой) расширены, имеют </a:t>
            </a:r>
            <a:r>
              <a:rPr lang="ru-RU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гиперэхогенную</a:t>
            </a:r>
            <a:r>
              <a:rPr lang="ru-RU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стенку. Печень однородна).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EDA219B-0EFC-278A-8E97-DF6F44B08C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2" y="229790"/>
            <a:ext cx="6984776" cy="54081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390734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Rectangle 3"/>
          <p:cNvSpPr>
            <a:spLocks noGrp="1" noChangeArrowheads="1"/>
          </p:cNvSpPr>
          <p:nvPr>
            <p:ph idx="1"/>
          </p:nvPr>
        </p:nvSpPr>
        <p:spPr>
          <a:xfrm>
            <a:off x="839416" y="404663"/>
            <a:ext cx="10657184" cy="6192689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У больных с бактериальным холангитом, показана экстренная декомпрессия желчных путей: </a:t>
            </a:r>
          </a:p>
          <a:p>
            <a:pPr eaLnBrk="1" hangingPunct="1">
              <a:defRPr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эндоскопическое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назобилиарное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дренирование через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БДС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эндоскопическая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папиллосфинктеротомия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в изолированном виде или в сочетании с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назобилиарным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дренированием </a:t>
            </a:r>
          </a:p>
          <a:p>
            <a:pPr eaLnBrk="1" hangingPunct="1">
              <a:defRPr/>
            </a:pP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чрескожная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чреспеченочная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холангиостомия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eaLnBrk="1" hangingPunct="1">
              <a:defRPr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Альтернативный способ – лапаротомия,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холедохотомия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холедохостомия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Rectangle 3"/>
          <p:cNvSpPr>
            <a:spLocks noGrp="1" noChangeArrowheads="1"/>
          </p:cNvSpPr>
          <p:nvPr>
            <p:ph idx="1"/>
          </p:nvPr>
        </p:nvSpPr>
        <p:spPr>
          <a:xfrm>
            <a:off x="1524000" y="1772816"/>
            <a:ext cx="9144000" cy="4248472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40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2EA9FEA-3D85-44DF-8C1A-4C16CEE17BB2}"/>
              </a:ext>
            </a:extLst>
          </p:cNvPr>
          <p:cNvSpPr/>
          <p:nvPr/>
        </p:nvSpPr>
        <p:spPr>
          <a:xfrm>
            <a:off x="1524000" y="116633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РУБЦОВЫЕ СТРИКТУРЫ ЖЕЛЧНЫХ ПУТЕЙ</a:t>
            </a:r>
            <a:endParaRPr lang="ru-RU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450215" algn="just">
              <a:spcAft>
                <a:spcPts val="0"/>
              </a:spcAft>
            </a:pPr>
            <a:endParaRPr lang="ru-RU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Причина  ПХЭС в 0,1-18 % наблюдений.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11E142E-F2AE-42C3-A66A-2CECB46BD3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530" y="2664478"/>
            <a:ext cx="8460940" cy="3384376"/>
          </a:xfrm>
          <a:prstGeom prst="rect">
            <a:avLst/>
          </a:prstGeom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Rectangle 3"/>
          <p:cNvSpPr>
            <a:spLocks noGrp="1" noChangeArrowheads="1"/>
          </p:cNvSpPr>
          <p:nvPr>
            <p:ph idx="1"/>
          </p:nvPr>
        </p:nvSpPr>
        <p:spPr>
          <a:xfrm>
            <a:off x="767408" y="332656"/>
            <a:ext cx="10729192" cy="6264696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Классификация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I. 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По происхождению: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      1. Воспалительные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           а) Первичные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стриктуры, в т.ч. Болезнь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Дельбе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           б) Вторичные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воспалительные  стриктуры 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      2. Травматические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рубцовые стриктуры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. По протяженности: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      1. ограниченные (до 2 см)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      2. протяженные (свыше 2 см)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III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. По локализации: 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1.высокие (выше места впадения пузырного протока)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0 уровень – бифуркация и выше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1 уровень – больше 1 см от бифуркации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2 уровень  - больше 2 см от бифуркации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2. низкие (расположенные ниже этого уровня)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12550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9" name="Rectangle 3"/>
          <p:cNvSpPr>
            <a:spLocks noGrp="1" noChangeArrowheads="1"/>
          </p:cNvSpPr>
          <p:nvPr>
            <p:ph idx="1"/>
          </p:nvPr>
        </p:nvSpPr>
        <p:spPr>
          <a:xfrm>
            <a:off x="695400" y="548680"/>
            <a:ext cx="10657184" cy="5577484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3100" b="1" dirty="0">
                <a:latin typeface="Arial" panose="020B0604020202020204" pitchFamily="34" charset="0"/>
                <a:cs typeface="Arial" panose="020B0604020202020204" pitchFamily="34" charset="0"/>
              </a:rPr>
              <a:t>IV</a:t>
            </a:r>
            <a:r>
              <a:rPr lang="ru-RU" sz="3100" b="1" dirty="0">
                <a:latin typeface="Arial" panose="020B0604020202020204" pitchFamily="34" charset="0"/>
                <a:cs typeface="Arial" panose="020B0604020202020204" pitchFamily="34" charset="0"/>
              </a:rPr>
              <a:t>. По проходимости желчных протоков:</a:t>
            </a:r>
            <a:r>
              <a:rPr lang="ru-RU" sz="3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3100" dirty="0">
                <a:latin typeface="Arial" panose="020B0604020202020204" pitchFamily="34" charset="0"/>
                <a:cs typeface="Arial" panose="020B0604020202020204" pitchFamily="34" charset="0"/>
              </a:rPr>
              <a:t>       1. неполная   стриктура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3100" dirty="0">
                <a:latin typeface="Arial" panose="020B0604020202020204" pitchFamily="34" charset="0"/>
                <a:cs typeface="Arial" panose="020B0604020202020204" pitchFamily="34" charset="0"/>
              </a:rPr>
              <a:t>       2. полная стриктура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3100" b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ru-RU" sz="3100" b="1" dirty="0">
                <a:latin typeface="Arial" panose="020B0604020202020204" pitchFamily="34" charset="0"/>
                <a:cs typeface="Arial" panose="020B0604020202020204" pitchFamily="34" charset="0"/>
              </a:rPr>
              <a:t>. По характеру клинического течения:</a:t>
            </a:r>
            <a:r>
              <a:rPr lang="ru-RU" sz="3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3100" dirty="0">
                <a:latin typeface="Arial" panose="020B0604020202020204" pitchFamily="34" charset="0"/>
                <a:cs typeface="Arial" panose="020B0604020202020204" pitchFamily="34" charset="0"/>
              </a:rPr>
              <a:t>        1. первичные;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3100" dirty="0">
                <a:latin typeface="Arial" panose="020B0604020202020204" pitchFamily="34" charset="0"/>
                <a:cs typeface="Arial" panose="020B0604020202020204" pitchFamily="34" charset="0"/>
              </a:rPr>
              <a:t>        2. рецидивирующие.</a:t>
            </a:r>
          </a:p>
          <a:p>
            <a:pPr eaLnBrk="1" hangingPunct="1"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479376" y="476672"/>
            <a:ext cx="10945216" cy="590465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Э.И. Гальпериным в 2002 году предложена модифицированная классификация стриктур желчных протоков:</a:t>
            </a:r>
          </a:p>
          <a:p>
            <a:pPr marL="0" indent="0" algn="ctr">
              <a:buNone/>
              <a:defRPr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Выделяется шесть типов стриктур: </a:t>
            </a:r>
          </a:p>
          <a:p>
            <a:pPr>
              <a:defRPr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«+2» — культя измененного ОПП более 2 см; </a:t>
            </a:r>
          </a:p>
          <a:p>
            <a:pPr>
              <a:defRPr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«+1» — культя ОПП 1-2 см; </a:t>
            </a:r>
          </a:p>
          <a:p>
            <a:pPr>
              <a:defRPr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«0» — культя ОПП менее 1 см; </a:t>
            </a:r>
          </a:p>
          <a:p>
            <a:pPr>
              <a:defRPr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«-1» — культи ОПП нет, сохранен верхнезадний свод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конфлюенса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ПП; </a:t>
            </a:r>
          </a:p>
          <a:p>
            <a:pPr>
              <a:defRPr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«-2» — зона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конфлюенса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ПП разрушена, сохранены культи долевых протоков; </a:t>
            </a:r>
          </a:p>
          <a:p>
            <a:pPr>
              <a:defRPr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«-3» — рубцово-воспалительное поражение сегментарных протоков.</a:t>
            </a:r>
          </a:p>
        </p:txBody>
      </p:sp>
    </p:spTree>
    <p:extLst>
      <p:ext uri="{BB962C8B-B14F-4D97-AF65-F5344CB8AC3E}">
        <p14:creationId xmlns:p14="http://schemas.microsoft.com/office/powerpoint/2010/main" val="323847739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31504" y="254793"/>
            <a:ext cx="8353425" cy="6348413"/>
          </a:xfrm>
        </p:spPr>
      </p:pic>
    </p:spTree>
    <p:extLst>
      <p:ext uri="{BB962C8B-B14F-4D97-AF65-F5344CB8AC3E}">
        <p14:creationId xmlns:p14="http://schemas.microsoft.com/office/powerpoint/2010/main" val="128897526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3111</TotalTime>
  <Words>3139</Words>
  <Application>Microsoft Office PowerPoint</Application>
  <PresentationFormat>Широкоэкранный</PresentationFormat>
  <Paragraphs>443</Paragraphs>
  <Slides>127</Slides>
  <Notes>32</Notes>
  <HiddenSlides>3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127</vt:i4>
      </vt:variant>
    </vt:vector>
  </HeadingPairs>
  <TitlesOfParts>
    <vt:vector size="133" baseType="lpstr">
      <vt:lpstr>Arial</vt:lpstr>
      <vt:lpstr>Calibri</vt:lpstr>
      <vt:lpstr>Calibri Light</vt:lpstr>
      <vt:lpstr>Times New Roman</vt:lpstr>
      <vt:lpstr>Wingdings</vt:lpstr>
      <vt:lpstr>Тема Office</vt:lpstr>
      <vt:lpstr>Постхолецистэктомический синдром</vt:lpstr>
      <vt:lpstr>Сегменты печени</vt:lpstr>
      <vt:lpstr>Желчный пузырь и желчные протоки</vt:lpstr>
      <vt:lpstr>Треугольник Кало</vt:lpstr>
      <vt:lpstr>Топография гепатикохоледоха</vt:lpstr>
      <vt:lpstr>Презентация PowerPoint</vt:lpstr>
      <vt:lpstr>Варианты соединения общего желчного протока с протоком поджелудочной железы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Причины неудовлетворительных результатов после холецистэктомии (Гальперин Э.И., 1988) :</vt:lpstr>
      <vt:lpstr>Диагностические ошибки </vt:lpstr>
      <vt:lpstr>Презентация PowerPoint</vt:lpstr>
      <vt:lpstr>технические погрешности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Показания к операционной холангиографии и ревизии протоков: </vt:lpstr>
      <vt:lpstr>Презентация PowerPoint</vt:lpstr>
      <vt:lpstr>Диагностика ПХЭС </vt:lpstr>
      <vt:lpstr>Презентация PowerPoint</vt:lpstr>
      <vt:lpstr> 1) холедох, 2) воротная вена, 3) камень.</vt:lpstr>
      <vt:lpstr>Презентация PowerPoint</vt:lpstr>
      <vt:lpstr>Магнитно-резонансная холангиопанкреатография (МРХПГ) </vt:lpstr>
      <vt:lpstr>Esophagogastroduodenoscopy (EGD) </vt:lpstr>
      <vt:lpstr>ЭРХПГ</vt:lpstr>
      <vt:lpstr>Презентация PowerPoint</vt:lpstr>
      <vt:lpstr>ЭРХПГ</vt:lpstr>
      <vt:lpstr>ЭРХПГ</vt:lpstr>
      <vt:lpstr>Презентация PowerPoint</vt:lpstr>
      <vt:lpstr>Презентация PowerPoint</vt:lpstr>
      <vt:lpstr>Презентация PowerPoint</vt:lpstr>
      <vt:lpstr>Презентация PowerPoint</vt:lpstr>
      <vt:lpstr>Инструменты для ЧЧХС</vt:lpstr>
      <vt:lpstr>Интраоперационная холангиограмма</vt:lpstr>
      <vt:lpstr>ХОЛЕДОХОСКОПИЯ</vt:lpstr>
      <vt:lpstr>Фистулохолангиография  Стриктура терминального отдела холедоха</vt:lpstr>
      <vt:lpstr>Фистулохолангиография. Холедохолитиаз</vt:lpstr>
      <vt:lpstr>Фистулохолангиография. Холедохолитиаз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КАМНИ ЖЕЛЧНЫХ ПРОТОКОВ Холангиолитиаз </vt:lpstr>
      <vt:lpstr>По механизму появления в желчных путях различают: </vt:lpstr>
      <vt:lpstr>Презентация PowerPoint</vt:lpstr>
      <vt:lpstr>Причины рецидивного холедохолитиаза: </vt:lpstr>
      <vt:lpstr>Клиника холедохолитиаза</vt:lpstr>
      <vt:lpstr>УЗИ. Холедохолитиаз  1) холедох, 2) воротная вена, 3) камень.</vt:lpstr>
      <vt:lpstr>Презентация PowerPoint</vt:lpstr>
      <vt:lpstr>ЭРХПГ Холедохолитиаз</vt:lpstr>
      <vt:lpstr>ЭРХПГ Холедохолитиаз</vt:lpstr>
      <vt:lpstr>ЭРХПГ Холедохолитиаз</vt:lpstr>
      <vt:lpstr>Презентация PowerPoint</vt:lpstr>
      <vt:lpstr>Интраоперационная холагниография.  Холедохолитиаз.</vt:lpstr>
      <vt:lpstr>Фистулография.  Холедохолитиаз.</vt:lpstr>
      <vt:lpstr>Фистулография.  Холедохолитиаз.</vt:lpstr>
      <vt:lpstr>Фистулография.  Холедохолитиаз. </vt:lpstr>
      <vt:lpstr>Лечение холангиолитиаза</vt:lpstr>
      <vt:lpstr>Презентация PowerPoint</vt:lpstr>
      <vt:lpstr>Удаление конкрементов из холедоха с помощью катетера Фогарти.</vt:lpstr>
      <vt:lpstr>Холедохотоми. Литоэкстракция.</vt:lpstr>
      <vt:lpstr>Холедохотомия. Литоэкстракция.</vt:lpstr>
      <vt:lpstr>1 – по Вишневскому 2 – по Керу 3 – по Холстеду-Пиковскому 4 – по Керте </vt:lpstr>
      <vt:lpstr>Стеноз БДС</vt:lpstr>
      <vt:lpstr>Стеноз БДС</vt:lpstr>
      <vt:lpstr>Презентация PowerPoint</vt:lpstr>
      <vt:lpstr>Диагностика</vt:lpstr>
      <vt:lpstr>Презентация PowerPoint</vt:lpstr>
      <vt:lpstr>Лечение</vt:lpstr>
      <vt:lpstr>Трансдуоденальная папиллосфинктеротомия</vt:lpstr>
      <vt:lpstr>Трансдуоденальная папиллосфинктеротомия</vt:lpstr>
      <vt:lpstr>Трансдуоденальная папиллосфинктеротомия и удаление конкремента</vt:lpstr>
      <vt:lpstr>Трансдуоденальная папиллосфинктеропластика</vt:lpstr>
      <vt:lpstr>Презентация PowerPoint</vt:lpstr>
      <vt:lpstr>Презентация PowerPoint</vt:lpstr>
      <vt:lpstr>Недостаточность БДС</vt:lpstr>
      <vt:lpstr>Варианты хирургического лечения недостаточности БДС</vt:lpstr>
      <vt:lpstr>Презентация PowerPoint</vt:lpstr>
      <vt:lpstr>Презентация PowerPoint</vt:lpstr>
      <vt:lpstr>Презентация PowerPoint</vt:lpstr>
      <vt:lpstr>Триада Шарко</vt:lpstr>
      <vt:lpstr>Пентада Рейнолдса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Схемы стриктур желчных протоков: а – тип 0; б – тип +1; в – тип +2; г – тип -1; д – тип -2; е – тип -3.</vt:lpstr>
      <vt:lpstr>Презентация PowerPoint</vt:lpstr>
      <vt:lpstr>Презентация PowerPoint</vt:lpstr>
      <vt:lpstr>ЭРХПГ. Стриктура терминального отдела холедоха.</vt:lpstr>
      <vt:lpstr>Фистулохолангиография. Ограниченная низкая стриктура холедоха. </vt:lpstr>
      <vt:lpstr>Фистулография. Стриктура терминального отдела холедоха. </vt:lpstr>
      <vt:lpstr>Фистулография. Стриктура терминального отдела холедоха.</vt:lpstr>
      <vt:lpstr>Презентация PowerPoint</vt:lpstr>
      <vt:lpstr>Презентация PowerPoint</vt:lpstr>
      <vt:lpstr>Стентирование</vt:lpstr>
      <vt:lpstr>Схема эндоскопической установки стента </vt:lpstr>
      <vt:lpstr>Схема эндоскопической установки стента</vt:lpstr>
      <vt:lpstr>Пластиковый и металлический стенты. Эндоскопическая картина</vt:lpstr>
      <vt:lpstr>Презентация PowerPoint</vt:lpstr>
      <vt:lpstr>Презентация PowerPoint</vt:lpstr>
      <vt:lpstr>Презентация PowerPoint</vt:lpstr>
      <vt:lpstr>Холедохоеюноанастомоз на отключенной по Ру петле.</vt:lpstr>
      <vt:lpstr>Холедохоеюноанастомоз с петлей тонкой кишки и заглушкой по Шалимову</vt:lpstr>
      <vt:lpstr>Гепатоеюноанастомоз на сменном транспеченочном дренаже</vt:lpstr>
      <vt:lpstr>Презентация PowerPoint</vt:lpstr>
      <vt:lpstr>Презентация PowerPoint</vt:lpstr>
      <vt:lpstr>КИСТОЗНАЯ ТРАНСФОРМАЦИЯ ЖЕЛЧНЫХ ПУТЕЙ </vt:lpstr>
      <vt:lpstr>Классификация</vt:lpstr>
      <vt:lpstr>Болезнь Кароли</vt:lpstr>
      <vt:lpstr>Клиническая картина</vt:lpstr>
      <vt:lpstr>Презентация PowerPoint</vt:lpstr>
      <vt:lpstr>Лечение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Хацкер</dc:creator>
  <cp:lastModifiedBy>Волков Дмитрий</cp:lastModifiedBy>
  <cp:revision>212</cp:revision>
  <dcterms:created xsi:type="dcterms:W3CDTF">2006-03-20T08:28:28Z</dcterms:created>
  <dcterms:modified xsi:type="dcterms:W3CDTF">2022-09-20T06:29:42Z</dcterms:modified>
</cp:coreProperties>
</file>