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901" r:id="rId2"/>
  </p:sldMasterIdLst>
  <p:sldIdLst>
    <p:sldId id="282" r:id="rId3"/>
    <p:sldId id="285" r:id="rId4"/>
    <p:sldId id="283" r:id="rId5"/>
    <p:sldId id="381" r:id="rId6"/>
    <p:sldId id="284" r:id="rId7"/>
    <p:sldId id="382" r:id="rId8"/>
    <p:sldId id="315" r:id="rId9"/>
    <p:sldId id="316" r:id="rId10"/>
    <p:sldId id="312" r:id="rId11"/>
    <p:sldId id="383" r:id="rId12"/>
    <p:sldId id="384" r:id="rId13"/>
    <p:sldId id="324" r:id="rId14"/>
    <p:sldId id="260" r:id="rId15"/>
    <p:sldId id="286" r:id="rId16"/>
    <p:sldId id="287" r:id="rId17"/>
    <p:sldId id="319" r:id="rId18"/>
    <p:sldId id="320" r:id="rId19"/>
    <p:sldId id="321" r:id="rId20"/>
    <p:sldId id="322" r:id="rId21"/>
    <p:sldId id="256" r:id="rId22"/>
    <p:sldId id="288" r:id="rId23"/>
    <p:sldId id="289" r:id="rId24"/>
    <p:sldId id="290" r:id="rId25"/>
    <p:sldId id="291" r:id="rId26"/>
    <p:sldId id="385" r:id="rId27"/>
    <p:sldId id="386" r:id="rId28"/>
    <p:sldId id="292" r:id="rId29"/>
    <p:sldId id="293" r:id="rId30"/>
    <p:sldId id="294" r:id="rId31"/>
    <p:sldId id="387" r:id="rId32"/>
    <p:sldId id="261" r:id="rId33"/>
    <p:sldId id="262" r:id="rId34"/>
    <p:sldId id="263" r:id="rId35"/>
    <p:sldId id="264" r:id="rId36"/>
    <p:sldId id="265" r:id="rId37"/>
    <p:sldId id="295" r:id="rId38"/>
    <p:sldId id="297" r:id="rId39"/>
    <p:sldId id="296" r:id="rId40"/>
    <p:sldId id="266" r:id="rId41"/>
    <p:sldId id="267" r:id="rId42"/>
    <p:sldId id="363" r:id="rId43"/>
    <p:sldId id="388" r:id="rId44"/>
    <p:sldId id="364" r:id="rId45"/>
    <p:sldId id="365" r:id="rId46"/>
    <p:sldId id="366" r:id="rId47"/>
    <p:sldId id="268" r:id="rId48"/>
    <p:sldId id="269" r:id="rId49"/>
    <p:sldId id="274" r:id="rId50"/>
    <p:sldId id="313" r:id="rId51"/>
    <p:sldId id="314" r:id="rId52"/>
    <p:sldId id="317" r:id="rId53"/>
    <p:sldId id="318" r:id="rId54"/>
    <p:sldId id="301" r:id="rId55"/>
    <p:sldId id="270" r:id="rId56"/>
    <p:sldId id="271" r:id="rId57"/>
    <p:sldId id="325" r:id="rId58"/>
    <p:sldId id="272" r:id="rId59"/>
    <p:sldId id="376" r:id="rId60"/>
    <p:sldId id="275" r:id="rId61"/>
    <p:sldId id="273" r:id="rId62"/>
    <p:sldId id="276" r:id="rId63"/>
    <p:sldId id="377" r:id="rId64"/>
    <p:sldId id="367" r:id="rId65"/>
    <p:sldId id="368" r:id="rId66"/>
    <p:sldId id="369" r:id="rId67"/>
    <p:sldId id="370" r:id="rId68"/>
    <p:sldId id="373" r:id="rId69"/>
    <p:sldId id="302" r:id="rId70"/>
    <p:sldId id="277" r:id="rId71"/>
    <p:sldId id="278" r:id="rId72"/>
    <p:sldId id="279" r:id="rId73"/>
    <p:sldId id="378" r:id="rId74"/>
    <p:sldId id="379" r:id="rId75"/>
    <p:sldId id="389" r:id="rId76"/>
    <p:sldId id="280" r:id="rId77"/>
    <p:sldId id="281" r:id="rId78"/>
    <p:sldId id="303" r:id="rId79"/>
    <p:sldId id="304" r:id="rId80"/>
    <p:sldId id="305" r:id="rId81"/>
    <p:sldId id="326" r:id="rId82"/>
    <p:sldId id="327" r:id="rId83"/>
    <p:sldId id="328" r:id="rId84"/>
    <p:sldId id="329" r:id="rId85"/>
    <p:sldId id="306" r:id="rId86"/>
    <p:sldId id="330" r:id="rId87"/>
    <p:sldId id="331" r:id="rId88"/>
    <p:sldId id="338" r:id="rId89"/>
    <p:sldId id="332" r:id="rId90"/>
    <p:sldId id="333" r:id="rId91"/>
    <p:sldId id="307" r:id="rId92"/>
    <p:sldId id="308" r:id="rId93"/>
    <p:sldId id="311" r:id="rId94"/>
    <p:sldId id="334" r:id="rId95"/>
    <p:sldId id="335" r:id="rId96"/>
    <p:sldId id="336" r:id="rId97"/>
    <p:sldId id="337" r:id="rId98"/>
    <p:sldId id="310" r:id="rId99"/>
    <p:sldId id="323" r:id="rId100"/>
    <p:sldId id="339" r:id="rId101"/>
    <p:sldId id="340" r:id="rId102"/>
    <p:sldId id="341" r:id="rId103"/>
    <p:sldId id="346" r:id="rId104"/>
    <p:sldId id="347" r:id="rId105"/>
    <p:sldId id="348" r:id="rId106"/>
    <p:sldId id="349" r:id="rId107"/>
    <p:sldId id="350" r:id="rId108"/>
    <p:sldId id="351" r:id="rId109"/>
    <p:sldId id="352" r:id="rId110"/>
    <p:sldId id="362" r:id="rId111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7785" autoAdjust="0"/>
  </p:normalViewPr>
  <p:slideViewPr>
    <p:cSldViewPr>
      <p:cViewPr varScale="1">
        <p:scale>
          <a:sx n="101" d="100"/>
          <a:sy n="101" d="100"/>
        </p:scale>
        <p:origin x="102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presProps" Target="presProps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113" Type="http://schemas.openxmlformats.org/officeDocument/2006/relationships/viewProps" Target="viewProps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54" Type="http://schemas.openxmlformats.org/officeDocument/2006/relationships/slide" Target="slides/slide52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14" Type="http://schemas.openxmlformats.org/officeDocument/2006/relationships/theme" Target="theme/theme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tableStyles" Target="tableStyles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62" Type="http://schemas.openxmlformats.org/officeDocument/2006/relationships/slide" Target="slides/slide60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111" Type="http://schemas.openxmlformats.org/officeDocument/2006/relationships/slide" Target="slides/slide10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11E8C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>
                <a:gd name="T0" fmla="*/ 4993 w 5770"/>
                <a:gd name="T1" fmla="*/ 66 h 174"/>
                <a:gd name="T2" fmla="*/ 4771 w 5770"/>
                <a:gd name="T3" fmla="*/ 132 h 174"/>
                <a:gd name="T4" fmla="*/ 4640 w 5770"/>
                <a:gd name="T5" fmla="*/ 96 h 174"/>
                <a:gd name="T6" fmla="*/ 4598 w 5770"/>
                <a:gd name="T7" fmla="*/ 36 h 174"/>
                <a:gd name="T8" fmla="*/ 4478 w 5770"/>
                <a:gd name="T9" fmla="*/ 30 h 174"/>
                <a:gd name="T10" fmla="*/ 4186 w 5770"/>
                <a:gd name="T11" fmla="*/ 108 h 174"/>
                <a:gd name="T12" fmla="*/ 3815 w 5770"/>
                <a:gd name="T13" fmla="*/ 120 h 174"/>
                <a:gd name="T14" fmla="*/ 3617 w 5770"/>
                <a:gd name="T15" fmla="*/ 72 h 174"/>
                <a:gd name="T16" fmla="*/ 3510 w 5770"/>
                <a:gd name="T17" fmla="*/ 60 h 174"/>
                <a:gd name="T18" fmla="*/ 3336 w 5770"/>
                <a:gd name="T19" fmla="*/ 96 h 174"/>
                <a:gd name="T20" fmla="*/ 2846 w 5770"/>
                <a:gd name="T21" fmla="*/ 150 h 174"/>
                <a:gd name="T22" fmla="*/ 2703 w 5770"/>
                <a:gd name="T23" fmla="*/ 96 h 174"/>
                <a:gd name="T24" fmla="*/ 2619 w 5770"/>
                <a:gd name="T25" fmla="*/ 90 h 174"/>
                <a:gd name="T26" fmla="*/ 2416 w 5770"/>
                <a:gd name="T27" fmla="*/ 132 h 174"/>
                <a:gd name="T28" fmla="*/ 2278 w 5770"/>
                <a:gd name="T29" fmla="*/ 84 h 174"/>
                <a:gd name="T30" fmla="*/ 2151 w 5770"/>
                <a:gd name="T31" fmla="*/ 36 h 174"/>
                <a:gd name="T32" fmla="*/ 1947 w 5770"/>
                <a:gd name="T33" fmla="*/ 120 h 174"/>
                <a:gd name="T34" fmla="*/ 1525 w 5770"/>
                <a:gd name="T35" fmla="*/ 102 h 174"/>
                <a:gd name="T36" fmla="*/ 1429 w 5770"/>
                <a:gd name="T37" fmla="*/ 60 h 174"/>
                <a:gd name="T38" fmla="*/ 1333 w 5770"/>
                <a:gd name="T39" fmla="*/ 60 h 174"/>
                <a:gd name="T40" fmla="*/ 1058 w 5770"/>
                <a:gd name="T41" fmla="*/ 150 h 174"/>
                <a:gd name="T42" fmla="*/ 652 w 5770"/>
                <a:gd name="T43" fmla="*/ 150 h 174"/>
                <a:gd name="T44" fmla="*/ 442 w 5770"/>
                <a:gd name="T45" fmla="*/ 66 h 174"/>
                <a:gd name="T46" fmla="*/ 377 w 5770"/>
                <a:gd name="T47" fmla="*/ 48 h 174"/>
                <a:gd name="T48" fmla="*/ 305 w 5770"/>
                <a:gd name="T49" fmla="*/ 108 h 174"/>
                <a:gd name="T50" fmla="*/ 144 w 5770"/>
                <a:gd name="T51" fmla="*/ 138 h 174"/>
                <a:gd name="T52" fmla="*/ 0 w 5770"/>
                <a:gd name="T53" fmla="*/ 96 h 174"/>
                <a:gd name="T54" fmla="*/ 167 w 5770"/>
                <a:gd name="T55" fmla="*/ 120 h 174"/>
                <a:gd name="T56" fmla="*/ 323 w 5770"/>
                <a:gd name="T57" fmla="*/ 84 h 174"/>
                <a:gd name="T58" fmla="*/ 383 w 5770"/>
                <a:gd name="T59" fmla="*/ 24 h 174"/>
                <a:gd name="T60" fmla="*/ 460 w 5770"/>
                <a:gd name="T61" fmla="*/ 60 h 174"/>
                <a:gd name="T62" fmla="*/ 706 w 5770"/>
                <a:gd name="T63" fmla="*/ 144 h 174"/>
                <a:gd name="T64" fmla="*/ 1100 w 5770"/>
                <a:gd name="T65" fmla="*/ 120 h 174"/>
                <a:gd name="T66" fmla="*/ 1345 w 5770"/>
                <a:gd name="T67" fmla="*/ 36 h 174"/>
                <a:gd name="T68" fmla="*/ 1441 w 5770"/>
                <a:gd name="T69" fmla="*/ 48 h 174"/>
                <a:gd name="T70" fmla="*/ 1561 w 5770"/>
                <a:gd name="T71" fmla="*/ 90 h 174"/>
                <a:gd name="T72" fmla="*/ 1971 w 5770"/>
                <a:gd name="T73" fmla="*/ 96 h 174"/>
                <a:gd name="T74" fmla="*/ 2235 w 5770"/>
                <a:gd name="T75" fmla="*/ 3 h 174"/>
                <a:gd name="T76" fmla="*/ 2350 w 5770"/>
                <a:gd name="T77" fmla="*/ 102 h 174"/>
                <a:gd name="T78" fmla="*/ 2559 w 5770"/>
                <a:gd name="T79" fmla="*/ 96 h 174"/>
                <a:gd name="T80" fmla="*/ 2715 w 5770"/>
                <a:gd name="T81" fmla="*/ 24 h 174"/>
                <a:gd name="T82" fmla="*/ 2792 w 5770"/>
                <a:gd name="T83" fmla="*/ 132 h 174"/>
                <a:gd name="T84" fmla="*/ 3127 w 5770"/>
                <a:gd name="T85" fmla="*/ 102 h 174"/>
                <a:gd name="T86" fmla="*/ 3486 w 5770"/>
                <a:gd name="T87" fmla="*/ 48 h 174"/>
                <a:gd name="T88" fmla="*/ 3582 w 5770"/>
                <a:gd name="T89" fmla="*/ 42 h 174"/>
                <a:gd name="T90" fmla="*/ 3731 w 5770"/>
                <a:gd name="T91" fmla="*/ 90 h 174"/>
                <a:gd name="T92" fmla="*/ 4078 w 5770"/>
                <a:gd name="T93" fmla="*/ 102 h 174"/>
                <a:gd name="T94" fmla="*/ 4419 w 5770"/>
                <a:gd name="T95" fmla="*/ 30 h 174"/>
                <a:gd name="T96" fmla="*/ 4574 w 5770"/>
                <a:gd name="T97" fmla="*/ 6 h 174"/>
                <a:gd name="T98" fmla="*/ 4628 w 5770"/>
                <a:gd name="T99" fmla="*/ 60 h 174"/>
                <a:gd name="T100" fmla="*/ 4724 w 5770"/>
                <a:gd name="T101" fmla="*/ 108 h 174"/>
                <a:gd name="T102" fmla="*/ 4927 w 5770"/>
                <a:gd name="T103" fmla="*/ 84 h 174"/>
                <a:gd name="T104" fmla="*/ 5118 w 5770"/>
                <a:gd name="T105" fmla="*/ 14 h 174"/>
                <a:gd name="T106" fmla="*/ 5280 w 5770"/>
                <a:gd name="T107" fmla="*/ 9 h 174"/>
                <a:gd name="T108" fmla="*/ 5453 w 5770"/>
                <a:gd name="T109" fmla="*/ 36 h 174"/>
                <a:gd name="T110" fmla="*/ 5465 w 5770"/>
                <a:gd name="T111" fmla="*/ 72 h 174"/>
                <a:gd name="T112" fmla="*/ 5656 w 5770"/>
                <a:gd name="T113" fmla="*/ 90 h 174"/>
                <a:gd name="T114" fmla="*/ 5710 w 5770"/>
                <a:gd name="T115" fmla="*/ 102 h 174"/>
                <a:gd name="T116" fmla="*/ 5477 w 5770"/>
                <a:gd name="T117" fmla="*/ 90 h 174"/>
                <a:gd name="T118" fmla="*/ 5453 w 5770"/>
                <a:gd name="T119" fmla="*/ 60 h 174"/>
                <a:gd name="T120" fmla="*/ 5393 w 5770"/>
                <a:gd name="T121" fmla="*/ 30 h 174"/>
                <a:gd name="T122" fmla="*/ 5219 w 5770"/>
                <a:gd name="T123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</p:grpSp>
      <p:sp>
        <p:nvSpPr>
          <p:cNvPr id="7192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7193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C310A-FFE0-4DB5-8BE0-E9D4E218BFB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05858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1DA0A6-CE24-4294-9396-BD202A199E35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36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8DD169-2862-4A3A-BBC0-2C2EE25F0EBE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5815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2C7AA4-E37E-4D33-891D-D545C1C2DBB5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241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D7C798-83CE-420F-A669-FF0BD45FECDD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35052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Прямоугольник 13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5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36C816-87ED-42CA-81C0-6FBD48F912D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307054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89DC5E-86A4-48CD-97A0-3518966E662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163843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17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/>
            <a:gdLst>
              <a:gd name="T0" fmla="*/ 0 w 2736"/>
              <a:gd name="T1" fmla="*/ 5791200 h 3648"/>
              <a:gd name="T2" fmla="*/ 1137151 w 2736"/>
              <a:gd name="T3" fmla="*/ 3200400 h 3648"/>
              <a:gd name="T4" fmla="*/ 4321175 w 2736"/>
              <a:gd name="T5" fmla="*/ 0 h 3648"/>
              <a:gd name="T6" fmla="*/ 4321175 w 2736"/>
              <a:gd name="T7" fmla="*/ 152400 h 3648"/>
              <a:gd name="T8" fmla="*/ 1175056 w 2736"/>
              <a:gd name="T9" fmla="*/ 3235325 h 3648"/>
              <a:gd name="T10" fmla="*/ 75810 w 2736"/>
              <a:gd name="T11" fmla="*/ 5791200 h 3648"/>
              <a:gd name="T12" fmla="*/ 0 w 2736"/>
              <a:gd name="T13" fmla="*/ 5791200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" name="Полилиния 18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/>
            <a:gdLst>
              <a:gd name="T0" fmla="*/ 0 w 3504"/>
              <a:gd name="T1" fmla="*/ 6538193 h 4128"/>
              <a:gd name="T2" fmla="*/ 0 w 3504"/>
              <a:gd name="T3" fmla="*/ 6615113 h 4128"/>
              <a:gd name="T4" fmla="*/ 5513388 w 3504"/>
              <a:gd name="T5" fmla="*/ 4230596 h 4128"/>
              <a:gd name="T6" fmla="*/ 4531552 w 3504"/>
              <a:gd name="T7" fmla="*/ 0 h 4128"/>
              <a:gd name="T8" fmla="*/ 4456026 w 3504"/>
              <a:gd name="T9" fmla="*/ 0 h 4128"/>
              <a:gd name="T10" fmla="*/ 5452023 w 3504"/>
              <a:gd name="T11" fmla="*/ 4196943 h 4128"/>
              <a:gd name="T12" fmla="*/ 0 w 3504"/>
              <a:gd name="T13" fmla="*/ 6538193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Полилиния 5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Полилиния 13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" name="Прямоугольник 22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ADEF4C-1324-4A0B-9E0F-1F04CC3A516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731633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E9B5D9-7301-48DC-A874-1E8ABF5066C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710056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2" name="Прямоугольник 1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3" name="Прямоугольник 1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4" name="Прямоугольник 13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Прямоугольник 1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ECF817-5A45-437E-BBA1-11D9251BF3E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64118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3C802A-0B69-4A19-B6A2-1DB51ACD626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53586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C43C7B-1205-4912-89E1-AD00280E0AF0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777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7ED491-B904-4F3F-BC8C-8CE16E23AD5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255904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A26C18-1D5F-439A-8848-AF9E7D7FAA0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152517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19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rot="16200000">
              <a:off x="6663593" y="1298375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rot="5400000" flipH="1">
              <a:off x="6744513" y="1297400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Группа 25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Прямая соединительная линия 11"/>
            <p:cNvCxnSpPr/>
            <p:nvPr/>
          </p:nvCxnSpPr>
          <p:spPr>
            <a:xfrm rot="16200000">
              <a:off x="6663593" y="1298375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5400000" flipH="1">
              <a:off x="6744513" y="1297400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Группа 29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 rot="16200000">
              <a:off x="6663592" y="1298373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5400000" flipH="1">
              <a:off x="6744512" y="1297398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0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</a:lstStyle>
          <a:p>
            <a:fld id="{C52B7703-F0C7-4778-9DCB-3B698324664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203179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9AF827-8E5B-42EA-BFE2-FBC7A073D03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667410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72132C-13C1-4469-99FE-3BB10ED0F51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55709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D0E956-351A-4F05-832A-4149CCF3004A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298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2D0B59-079E-40C1-BDDB-A680FA2C2DEB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656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0DEBE1-3C87-462E-A2E1-3AD0874504B1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9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797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F0FC27-F7B8-400E-953A-9F03C692FCE1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623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1AD830-7457-45BD-AA13-82798E4D167E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798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2884E2-A9D4-4848-9770-64F2E527ED2E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161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D73683-957D-4A82-A3AA-455F95D97595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970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6147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033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34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35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36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37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6153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6154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040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41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42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43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6159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045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6161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047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6163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049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50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51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11E8C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67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>
                <a:gd name="T0" fmla="*/ 4993 w 5770"/>
                <a:gd name="T1" fmla="*/ 66 h 174"/>
                <a:gd name="T2" fmla="*/ 4771 w 5770"/>
                <a:gd name="T3" fmla="*/ 132 h 174"/>
                <a:gd name="T4" fmla="*/ 4640 w 5770"/>
                <a:gd name="T5" fmla="*/ 96 h 174"/>
                <a:gd name="T6" fmla="*/ 4598 w 5770"/>
                <a:gd name="T7" fmla="*/ 36 h 174"/>
                <a:gd name="T8" fmla="*/ 4478 w 5770"/>
                <a:gd name="T9" fmla="*/ 30 h 174"/>
                <a:gd name="T10" fmla="*/ 4186 w 5770"/>
                <a:gd name="T11" fmla="*/ 108 h 174"/>
                <a:gd name="T12" fmla="*/ 3815 w 5770"/>
                <a:gd name="T13" fmla="*/ 120 h 174"/>
                <a:gd name="T14" fmla="*/ 3617 w 5770"/>
                <a:gd name="T15" fmla="*/ 72 h 174"/>
                <a:gd name="T16" fmla="*/ 3510 w 5770"/>
                <a:gd name="T17" fmla="*/ 60 h 174"/>
                <a:gd name="T18" fmla="*/ 3336 w 5770"/>
                <a:gd name="T19" fmla="*/ 96 h 174"/>
                <a:gd name="T20" fmla="*/ 2846 w 5770"/>
                <a:gd name="T21" fmla="*/ 150 h 174"/>
                <a:gd name="T22" fmla="*/ 2703 w 5770"/>
                <a:gd name="T23" fmla="*/ 96 h 174"/>
                <a:gd name="T24" fmla="*/ 2619 w 5770"/>
                <a:gd name="T25" fmla="*/ 90 h 174"/>
                <a:gd name="T26" fmla="*/ 2416 w 5770"/>
                <a:gd name="T27" fmla="*/ 132 h 174"/>
                <a:gd name="T28" fmla="*/ 2278 w 5770"/>
                <a:gd name="T29" fmla="*/ 84 h 174"/>
                <a:gd name="T30" fmla="*/ 2151 w 5770"/>
                <a:gd name="T31" fmla="*/ 36 h 174"/>
                <a:gd name="T32" fmla="*/ 1947 w 5770"/>
                <a:gd name="T33" fmla="*/ 120 h 174"/>
                <a:gd name="T34" fmla="*/ 1525 w 5770"/>
                <a:gd name="T35" fmla="*/ 102 h 174"/>
                <a:gd name="T36" fmla="*/ 1429 w 5770"/>
                <a:gd name="T37" fmla="*/ 60 h 174"/>
                <a:gd name="T38" fmla="*/ 1333 w 5770"/>
                <a:gd name="T39" fmla="*/ 60 h 174"/>
                <a:gd name="T40" fmla="*/ 1058 w 5770"/>
                <a:gd name="T41" fmla="*/ 150 h 174"/>
                <a:gd name="T42" fmla="*/ 652 w 5770"/>
                <a:gd name="T43" fmla="*/ 150 h 174"/>
                <a:gd name="T44" fmla="*/ 442 w 5770"/>
                <a:gd name="T45" fmla="*/ 66 h 174"/>
                <a:gd name="T46" fmla="*/ 377 w 5770"/>
                <a:gd name="T47" fmla="*/ 48 h 174"/>
                <a:gd name="T48" fmla="*/ 305 w 5770"/>
                <a:gd name="T49" fmla="*/ 108 h 174"/>
                <a:gd name="T50" fmla="*/ 144 w 5770"/>
                <a:gd name="T51" fmla="*/ 138 h 174"/>
                <a:gd name="T52" fmla="*/ 0 w 5770"/>
                <a:gd name="T53" fmla="*/ 96 h 174"/>
                <a:gd name="T54" fmla="*/ 167 w 5770"/>
                <a:gd name="T55" fmla="*/ 120 h 174"/>
                <a:gd name="T56" fmla="*/ 323 w 5770"/>
                <a:gd name="T57" fmla="*/ 84 h 174"/>
                <a:gd name="T58" fmla="*/ 383 w 5770"/>
                <a:gd name="T59" fmla="*/ 24 h 174"/>
                <a:gd name="T60" fmla="*/ 460 w 5770"/>
                <a:gd name="T61" fmla="*/ 60 h 174"/>
                <a:gd name="T62" fmla="*/ 706 w 5770"/>
                <a:gd name="T63" fmla="*/ 144 h 174"/>
                <a:gd name="T64" fmla="*/ 1100 w 5770"/>
                <a:gd name="T65" fmla="*/ 120 h 174"/>
                <a:gd name="T66" fmla="*/ 1345 w 5770"/>
                <a:gd name="T67" fmla="*/ 36 h 174"/>
                <a:gd name="T68" fmla="*/ 1441 w 5770"/>
                <a:gd name="T69" fmla="*/ 48 h 174"/>
                <a:gd name="T70" fmla="*/ 1561 w 5770"/>
                <a:gd name="T71" fmla="*/ 90 h 174"/>
                <a:gd name="T72" fmla="*/ 1971 w 5770"/>
                <a:gd name="T73" fmla="*/ 96 h 174"/>
                <a:gd name="T74" fmla="*/ 2235 w 5770"/>
                <a:gd name="T75" fmla="*/ 3 h 174"/>
                <a:gd name="T76" fmla="*/ 2350 w 5770"/>
                <a:gd name="T77" fmla="*/ 102 h 174"/>
                <a:gd name="T78" fmla="*/ 2559 w 5770"/>
                <a:gd name="T79" fmla="*/ 96 h 174"/>
                <a:gd name="T80" fmla="*/ 2715 w 5770"/>
                <a:gd name="T81" fmla="*/ 24 h 174"/>
                <a:gd name="T82" fmla="*/ 2792 w 5770"/>
                <a:gd name="T83" fmla="*/ 132 h 174"/>
                <a:gd name="T84" fmla="*/ 3127 w 5770"/>
                <a:gd name="T85" fmla="*/ 102 h 174"/>
                <a:gd name="T86" fmla="*/ 3486 w 5770"/>
                <a:gd name="T87" fmla="*/ 48 h 174"/>
                <a:gd name="T88" fmla="*/ 3582 w 5770"/>
                <a:gd name="T89" fmla="*/ 42 h 174"/>
                <a:gd name="T90" fmla="*/ 3731 w 5770"/>
                <a:gd name="T91" fmla="*/ 90 h 174"/>
                <a:gd name="T92" fmla="*/ 4078 w 5770"/>
                <a:gd name="T93" fmla="*/ 102 h 174"/>
                <a:gd name="T94" fmla="*/ 4419 w 5770"/>
                <a:gd name="T95" fmla="*/ 30 h 174"/>
                <a:gd name="T96" fmla="*/ 4574 w 5770"/>
                <a:gd name="T97" fmla="*/ 6 h 174"/>
                <a:gd name="T98" fmla="*/ 4628 w 5770"/>
                <a:gd name="T99" fmla="*/ 60 h 174"/>
                <a:gd name="T100" fmla="*/ 4724 w 5770"/>
                <a:gd name="T101" fmla="*/ 108 h 174"/>
                <a:gd name="T102" fmla="*/ 4927 w 5770"/>
                <a:gd name="T103" fmla="*/ 84 h 174"/>
                <a:gd name="T104" fmla="*/ 5118 w 5770"/>
                <a:gd name="T105" fmla="*/ 14 h 174"/>
                <a:gd name="T106" fmla="*/ 5280 w 5770"/>
                <a:gd name="T107" fmla="*/ 9 h 174"/>
                <a:gd name="T108" fmla="*/ 5453 w 5770"/>
                <a:gd name="T109" fmla="*/ 36 h 174"/>
                <a:gd name="T110" fmla="*/ 5465 w 5770"/>
                <a:gd name="T111" fmla="*/ 72 h 174"/>
                <a:gd name="T112" fmla="*/ 5656 w 5770"/>
                <a:gd name="T113" fmla="*/ 90 h 174"/>
                <a:gd name="T114" fmla="*/ 5710 w 5770"/>
                <a:gd name="T115" fmla="*/ 102 h 174"/>
                <a:gd name="T116" fmla="*/ 5477 w 5770"/>
                <a:gd name="T117" fmla="*/ 90 h 174"/>
                <a:gd name="T118" fmla="*/ 5453 w 5770"/>
                <a:gd name="T119" fmla="*/ 60 h 174"/>
                <a:gd name="T120" fmla="*/ 5393 w 5770"/>
                <a:gd name="T121" fmla="*/ 30 h 174"/>
                <a:gd name="T122" fmla="*/ 5219 w 5770"/>
                <a:gd name="T123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</p:grpSp>
      <p:sp>
        <p:nvSpPr>
          <p:cNvPr id="6168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169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170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71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CC5471B7-BDE4-4220-9FC6-7D9AA6123CDC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172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68" r:id="rId1"/>
    <p:sldLayoutId id="2147483951" r:id="rId2"/>
    <p:sldLayoutId id="2147483952" r:id="rId3"/>
    <p:sldLayoutId id="2147483953" r:id="rId4"/>
    <p:sldLayoutId id="2147483954" r:id="rId5"/>
    <p:sldLayoutId id="2147483955" r:id="rId6"/>
    <p:sldLayoutId id="2147483956" r:id="rId7"/>
    <p:sldLayoutId id="2147483957" r:id="rId8"/>
    <p:sldLayoutId id="2147483958" r:id="rId9"/>
    <p:sldLayoutId id="2147483959" r:id="rId10"/>
    <p:sldLayoutId id="2147483960" r:id="rId11"/>
    <p:sldLayoutId id="2147483961" r:id="rId12"/>
    <p:sldLayoutId id="214748396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anose="05000000000000000000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64999">
              <a:srgbClr val="000000"/>
            </a:gs>
            <a:gs pos="100000">
              <a:srgbClr val="5A77A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60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2"/>
                </a:solidFill>
              </a:defRPr>
            </a:lvl1pPr>
          </a:lstStyle>
          <a:p>
            <a:fld id="{C0973AAC-B234-4C84-AD36-2E2D00527FB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9" r:id="rId1"/>
    <p:sldLayoutId id="2147483963" r:id="rId2"/>
    <p:sldLayoutId id="2147483970" r:id="rId3"/>
    <p:sldLayoutId id="2147483971" r:id="rId4"/>
    <p:sldLayoutId id="2147483972" r:id="rId5"/>
    <p:sldLayoutId id="2147483964" r:id="rId6"/>
    <p:sldLayoutId id="2147483973" r:id="rId7"/>
    <p:sldLayoutId id="2147483965" r:id="rId8"/>
    <p:sldLayoutId id="2147483974" r:id="rId9"/>
    <p:sldLayoutId id="2147483966" r:id="rId10"/>
    <p:sldLayoutId id="214748396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anose="05000000000000000000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anose="05040102010807070707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000" dirty="0" smtClean="0"/>
              <a:t>ГБОУ ВПО </a:t>
            </a:r>
            <a:r>
              <a:rPr lang="ru-RU" sz="2000" dirty="0" err="1" smtClean="0"/>
              <a:t>ОрГМУ</a:t>
            </a:r>
            <a:r>
              <a:rPr lang="ru-RU" sz="2000" dirty="0" smtClean="0"/>
              <a:t> Минздрава России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КАФЕДРА ГОСПИТАЛЬНОЙ ХИРУРГИИ, УРОЛОГИИ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229600" cy="4073525"/>
          </a:xfrm>
        </p:spPr>
        <p:txBody>
          <a:bodyPr/>
          <a:lstStyle/>
          <a:p>
            <a:pPr marL="0" indent="0" algn="ctr" eaLnBrk="1" hangingPunct="1">
              <a:buFont typeface="Wingdings" panose="05000000000000000000" pitchFamily="2" charset="2"/>
              <a:buNone/>
              <a:defRPr/>
            </a:pPr>
            <a:endParaRPr lang="ru-RU" dirty="0" smtClean="0"/>
          </a:p>
          <a:p>
            <a:pPr marL="0" indent="0" algn="ctr" eaLnBrk="1" hangingPunct="1">
              <a:buFont typeface="Wingdings" panose="05000000000000000000" pitchFamily="2" charset="2"/>
              <a:buNone/>
              <a:defRPr/>
            </a:pPr>
            <a:r>
              <a:rPr lang="ru-RU" dirty="0" smtClean="0"/>
              <a:t>ОСТРАЯ АРТЕРИАЛЬНАЯ </a:t>
            </a: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ru-RU" dirty="0" smtClean="0"/>
              <a:t>НЕПРОХОДИМОСТЬ </a:t>
            </a:r>
          </a:p>
          <a:p>
            <a:pPr eaLnBrk="1" hangingPunct="1">
              <a:defRPr/>
            </a:pPr>
            <a:endParaRPr lang="ru-RU" dirty="0" smtClean="0"/>
          </a:p>
          <a:p>
            <a:pPr eaLnBrk="1" hangingPunct="1">
              <a:defRPr/>
            </a:pPr>
            <a:endParaRPr lang="ru-RU" dirty="0" smtClean="0"/>
          </a:p>
          <a:p>
            <a:pPr marL="0" indent="0" algn="ctr" eaLnBrk="1" hangingPunct="1">
              <a:buFont typeface="Wingdings" panose="05000000000000000000" pitchFamily="2" charset="2"/>
              <a:buNone/>
              <a:defRPr/>
            </a:pPr>
            <a:endParaRPr lang="ru-RU" dirty="0"/>
          </a:p>
          <a:p>
            <a:pPr marL="0" indent="0" algn="ctr" eaLnBrk="1" hangingPunct="1">
              <a:buFont typeface="Wingdings" panose="05000000000000000000" pitchFamily="2" charset="2"/>
              <a:buNone/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ольник 1"/>
          <p:cNvSpPr>
            <a:spLocks noChangeArrowheads="1"/>
          </p:cNvSpPr>
          <p:nvPr/>
        </p:nvSpPr>
        <p:spPr bwMode="auto">
          <a:xfrm>
            <a:off x="228600" y="1143000"/>
            <a:ext cx="8534400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ts val="120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ru-RU" altLang="ru-RU" sz="2400"/>
              <a:t>левая половина сердца:</a:t>
            </a:r>
            <a:r>
              <a:rPr lang="en-US" altLang="ru-RU" sz="2400"/>
              <a:t> </a:t>
            </a:r>
            <a:r>
              <a:rPr lang="ru-RU" altLang="ru-RU" sz="2400"/>
              <a:t>пристеночные тромбы, образовавшиеся на фоне нарушения ритма сердца, инфаркта миокарда, стеноза митрального клапана, эндокардита; вегетации на клапанах; инородные тела, опухоли;</a:t>
            </a:r>
            <a:endParaRPr lang="en-US" altLang="ru-RU" sz="2400"/>
          </a:p>
          <a:p>
            <a:pPr>
              <a:spcBef>
                <a:spcPts val="120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ru-RU" altLang="ru-RU" sz="2400"/>
              <a:t>Аорта: атеросклеротическая бляшка, травма с последующим тромбозом, аневризма, инородные тела;</a:t>
            </a:r>
          </a:p>
          <a:p>
            <a:pPr>
              <a:spcBef>
                <a:spcPts val="120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ru-RU" altLang="ru-RU" sz="2400"/>
              <a:t>Легочные вены: тромбозы, травма с последующим тромбозом, опухоли; </a:t>
            </a:r>
            <a:endParaRPr lang="en-US" altLang="ru-RU" sz="2400"/>
          </a:p>
          <a:p>
            <a:pPr>
              <a:spcBef>
                <a:spcPts val="120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ru-RU" altLang="ru-RU" sz="2400"/>
              <a:t>правые отделы сердца: при дефектах межжелудочковой и межпредсердной перегородок; </a:t>
            </a:r>
            <a:endParaRPr lang="en-US" altLang="ru-RU" sz="2400"/>
          </a:p>
          <a:p>
            <a:pPr>
              <a:spcBef>
                <a:spcPts val="120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ru-RU" altLang="ru-RU" sz="2400"/>
              <a:t>вены большого круга кровообращения (при незаращении внутрисердечных перегородок). </a:t>
            </a:r>
          </a:p>
        </p:txBody>
      </p:sp>
      <p:sp>
        <p:nvSpPr>
          <p:cNvPr id="12291" name="Прямоугольник 2"/>
          <p:cNvSpPr>
            <a:spLocks noChangeArrowheads="1"/>
          </p:cNvSpPr>
          <p:nvPr/>
        </p:nvSpPr>
        <p:spPr bwMode="auto">
          <a:xfrm>
            <a:off x="76200" y="76200"/>
            <a:ext cx="8686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3000" dirty="0" smtClean="0">
                <a:solidFill>
                  <a:schemeClr val="tx2">
                    <a:lumMod val="90000"/>
                  </a:schemeClr>
                </a:solidFill>
              </a:rPr>
              <a:t>По локализации первичного очага причинами эмболии являются: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77813"/>
            <a:ext cx="8839200" cy="1322387"/>
          </a:xfrm>
        </p:spPr>
        <p:txBody>
          <a:bodyPr/>
          <a:lstStyle/>
          <a:p>
            <a:pPr>
              <a:defRPr/>
            </a:pPr>
            <a:r>
              <a:rPr lang="ru-RU">
                <a:solidFill>
                  <a:srgbClr val="FFFF00"/>
                </a:solidFill>
                <a:latin typeface="CyrillicOld" pitchFamily="2" charset="0"/>
              </a:rPr>
              <a:t>Стадии острой артериальной непроходимости</a:t>
            </a:r>
            <a:endParaRPr lang="ru-RU">
              <a:latin typeface="CyrillicOld" pitchFamily="2" charset="0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76400"/>
            <a:ext cx="8839200" cy="4648200"/>
          </a:xfrm>
        </p:spPr>
        <p:txBody>
          <a:bodyPr/>
          <a:lstStyle/>
          <a:p>
            <a:pPr marL="812800" indent="-812800">
              <a:buClr>
                <a:srgbClr val="00CC00"/>
              </a:buClr>
              <a:buSzPct val="90000"/>
              <a:buFont typeface="Wingdings" panose="05000000000000000000" pitchFamily="2" charset="2"/>
              <a:buAutoNum type="romanUcPeriod"/>
              <a:defRPr/>
            </a:pPr>
            <a:r>
              <a:rPr lang="ru-RU">
                <a:solidFill>
                  <a:schemeClr val="tx2"/>
                </a:solidFill>
                <a:latin typeface="Times New Roman" pitchFamily="18" charset="0"/>
              </a:rPr>
              <a:t>Стадия острых ишемических расстройств</a:t>
            </a:r>
          </a:p>
          <a:p>
            <a:pPr marL="812800" indent="-812800">
              <a:buClr>
                <a:srgbClr val="00CC00"/>
              </a:buClr>
              <a:buSzPct val="90000"/>
              <a:buFont typeface="Wingdings" panose="05000000000000000000" pitchFamily="2" charset="2"/>
              <a:buAutoNum type="romanUcPeriod"/>
              <a:defRPr/>
            </a:pPr>
            <a:r>
              <a:rPr lang="ru-RU">
                <a:solidFill>
                  <a:schemeClr val="tx2"/>
                </a:solidFill>
                <a:latin typeface="Times New Roman" pitchFamily="18" charset="0"/>
              </a:rPr>
              <a:t>Стадия компенсации (при хорошо развитой коллатеральной сети) – </a:t>
            </a:r>
            <a:r>
              <a:rPr lang="ru-RU" sz="2800">
                <a:latin typeface="Times New Roman" pitchFamily="18" charset="0"/>
              </a:rPr>
              <a:t>в покое отсутствуют признаки ишемии</a:t>
            </a:r>
          </a:p>
          <a:p>
            <a:pPr marL="812800" indent="-812800">
              <a:buClr>
                <a:srgbClr val="00CC00"/>
              </a:buClr>
              <a:buSzPct val="90000"/>
              <a:buFont typeface="Wingdings" panose="05000000000000000000" pitchFamily="2" charset="2"/>
              <a:buAutoNum type="romanUcPeriod"/>
              <a:defRPr/>
            </a:pPr>
            <a:r>
              <a:rPr lang="ru-RU">
                <a:solidFill>
                  <a:schemeClr val="tx2"/>
                </a:solidFill>
                <a:latin typeface="Times New Roman" pitchFamily="18" charset="0"/>
              </a:rPr>
              <a:t>Стадия декомпенсации (при отсутствии коллатералей) </a:t>
            </a:r>
            <a:r>
              <a:rPr lang="ru-RU">
                <a:latin typeface="Times New Roman" pitchFamily="18" charset="0"/>
              </a:rPr>
              <a:t>– </a:t>
            </a:r>
            <a:r>
              <a:rPr lang="ru-RU" sz="2800">
                <a:latin typeface="Times New Roman" pitchFamily="18" charset="0"/>
              </a:rPr>
              <a:t>интенсивные боли, понижение температуры на 8-10</a:t>
            </a:r>
            <a:r>
              <a:rPr lang="ru-RU" sz="2800" baseline="30000">
                <a:latin typeface="Times New Roman" pitchFamily="18" charset="0"/>
              </a:rPr>
              <a:t>о</a:t>
            </a:r>
            <a:r>
              <a:rPr lang="ru-RU" sz="2800">
                <a:latin typeface="Times New Roman" pitchFamily="18" charset="0"/>
              </a:rPr>
              <a:t>С, анестезия, арефлексия, контрактура</a:t>
            </a:r>
            <a:r>
              <a:rPr lang="ru-RU">
                <a:solidFill>
                  <a:schemeClr val="tx2"/>
                </a:solidFill>
                <a:latin typeface="Times New Roman" pitchFamily="18" charset="0"/>
              </a:rPr>
              <a:t> </a:t>
            </a:r>
          </a:p>
          <a:p>
            <a:pPr marL="812800" indent="-812800">
              <a:buClr>
                <a:srgbClr val="00CC00"/>
              </a:buClr>
              <a:buSzPct val="90000"/>
              <a:buFont typeface="Wingdings" panose="05000000000000000000" pitchFamily="2" charset="2"/>
              <a:buAutoNum type="romanUcPeriod"/>
              <a:defRPr/>
            </a:pPr>
            <a:r>
              <a:rPr lang="ru-RU">
                <a:solidFill>
                  <a:schemeClr val="tx2"/>
                </a:solidFill>
                <a:latin typeface="Times New Roman" pitchFamily="18" charset="0"/>
              </a:rPr>
              <a:t>Стадия необратимых изменений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153400" cy="685800"/>
          </a:xfrm>
        </p:spPr>
        <p:txBody>
          <a:bodyPr/>
          <a:lstStyle/>
          <a:p>
            <a:pPr>
              <a:defRPr/>
            </a:pPr>
            <a:r>
              <a:rPr lang="ru-RU" sz="4000">
                <a:solidFill>
                  <a:srgbClr val="FFFF00"/>
                </a:solidFill>
                <a:latin typeface="CyrillicOld" pitchFamily="2" charset="0"/>
              </a:rPr>
              <a:t>Диагностика</a:t>
            </a:r>
            <a:endParaRPr lang="ru-RU" sz="4000">
              <a:latin typeface="CyrillicOld" pitchFamily="2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90600"/>
            <a:ext cx="8839200" cy="5715000"/>
          </a:xfrm>
        </p:spPr>
        <p:txBody>
          <a:bodyPr/>
          <a:lstStyle/>
          <a:p>
            <a:pPr marL="609600" indent="-609600">
              <a:buFont typeface="Wingdings" panose="05000000000000000000" pitchFamily="2" charset="2"/>
              <a:buNone/>
              <a:defRPr/>
            </a:pPr>
            <a:r>
              <a:rPr lang="ru-RU" i="1" u="sng"/>
              <a:t>1.отсутствие пульсации окклюзированной артерии.</a:t>
            </a:r>
          </a:p>
          <a:p>
            <a:pPr marL="609600" indent="-609600">
              <a:buFont typeface="Wingdings" panose="05000000000000000000" pitchFamily="2" charset="2"/>
              <a:buNone/>
              <a:defRPr/>
            </a:pPr>
            <a:r>
              <a:rPr lang="ru-RU" i="1" u="sng"/>
              <a:t>2.похолодание конечности.</a:t>
            </a:r>
          </a:p>
          <a:p>
            <a:pPr marL="609600" indent="-609600">
              <a:buFont typeface="Wingdings" panose="05000000000000000000" pitchFamily="2" charset="2"/>
              <a:buNone/>
              <a:defRPr/>
            </a:pPr>
            <a:r>
              <a:rPr lang="ru-RU" i="1" u="sng"/>
              <a:t>3.допплерография</a:t>
            </a:r>
          </a:p>
          <a:p>
            <a:pPr marL="609600" indent="-609600">
              <a:buFont typeface="Wingdings" panose="05000000000000000000" pitchFamily="2" charset="2"/>
              <a:buNone/>
              <a:defRPr/>
            </a:pPr>
            <a:r>
              <a:rPr lang="ru-RU" i="1" u="sng"/>
              <a:t>4.звуковая эхолокация </a:t>
            </a:r>
          </a:p>
          <a:p>
            <a:pPr marL="609600" indent="-609600">
              <a:buFont typeface="Wingdings" panose="05000000000000000000" pitchFamily="2" charset="2"/>
              <a:buNone/>
              <a:defRPr/>
            </a:pPr>
            <a:r>
              <a:rPr lang="ru-RU" i="1" u="sng"/>
              <a:t>5.ангиография (с водорастворимым контрастом)</a:t>
            </a:r>
          </a:p>
          <a:p>
            <a:pPr marL="609600" indent="-609600">
              <a:buFont typeface="Wingdings" panose="05000000000000000000" pitchFamily="2" charset="2"/>
              <a:buNone/>
              <a:defRPr/>
            </a:pPr>
            <a:r>
              <a:rPr lang="ru-RU" i="1" u="sng"/>
              <a:t>  </a:t>
            </a:r>
            <a:endParaRPr lang="ru-RU">
              <a:latin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763000" cy="838200"/>
          </a:xfrm>
        </p:spPr>
        <p:txBody>
          <a:bodyPr/>
          <a:lstStyle/>
          <a:p>
            <a:pPr>
              <a:defRPr/>
            </a:pPr>
            <a:r>
              <a:rPr lang="ru-RU">
                <a:solidFill>
                  <a:srgbClr val="FFFF00"/>
                </a:solidFill>
                <a:latin typeface="CyrillicOld" pitchFamily="2" charset="0"/>
              </a:rPr>
              <a:t>Тактика ведения больных с ОАН</a:t>
            </a:r>
          </a:p>
        </p:txBody>
      </p:sp>
      <p:graphicFrame>
        <p:nvGraphicFramePr>
          <p:cNvPr id="51421" name="Group 221"/>
          <p:cNvGraphicFramePr>
            <a:graphicFrameLocks noGrp="1"/>
          </p:cNvGraphicFramePr>
          <p:nvPr>
            <p:ph type="tbl" idx="1"/>
          </p:nvPr>
        </p:nvGraphicFramePr>
        <p:xfrm>
          <a:off x="152400" y="1143000"/>
          <a:ext cx="8763000" cy="5367338"/>
        </p:xfrm>
        <a:graphic>
          <a:graphicData uri="http://schemas.openxmlformats.org/drawingml/2006/table">
            <a:tbl>
              <a:tblPr/>
              <a:tblGrid>
                <a:gridCol w="6746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84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95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94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3000"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Степень ишемии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Характер артериальной окклюзии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000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Эмболия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Острый тромбоз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3254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I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Экстренная или отсроченная (до 24 ч) эмболэктомия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Обследование (УЗИ, ангиография), консервативная терапия или реваскуляризирующая операция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3625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II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А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Экстренная эмболэктомия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Срочное обследование (до 24 ч), реваскуляризирующая операция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61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Б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Экстренная реваскуляризирующая операция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77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В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Экстренная реваскуляризирующая операция + фасциотомия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9362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III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А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Экстренная реваскуляризирующая операция + фасциотомия, некрэктомия. Отсроченная ампутация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76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Б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Первичная ампутация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7813"/>
            <a:ext cx="8534400" cy="1322387"/>
          </a:xfrm>
        </p:spPr>
        <p:txBody>
          <a:bodyPr/>
          <a:lstStyle/>
          <a:p>
            <a:pPr>
              <a:defRPr/>
            </a:pPr>
            <a:r>
              <a:rPr lang="ru-RU" sz="4600">
                <a:solidFill>
                  <a:srgbClr val="FFFF00"/>
                </a:solidFill>
                <a:latin typeface="CyrillicOld" pitchFamily="2" charset="0"/>
              </a:rPr>
              <a:t>Задачи консервативного лечения</a:t>
            </a:r>
            <a:endParaRPr lang="ru-RU" sz="4600">
              <a:latin typeface="CyrillicOld" pitchFamily="2" charset="0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76400"/>
            <a:ext cx="8763000" cy="4648200"/>
          </a:xfrm>
        </p:spPr>
        <p:txBody>
          <a:bodyPr/>
          <a:lstStyle/>
          <a:p>
            <a:pPr marL="457200" indent="-457200">
              <a:buClr>
                <a:srgbClr val="00CC00"/>
              </a:buClr>
              <a:buSzPct val="90000"/>
              <a:buFont typeface="Wingdings" panose="05000000000000000000" pitchFamily="2" charset="2"/>
              <a:buChar char="v"/>
              <a:defRPr/>
            </a:pPr>
            <a:r>
              <a:rPr lang="ru-RU" sz="3000">
                <a:solidFill>
                  <a:schemeClr val="tx2"/>
                </a:solidFill>
                <a:latin typeface="Times New Roman" pitchFamily="18" charset="0"/>
              </a:rPr>
              <a:t>профилактика нарастания и распространения тромба;</a:t>
            </a:r>
          </a:p>
          <a:p>
            <a:pPr marL="457200" indent="-457200">
              <a:buClr>
                <a:srgbClr val="00CC00"/>
              </a:buClr>
              <a:buSzPct val="90000"/>
              <a:buFont typeface="Wingdings" panose="05000000000000000000" pitchFamily="2" charset="2"/>
              <a:buChar char="v"/>
              <a:defRPr/>
            </a:pPr>
            <a:r>
              <a:rPr lang="ru-RU" sz="3000">
                <a:solidFill>
                  <a:schemeClr val="tx2"/>
                </a:solidFill>
                <a:latin typeface="Times New Roman" pitchFamily="18" charset="0"/>
              </a:rPr>
              <a:t>растворение (лизис) тромба;</a:t>
            </a:r>
          </a:p>
          <a:p>
            <a:pPr marL="457200" indent="-457200">
              <a:buClr>
                <a:srgbClr val="00CC00"/>
              </a:buClr>
              <a:buSzPct val="90000"/>
              <a:buFont typeface="Wingdings" panose="05000000000000000000" pitchFamily="2" charset="2"/>
              <a:buChar char="v"/>
              <a:defRPr/>
            </a:pPr>
            <a:r>
              <a:rPr lang="ru-RU" sz="3000">
                <a:solidFill>
                  <a:schemeClr val="tx2"/>
                </a:solidFill>
                <a:latin typeface="Times New Roman" pitchFamily="18" charset="0"/>
              </a:rPr>
              <a:t>улучшение кровообращения в ишемизированных тканях;</a:t>
            </a:r>
          </a:p>
          <a:p>
            <a:pPr marL="457200" indent="-457200">
              <a:buClr>
                <a:srgbClr val="00CC00"/>
              </a:buClr>
              <a:buSzPct val="90000"/>
              <a:buFont typeface="Wingdings" panose="05000000000000000000" pitchFamily="2" charset="2"/>
              <a:buChar char="v"/>
              <a:defRPr/>
            </a:pPr>
            <a:r>
              <a:rPr lang="ru-RU" sz="3000">
                <a:solidFill>
                  <a:schemeClr val="tx2"/>
                </a:solidFill>
                <a:latin typeface="Times New Roman" pitchFamily="18" charset="0"/>
              </a:rPr>
              <a:t>улучшение функции жизненно важных органов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10600" cy="1550987"/>
          </a:xfrm>
        </p:spPr>
        <p:txBody>
          <a:bodyPr/>
          <a:lstStyle/>
          <a:p>
            <a:pPr>
              <a:defRPr/>
            </a:pPr>
            <a:r>
              <a:rPr lang="ru-RU" sz="5400">
                <a:solidFill>
                  <a:srgbClr val="FFFF00"/>
                </a:solidFill>
                <a:latin typeface="CyrillicOld" pitchFamily="2" charset="0"/>
              </a:rPr>
              <a:t>Критерии эффективности антикоагулянтной терапии</a:t>
            </a:r>
            <a:endParaRPr lang="ru-RU" sz="5400">
              <a:latin typeface="CyrillicOld" pitchFamily="2" charset="0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8534400" cy="4572000"/>
          </a:xfrm>
        </p:spPr>
        <p:txBody>
          <a:bodyPr/>
          <a:lstStyle/>
          <a:p>
            <a:pPr marL="0" indent="0">
              <a:lnSpc>
                <a:spcPct val="90000"/>
              </a:lnSpc>
              <a:buClr>
                <a:srgbClr val="00CC00"/>
              </a:buClr>
              <a:buSzPct val="90000"/>
              <a:buFont typeface="Wingdings" panose="05000000000000000000" pitchFamily="2" charset="2"/>
              <a:buChar char="v"/>
              <a:defRPr/>
            </a:pPr>
            <a:r>
              <a:rPr lang="ru-RU" sz="3800">
                <a:solidFill>
                  <a:schemeClr val="tx2"/>
                </a:solidFill>
                <a:latin typeface="Times New Roman" pitchFamily="18" charset="0"/>
              </a:rPr>
              <a:t> время свёртывания должно увеличиться в 2-3,5 раза (в норме 8-12 мин);</a:t>
            </a:r>
          </a:p>
          <a:p>
            <a:pPr marL="0" indent="0">
              <a:lnSpc>
                <a:spcPct val="90000"/>
              </a:lnSpc>
              <a:buClr>
                <a:srgbClr val="00CC00"/>
              </a:buClr>
              <a:buSzPct val="90000"/>
              <a:buFont typeface="Wingdings" panose="05000000000000000000" pitchFamily="2" charset="2"/>
              <a:buChar char="v"/>
              <a:defRPr/>
            </a:pPr>
            <a:r>
              <a:rPr lang="ru-RU" sz="3800">
                <a:solidFill>
                  <a:schemeClr val="tx2"/>
                </a:solidFill>
                <a:latin typeface="Times New Roman" pitchFamily="18" charset="0"/>
              </a:rPr>
              <a:t> протромбиновый индекс снижается до 30-40 % (в норме 70-100 %);</a:t>
            </a:r>
          </a:p>
          <a:p>
            <a:pPr marL="0" indent="0">
              <a:lnSpc>
                <a:spcPct val="90000"/>
              </a:lnSpc>
              <a:buClr>
                <a:srgbClr val="00CC00"/>
              </a:buClr>
              <a:buSzPct val="90000"/>
              <a:buFont typeface="Wingdings" panose="05000000000000000000" pitchFamily="2" charset="2"/>
              <a:buChar char="v"/>
              <a:defRPr/>
            </a:pPr>
            <a:r>
              <a:rPr lang="ru-RU" sz="3800">
                <a:solidFill>
                  <a:schemeClr val="tx2"/>
                </a:solidFill>
                <a:latin typeface="Times New Roman" pitchFamily="18" charset="0"/>
              </a:rPr>
              <a:t> международное нормализованное отношение повышается до 2,5-3 (в норме 1,0)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"/>
            <a:ext cx="8763000" cy="6477000"/>
          </a:xfrm>
        </p:spPr>
        <p:txBody>
          <a:bodyPr/>
          <a:lstStyle/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ru-RU" sz="4000">
                <a:solidFill>
                  <a:srgbClr val="FFFF00"/>
                </a:solidFill>
                <a:latin typeface="Comic Sans MS" pitchFamily="66" charset="0"/>
              </a:rPr>
              <a:t>Консервативное лечение</a:t>
            </a:r>
            <a:r>
              <a:rPr lang="ru-RU" sz="4000">
                <a:latin typeface="Comic Sans MS" pitchFamily="66" charset="0"/>
              </a:rPr>
              <a:t> наиболее эффективно в первые 24 часа от момента окклюзии</a:t>
            </a: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endParaRPr lang="ru-RU" sz="4000">
              <a:latin typeface="Comic Sans MS" pitchFamily="66" charset="0"/>
            </a:endParaRP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ru-RU" sz="4000" b="1" i="1">
                <a:solidFill>
                  <a:srgbClr val="FF0000"/>
                </a:solidFill>
                <a:latin typeface="Comic Sans MS" pitchFamily="66" charset="0"/>
              </a:rPr>
              <a:t>Хирургическое лечение</a:t>
            </a:r>
            <a:r>
              <a:rPr lang="ru-RU" sz="4000" i="1">
                <a:latin typeface="Comic Sans MS" pitchFamily="66" charset="0"/>
              </a:rPr>
              <a:t>, если нет противопоказаний, </a:t>
            </a:r>
            <a:r>
              <a:rPr lang="ru-RU" sz="4000" b="1" i="1">
                <a:solidFill>
                  <a:srgbClr val="FF0000"/>
                </a:solidFill>
                <a:latin typeface="Comic Sans MS" pitchFamily="66" charset="0"/>
              </a:rPr>
              <a:t>необходимо всем больным с </a:t>
            </a:r>
            <a:r>
              <a:rPr lang="ru-RU" sz="4000" i="1">
                <a:solidFill>
                  <a:srgbClr val="FF0000"/>
                </a:solidFill>
                <a:latin typeface="Comic Sans MS" pitchFamily="66" charset="0"/>
              </a:rPr>
              <a:t>эмболиями</a:t>
            </a:r>
            <a:r>
              <a:rPr lang="ru-RU" sz="4000" i="1">
                <a:latin typeface="Comic Sans MS" pitchFamily="66" charset="0"/>
              </a:rPr>
              <a:t>, поскольку полного восстановления функции конечности не наступает</a:t>
            </a:r>
            <a:r>
              <a:rPr lang="ru-RU" sz="4000">
                <a:latin typeface="Comic Sans MS" pitchFamily="66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7813"/>
            <a:ext cx="8001000" cy="636587"/>
          </a:xfrm>
        </p:spPr>
        <p:txBody>
          <a:bodyPr/>
          <a:lstStyle/>
          <a:p>
            <a:pPr>
              <a:defRPr/>
            </a:pPr>
            <a:r>
              <a:rPr lang="ru-RU">
                <a:solidFill>
                  <a:srgbClr val="FFFF00"/>
                </a:solidFill>
                <a:latin typeface="CyrillicOld" pitchFamily="2" charset="0"/>
              </a:rPr>
              <a:t>Общие противопоказания к хирургическому лечению 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752600"/>
            <a:ext cx="8534400" cy="4800600"/>
          </a:xfrm>
        </p:spPr>
        <p:txBody>
          <a:bodyPr/>
          <a:lstStyle/>
          <a:p>
            <a:pPr marL="0" indent="0">
              <a:lnSpc>
                <a:spcPct val="80000"/>
              </a:lnSpc>
              <a:buClr>
                <a:srgbClr val="00CC00"/>
              </a:buClr>
              <a:buSzPct val="90000"/>
              <a:buFont typeface="Wingdings" panose="05000000000000000000" pitchFamily="2" charset="2"/>
              <a:buChar char="v"/>
              <a:defRPr/>
            </a:pPr>
            <a:r>
              <a:rPr lang="ru-RU" sz="3800">
                <a:solidFill>
                  <a:schemeClr val="tx2"/>
                </a:solidFill>
                <a:latin typeface="Times New Roman" pitchFamily="18" charset="0"/>
              </a:rPr>
              <a:t> агональное и предагональное состояние больного;</a:t>
            </a:r>
          </a:p>
          <a:p>
            <a:pPr marL="0" indent="0">
              <a:lnSpc>
                <a:spcPct val="80000"/>
              </a:lnSpc>
              <a:buClr>
                <a:srgbClr val="00CC00"/>
              </a:buClr>
              <a:buSzPct val="90000"/>
              <a:buFont typeface="Wingdings" panose="05000000000000000000" pitchFamily="2" charset="2"/>
              <a:buChar char="v"/>
              <a:defRPr/>
            </a:pPr>
            <a:r>
              <a:rPr lang="ru-RU" sz="3800">
                <a:solidFill>
                  <a:schemeClr val="tx2"/>
                </a:solidFill>
                <a:latin typeface="Times New Roman" pitchFamily="18" charset="0"/>
              </a:rPr>
              <a:t>крайне тяжёлое общее состояние у больных с лёгкой и средней степенью ишемии;</a:t>
            </a:r>
          </a:p>
          <a:p>
            <a:pPr marL="0" indent="0">
              <a:lnSpc>
                <a:spcPct val="80000"/>
              </a:lnSpc>
              <a:buClr>
                <a:srgbClr val="00CC00"/>
              </a:buClr>
              <a:buSzPct val="90000"/>
              <a:buFont typeface="Wingdings" panose="05000000000000000000" pitchFamily="2" charset="2"/>
              <a:buChar char="v"/>
              <a:defRPr/>
            </a:pPr>
            <a:r>
              <a:rPr lang="ru-RU" sz="3800">
                <a:solidFill>
                  <a:schemeClr val="tx2"/>
                </a:solidFill>
                <a:latin typeface="Times New Roman" pitchFamily="18" charset="0"/>
              </a:rPr>
              <a:t>наличие тяжёлых сопутствующих заболеваний у больных пожилого и старческого возраста с лёгкой степенью ишемии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7813"/>
            <a:ext cx="8534400" cy="1322387"/>
          </a:xfrm>
        </p:spPr>
        <p:txBody>
          <a:bodyPr/>
          <a:lstStyle/>
          <a:p>
            <a:pPr>
              <a:defRPr/>
            </a:pPr>
            <a:r>
              <a:rPr lang="ru-RU">
                <a:solidFill>
                  <a:srgbClr val="FFFF00"/>
                </a:solidFill>
                <a:latin typeface="CyrillicOld" pitchFamily="2" charset="0"/>
              </a:rPr>
              <a:t>Местные противопоказания к хирургическому лечению</a:t>
            </a:r>
            <a:r>
              <a:rPr lang="ru-RU" sz="5400">
                <a:solidFill>
                  <a:srgbClr val="FFFF00"/>
                </a:solidFill>
                <a:latin typeface="CyrillicOld" pitchFamily="2" charset="0"/>
              </a:rPr>
              <a:t> 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752600"/>
            <a:ext cx="8839200" cy="4800600"/>
          </a:xfrm>
        </p:spPr>
        <p:txBody>
          <a:bodyPr/>
          <a:lstStyle/>
          <a:p>
            <a:pPr marL="0" indent="0">
              <a:buClr>
                <a:srgbClr val="00CC00"/>
              </a:buClr>
              <a:buSzPct val="90000"/>
              <a:buFont typeface="Wingdings" panose="05000000000000000000" pitchFamily="2" charset="2"/>
              <a:buChar char="v"/>
              <a:defRPr/>
            </a:pPr>
            <a:r>
              <a:rPr lang="ru-RU" sz="3800">
                <a:solidFill>
                  <a:schemeClr val="tx2"/>
                </a:solidFill>
                <a:latin typeface="Times New Roman" pitchFamily="18" charset="0"/>
              </a:rPr>
              <a:t> гангрена конечности;</a:t>
            </a:r>
          </a:p>
          <a:p>
            <a:pPr marL="0" indent="0">
              <a:buClr>
                <a:srgbClr val="00CC00"/>
              </a:buClr>
              <a:buSzPct val="90000"/>
              <a:buFont typeface="Wingdings" panose="05000000000000000000" pitchFamily="2" charset="2"/>
              <a:buChar char="v"/>
              <a:defRPr/>
            </a:pPr>
            <a:r>
              <a:rPr lang="en-US" sz="3800">
                <a:solidFill>
                  <a:schemeClr val="tx2"/>
                </a:solidFill>
                <a:latin typeface="Times New Roman" pitchFamily="18" charset="0"/>
              </a:rPr>
              <a:t> III </a:t>
            </a:r>
            <a:r>
              <a:rPr lang="ru-RU" sz="3800">
                <a:solidFill>
                  <a:schemeClr val="tx2"/>
                </a:solidFill>
                <a:latin typeface="Times New Roman" pitchFamily="18" charset="0"/>
              </a:rPr>
              <a:t>степень ишемии при общем тяжёлом состоянии и у больных с хронической почечной недостаточностью</a:t>
            </a:r>
          </a:p>
          <a:p>
            <a:pPr marL="0" indent="0">
              <a:buClr>
                <a:srgbClr val="00CC00"/>
              </a:buClr>
              <a:buSzPct val="90000"/>
              <a:buFont typeface="Wingdings" panose="05000000000000000000" pitchFamily="2" charset="2"/>
              <a:buNone/>
              <a:defRPr/>
            </a:pPr>
            <a:endParaRPr lang="ru-RU" sz="3800">
              <a:solidFill>
                <a:schemeClr val="tx2"/>
              </a:solidFill>
              <a:latin typeface="Times New Roman" pitchFamily="18" charset="0"/>
            </a:endParaRPr>
          </a:p>
          <a:p>
            <a:pPr marL="0" indent="0" algn="ctr">
              <a:buClr>
                <a:srgbClr val="00CC00"/>
              </a:buClr>
              <a:buSzPct val="90000"/>
              <a:buFont typeface="Wingdings" panose="05000000000000000000" pitchFamily="2" charset="2"/>
              <a:buNone/>
              <a:defRPr/>
            </a:pPr>
            <a:r>
              <a:rPr lang="ru-RU" sz="4400" i="1">
                <a:solidFill>
                  <a:srgbClr val="FFFF00"/>
                </a:solidFill>
                <a:latin typeface="Times New Roman" pitchFamily="18" charset="0"/>
              </a:rPr>
              <a:t>В этих случаях показана ампутация конечности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Лечение 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1054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ru-RU" sz="200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sz="2400"/>
              <a:t>Тромбэмболэктомия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sz="2400"/>
              <a:t>-прямая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sz="2400"/>
              <a:t>-непрямая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sz="2400"/>
              <a:t>2.   Тромбэмболэктомия с реконструирующей операцией на артериальном русле.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sz="2400"/>
              <a:t>3.   Ампутации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sz="2400"/>
              <a:t>Доступы: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sz="2400"/>
              <a:t>-широкая лапаротомия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sz="2400"/>
              <a:t>-бедренный доступ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sz="2400"/>
              <a:t>-в области Гюнтерова канала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sz="2400"/>
              <a:t>-в подключичной области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sz="2400"/>
              <a:t>-в верхней трети плеча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ОСЛОЖНЕНИЯ</a:t>
            </a:r>
            <a:br>
              <a:rPr lang="ru-RU"/>
            </a:br>
            <a:endParaRPr lang="ru-RU"/>
          </a:p>
        </p:txBody>
      </p:sp>
      <p:sp>
        <p:nvSpPr>
          <p:cNvPr id="43013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ru-RU"/>
              <a:t>В послеоперационном периоде: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ru-RU"/>
              <a:t>1. реперфузионный синдром – по типу синдрома позиционной ишемии (</a:t>
            </a:r>
            <a:r>
              <a:rPr lang="en-US"/>
              <a:t>crush</a:t>
            </a:r>
            <a:r>
              <a:rPr lang="ru-RU"/>
              <a:t>  синдром)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ru-RU"/>
              <a:t>2. ТЭЛА – из-за недостаточности перфузии, во время операции возможно образование микросгустка.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4763"/>
            <a:ext cx="8229600" cy="1139825"/>
          </a:xfrm>
        </p:spPr>
        <p:txBody>
          <a:bodyPr/>
          <a:lstStyle/>
          <a:p>
            <a:pPr>
              <a:defRPr/>
            </a:pPr>
            <a:r>
              <a:rPr lang="ru-RU" sz="3200" dirty="0" smtClean="0"/>
              <a:t>Заболевания осложняющиеся эмболиями: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228600" y="1219200"/>
            <a:ext cx="8915400" cy="5410200"/>
          </a:xfrm>
        </p:spPr>
        <p:txBody>
          <a:bodyPr/>
          <a:lstStyle/>
          <a:p>
            <a:pPr>
              <a:spcBef>
                <a:spcPts val="1200"/>
              </a:spcBef>
              <a:defRPr/>
            </a:pPr>
            <a:r>
              <a:rPr lang="ru-RU" sz="2400" dirty="0">
                <a:effectLst/>
              </a:rPr>
              <a:t>ревмати­ческие пороки с нарушением ритма сердца </a:t>
            </a:r>
            <a:r>
              <a:rPr lang="ru-RU" sz="2400" dirty="0" smtClean="0">
                <a:effectLst/>
              </a:rPr>
              <a:t>(</a:t>
            </a:r>
            <a:r>
              <a:rPr lang="ru-RU" sz="2400" dirty="0">
                <a:effectLst/>
              </a:rPr>
              <a:t>45 - 50 % случаев), </a:t>
            </a:r>
            <a:endParaRPr lang="ru-RU" sz="2400" dirty="0" smtClean="0">
              <a:effectLst/>
            </a:endParaRPr>
          </a:p>
          <a:p>
            <a:pPr>
              <a:spcBef>
                <a:spcPts val="1200"/>
              </a:spcBef>
              <a:defRPr/>
            </a:pPr>
            <a:r>
              <a:rPr lang="ru-RU" sz="2400" dirty="0" smtClean="0">
                <a:effectLst/>
              </a:rPr>
              <a:t>инфаркт </a:t>
            </a:r>
            <a:r>
              <a:rPr lang="ru-RU" sz="2400" dirty="0">
                <a:effectLst/>
              </a:rPr>
              <a:t>миокарда (30 %); </a:t>
            </a:r>
            <a:endParaRPr lang="ru-RU" sz="2400" dirty="0" smtClean="0">
              <a:effectLst/>
            </a:endParaRPr>
          </a:p>
          <a:p>
            <a:pPr>
              <a:spcBef>
                <a:spcPts val="1200"/>
              </a:spcBef>
              <a:defRPr/>
            </a:pPr>
            <a:r>
              <a:rPr lang="ru-RU" sz="2400" dirty="0" smtClean="0">
                <a:effectLst/>
              </a:rPr>
              <a:t>хроническая </a:t>
            </a:r>
            <a:r>
              <a:rPr lang="ru-RU" sz="2400" dirty="0">
                <a:effectLst/>
              </a:rPr>
              <a:t>и острая аневризма серд­ца (20 - 51 %); </a:t>
            </a:r>
            <a:endParaRPr lang="ru-RU" sz="2400" dirty="0" smtClean="0">
              <a:effectLst/>
            </a:endParaRPr>
          </a:p>
          <a:p>
            <a:pPr>
              <a:spcBef>
                <a:spcPts val="1200"/>
              </a:spcBef>
              <a:defRPr/>
            </a:pPr>
            <a:r>
              <a:rPr lang="ru-RU" sz="2400" dirty="0" smtClean="0">
                <a:effectLst/>
              </a:rPr>
              <a:t>аневризмы </a:t>
            </a:r>
            <a:r>
              <a:rPr lang="ru-RU" sz="2400" dirty="0">
                <a:effectLst/>
              </a:rPr>
              <a:t>аорты и периферических артерий (4 %); </a:t>
            </a:r>
            <a:endParaRPr lang="ru-RU" sz="2400" dirty="0" smtClean="0">
              <a:effectLst/>
            </a:endParaRPr>
          </a:p>
          <a:p>
            <a:pPr>
              <a:spcBef>
                <a:spcPts val="1200"/>
              </a:spcBef>
              <a:defRPr/>
            </a:pPr>
            <a:r>
              <a:rPr lang="ru-RU" sz="2400" dirty="0" smtClean="0">
                <a:effectLst/>
              </a:rPr>
              <a:t>септический </a:t>
            </a:r>
            <a:r>
              <a:rPr lang="ru-RU" sz="2400" dirty="0">
                <a:effectLst/>
              </a:rPr>
              <a:t>и фибропластический эндокардит (1-6 %), </a:t>
            </a:r>
            <a:endParaRPr lang="ru-RU" sz="2400" dirty="0" smtClean="0">
              <a:effectLst/>
            </a:endParaRPr>
          </a:p>
          <a:p>
            <a:pPr>
              <a:spcBef>
                <a:spcPts val="1200"/>
              </a:spcBef>
              <a:defRPr/>
            </a:pPr>
            <a:r>
              <a:rPr lang="ru-RU" sz="2400" dirty="0" smtClean="0">
                <a:effectLst/>
              </a:rPr>
              <a:t>инфек­ционные </a:t>
            </a:r>
            <a:r>
              <a:rPr lang="ru-RU" sz="2400" dirty="0">
                <a:effectLst/>
              </a:rPr>
              <a:t>заболевания (септический тиф, токсическая форма дифтерии - 0,5 - 2 %); </a:t>
            </a:r>
            <a:endParaRPr lang="ru-RU" sz="2400" dirty="0" smtClean="0">
              <a:effectLst/>
            </a:endParaRPr>
          </a:p>
          <a:p>
            <a:pPr>
              <a:spcBef>
                <a:spcPts val="1200"/>
              </a:spcBef>
              <a:defRPr/>
            </a:pPr>
            <a:r>
              <a:rPr lang="ru-RU" sz="2400" dirty="0" smtClean="0">
                <a:effectLst/>
              </a:rPr>
              <a:t>тромбоз </a:t>
            </a:r>
            <a:r>
              <a:rPr lang="ru-RU" sz="2400" dirty="0">
                <a:effectLst/>
              </a:rPr>
              <a:t>легочных вен при пневмониях и травмах (0,5 - 3 %); инородные тела (пули, глисты, опухолевые клетки, эхинококковые пузыри - 0,5 - 1 %).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ЛОКАЛИЗАЦИЯ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921125"/>
          </a:xfrm>
        </p:spPr>
        <p:txBody>
          <a:bodyPr/>
          <a:lstStyle/>
          <a:p>
            <a:pPr marL="0" indent="0" algn="just">
              <a:buFont typeface="Wingdings" panose="05000000000000000000" pitchFamily="2" charset="2"/>
              <a:buNone/>
              <a:defRPr/>
            </a:pPr>
            <a:r>
              <a:rPr lang="ru-RU" dirty="0" smtClean="0"/>
              <a:t>Чаще всего в местах деления аорты и артерий!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6" descr="0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8400" y="0"/>
            <a:ext cx="4038600" cy="68580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Локализация – около 80% - абдоминальная аорта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dirty="0" smtClean="0"/>
              <a:t>Бедренная артерия – 40%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dirty="0" smtClean="0"/>
              <a:t>Подвздошная          - 21%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dirty="0" smtClean="0"/>
              <a:t>Плечевая                - 13%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dirty="0" smtClean="0"/>
              <a:t>Подколенная           - 10%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dirty="0" smtClean="0"/>
              <a:t>Бифуркация аорты   -  7%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dirty="0" smtClean="0"/>
              <a:t>Подмышечная          -  5%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dirty="0" smtClean="0"/>
              <a:t>Подключичная         -  3%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dirty="0" smtClean="0"/>
              <a:t>Предплечье             -  0,5%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Эмболии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Комбинированные (одновременно) 2-3 конечности – 11%</a:t>
            </a:r>
          </a:p>
          <a:p>
            <a:pPr eaLnBrk="1" hangingPunct="1">
              <a:defRPr/>
            </a:pPr>
            <a:r>
              <a:rPr lang="ru-RU" smtClean="0"/>
              <a:t>Повторные – 9%</a:t>
            </a:r>
          </a:p>
          <a:p>
            <a:pPr eaLnBrk="1" hangingPunct="1">
              <a:defRPr/>
            </a:pPr>
            <a:r>
              <a:rPr lang="ru-RU" smtClean="0"/>
              <a:t>Этажные    – 9% </a:t>
            </a:r>
          </a:p>
          <a:p>
            <a:pPr eaLnBrk="1" hangingPunct="1">
              <a:defRPr/>
            </a:pPr>
            <a:r>
              <a:rPr lang="ru-RU" smtClean="0"/>
              <a:t>Сочетанные с висцеральными – 3%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/>
              <a:t>Этиология острых артериальных тромбозов</a:t>
            </a:r>
            <a:br>
              <a:rPr lang="ru-RU" sz="4000" dirty="0" smtClean="0"/>
            </a:br>
            <a:r>
              <a:rPr lang="ru-RU" sz="3200" dirty="0" smtClean="0"/>
              <a:t>(по Р. Вирхову, 1856г.)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895600"/>
            <a:ext cx="7696200" cy="31591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3600" dirty="0" smtClean="0"/>
              <a:t>I. </a:t>
            </a:r>
            <a:r>
              <a:rPr lang="ru-RU" sz="3600" dirty="0" smtClean="0"/>
              <a:t>Повреждение сосудистой стенки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3600" dirty="0" smtClean="0"/>
              <a:t>II. </a:t>
            </a:r>
            <a:r>
              <a:rPr lang="ru-RU" sz="3600" dirty="0" smtClean="0"/>
              <a:t>Изменение состава крови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3600" dirty="0" smtClean="0"/>
              <a:t>III. </a:t>
            </a:r>
            <a:r>
              <a:rPr lang="ru-RU" sz="3600" dirty="0" smtClean="0"/>
              <a:t>Нарушение тока крови</a:t>
            </a:r>
          </a:p>
          <a:p>
            <a:pPr eaLnBrk="1" hangingPunct="1">
              <a:defRPr/>
            </a:pPr>
            <a:endParaRPr 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Повреждение сосудистой стенки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80000"/>
              </a:lnSpc>
              <a:defRPr/>
            </a:pPr>
            <a:r>
              <a:rPr lang="ru-RU" sz="2800" dirty="0" smtClean="0"/>
              <a:t>Облитерирующий атеросклероз 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ru-RU" sz="2800" dirty="0" smtClean="0"/>
              <a:t>Артерииты</a:t>
            </a:r>
          </a:p>
          <a:p>
            <a:pPr marL="1409700" lvl="2" indent="-60960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dirty="0" smtClean="0"/>
              <a:t>1. Системные аллергические </a:t>
            </a:r>
            <a:r>
              <a:rPr lang="ru-RU" dirty="0" err="1" smtClean="0"/>
              <a:t>васкулиты</a:t>
            </a:r>
            <a:endParaRPr lang="ru-RU" dirty="0" smtClean="0"/>
          </a:p>
          <a:p>
            <a:pPr marL="1866900" lvl="3" indent="-60960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sz="2400" dirty="0" smtClean="0"/>
              <a:t>а) облитерирующий тромбангиит (эндартериит)</a:t>
            </a:r>
          </a:p>
          <a:p>
            <a:pPr marL="1866900" lvl="3" indent="-60960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sz="2400" dirty="0" smtClean="0"/>
              <a:t>б) неспецифический </a:t>
            </a:r>
            <a:r>
              <a:rPr lang="ru-RU" sz="2400" dirty="0" err="1" smtClean="0"/>
              <a:t>аортоартериит</a:t>
            </a:r>
            <a:r>
              <a:rPr lang="ru-RU" sz="2400" dirty="0" smtClean="0"/>
              <a:t> (НАА)</a:t>
            </a:r>
          </a:p>
          <a:p>
            <a:pPr marL="1866900" lvl="3" indent="-60960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sz="2400" dirty="0" smtClean="0"/>
              <a:t>в) узелковый периартериит</a:t>
            </a:r>
          </a:p>
          <a:p>
            <a:pPr marL="1409700" lvl="2" indent="-60960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dirty="0" smtClean="0"/>
              <a:t>2. Инфекционный артериит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ru-RU" sz="2800" dirty="0" smtClean="0"/>
              <a:t>Травмы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ru-RU" sz="2800" dirty="0" smtClean="0"/>
              <a:t>Ятрогенные повреждения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ru-RU" sz="2800" dirty="0" smtClean="0"/>
              <a:t>Прочие (</a:t>
            </a:r>
            <a:r>
              <a:rPr lang="ru-RU" sz="2800" dirty="0" err="1" smtClean="0"/>
              <a:t>электротравмы</a:t>
            </a:r>
            <a:r>
              <a:rPr lang="ru-RU" sz="2800" dirty="0" smtClean="0"/>
              <a:t>, отморожения)</a:t>
            </a:r>
          </a:p>
          <a:p>
            <a:pPr marL="609600" indent="-60960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Изменение состава крови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229600" cy="407352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Заболевания крови (болезнь </a:t>
            </a:r>
            <a:r>
              <a:rPr lang="ru-RU" dirty="0" err="1" smtClean="0"/>
              <a:t>Вакеза</a:t>
            </a:r>
            <a:r>
              <a:rPr lang="ru-RU" dirty="0" smtClean="0"/>
              <a:t>, лейкозы)</a:t>
            </a:r>
          </a:p>
          <a:p>
            <a:pPr eaLnBrk="1" hangingPunct="1">
              <a:defRPr/>
            </a:pPr>
            <a:r>
              <a:rPr lang="ru-RU" dirty="0" smtClean="0"/>
              <a:t>Заболевания внутренних органов (атеросклероз, гипертоническая болезнь, опухоли и др.)</a:t>
            </a:r>
          </a:p>
          <a:p>
            <a:pPr eaLnBrk="1" hangingPunct="1">
              <a:defRPr/>
            </a:pPr>
            <a:r>
              <a:rPr lang="ru-RU" dirty="0" smtClean="0"/>
              <a:t>Лекарственные препараты (вит К, </a:t>
            </a:r>
            <a:r>
              <a:rPr lang="en-US" dirty="0" smtClean="0"/>
              <a:t>CaCl</a:t>
            </a:r>
            <a:r>
              <a:rPr lang="en-US" sz="2000" dirty="0" smtClean="0"/>
              <a:t>2</a:t>
            </a:r>
            <a:r>
              <a:rPr lang="en-US" dirty="0" smtClean="0"/>
              <a:t>)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Нарушение тока крови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8382000" cy="445452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err="1" smtClean="0"/>
              <a:t>Экстравазальная</a:t>
            </a:r>
            <a:r>
              <a:rPr lang="ru-RU" dirty="0" smtClean="0"/>
              <a:t> компрессия</a:t>
            </a:r>
          </a:p>
          <a:p>
            <a:pPr eaLnBrk="1" hangingPunct="1">
              <a:defRPr/>
            </a:pPr>
            <a:r>
              <a:rPr lang="ru-RU" dirty="0" smtClean="0"/>
              <a:t>Аневризма</a:t>
            </a:r>
          </a:p>
          <a:p>
            <a:pPr eaLnBrk="1" hangingPunct="1">
              <a:defRPr/>
            </a:pPr>
            <a:r>
              <a:rPr lang="ru-RU" dirty="0" smtClean="0"/>
              <a:t>Спазм</a:t>
            </a:r>
          </a:p>
          <a:p>
            <a:pPr eaLnBrk="1" hangingPunct="1">
              <a:defRPr/>
            </a:pPr>
            <a:r>
              <a:rPr lang="ru-RU" dirty="0" smtClean="0"/>
              <a:t>Острая недостаточность кровообращения, коллапс</a:t>
            </a:r>
          </a:p>
          <a:p>
            <a:pPr eaLnBrk="1" hangingPunct="1">
              <a:defRPr/>
            </a:pPr>
            <a:r>
              <a:rPr lang="ru-RU" dirty="0" smtClean="0"/>
              <a:t>Предшествующая операция на артерии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Тромбозы и эмболии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09800"/>
            <a:ext cx="8229600" cy="3921125"/>
          </a:xfrm>
        </p:spPr>
        <p:txBody>
          <a:bodyPr/>
          <a:lstStyle/>
          <a:p>
            <a:pPr marL="0" indent="0" algn="just" eaLnBrk="1" hangingPunct="1">
              <a:buFont typeface="Wingdings" panose="05000000000000000000" pitchFamily="2" charset="2"/>
              <a:buNone/>
              <a:defRPr/>
            </a:pPr>
            <a:r>
              <a:rPr lang="ru-RU" dirty="0" smtClean="0"/>
              <a:t>Не самостоятельные заболевания, а следствие основных </a:t>
            </a:r>
            <a:r>
              <a:rPr lang="ru-RU" dirty="0" err="1" smtClean="0"/>
              <a:t>эмболо-тромбоген-ных</a:t>
            </a:r>
            <a:r>
              <a:rPr lang="ru-RU" dirty="0" smtClean="0"/>
              <a:t> состояний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077200" cy="9906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/>
              <a:t>КЛАССИФИКАЦИЯ ОСТРОЙ </a:t>
            </a:r>
            <a:r>
              <a:rPr lang="ru-RU" sz="2800" dirty="0" smtClean="0">
                <a:effectLst/>
              </a:rPr>
              <a:t>ИШЕМИИ</a:t>
            </a:r>
            <a:r>
              <a:rPr lang="ru-RU" sz="2800" dirty="0" smtClean="0"/>
              <a:t> КОНЕЧНОСТИ</a:t>
            </a:r>
            <a:r>
              <a:rPr lang="ru-RU" sz="3000" dirty="0" smtClean="0"/>
              <a:t/>
            </a:r>
            <a:br>
              <a:rPr lang="ru-RU" sz="3000" dirty="0" smtClean="0"/>
            </a:br>
            <a:r>
              <a:rPr lang="ru-RU" sz="2500" dirty="0" smtClean="0"/>
              <a:t>(по В.С. Савельеву)</a:t>
            </a:r>
            <a:br>
              <a:rPr lang="ru-RU" sz="2500" dirty="0" smtClean="0"/>
            </a:br>
            <a:endParaRPr lang="ru-RU" sz="2500" dirty="0" smtClean="0">
              <a:cs typeface="Tahoma" pitchFamily="34" charset="0"/>
            </a:endParaRPr>
          </a:p>
        </p:txBody>
      </p:sp>
      <p:graphicFrame>
        <p:nvGraphicFramePr>
          <p:cNvPr id="4196" name="Group 100"/>
          <p:cNvGraphicFramePr>
            <a:graphicFrameLocks noGrp="1"/>
          </p:cNvGraphicFramePr>
          <p:nvPr/>
        </p:nvGraphicFramePr>
        <p:xfrm>
          <a:off x="0" y="1295400"/>
          <a:ext cx="9144000" cy="5308602"/>
        </p:xfrm>
        <a:graphic>
          <a:graphicData uri="http://schemas.openxmlformats.org/drawingml/2006/table">
            <a:tbl>
              <a:tblPr/>
              <a:tblGrid>
                <a:gridCol w="16810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629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49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Степень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ишемии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Основной характерный признак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39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Ин 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ишемия напряжения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Отсутствие признаков ишемии в покое и появление их после нагрузки на конечность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72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И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I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  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     Б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Чувство онемения, похолодания, парестезии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Боль в покое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02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И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II 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     Б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Парез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Плегия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422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И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III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 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     Б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     В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Субфасциальный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отек мышц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Частичная мышечная контрактура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Полная мышечная контрактура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9719" name="Line 77"/>
          <p:cNvSpPr>
            <a:spLocks noChangeShapeType="1"/>
          </p:cNvSpPr>
          <p:nvPr/>
        </p:nvSpPr>
        <p:spPr bwMode="auto">
          <a:xfrm>
            <a:off x="1447800" y="3352800"/>
            <a:ext cx="769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720" name="Line 87"/>
          <p:cNvSpPr>
            <a:spLocks noChangeShapeType="1"/>
          </p:cNvSpPr>
          <p:nvPr/>
        </p:nvSpPr>
        <p:spPr bwMode="auto">
          <a:xfrm>
            <a:off x="1524000" y="4572000"/>
            <a:ext cx="762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721" name="Line 91"/>
          <p:cNvSpPr>
            <a:spLocks noChangeShapeType="1"/>
          </p:cNvSpPr>
          <p:nvPr/>
        </p:nvSpPr>
        <p:spPr bwMode="auto">
          <a:xfrm>
            <a:off x="1524000" y="5638800"/>
            <a:ext cx="762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722" name="Line 92"/>
          <p:cNvSpPr>
            <a:spLocks noChangeShapeType="1"/>
          </p:cNvSpPr>
          <p:nvPr/>
        </p:nvSpPr>
        <p:spPr bwMode="auto">
          <a:xfrm>
            <a:off x="1447800" y="6172200"/>
            <a:ext cx="769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723" name="Line 94"/>
          <p:cNvSpPr>
            <a:spLocks noChangeShapeType="1"/>
          </p:cNvSpPr>
          <p:nvPr/>
        </p:nvSpPr>
        <p:spPr bwMode="auto">
          <a:xfrm flipH="1">
            <a:off x="1447800" y="5638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6513"/>
            <a:ext cx="8229600" cy="865187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Патофизиология ОАН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453072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Нарушение центральной гемодинамики:</a:t>
            </a:r>
          </a:p>
          <a:p>
            <a:pPr eaLnBrk="1" hangingPunct="1">
              <a:defRPr/>
            </a:pPr>
            <a:r>
              <a:rPr lang="ru-RU" dirty="0" smtClean="0"/>
              <a:t>Тотчас - ухудшение течения основного заболевания с развитием </a:t>
            </a:r>
            <a:r>
              <a:rPr lang="ru-RU" dirty="0" err="1" smtClean="0"/>
              <a:t>субкомпен-сации</a:t>
            </a:r>
            <a:r>
              <a:rPr lang="ru-RU" dirty="0" smtClean="0"/>
              <a:t> кровообращения.</a:t>
            </a:r>
          </a:p>
          <a:p>
            <a:pPr eaLnBrk="1" hangingPunct="1">
              <a:defRPr/>
            </a:pPr>
            <a:r>
              <a:rPr lang="en-US" dirty="0" smtClean="0"/>
              <a:t>&lt;</a:t>
            </a:r>
            <a:r>
              <a:rPr lang="ru-RU" dirty="0" smtClean="0"/>
              <a:t> скорости кровотока, сердечного индекса, УО, МОК</a:t>
            </a:r>
          </a:p>
          <a:p>
            <a:pPr eaLnBrk="1" hangingPunct="1">
              <a:defRPr/>
            </a:pPr>
            <a:r>
              <a:rPr lang="ru-RU" dirty="0" smtClean="0"/>
              <a:t>Сразу </a:t>
            </a:r>
            <a:r>
              <a:rPr lang="en-US" dirty="0" smtClean="0"/>
              <a:t>&gt; </a:t>
            </a:r>
            <a:r>
              <a:rPr lang="ru-RU" dirty="0" smtClean="0"/>
              <a:t>ОПС на 25%, а через 6 час. окклюзии в 2 раза</a:t>
            </a:r>
          </a:p>
          <a:p>
            <a:pPr eaLnBrk="1" hangingPunct="1">
              <a:defRPr/>
            </a:pPr>
            <a:r>
              <a:rPr lang="ru-RU" dirty="0" smtClean="0"/>
              <a:t>При </a:t>
            </a:r>
            <a:r>
              <a:rPr lang="en-US" dirty="0" smtClean="0"/>
              <a:t>III</a:t>
            </a:r>
            <a:r>
              <a:rPr lang="ru-RU" dirty="0" smtClean="0"/>
              <a:t>а ст. – декомпенсация </a:t>
            </a:r>
            <a:r>
              <a:rPr lang="ru-RU" dirty="0" err="1" smtClean="0"/>
              <a:t>кровооб</a:t>
            </a:r>
            <a:r>
              <a:rPr lang="ru-RU" dirty="0" smtClean="0"/>
              <a:t>-ращения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800" smtClean="0"/>
              <a:t>Нарушение периферической гемодинамики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14972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Прогрессирующая ишемия тканей</a:t>
            </a:r>
          </a:p>
          <a:p>
            <a:pPr eaLnBrk="1" hangingPunct="1">
              <a:defRPr/>
            </a:pPr>
            <a:r>
              <a:rPr lang="ru-RU" dirty="0" smtClean="0"/>
              <a:t>Нарушение макро-,микроциркуляции</a:t>
            </a:r>
          </a:p>
          <a:p>
            <a:pPr eaLnBrk="1" hangingPunct="1">
              <a:defRPr/>
            </a:pPr>
            <a:r>
              <a:rPr lang="ru-RU" dirty="0" smtClean="0"/>
              <a:t>Развитие ацидоза (</a:t>
            </a:r>
            <a:r>
              <a:rPr lang="ru-RU" dirty="0" err="1" smtClean="0"/>
              <a:t>лактат</a:t>
            </a:r>
            <a:r>
              <a:rPr lang="ru-RU" dirty="0" smtClean="0"/>
              <a:t>, ПВК)</a:t>
            </a:r>
          </a:p>
          <a:p>
            <a:pPr eaLnBrk="1" hangingPunct="1">
              <a:defRPr/>
            </a:pPr>
            <a:r>
              <a:rPr lang="ru-RU" dirty="0" smtClean="0"/>
              <a:t>Изменение реологии крови:</a:t>
            </a:r>
          </a:p>
          <a:p>
            <a:pPr marL="400050" lvl="1" indent="0" eaLnBrk="1" hangingPunct="1">
              <a:buFont typeface="Wingdings" panose="05000000000000000000" pitchFamily="2" charset="2"/>
              <a:buNone/>
              <a:defRPr/>
            </a:pPr>
            <a:r>
              <a:rPr lang="en-US" dirty="0" smtClean="0"/>
              <a:t>&gt; </a:t>
            </a:r>
            <a:r>
              <a:rPr lang="ru-RU" dirty="0" smtClean="0"/>
              <a:t>Агрегация форменных элементов развитие  </a:t>
            </a:r>
            <a:r>
              <a:rPr lang="en-US" dirty="0" smtClean="0"/>
              <a:t>  </a:t>
            </a:r>
            <a:r>
              <a:rPr lang="ru-RU" dirty="0" err="1" smtClean="0"/>
              <a:t>флеботромбозов</a:t>
            </a:r>
            <a:endParaRPr lang="en-US" dirty="0" smtClean="0"/>
          </a:p>
          <a:p>
            <a:pPr marL="400050" lvl="1" indent="0" eaLnBrk="1" hangingPunct="1">
              <a:buFont typeface="Wingdings" panose="05000000000000000000" pitchFamily="2" charset="2"/>
              <a:buNone/>
              <a:defRPr/>
            </a:pPr>
            <a:r>
              <a:rPr lang="en-US" dirty="0" smtClean="0"/>
              <a:t>&gt; </a:t>
            </a:r>
            <a:r>
              <a:rPr lang="ru-RU" dirty="0" smtClean="0"/>
              <a:t>вязкости, </a:t>
            </a:r>
            <a:r>
              <a:rPr lang="en-US" dirty="0" smtClean="0"/>
              <a:t>&gt;</a:t>
            </a:r>
            <a:r>
              <a:rPr lang="ru-RU" dirty="0" smtClean="0"/>
              <a:t> фибриногена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ПФ и Б/Х изменения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229600" cy="40735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&gt;</a:t>
            </a:r>
            <a:r>
              <a:rPr lang="ru-RU" dirty="0" smtClean="0"/>
              <a:t>адреналина и норадреналина в 7 раз</a:t>
            </a:r>
          </a:p>
          <a:p>
            <a:pPr eaLnBrk="1" hangingPunct="1">
              <a:defRPr/>
            </a:pPr>
            <a:r>
              <a:rPr lang="ru-RU" dirty="0" smtClean="0"/>
              <a:t>АКТГ, кортизола в 2,5 – 5 раз</a:t>
            </a:r>
          </a:p>
          <a:p>
            <a:pPr eaLnBrk="1" hangingPunct="1">
              <a:defRPr/>
            </a:pPr>
            <a:r>
              <a:rPr lang="en-US" dirty="0" smtClean="0"/>
              <a:t>&gt;</a:t>
            </a:r>
            <a:r>
              <a:rPr lang="ru-RU" dirty="0" smtClean="0"/>
              <a:t> активности </a:t>
            </a:r>
            <a:r>
              <a:rPr lang="ru-RU" dirty="0" err="1" smtClean="0"/>
              <a:t>калликреин-кининовой</a:t>
            </a:r>
            <a:r>
              <a:rPr lang="ru-RU" dirty="0" smtClean="0"/>
              <a:t> системы</a:t>
            </a:r>
          </a:p>
          <a:p>
            <a:pPr eaLnBrk="1" hangingPunct="1">
              <a:defRPr/>
            </a:pPr>
            <a:r>
              <a:rPr lang="ru-RU" dirty="0" smtClean="0"/>
              <a:t>Преходящая ОППН, сопровождаемая цитолизом, </a:t>
            </a:r>
            <a:r>
              <a:rPr lang="en-US" dirty="0" smtClean="0"/>
              <a:t>&gt;</a:t>
            </a:r>
            <a:r>
              <a:rPr lang="ru-RU" dirty="0" smtClean="0"/>
              <a:t> билирубина, </a:t>
            </a:r>
            <a:r>
              <a:rPr lang="ru-RU" dirty="0" err="1" smtClean="0"/>
              <a:t>олигурией</a:t>
            </a:r>
            <a:r>
              <a:rPr lang="ru-RU" dirty="0" smtClean="0"/>
              <a:t>, гематурией, протеинурией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800" dirty="0" smtClean="0"/>
              <a:t>Восстановление периферической гемодинамики после операции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5925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ru-RU" dirty="0"/>
              <a:t>1</a:t>
            </a:r>
            <a:r>
              <a:rPr lang="ru-RU" dirty="0" smtClean="0"/>
              <a:t>.Реактивная гиперемия в </a:t>
            </a:r>
            <a:r>
              <a:rPr lang="ru-RU" dirty="0" err="1" smtClean="0"/>
              <a:t>теч</a:t>
            </a:r>
            <a:r>
              <a:rPr lang="ru-RU" dirty="0" smtClean="0"/>
              <a:t>. 3-х </a:t>
            </a:r>
            <a:r>
              <a:rPr lang="ru-RU" dirty="0" err="1" smtClean="0"/>
              <a:t>сут</a:t>
            </a:r>
            <a:endParaRPr lang="ru-RU" dirty="0" smtClean="0"/>
          </a:p>
          <a:p>
            <a:pPr lvl="1" eaLnBrk="1" hangingPunct="1">
              <a:defRPr/>
            </a:pPr>
            <a:r>
              <a:rPr lang="ru-RU" dirty="0" smtClean="0"/>
              <a:t>В 1-е  </a:t>
            </a:r>
            <a:r>
              <a:rPr lang="ru-RU" dirty="0" err="1" smtClean="0"/>
              <a:t>сут</a:t>
            </a:r>
            <a:r>
              <a:rPr lang="ru-RU" dirty="0" smtClean="0"/>
              <a:t>.(1 фаза) – улучшение  артериального  притока</a:t>
            </a:r>
          </a:p>
          <a:p>
            <a:pPr lvl="1" eaLnBrk="1" hangingPunct="1">
              <a:defRPr/>
            </a:pPr>
            <a:r>
              <a:rPr lang="ru-RU" dirty="0" smtClean="0"/>
              <a:t>2-3 </a:t>
            </a:r>
            <a:r>
              <a:rPr lang="ru-RU" dirty="0" err="1" smtClean="0"/>
              <a:t>сут</a:t>
            </a:r>
            <a:r>
              <a:rPr lang="ru-RU" dirty="0" smtClean="0"/>
              <a:t>. (2 фаза) – </a:t>
            </a:r>
            <a:r>
              <a:rPr lang="ru-RU" dirty="0" err="1" smtClean="0"/>
              <a:t>улучш</a:t>
            </a:r>
            <a:r>
              <a:rPr lang="ru-RU" dirty="0" smtClean="0"/>
              <a:t>. </a:t>
            </a:r>
            <a:r>
              <a:rPr lang="ru-RU" dirty="0" err="1" smtClean="0"/>
              <a:t>микроциркул</a:t>
            </a:r>
            <a:r>
              <a:rPr lang="ru-RU" dirty="0" smtClean="0"/>
              <a:t>.</a:t>
            </a:r>
          </a:p>
          <a:p>
            <a:pPr eaLnBrk="1" hangingPunct="1">
              <a:defRPr/>
            </a:pPr>
            <a:endParaRPr lang="ru-RU" dirty="0" smtClean="0"/>
          </a:p>
          <a:p>
            <a:pPr marL="0" indent="0" eaLnBrk="1" hangingPunct="1">
              <a:buNone/>
              <a:defRPr/>
            </a:pPr>
            <a:r>
              <a:rPr lang="ru-RU" dirty="0" smtClean="0"/>
              <a:t>2. – развитие </a:t>
            </a:r>
            <a:r>
              <a:rPr lang="ru-RU" dirty="0" err="1" smtClean="0"/>
              <a:t>постишемического</a:t>
            </a:r>
            <a:r>
              <a:rPr lang="ru-RU" dirty="0" smtClean="0"/>
              <a:t> отека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effectLst/>
              </a:rPr>
              <a:t>Синдром </a:t>
            </a:r>
            <a:r>
              <a:rPr lang="ru-RU" dirty="0">
                <a:effectLst/>
              </a:rPr>
              <a:t>(феномен) </a:t>
            </a:r>
            <a:r>
              <a:rPr lang="en-US" dirty="0">
                <a:effectLst/>
              </a:rPr>
              <a:t>no</a:t>
            </a:r>
            <a:r>
              <a:rPr lang="ru-RU" dirty="0">
                <a:effectLst/>
              </a:rPr>
              <a:t>-</a:t>
            </a:r>
            <a:r>
              <a:rPr lang="en-US" dirty="0">
                <a:effectLst/>
              </a:rPr>
              <a:t>reflow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ru-RU" sz="3000" dirty="0" smtClean="0"/>
              <a:t>Сущность синдрома </a:t>
            </a:r>
            <a:r>
              <a:rPr lang="ru-RU" sz="3000" dirty="0" err="1" smtClean="0"/>
              <a:t>no-reflow</a:t>
            </a:r>
            <a:r>
              <a:rPr lang="ru-RU" sz="3000" dirty="0" smtClean="0"/>
              <a:t> заключается в потере способности капилляров на уровне посткапилляров и собирающих </a:t>
            </a:r>
            <a:r>
              <a:rPr lang="ru-RU" sz="3000" dirty="0" err="1" smtClean="0"/>
              <a:t>венул</a:t>
            </a:r>
            <a:r>
              <a:rPr lang="ru-RU" sz="3000" dirty="0" smtClean="0"/>
              <a:t> адекватно осуществлять микроциркуляцию вследствие их частичной или полной окклюзии </a:t>
            </a:r>
            <a:r>
              <a:rPr lang="ru-RU" sz="3000" dirty="0" err="1" smtClean="0"/>
              <a:t>нейтрофильными</a:t>
            </a:r>
            <a:r>
              <a:rPr lang="ru-RU" sz="3000" dirty="0" smtClean="0"/>
              <a:t> лейкоцитами, невзирая на наличие магистрального тока крови.</a:t>
            </a:r>
            <a:endParaRPr lang="ru-RU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138" y="17463"/>
            <a:ext cx="9067800" cy="1139825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effectLst/>
              </a:rPr>
              <a:t>NO</a:t>
            </a:r>
            <a:r>
              <a:rPr lang="ru-RU" sz="3200" dirty="0" smtClean="0">
                <a:effectLst/>
              </a:rPr>
              <a:t>-</a:t>
            </a:r>
            <a:r>
              <a:rPr lang="en-US" sz="3200" dirty="0" smtClean="0">
                <a:effectLst/>
              </a:rPr>
              <a:t>REFLOW</a:t>
            </a:r>
            <a:r>
              <a:rPr lang="ru-RU" sz="3200" dirty="0" smtClean="0">
                <a:effectLst/>
              </a:rPr>
              <a:t> АССОЦИИРОВАННЫЕ ПОВРЕЖДЕНИЯ </a:t>
            </a:r>
            <a:r>
              <a:rPr lang="ru-RU" sz="3200" dirty="0">
                <a:effectLst/>
              </a:rPr>
              <a:t>(феномен </a:t>
            </a:r>
            <a:r>
              <a:rPr lang="en-US" sz="3200" dirty="0">
                <a:effectLst/>
              </a:rPr>
              <a:t>reflow paradox</a:t>
            </a:r>
            <a:r>
              <a:rPr lang="ru-RU" sz="3200" dirty="0">
                <a:effectLst/>
              </a:rPr>
              <a:t>)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" y="1371600"/>
            <a:ext cx="8839200" cy="4530725"/>
          </a:xfrm>
        </p:spPr>
        <p:txBody>
          <a:bodyPr/>
          <a:lstStyle/>
          <a:p>
            <a:pPr marL="514350" indent="-514350">
              <a:buFont typeface="Wingdings" panose="05000000000000000000" pitchFamily="2" charset="2"/>
              <a:buAutoNum type="arabicParenR"/>
              <a:defRPr/>
            </a:pPr>
            <a:r>
              <a:rPr lang="ru-RU" dirty="0" smtClean="0">
                <a:effectLst/>
              </a:rPr>
              <a:t>адге­зия </a:t>
            </a:r>
            <a:r>
              <a:rPr lang="ru-RU" dirty="0">
                <a:effectLst/>
              </a:rPr>
              <a:t>лейкоцитов к эндотелию посткапиллярных и собирающих </a:t>
            </a:r>
            <a:r>
              <a:rPr lang="ru-RU" dirty="0" err="1">
                <a:effectLst/>
              </a:rPr>
              <a:t>венул</a:t>
            </a:r>
            <a:r>
              <a:rPr lang="ru-RU" dirty="0">
                <a:effectLst/>
              </a:rPr>
              <a:t>; </a:t>
            </a:r>
            <a:endParaRPr lang="ru-RU" dirty="0" smtClean="0">
              <a:effectLst/>
            </a:endParaRPr>
          </a:p>
          <a:p>
            <a:pPr marL="514350" indent="-514350">
              <a:buFont typeface="Wingdings" panose="05000000000000000000" pitchFamily="2" charset="2"/>
              <a:buAutoNum type="arabicParenR"/>
              <a:defRPr/>
            </a:pPr>
            <a:r>
              <a:rPr lang="ru-RU" dirty="0" smtClean="0">
                <a:effectLst/>
              </a:rPr>
              <a:t>нарушение </a:t>
            </a:r>
            <a:r>
              <a:rPr lang="ru-RU" dirty="0">
                <a:effectLst/>
              </a:rPr>
              <a:t>морфофункционального состояния эндоте­лиальных клеток с последующим увеличением микрососудистой проницаемости, отеком и </a:t>
            </a:r>
            <a:r>
              <a:rPr lang="ru-RU" dirty="0" err="1">
                <a:effectLst/>
              </a:rPr>
              <a:t>нейтрофильной</a:t>
            </a:r>
            <a:r>
              <a:rPr lang="ru-RU" dirty="0">
                <a:effectLst/>
              </a:rPr>
              <a:t> инфильтрацией тка­ней; </a:t>
            </a:r>
            <a:endParaRPr lang="ru-RU" dirty="0" smtClean="0">
              <a:effectLst/>
            </a:endParaRPr>
          </a:p>
          <a:p>
            <a:pPr marL="514350" indent="-514350">
              <a:buFont typeface="Wingdings" panose="05000000000000000000" pitchFamily="2" charset="2"/>
              <a:buAutoNum type="arabicParenR"/>
              <a:defRPr/>
            </a:pPr>
            <a:r>
              <a:rPr lang="ru-RU" dirty="0" smtClean="0">
                <a:effectLst/>
              </a:rPr>
              <a:t> </a:t>
            </a:r>
            <a:r>
              <a:rPr lang="ru-RU" dirty="0">
                <a:effectLst/>
              </a:rPr>
              <a:t>уменьшение диаметра капилляров; </a:t>
            </a:r>
            <a:endParaRPr lang="ru-RU" dirty="0" smtClean="0">
              <a:effectLst/>
            </a:endParaRPr>
          </a:p>
          <a:p>
            <a:pPr marL="514350" indent="-514350">
              <a:buFont typeface="Wingdings" panose="05000000000000000000" pitchFamily="2" charset="2"/>
              <a:buAutoNum type="arabicParenR"/>
              <a:defRPr/>
            </a:pPr>
            <a:r>
              <a:rPr lang="ru-RU" dirty="0" smtClean="0">
                <a:effectLst/>
              </a:rPr>
              <a:t>пролонгированная </a:t>
            </a:r>
            <a:r>
              <a:rPr lang="ru-RU" dirty="0" err="1">
                <a:effectLst/>
              </a:rPr>
              <a:t>вазоконстрикция</a:t>
            </a:r>
            <a:r>
              <a:rPr lang="ru-RU" dirty="0">
                <a:effectLst/>
              </a:rPr>
              <a:t>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sz="3800" smtClean="0"/>
              <a:t>Клиника  </a:t>
            </a:r>
            <a:br>
              <a:rPr lang="ru-RU" sz="3800" smtClean="0"/>
            </a:br>
            <a:r>
              <a:rPr lang="ru-RU" sz="3800" smtClean="0"/>
              <a:t>обусловлена несколькими факторами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0"/>
            <a:ext cx="8229600" cy="384492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Фоновым заболеванием</a:t>
            </a:r>
          </a:p>
          <a:p>
            <a:pPr eaLnBrk="1" hangingPunct="1">
              <a:defRPr/>
            </a:pPr>
            <a:r>
              <a:rPr lang="ru-RU" dirty="0" smtClean="0"/>
              <a:t>Характером ОАН (</a:t>
            </a:r>
            <a:r>
              <a:rPr lang="ru-RU" dirty="0" err="1" smtClean="0"/>
              <a:t>эмболия,тромбоз</a:t>
            </a:r>
            <a:r>
              <a:rPr lang="ru-RU" dirty="0" smtClean="0"/>
              <a:t>)</a:t>
            </a:r>
          </a:p>
          <a:p>
            <a:pPr eaLnBrk="1" hangingPunct="1">
              <a:defRPr/>
            </a:pPr>
            <a:r>
              <a:rPr lang="ru-RU" dirty="0" smtClean="0"/>
              <a:t>Уровнем окклюзии (аорта, артерии)</a:t>
            </a:r>
          </a:p>
          <a:p>
            <a:pPr eaLnBrk="1" hangingPunct="1">
              <a:defRPr/>
            </a:pPr>
            <a:r>
              <a:rPr lang="ru-RU" dirty="0" smtClean="0"/>
              <a:t>Степенью ишемии (легкая, </a:t>
            </a:r>
            <a:r>
              <a:rPr lang="ru-RU" dirty="0" err="1" smtClean="0"/>
              <a:t>ср.,тяжелая</a:t>
            </a:r>
            <a:r>
              <a:rPr lang="ru-RU" dirty="0" smtClean="0"/>
              <a:t>)</a:t>
            </a:r>
          </a:p>
          <a:p>
            <a:pPr eaLnBrk="1" hangingPunct="1">
              <a:defRPr/>
            </a:pPr>
            <a:r>
              <a:rPr lang="ru-RU" dirty="0" smtClean="0"/>
              <a:t>Характером течения ишемии (компенсация, декомпенсация)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800" smtClean="0"/>
              <a:t>Клиника ОАН – синдром острой ишемии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dirty="0" smtClean="0"/>
              <a:t>Боль в конечности -82-100%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dirty="0" smtClean="0"/>
              <a:t>Онемение, </a:t>
            </a:r>
            <a:r>
              <a:rPr lang="ru-RU" dirty="0" err="1" smtClean="0"/>
              <a:t>похолод</a:t>
            </a:r>
            <a:r>
              <a:rPr lang="ru-RU" dirty="0" smtClean="0"/>
              <a:t>., парестезии -98%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dirty="0" smtClean="0"/>
              <a:t>Бледность, мраморность кожи – 98%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&lt;</a:t>
            </a:r>
            <a:r>
              <a:rPr lang="ru-RU" dirty="0" smtClean="0"/>
              <a:t> Т кожи – 98%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dirty="0" smtClean="0"/>
              <a:t>Снижение чувствительности – 85%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dirty="0" err="1" smtClean="0"/>
              <a:t>Плегия</a:t>
            </a:r>
            <a:r>
              <a:rPr lang="ru-RU" dirty="0" smtClean="0"/>
              <a:t>, парез конечности – 54%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dirty="0" smtClean="0"/>
              <a:t>Болезненность при пальпации мышц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dirty="0" err="1" smtClean="0"/>
              <a:t>Субфасциальный</a:t>
            </a:r>
            <a:r>
              <a:rPr lang="ru-RU" dirty="0" smtClean="0"/>
              <a:t> отек (поздний с-м)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Продолжение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229600" cy="407352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Мышечная контрактура</a:t>
            </a:r>
          </a:p>
          <a:p>
            <a:pPr eaLnBrk="1" hangingPunct="1">
              <a:defRPr/>
            </a:pPr>
            <a:r>
              <a:rPr lang="ru-RU" dirty="0" smtClean="0"/>
              <a:t>Западение венозного рисунка подкожных вен в результате отсутствия артериального притока крови</a:t>
            </a:r>
          </a:p>
          <a:p>
            <a:pPr eaLnBrk="1" hangingPunct="1">
              <a:defRPr/>
            </a:pPr>
            <a:r>
              <a:rPr lang="ru-RU" dirty="0" smtClean="0"/>
              <a:t>Гангрена пальцев и стопы при атеросклерозе по «сухому» типу, при эмболии – по «влажному»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История вопроса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8686800" cy="4530725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defRPr/>
            </a:pPr>
            <a:r>
              <a:rPr lang="ru-RU" sz="2800" dirty="0" smtClean="0"/>
              <a:t>В</a:t>
            </a:r>
            <a:r>
              <a:rPr lang="en-US" sz="2800" dirty="0" smtClean="0"/>
              <a:t> </a:t>
            </a:r>
            <a:r>
              <a:rPr lang="ru-RU" sz="2800" dirty="0" smtClean="0"/>
              <a:t> </a:t>
            </a:r>
            <a:r>
              <a:rPr lang="en-US" sz="2800" dirty="0"/>
              <a:t>XV-XVI </a:t>
            </a:r>
            <a:r>
              <a:rPr lang="ru-RU" sz="2800" dirty="0"/>
              <a:t>вв. в</a:t>
            </a:r>
            <a:r>
              <a:rPr lang="ru-RU" sz="2800" dirty="0" smtClean="0"/>
              <a:t> </a:t>
            </a:r>
            <a:r>
              <a:rPr lang="ru-RU" sz="2800" dirty="0"/>
              <a:t>трудах </a:t>
            </a:r>
            <a:r>
              <a:rPr lang="en-US" sz="2800" dirty="0" smtClean="0"/>
              <a:t>A. </a:t>
            </a:r>
            <a:r>
              <a:rPr lang="ru-RU" sz="2800" dirty="0" err="1" smtClean="0"/>
              <a:t>Vesalii</a:t>
            </a:r>
            <a:r>
              <a:rPr lang="ru-RU" sz="2800" dirty="0" smtClean="0"/>
              <a:t> </a:t>
            </a:r>
            <a:r>
              <a:rPr lang="ru-RU" sz="2800" dirty="0"/>
              <a:t>и </a:t>
            </a:r>
            <a:r>
              <a:rPr lang="ru-RU" sz="2800" dirty="0" err="1"/>
              <a:t>Bonneti</a:t>
            </a:r>
            <a:r>
              <a:rPr lang="ru-RU" sz="2800" dirty="0"/>
              <a:t> встречаются указания о том, что образование тромбов в полостях сердца нередко сопровождается гангреной </a:t>
            </a:r>
            <a:r>
              <a:rPr lang="ru-RU" sz="2800" dirty="0" smtClean="0"/>
              <a:t>конечностей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ru-RU" sz="2800" dirty="0">
                <a:effectLst/>
              </a:rPr>
              <a:t>В </a:t>
            </a:r>
            <a:r>
              <a:rPr lang="en-US" sz="2800" dirty="0">
                <a:effectLst/>
              </a:rPr>
              <a:t>XVII</a:t>
            </a:r>
            <a:r>
              <a:rPr lang="ru-RU" sz="2800" dirty="0">
                <a:effectLst/>
              </a:rPr>
              <a:t> в. английский ученый </a:t>
            </a:r>
            <a:r>
              <a:rPr lang="en-US" sz="2800" dirty="0" err="1">
                <a:effectLst/>
              </a:rPr>
              <a:t>Goud</a:t>
            </a:r>
            <a:r>
              <a:rPr lang="ru-RU" sz="2800" dirty="0">
                <a:effectLst/>
              </a:rPr>
              <a:t> высказал мнение о том, что от тромбов могут отторгаться частицы, которые проникают в артериальную систему и вызывают закупорку сосудов, препятст­вуя притоку питающего сока. </a:t>
            </a:r>
            <a:endParaRPr lang="en-US" sz="2800" dirty="0" smtClean="0">
              <a:effectLst/>
            </a:endParaRPr>
          </a:p>
          <a:p>
            <a:pPr algn="just" eaLnBrk="1" hangingPunct="1">
              <a:lnSpc>
                <a:spcPct val="90000"/>
              </a:lnSpc>
              <a:defRPr/>
            </a:pPr>
            <a:r>
              <a:rPr lang="ru-RU" sz="2800" dirty="0"/>
              <a:t>Гюнтер (1768) – высказал «абсурдную» по тем временам мысль о </a:t>
            </a:r>
            <a:r>
              <a:rPr lang="ru-RU" sz="2800" dirty="0" err="1"/>
              <a:t>тромбэктомии</a:t>
            </a:r>
            <a:endParaRPr lang="ru-RU" sz="2800" dirty="0"/>
          </a:p>
          <a:p>
            <a:pPr marL="0" indent="0" algn="just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685800"/>
          </a:xfrm>
        </p:spPr>
        <p:txBody>
          <a:bodyPr/>
          <a:lstStyle/>
          <a:p>
            <a:pPr algn="ctr">
              <a:defRPr/>
            </a:pPr>
            <a:r>
              <a:rPr lang="ru-RU" sz="2800" dirty="0" err="1" smtClean="0"/>
              <a:t>Пальпаторное</a:t>
            </a:r>
            <a:r>
              <a:rPr lang="ru-RU" sz="2800" dirty="0" smtClean="0"/>
              <a:t> определение пульсации магистральных артерий конечностей</a:t>
            </a:r>
            <a:endParaRPr lang="ru-RU" sz="2800" dirty="0"/>
          </a:p>
        </p:txBody>
      </p:sp>
      <p:pic>
        <p:nvPicPr>
          <p:cNvPr id="39939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3" r="2483"/>
          <a:stretch>
            <a:fillRect/>
          </a:stretch>
        </p:blipFill>
        <p:spPr>
          <a:xfrm>
            <a:off x="1371600" y="914400"/>
            <a:ext cx="6172200" cy="4629150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04800" y="5791200"/>
            <a:ext cx="8534400" cy="804863"/>
          </a:xfrm>
        </p:spPr>
        <p:txBody>
          <a:bodyPr/>
          <a:lstStyle/>
          <a:p>
            <a:pPr>
              <a:defRPr/>
            </a:pPr>
            <a:r>
              <a:rPr lang="ru-RU" sz="2200" dirty="0" smtClean="0"/>
              <a:t>а – бедренной; б – подколенной; в – тыльной артерии стопы;  </a:t>
            </a:r>
          </a:p>
          <a:p>
            <a:pPr>
              <a:defRPr/>
            </a:pPr>
            <a:r>
              <a:rPr lang="ru-RU" sz="2200" dirty="0" smtClean="0"/>
              <a:t>г – задней большеберцовой; д – плечевой; в – подмышечной.</a:t>
            </a:r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7" descr="05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2" r="5972"/>
          <a:stretch>
            <a:fillRect/>
          </a:stretch>
        </p:blipFill>
        <p:spPr>
          <a:xfrm>
            <a:off x="685800" y="152400"/>
            <a:ext cx="7391400" cy="5543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5791200"/>
            <a:ext cx="8001000" cy="990600"/>
          </a:xfrm>
        </p:spPr>
        <p:txBody>
          <a:bodyPr/>
          <a:lstStyle/>
          <a:p>
            <a:pPr algn="ctr">
              <a:defRPr/>
            </a:pPr>
            <a:r>
              <a:rPr lang="ru-RU" sz="2400" dirty="0" smtClean="0"/>
              <a:t>«Мраморный рисунок» на кожных покровах </a:t>
            </a:r>
            <a:r>
              <a:rPr lang="ru-RU" sz="2400" dirty="0" err="1" smtClean="0"/>
              <a:t>ишемизированной</a:t>
            </a:r>
            <a:r>
              <a:rPr lang="ru-RU" sz="2400" dirty="0" smtClean="0"/>
              <a:t> конечности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6" descr="07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762000"/>
            <a:ext cx="7848600" cy="5229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6" descr="09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685800"/>
            <a:ext cx="8382000" cy="54689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6" descr="10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685800"/>
            <a:ext cx="8153400" cy="5553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6" descr="11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09600"/>
            <a:ext cx="9144000" cy="5959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Течение эмболии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229600" cy="4073525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ru-RU" dirty="0" smtClean="0"/>
              <a:t>1. С нарастающей ишемией конечности (декомпенсация кровообращения)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dirty="0" smtClean="0"/>
              <a:t>       приводит к гангрене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ru-RU" dirty="0" smtClean="0"/>
              <a:t>2. С умеренно стабильной или регрессирующей ишемией – хр. артериальная недостаточность (ХАН)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Диагностика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09800"/>
            <a:ext cx="8229600" cy="392112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Объективные данные</a:t>
            </a:r>
          </a:p>
          <a:p>
            <a:pPr eaLnBrk="1" hangingPunct="1">
              <a:defRPr/>
            </a:pPr>
            <a:r>
              <a:rPr lang="ru-RU" dirty="0" smtClean="0"/>
              <a:t>Допплерография</a:t>
            </a:r>
          </a:p>
          <a:p>
            <a:pPr eaLnBrk="1" hangingPunct="1">
              <a:defRPr/>
            </a:pPr>
            <a:r>
              <a:rPr lang="ru-RU" dirty="0" smtClean="0"/>
              <a:t>УЗИ</a:t>
            </a:r>
          </a:p>
          <a:p>
            <a:pPr eaLnBrk="1" hangingPunct="1">
              <a:defRPr/>
            </a:pPr>
            <a:r>
              <a:rPr lang="ru-RU" dirty="0" smtClean="0"/>
              <a:t>Ангиография (по </a:t>
            </a:r>
            <a:r>
              <a:rPr lang="ru-RU" dirty="0" err="1" smtClean="0"/>
              <a:t>Сельдингеру</a:t>
            </a:r>
            <a:r>
              <a:rPr lang="ru-RU" dirty="0" smtClean="0"/>
              <a:t> – катетеризация бедренной артерии;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dirty="0" smtClean="0"/>
              <a:t>   </a:t>
            </a:r>
            <a:r>
              <a:rPr lang="ru-RU" dirty="0" err="1" smtClean="0"/>
              <a:t>Дос</a:t>
            </a:r>
            <a:r>
              <a:rPr lang="ru-RU" dirty="0" smtClean="0"/>
              <a:t> </a:t>
            </a:r>
            <a:r>
              <a:rPr lang="ru-RU" dirty="0" err="1" smtClean="0"/>
              <a:t>Сантосу</a:t>
            </a:r>
            <a:r>
              <a:rPr lang="ru-RU" dirty="0" smtClean="0"/>
              <a:t> – </a:t>
            </a:r>
            <a:r>
              <a:rPr lang="ru-RU" dirty="0" err="1" smtClean="0"/>
              <a:t>транслюмбальная</a:t>
            </a:r>
            <a:r>
              <a:rPr lang="ru-RU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Диагностика - клиника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0"/>
            <a:ext cx="8229600" cy="384492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Клинические данные по уровню ишемии</a:t>
            </a:r>
          </a:p>
          <a:p>
            <a:pPr eaLnBrk="1" hangingPunct="1">
              <a:defRPr/>
            </a:pPr>
            <a:r>
              <a:rPr lang="ru-RU" dirty="0" smtClean="0"/>
              <a:t>Аорта          –н/отделы живота, ягодицы</a:t>
            </a:r>
          </a:p>
          <a:p>
            <a:pPr eaLnBrk="1" hangingPunct="1">
              <a:defRPr/>
            </a:pPr>
            <a:r>
              <a:rPr lang="ru-RU" dirty="0" smtClean="0"/>
              <a:t>Подвздошная – паховые складки</a:t>
            </a:r>
          </a:p>
          <a:p>
            <a:pPr eaLnBrk="1" hangingPunct="1">
              <a:defRPr/>
            </a:pPr>
            <a:r>
              <a:rPr lang="ru-RU" dirty="0" smtClean="0"/>
              <a:t>Бедренная     – граница в/3 и с/3 бедра</a:t>
            </a:r>
          </a:p>
          <a:p>
            <a:pPr eaLnBrk="1" hangingPunct="1">
              <a:defRPr/>
            </a:pPr>
            <a:r>
              <a:rPr lang="ru-RU" dirty="0" smtClean="0"/>
              <a:t>Подколенная  – с/3 голени</a:t>
            </a:r>
          </a:p>
          <a:p>
            <a:pPr eaLnBrk="1" hangingPunct="1">
              <a:defRPr/>
            </a:pPr>
            <a:r>
              <a:rPr lang="ru-RU" dirty="0" smtClean="0"/>
              <a:t>Подключичная – плечевой сустав</a:t>
            </a:r>
          </a:p>
          <a:p>
            <a:pPr eaLnBrk="1" hangingPunct="1">
              <a:defRPr/>
            </a:pPr>
            <a:r>
              <a:rPr lang="ru-RU" dirty="0" smtClean="0"/>
              <a:t>Подмышечная  – в/3 плеча</a:t>
            </a:r>
          </a:p>
          <a:p>
            <a:pPr eaLnBrk="1" hangingPunct="1"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Допплерография</a:t>
            </a:r>
          </a:p>
        </p:txBody>
      </p:sp>
      <p:pic>
        <p:nvPicPr>
          <p:cNvPr id="49155" name="Picture 6" descr="1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419225"/>
            <a:ext cx="7620000" cy="49895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История вопроса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8686800" cy="4530725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defRPr/>
            </a:pPr>
            <a:r>
              <a:rPr lang="en-US" sz="2800" dirty="0" err="1">
                <a:effectLst/>
              </a:rPr>
              <a:t>Virchov</a:t>
            </a:r>
            <a:r>
              <a:rPr lang="ru-RU" sz="2800" dirty="0">
                <a:effectLst/>
              </a:rPr>
              <a:t> в 1856 г. предложил тер­мин «эмболия» (от греч. </a:t>
            </a:r>
            <a:r>
              <a:rPr lang="en-US" sz="2800" dirty="0" err="1">
                <a:effectLst/>
              </a:rPr>
              <a:t>embole</a:t>
            </a:r>
            <a:r>
              <a:rPr lang="ru-RU" sz="2800" dirty="0">
                <a:effectLst/>
              </a:rPr>
              <a:t> - вторжение, вбрасывание). </a:t>
            </a:r>
            <a:endParaRPr lang="en-US" sz="2800" dirty="0" smtClean="0">
              <a:effectLst/>
            </a:endParaRPr>
          </a:p>
          <a:p>
            <a:pPr algn="just" eaLnBrk="1" hangingPunct="1">
              <a:lnSpc>
                <a:spcPct val="90000"/>
              </a:lnSpc>
              <a:defRPr/>
            </a:pPr>
            <a:r>
              <a:rPr lang="ru-RU" sz="2800" dirty="0" smtClean="0">
                <a:effectLst/>
              </a:rPr>
              <a:t>В </a:t>
            </a:r>
            <a:r>
              <a:rPr lang="ru-RU" sz="2800" dirty="0">
                <a:effectLst/>
              </a:rPr>
              <a:t>1863 г. И. Ф. Клейн дал анализ источников возникновения эмбо­лии, описал клиническую картину острой непроходимости артерий</a:t>
            </a:r>
            <a:r>
              <a:rPr lang="ru-RU" sz="2800" dirty="0" smtClean="0">
                <a:effectLst/>
              </a:rPr>
              <a:t>.</a:t>
            </a:r>
            <a:endParaRPr lang="en-US" sz="2800" dirty="0" smtClean="0">
              <a:effectLst/>
            </a:endParaRPr>
          </a:p>
          <a:p>
            <a:pPr algn="just" eaLnBrk="1" hangingPunct="1">
              <a:lnSpc>
                <a:spcPct val="90000"/>
              </a:lnSpc>
              <a:defRPr/>
            </a:pPr>
            <a:r>
              <a:rPr lang="ru-RU" sz="2800" dirty="0" err="1"/>
              <a:t>Оглобина</a:t>
            </a:r>
            <a:r>
              <a:rPr lang="ru-RU" sz="2800" dirty="0"/>
              <a:t> (1955) – «хирурги в лучшем случае ампутировали конечность, в худшем - терапевты  наблюдали за мучительной смертью больных»</a:t>
            </a:r>
          </a:p>
          <a:p>
            <a:pPr algn="just" eaLnBrk="1" hangingPunct="1">
              <a:lnSpc>
                <a:spcPct val="90000"/>
              </a:lnSpc>
              <a:defRPr/>
            </a:pPr>
            <a:endParaRPr lang="ru-RU" sz="2800" dirty="0">
              <a:effectLst/>
            </a:endParaRPr>
          </a:p>
          <a:p>
            <a:pPr algn="just" eaLnBrk="1" hangingPunct="1">
              <a:lnSpc>
                <a:spcPct val="90000"/>
              </a:lnSpc>
              <a:defRPr/>
            </a:pPr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9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Допплерография + УЗИ с картированием</a:t>
            </a:r>
          </a:p>
        </p:txBody>
      </p:sp>
      <p:pic>
        <p:nvPicPr>
          <p:cNvPr id="50179" name="Picture 6" descr="1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676400"/>
            <a:ext cx="8153400" cy="4975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95275"/>
            <a:ext cx="8229600" cy="12160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ru-RU" sz="4000" dirty="0">
                <a:solidFill>
                  <a:schemeClr val="tx1"/>
                </a:solidFill>
                <a:latin typeface="CyrillicOld" pitchFamily="2" charset="0"/>
              </a:rPr>
              <a:t>Ультразвуковая </a:t>
            </a:r>
            <a:r>
              <a:rPr lang="ru-RU" sz="4000" dirty="0" err="1">
                <a:solidFill>
                  <a:schemeClr val="tx1"/>
                </a:solidFill>
                <a:latin typeface="CyrillicOld" pitchFamily="2" charset="0"/>
              </a:rPr>
              <a:t>сканограмма</a:t>
            </a:r>
            <a:r>
              <a:rPr lang="ru-RU" sz="4000" dirty="0">
                <a:solidFill>
                  <a:schemeClr val="tx1"/>
                </a:solidFill>
                <a:latin typeface="CyrillicOld" pitchFamily="2" charset="0"/>
              </a:rPr>
              <a:t> при тромбозе бедренной артерии</a:t>
            </a:r>
          </a:p>
        </p:txBody>
      </p:sp>
      <p:pic>
        <p:nvPicPr>
          <p:cNvPr id="51203" name="Picture 5" descr="3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544638"/>
            <a:ext cx="7467600" cy="5237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228600" y="152400"/>
            <a:ext cx="8839200" cy="381000"/>
          </a:xfrm>
        </p:spPr>
        <p:txBody>
          <a:bodyPr/>
          <a:lstStyle/>
          <a:p>
            <a:pPr>
              <a:defRPr/>
            </a:pPr>
            <a:r>
              <a:rPr lang="ru-RU" sz="2800" dirty="0">
                <a:effectLst/>
              </a:rPr>
              <a:t>Пункция сосуда по </a:t>
            </a:r>
            <a:r>
              <a:rPr lang="ru-RU" sz="2800" dirty="0" err="1">
                <a:effectLst/>
              </a:rPr>
              <a:t>Сельдингеру</a:t>
            </a:r>
            <a:endParaRPr lang="ru-RU" sz="28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04800" y="5257800"/>
            <a:ext cx="8686800" cy="1262063"/>
          </a:xfrm>
        </p:spPr>
        <p:txBody>
          <a:bodyPr/>
          <a:lstStyle/>
          <a:p>
            <a:pPr>
              <a:defRPr/>
            </a:pPr>
            <a:r>
              <a:rPr lang="ru-RU" sz="2200" dirty="0">
                <a:effectLst/>
              </a:rPr>
              <a:t>а: 1 — пункция сосуда иглой; 2 — в сосуд </a:t>
            </a:r>
            <a:r>
              <a:rPr lang="ru-RU" sz="2200" dirty="0" smtClean="0">
                <a:effectLst/>
              </a:rPr>
              <a:t>вводят </a:t>
            </a:r>
            <a:r>
              <a:rPr lang="ru-RU" sz="2200" dirty="0">
                <a:effectLst/>
              </a:rPr>
              <a:t>проводник; 3 — иглу удаляют, вводят буж и </a:t>
            </a:r>
            <a:r>
              <a:rPr lang="ru-RU" sz="2200" dirty="0" err="1">
                <a:effectLst/>
              </a:rPr>
              <a:t>интродьюсер</a:t>
            </a:r>
            <a:r>
              <a:rPr lang="ru-RU" sz="2200" dirty="0">
                <a:effectLst/>
              </a:rPr>
              <a:t>; 4 — </a:t>
            </a:r>
            <a:r>
              <a:rPr lang="ru-RU" sz="2200" dirty="0" err="1">
                <a:effectLst/>
              </a:rPr>
              <a:t>интродьюсер</a:t>
            </a:r>
            <a:r>
              <a:rPr lang="ru-RU" sz="2200" dirty="0">
                <a:effectLst/>
              </a:rPr>
              <a:t> в артерии; б: 1 — правильное место пункции бедренной артерии; 2 — нежелательное место пункции.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52228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5" r="6975"/>
          <a:stretch>
            <a:fillRect/>
          </a:stretch>
        </p:blipFill>
        <p:spPr>
          <a:xfrm>
            <a:off x="1524000" y="609600"/>
            <a:ext cx="6019800" cy="4514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8839200" cy="9144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ru-RU" sz="4000" dirty="0" err="1">
                <a:solidFill>
                  <a:schemeClr val="tx1"/>
                </a:solidFill>
                <a:latin typeface="CyrillicOld" pitchFamily="2" charset="0"/>
              </a:rPr>
              <a:t>Тромбоэмбол</a:t>
            </a:r>
            <a:r>
              <a:rPr lang="ru-RU" sz="4000" dirty="0">
                <a:solidFill>
                  <a:schemeClr val="tx1"/>
                </a:solidFill>
                <a:latin typeface="CyrillicOld" pitchFamily="2" charset="0"/>
              </a:rPr>
              <a:t> в подколенной артерии</a:t>
            </a:r>
          </a:p>
        </p:txBody>
      </p:sp>
      <p:pic>
        <p:nvPicPr>
          <p:cNvPr id="53251" name="Picture 5" descr="3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60563" y="1066800"/>
            <a:ext cx="5354637" cy="5715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5029200" y="228600"/>
            <a:ext cx="3657600" cy="59436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ru-RU" sz="3200" dirty="0">
                <a:solidFill>
                  <a:schemeClr val="tx1"/>
                </a:solidFill>
                <a:latin typeface="CyrillicOld" pitchFamily="2" charset="0"/>
              </a:rPr>
              <a:t>Тромбоз правой бедренной артерии (частичная окклюзия)</a:t>
            </a:r>
          </a:p>
        </p:txBody>
      </p:sp>
      <p:pic>
        <p:nvPicPr>
          <p:cNvPr id="54275" name="Picture 5" descr="3-4_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0363" y="76200"/>
            <a:ext cx="3983037" cy="6477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724400" y="228600"/>
            <a:ext cx="3962400" cy="59436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ru-RU" sz="3200" dirty="0">
                <a:solidFill>
                  <a:srgbClr val="FFFF00"/>
                </a:solidFill>
                <a:latin typeface="CyrillicOld" pitchFamily="2" charset="0"/>
              </a:rPr>
              <a:t>Тромбоз  левой подколенной артерии (полная окклюзия)</a:t>
            </a:r>
          </a:p>
        </p:txBody>
      </p:sp>
      <p:pic>
        <p:nvPicPr>
          <p:cNvPr id="55299" name="Picture 5" descr="3-4_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263" y="122238"/>
            <a:ext cx="4065587" cy="6507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Ангиография</a:t>
            </a:r>
          </a:p>
        </p:txBody>
      </p:sp>
      <p:pic>
        <p:nvPicPr>
          <p:cNvPr id="56323" name="Picture 6" descr="1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0" y="76200"/>
            <a:ext cx="4170363" cy="6553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Ангиография</a:t>
            </a:r>
          </a:p>
        </p:txBody>
      </p:sp>
      <p:pic>
        <p:nvPicPr>
          <p:cNvPr id="57347" name="Picture 6" descr="1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84463" y="0"/>
            <a:ext cx="4322762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58371" name="Picture 6" descr="2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223838"/>
            <a:ext cx="8647113" cy="63452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60387"/>
          </a:xfrm>
        </p:spPr>
        <p:txBody>
          <a:bodyPr/>
          <a:lstStyle/>
          <a:p>
            <a:pPr eaLnBrk="1" hangingPunct="1">
              <a:defRPr/>
            </a:pPr>
            <a:r>
              <a:rPr lang="ru-RU" sz="3800" dirty="0" err="1" smtClean="0"/>
              <a:t>Дифф</a:t>
            </a:r>
            <a:r>
              <a:rPr lang="ru-RU" sz="3800" dirty="0" smtClean="0"/>
              <a:t>. Диагностика ОАН</a:t>
            </a:r>
          </a:p>
        </p:txBody>
      </p:sp>
      <p:graphicFrame>
        <p:nvGraphicFramePr>
          <p:cNvPr id="109571" name="Group 3"/>
          <p:cNvGraphicFramePr>
            <a:graphicFrameLocks noGrp="1"/>
          </p:cNvGraphicFramePr>
          <p:nvPr>
            <p:ph type="tbl" idx="1"/>
          </p:nvPr>
        </p:nvGraphicFramePr>
        <p:xfrm>
          <a:off x="0" y="868363"/>
          <a:ext cx="9220199" cy="5989637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89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62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признак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эмболия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тромбоз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23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заболевание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400" u="sng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u="sng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Начало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400" u="sng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u="sng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Боли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400" u="sng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400" u="sng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u="sng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Ишемия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400" u="sng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u="sng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Кожная чувствительность</a:t>
                      </a:r>
                      <a:endParaRPr kumimoji="0" lang="ru-RU" sz="24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2" marB="4573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Ревматизм, атеросклероз, мерцательная, аневризма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Острое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Очень интенсивные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Резко выраженная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Анестезия 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2" marB="4573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атеросклероз, травмы, </a:t>
                      </a:r>
                      <a:r>
                        <a:rPr kumimoji="0" lang="ru-RU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злокач</a:t>
                      </a: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 </a:t>
                      </a:r>
                      <a:r>
                        <a:rPr kumimoji="0" lang="ru-RU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новообраз</a:t>
                      </a: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., хр. облитерирующие </a:t>
                      </a:r>
                      <a:r>
                        <a:rPr kumimoji="0" lang="ru-RU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заб</a:t>
                      </a: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Подострое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Умеренные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Умеренно выраженная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Снижена, но сохранена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История вопроса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839200" cy="4530725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defRPr/>
            </a:pPr>
            <a:r>
              <a:rPr lang="ru-RU" dirty="0" smtClean="0"/>
              <a:t>Сабанеев И.Ф. 15 мая 1895 г.- </a:t>
            </a:r>
            <a:r>
              <a:rPr lang="ru-RU" dirty="0" err="1" smtClean="0"/>
              <a:t>эмболэктомия</a:t>
            </a:r>
            <a:r>
              <a:rPr lang="ru-RU" dirty="0" smtClean="0"/>
              <a:t> из бедренной артерии у 28-летней акушерки и ампутация по </a:t>
            </a:r>
            <a:r>
              <a:rPr lang="ru-RU" dirty="0" err="1" smtClean="0"/>
              <a:t>Гритти</a:t>
            </a:r>
            <a:r>
              <a:rPr lang="ru-RU" dirty="0" smtClean="0"/>
              <a:t> – смерть на 19-е сутки - при гистологии тромбов не обнаружено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ru-RU" dirty="0" smtClean="0"/>
              <a:t>Вреден Р.Р (1897)- ретроградная </a:t>
            </a:r>
            <a:r>
              <a:rPr lang="ru-RU" dirty="0" err="1" smtClean="0"/>
              <a:t>эмбол-эктомия</a:t>
            </a:r>
            <a:r>
              <a:rPr lang="ru-RU" dirty="0" smtClean="0"/>
              <a:t> из аорты плетеным катетером- правую ногу сохранил, левую –</a:t>
            </a:r>
            <a:r>
              <a:rPr lang="ru-RU" dirty="0" err="1" smtClean="0"/>
              <a:t>ампутир</a:t>
            </a:r>
            <a:r>
              <a:rPr lang="ru-RU" dirty="0" smtClean="0"/>
              <a:t>.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ru-RU" dirty="0" err="1" smtClean="0"/>
              <a:t>Фогарти</a:t>
            </a:r>
            <a:r>
              <a:rPr lang="ru-RU" dirty="0" smtClean="0"/>
              <a:t> (1962) – баллонный катетер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36587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Продолжение</a:t>
            </a:r>
          </a:p>
        </p:txBody>
      </p:sp>
      <p:graphicFrame>
        <p:nvGraphicFramePr>
          <p:cNvPr id="110595" name="Group 3"/>
          <p:cNvGraphicFramePr>
            <a:graphicFrameLocks noGrp="1"/>
          </p:cNvGraphicFramePr>
          <p:nvPr>
            <p:ph type="tbl" idx="1"/>
          </p:nvPr>
        </p:nvGraphicFramePr>
        <p:xfrm>
          <a:off x="152400" y="1143000"/>
          <a:ext cx="8610600" cy="5638800"/>
        </p:xfrm>
        <a:graphic>
          <a:graphicData uri="http://schemas.openxmlformats.org/drawingml/2006/table">
            <a:tbl>
              <a:tblPr>
                <a:tableStyleId>{0660B408-B3CF-4A94-85FC-2B1E0A45F4A2}</a:tableStyleId>
              </a:tblPr>
              <a:tblGrid>
                <a:gridCol w="2046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09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543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12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признак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эмболия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тромбоз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75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sng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Моторная функция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u="sng" strike="noStrike" cap="none" normalizeH="0" baseline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sng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Кожная   </a:t>
                      </a:r>
                      <a:r>
                        <a:rPr kumimoji="0" lang="en-US" sz="2000" u="sng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</a:t>
                      </a:r>
                      <a:endParaRPr kumimoji="0" lang="ru-RU" sz="2000" u="sng" strike="noStrike" cap="none" normalizeH="0" baseline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u="sng" strike="noStrike" cap="none" normalizeH="0" baseline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sng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Окраска кожи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sng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Отек конечности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sng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Ангиография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Ишемический паралич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Резко снижена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Бледная, мраморная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Редко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Магистральный сосуд с ровной стенкой, четкий уровень обрыва в виде перевернутой чаши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Снижение мышечной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силы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Снижена умеренно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Бледная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Нет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Магистральный сосуд с «изъеденными» контурами линия обрыва неправильной формы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153400" cy="9906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err="1" smtClean="0"/>
              <a:t>Дифф</a:t>
            </a:r>
            <a:r>
              <a:rPr lang="ru-RU" dirty="0" smtClean="0"/>
              <a:t>. диагностика</a:t>
            </a:r>
          </a:p>
        </p:txBody>
      </p:sp>
      <p:graphicFrame>
        <p:nvGraphicFramePr>
          <p:cNvPr id="113667" name="Group 3"/>
          <p:cNvGraphicFramePr>
            <a:graphicFrameLocks noGrp="1"/>
          </p:cNvGraphicFramePr>
          <p:nvPr>
            <p:ph type="tbl" idx="1"/>
          </p:nvPr>
        </p:nvGraphicFramePr>
        <p:xfrm>
          <a:off x="76200" y="1066800"/>
          <a:ext cx="9067800" cy="5715000"/>
        </p:xfrm>
        <a:graphic>
          <a:graphicData uri="http://schemas.openxmlformats.org/drawingml/2006/table">
            <a:tbl>
              <a:tblPr/>
              <a:tblGrid>
                <a:gridCol w="2369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676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310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154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признак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О. арт. непроходим.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О. венозная непроходим.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995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Возраст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sng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Предрасполаг</a:t>
                      </a:r>
                      <a:r>
                        <a:rPr kumimoji="0" lang="ru-RU" sz="20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. факторы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Начало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Боли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Отек конечности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Окраска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t</a:t>
                      </a:r>
                      <a:r>
                        <a:rPr kumimoji="0" lang="ru-RU" sz="20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кожи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Чаще пожилой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Атеросклероз,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кардиосклероз,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мерцательная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аритм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., пороки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Острое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Острые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Нет, только при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III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ст.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Бледная, мраморная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Снижена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Молодой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Роды, опухоли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малого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таза,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беременность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Постепенное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Распирающие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Тотальный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Синюшная с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венозным рисунком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Повышена или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N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Продолжение </a:t>
            </a:r>
          </a:p>
        </p:txBody>
      </p:sp>
      <p:graphicFrame>
        <p:nvGraphicFramePr>
          <p:cNvPr id="114691" name="Group 3"/>
          <p:cNvGraphicFramePr>
            <a:graphicFrameLocks noGrp="1"/>
          </p:cNvGraphicFramePr>
          <p:nvPr>
            <p:ph type="tbl" idx="1"/>
          </p:nvPr>
        </p:nvGraphicFramePr>
        <p:xfrm>
          <a:off x="152400" y="1447800"/>
          <a:ext cx="8991600" cy="5257800"/>
        </p:xfrm>
        <a:graphic>
          <a:graphicData uri="http://schemas.openxmlformats.org/drawingml/2006/table">
            <a:tbl>
              <a:tblPr/>
              <a:tblGrid>
                <a:gridCol w="2497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08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030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722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признак</a:t>
                      </a:r>
                    </a:p>
                  </a:txBody>
                  <a:tcPr marT="45651" marB="4565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О. арт. непроходим.</a:t>
                      </a:r>
                    </a:p>
                  </a:txBody>
                  <a:tcPr marT="45651" marB="4565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О. венозная непроходим.</a:t>
                      </a:r>
                    </a:p>
                  </a:txBody>
                  <a:tcPr marT="45651" marB="4565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855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Чувствительность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sng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Активн</a:t>
                      </a:r>
                      <a:r>
                        <a:rPr kumimoji="0" lang="ru-RU" sz="20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. </a:t>
                      </a:r>
                      <a:r>
                        <a:rPr kumimoji="0" lang="ru-RU" sz="2000" b="0" i="0" u="sng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движен</a:t>
                      </a:r>
                      <a:endParaRPr kumimoji="0" lang="ru-RU" sz="20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sng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Болезн</a:t>
                      </a:r>
                      <a:r>
                        <a:rPr kumimoji="0" lang="ru-RU" sz="20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. мышц.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Пульсация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артерий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С-м </a:t>
                      </a:r>
                      <a:r>
                        <a:rPr kumimoji="0" lang="ru-RU" sz="2000" b="0" i="0" u="sng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Хоманса</a:t>
                      </a:r>
                      <a:endParaRPr kumimoji="0" lang="ru-RU" sz="20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sng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Опитц-Раминеса</a:t>
                      </a:r>
                      <a:r>
                        <a:rPr kumimoji="0" lang="ru-RU" sz="20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</a:t>
                      </a:r>
                    </a:p>
                  </a:txBody>
                  <a:tcPr marT="45651" marB="4565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Анестезия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Нарушены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При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III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ст.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Нет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Отриц.</a:t>
                      </a:r>
                    </a:p>
                  </a:txBody>
                  <a:tcPr marT="45651" marB="4565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N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Ограничены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В большинстве случаев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Есть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Положит.</a:t>
                      </a:r>
                    </a:p>
                  </a:txBody>
                  <a:tcPr marT="45651" marB="4565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Лечение тромбоэмболий </a:t>
            </a:r>
            <a:r>
              <a:rPr lang="ru-RU" dirty="0" smtClean="0"/>
              <a:t>хирургическое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ru-RU" dirty="0" smtClean="0"/>
              <a:t>Доступы : прямой и непрямой</a:t>
            </a:r>
          </a:p>
          <a:p>
            <a:pPr marL="0" indent="0" eaLnBrk="1" hangingPunct="1">
              <a:buNone/>
              <a:defRPr/>
            </a:pPr>
            <a:r>
              <a:rPr lang="ru-RU" dirty="0" smtClean="0"/>
              <a:t>Суть операции – </a:t>
            </a:r>
            <a:endParaRPr lang="ru-RU" dirty="0" smtClean="0"/>
          </a:p>
          <a:p>
            <a:pPr lvl="1" eaLnBrk="1" hangingPunct="1">
              <a:defRPr/>
            </a:pPr>
            <a:r>
              <a:rPr lang="ru-RU" dirty="0" smtClean="0"/>
              <a:t>доступ, </a:t>
            </a:r>
          </a:p>
          <a:p>
            <a:pPr lvl="1" eaLnBrk="1" hangingPunct="1">
              <a:defRPr/>
            </a:pPr>
            <a:r>
              <a:rPr lang="ru-RU" dirty="0" smtClean="0"/>
              <a:t>выделение </a:t>
            </a:r>
            <a:r>
              <a:rPr lang="ru-RU" dirty="0" smtClean="0"/>
              <a:t>артерии и на зажим </a:t>
            </a:r>
            <a:r>
              <a:rPr lang="ru-RU" dirty="0" err="1" smtClean="0"/>
              <a:t>Блелока</a:t>
            </a:r>
            <a:r>
              <a:rPr lang="ru-RU" dirty="0" smtClean="0"/>
              <a:t>, </a:t>
            </a:r>
          </a:p>
          <a:p>
            <a:pPr lvl="1" eaLnBrk="1" hangingPunct="1">
              <a:defRPr/>
            </a:pPr>
            <a:r>
              <a:rPr lang="ru-RU" dirty="0" err="1" smtClean="0"/>
              <a:t>артериотомия</a:t>
            </a:r>
            <a:endParaRPr lang="ru-RU" dirty="0" smtClean="0"/>
          </a:p>
          <a:p>
            <a:pPr lvl="1" eaLnBrk="1" hangingPunct="1">
              <a:defRPr/>
            </a:pPr>
            <a:r>
              <a:rPr lang="ru-RU" dirty="0" err="1" smtClean="0"/>
              <a:t>тромбэктомия</a:t>
            </a:r>
            <a:r>
              <a:rPr lang="ru-RU" dirty="0" smtClean="0"/>
              <a:t> </a:t>
            </a:r>
            <a:r>
              <a:rPr lang="ru-RU" dirty="0" smtClean="0"/>
              <a:t>катетером </a:t>
            </a:r>
            <a:r>
              <a:rPr lang="ru-RU" dirty="0" err="1" smtClean="0"/>
              <a:t>Фогарти</a:t>
            </a:r>
            <a:endParaRPr lang="ru-RU" dirty="0" smtClean="0"/>
          </a:p>
          <a:p>
            <a:pPr lvl="1" eaLnBrk="1" hangingPunct="1">
              <a:defRPr/>
            </a:pPr>
            <a:r>
              <a:rPr lang="ru-RU" dirty="0" smtClean="0"/>
              <a:t>ревизия </a:t>
            </a:r>
            <a:r>
              <a:rPr lang="ru-RU" dirty="0" smtClean="0"/>
              <a:t>дистального русла</a:t>
            </a:r>
          </a:p>
          <a:p>
            <a:pPr lvl="1" eaLnBrk="1" hangingPunct="1">
              <a:defRPr/>
            </a:pPr>
            <a:r>
              <a:rPr lang="ru-RU" dirty="0" smtClean="0"/>
              <a:t>промывание </a:t>
            </a:r>
            <a:r>
              <a:rPr lang="ru-RU" dirty="0" smtClean="0"/>
              <a:t>и пластика артерии</a:t>
            </a:r>
          </a:p>
          <a:p>
            <a:pPr eaLnBrk="1" hangingPunct="1">
              <a:defRPr/>
            </a:pPr>
            <a:endParaRPr lang="ru-RU" dirty="0" smtClean="0"/>
          </a:p>
          <a:p>
            <a:pPr eaLnBrk="1" hangingPunct="1"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6" descr="17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67000" y="228600"/>
            <a:ext cx="3929063" cy="6172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Катетеры </a:t>
            </a:r>
            <a:r>
              <a:rPr lang="ru-RU" dirty="0" err="1" smtClean="0"/>
              <a:t>Фогарти</a:t>
            </a:r>
            <a:endParaRPr lang="ru-RU" dirty="0" smtClean="0"/>
          </a:p>
        </p:txBody>
      </p:sp>
      <p:pic>
        <p:nvPicPr>
          <p:cNvPr id="65539" name="Picture 6" descr="1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524000"/>
            <a:ext cx="8153400" cy="5130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/>
              <a:t>Тромбэктомия</a:t>
            </a:r>
          </a:p>
        </p:txBody>
      </p:sp>
      <p:pic>
        <p:nvPicPr>
          <p:cNvPr id="66563" name="Picture 5" descr="stroke_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7400" y="2397125"/>
            <a:ext cx="2459038" cy="3073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564" name="Picture 8" descr="oper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2057400"/>
            <a:ext cx="4876800" cy="3657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err="1" smtClean="0"/>
              <a:t>Тромбэктомия</a:t>
            </a:r>
            <a:endParaRPr lang="ru-RU" dirty="0" smtClean="0"/>
          </a:p>
        </p:txBody>
      </p:sp>
      <p:pic>
        <p:nvPicPr>
          <p:cNvPr id="67587" name="Picture 6" descr="2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1689100"/>
            <a:ext cx="6934200" cy="4498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839200" cy="16002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ru-RU" dirty="0">
                <a:solidFill>
                  <a:schemeClr val="tx1"/>
                </a:solidFill>
                <a:latin typeface="CyrillicOld" pitchFamily="2" charset="0"/>
              </a:rPr>
              <a:t>Ретроградное промывание магистральных артерий конечности</a:t>
            </a:r>
          </a:p>
        </p:txBody>
      </p:sp>
      <p:pic>
        <p:nvPicPr>
          <p:cNvPr id="68611" name="Picture 5" descr="1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2590800"/>
            <a:ext cx="8839200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5" descr="2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33400"/>
            <a:ext cx="8839200" cy="57610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6125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ru-RU" dirty="0">
                <a:effectLst/>
              </a:rPr>
              <a:t>Под </a:t>
            </a:r>
            <a:r>
              <a:rPr lang="ru-RU" i="1" dirty="0">
                <a:effectLst/>
              </a:rPr>
              <a:t>эмболиями </a:t>
            </a:r>
            <a:r>
              <a:rPr lang="ru-RU" dirty="0">
                <a:effectLst/>
              </a:rPr>
              <a:t>подразумевается острое нарушение артериального кровообращения, </a:t>
            </a:r>
            <a:r>
              <a:rPr lang="ru-RU" dirty="0" err="1">
                <a:effectLst/>
              </a:rPr>
              <a:t>развившееся</a:t>
            </a:r>
            <a:r>
              <a:rPr lang="ru-RU" dirty="0">
                <a:effectLst/>
              </a:rPr>
              <a:t> в результате пере­крытия просвета артерии или аорты </a:t>
            </a:r>
            <a:r>
              <a:rPr lang="ru-RU" dirty="0" err="1">
                <a:effectLst/>
              </a:rPr>
              <a:t>эмболом</a:t>
            </a:r>
            <a:r>
              <a:rPr lang="ru-RU" dirty="0">
                <a:effectLst/>
              </a:rPr>
              <a:t>, представляющим собой часть тромба либо ткани организма, оторвавшихся от ос­новного источника, "и мигрировавшее с током крови по крове­носному руслу.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dirty="0" smtClean="0"/>
              <a:t>Удаленный тромб с фрагментами продолженного тромбоза</a:t>
            </a:r>
          </a:p>
        </p:txBody>
      </p:sp>
      <p:pic>
        <p:nvPicPr>
          <p:cNvPr id="70659" name="Picture 6" descr="2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676400"/>
            <a:ext cx="7924800" cy="50434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5" descr="23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206375"/>
            <a:ext cx="8763000" cy="5745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839200" cy="16002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ru-RU" sz="5400" dirty="0" err="1">
                <a:solidFill>
                  <a:schemeClr val="tx1"/>
                </a:solidFill>
                <a:latin typeface="CyrillicOld" pitchFamily="2" charset="0"/>
              </a:rPr>
              <a:t>Фасциотомия</a:t>
            </a:r>
            <a:r>
              <a:rPr lang="ru-RU" sz="5400" dirty="0">
                <a:solidFill>
                  <a:schemeClr val="tx1"/>
                </a:solidFill>
                <a:latin typeface="CyrillicOld" pitchFamily="2" charset="0"/>
              </a:rPr>
              <a:t> голени</a:t>
            </a:r>
          </a:p>
        </p:txBody>
      </p:sp>
      <p:pic>
        <p:nvPicPr>
          <p:cNvPr id="72707" name="Picture 5" descr="1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2101850"/>
            <a:ext cx="8686800" cy="3917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5257800" y="384175"/>
            <a:ext cx="3886200" cy="60928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ru-RU" sz="3600" dirty="0" err="1">
                <a:solidFill>
                  <a:schemeClr val="tx1"/>
                </a:solidFill>
                <a:latin typeface="CyrillicOld" pitchFamily="2" charset="0"/>
              </a:rPr>
              <a:t>Тромбэктомия</a:t>
            </a:r>
            <a:r>
              <a:rPr lang="ru-RU" sz="3600" dirty="0">
                <a:solidFill>
                  <a:schemeClr val="tx1"/>
                </a:solidFill>
                <a:latin typeface="CyrillicOld" pitchFamily="2" charset="0"/>
              </a:rPr>
              <a:t> методом "</a:t>
            </a:r>
            <a:r>
              <a:rPr lang="ru-RU" sz="3600" dirty="0" err="1">
                <a:solidFill>
                  <a:schemeClr val="tx1"/>
                </a:solidFill>
                <a:latin typeface="CyrillicOld" pitchFamily="2" charset="0"/>
              </a:rPr>
              <a:t>выдаивания</a:t>
            </a:r>
            <a:r>
              <a:rPr lang="ru-RU" sz="3600" dirty="0">
                <a:solidFill>
                  <a:schemeClr val="tx1"/>
                </a:solidFill>
                <a:latin typeface="CyrillicOld" pitchFamily="2" charset="0"/>
              </a:rPr>
              <a:t>"</a:t>
            </a:r>
          </a:p>
        </p:txBody>
      </p:sp>
      <p:pic>
        <p:nvPicPr>
          <p:cNvPr id="73731" name="Picture 5" descr="1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52400"/>
            <a:ext cx="4800600" cy="6553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0" y="384175"/>
            <a:ext cx="4191000" cy="60928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ru-RU" sz="3600" dirty="0" err="1">
                <a:solidFill>
                  <a:schemeClr val="tx1"/>
                </a:solidFill>
                <a:latin typeface="CyrillicOld" pitchFamily="2" charset="0"/>
              </a:rPr>
              <a:t>Эмболэктомия</a:t>
            </a:r>
            <a:r>
              <a:rPr lang="ru-RU" sz="3600" dirty="0">
                <a:solidFill>
                  <a:schemeClr val="tx1"/>
                </a:solidFill>
                <a:latin typeface="CyrillicOld" pitchFamily="2" charset="0"/>
              </a:rPr>
              <a:t> из бедренного доступа катетером </a:t>
            </a:r>
            <a:r>
              <a:rPr lang="ru-RU" sz="3600" dirty="0" err="1">
                <a:solidFill>
                  <a:schemeClr val="tx1"/>
                </a:solidFill>
                <a:latin typeface="CyrillicOld" pitchFamily="2" charset="0"/>
              </a:rPr>
              <a:t>Фогарти</a:t>
            </a:r>
            <a:endParaRPr lang="ru-RU" sz="3600" dirty="0">
              <a:solidFill>
                <a:schemeClr val="tx1"/>
              </a:solidFill>
              <a:latin typeface="CyrillicOld" pitchFamily="2" charset="0"/>
            </a:endParaRPr>
          </a:p>
        </p:txBody>
      </p:sp>
      <p:pic>
        <p:nvPicPr>
          <p:cNvPr id="74755" name="Picture 5" descr="1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413" y="76200"/>
            <a:ext cx="4751387" cy="6629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5257800" y="384175"/>
            <a:ext cx="3886200" cy="60928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ru-RU" sz="3200" dirty="0" err="1">
                <a:solidFill>
                  <a:schemeClr val="tx1"/>
                </a:solidFill>
                <a:latin typeface="CyrillicOld" pitchFamily="2" charset="0"/>
              </a:rPr>
              <a:t>Эмболэктомия</a:t>
            </a:r>
            <a:r>
              <a:rPr lang="ru-RU" sz="3200" dirty="0">
                <a:solidFill>
                  <a:schemeClr val="tx1"/>
                </a:solidFill>
                <a:latin typeface="CyrillicOld" pitchFamily="2" charset="0"/>
              </a:rPr>
              <a:t> из подвздошной артерии с помощью баллонного катетера (схема)</a:t>
            </a:r>
          </a:p>
        </p:txBody>
      </p:sp>
      <p:pic>
        <p:nvPicPr>
          <p:cNvPr id="75779" name="Picture 5" descr="3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2713" y="152400"/>
            <a:ext cx="5013325" cy="6553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5105400" y="384175"/>
            <a:ext cx="3886200" cy="60928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ru-RU" sz="3600" dirty="0">
                <a:solidFill>
                  <a:schemeClr val="tx1"/>
                </a:solidFill>
                <a:latin typeface="CyrillicOld" pitchFamily="2" charset="0"/>
              </a:rPr>
              <a:t>Этап выполнения </a:t>
            </a:r>
            <a:r>
              <a:rPr lang="ru-RU" sz="3600" dirty="0" err="1">
                <a:solidFill>
                  <a:schemeClr val="tx1"/>
                </a:solidFill>
                <a:latin typeface="CyrillicOld" pitchFamily="2" charset="0"/>
              </a:rPr>
              <a:t>тромбэктомии</a:t>
            </a:r>
            <a:r>
              <a:rPr lang="ru-RU" sz="3600" dirty="0">
                <a:solidFill>
                  <a:schemeClr val="tx1"/>
                </a:solidFill>
                <a:latin typeface="CyrillicOld" pitchFamily="2" charset="0"/>
              </a:rPr>
              <a:t> катетером </a:t>
            </a:r>
            <a:r>
              <a:rPr lang="ru-RU" sz="3600" dirty="0" err="1">
                <a:solidFill>
                  <a:schemeClr val="tx1"/>
                </a:solidFill>
                <a:latin typeface="CyrillicOld" pitchFamily="2" charset="0"/>
              </a:rPr>
              <a:t>Фогарти</a:t>
            </a:r>
            <a:r>
              <a:rPr lang="ru-RU" sz="3600" dirty="0">
                <a:solidFill>
                  <a:schemeClr val="tx1"/>
                </a:solidFill>
                <a:latin typeface="CyrillicOld" pitchFamily="2" charset="0"/>
              </a:rPr>
              <a:t> из подвздошной артерии</a:t>
            </a:r>
          </a:p>
        </p:txBody>
      </p:sp>
      <p:pic>
        <p:nvPicPr>
          <p:cNvPr id="76803" name="Picture 5" descr="1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228600"/>
            <a:ext cx="4800600" cy="6477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48200" y="384175"/>
            <a:ext cx="4343400" cy="60928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ru-RU" sz="4000" dirty="0">
                <a:solidFill>
                  <a:schemeClr val="tx1"/>
                </a:solidFill>
                <a:latin typeface="CyrillicOld" pitchFamily="2" charset="0"/>
              </a:rPr>
              <a:t>Схема </a:t>
            </a:r>
            <a:r>
              <a:rPr lang="ru-RU" sz="4000" dirty="0" err="1">
                <a:solidFill>
                  <a:schemeClr val="tx1"/>
                </a:solidFill>
                <a:latin typeface="CyrillicOld" pitchFamily="2" charset="0"/>
              </a:rPr>
              <a:t>тромбэндартер-эктомии</a:t>
            </a:r>
            <a:r>
              <a:rPr lang="ru-RU" sz="4000" dirty="0">
                <a:solidFill>
                  <a:schemeClr val="tx1"/>
                </a:solidFill>
                <a:latin typeface="CyrillicOld" pitchFamily="2" charset="0"/>
              </a:rPr>
              <a:t/>
            </a:r>
            <a:br>
              <a:rPr lang="ru-RU" sz="4000" dirty="0">
                <a:solidFill>
                  <a:schemeClr val="tx1"/>
                </a:solidFill>
                <a:latin typeface="CyrillicOld" pitchFamily="2" charset="0"/>
              </a:rPr>
            </a:br>
            <a:r>
              <a:rPr lang="ru-RU" sz="2800" dirty="0">
                <a:solidFill>
                  <a:schemeClr val="tx1"/>
                </a:solidFill>
                <a:latin typeface="CyrillicOld" pitchFamily="2" charset="0"/>
              </a:rPr>
              <a:t>(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</a:rPr>
              <a:t>в дистальный отдел артерии введён катетер для удаления продолженного тромба</a:t>
            </a:r>
            <a:r>
              <a:rPr lang="ru-RU" sz="2800" dirty="0">
                <a:solidFill>
                  <a:schemeClr val="tx1"/>
                </a:solidFill>
                <a:latin typeface="CyrillicOld" pitchFamily="2" charset="0"/>
              </a:rPr>
              <a:t>)</a:t>
            </a:r>
          </a:p>
        </p:txBody>
      </p:sp>
      <p:pic>
        <p:nvPicPr>
          <p:cNvPr id="77827" name="Picture 5" descr="001_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" y="76200"/>
            <a:ext cx="4371975" cy="6705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Варианты завершения операции при тромбозе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2296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dirty="0" err="1" smtClean="0"/>
              <a:t>Эндартерэктомия</a:t>
            </a:r>
            <a:r>
              <a:rPr lang="ru-RU" dirty="0" smtClean="0"/>
              <a:t> (открытая, </a:t>
            </a:r>
            <a:r>
              <a:rPr lang="ru-RU" dirty="0" err="1" smtClean="0"/>
              <a:t>полуоткры</a:t>
            </a:r>
            <a:r>
              <a:rPr lang="ru-RU" dirty="0" smtClean="0"/>
              <a:t>-тая, закрытая)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dirty="0" smtClean="0"/>
              <a:t>АБШ (одно-,</a:t>
            </a:r>
            <a:r>
              <a:rPr lang="ru-RU" dirty="0" err="1" smtClean="0"/>
              <a:t>двусторонее</a:t>
            </a:r>
            <a:r>
              <a:rPr lang="ru-RU" dirty="0" smtClean="0"/>
              <a:t>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dirty="0" err="1" smtClean="0"/>
              <a:t>Бедренно-тибиальное</a:t>
            </a:r>
            <a:r>
              <a:rPr lang="ru-RU" dirty="0" smtClean="0"/>
              <a:t> </a:t>
            </a:r>
            <a:r>
              <a:rPr lang="ru-RU" dirty="0" err="1" smtClean="0"/>
              <a:t>аутовенозное</a:t>
            </a:r>
            <a:endParaRPr lang="ru-RU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ru-RU" dirty="0" err="1" smtClean="0"/>
              <a:t>Подмышечно</a:t>
            </a:r>
            <a:r>
              <a:rPr lang="ru-RU" dirty="0" smtClean="0"/>
              <a:t>-бедренное шунтирование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dirty="0" smtClean="0"/>
              <a:t>Операция </a:t>
            </a:r>
            <a:r>
              <a:rPr lang="ru-RU" dirty="0" err="1" smtClean="0"/>
              <a:t>Витинга</a:t>
            </a:r>
            <a:r>
              <a:rPr lang="ru-RU" dirty="0" smtClean="0"/>
              <a:t>- </a:t>
            </a:r>
            <a:r>
              <a:rPr lang="ru-RU" dirty="0" err="1" smtClean="0"/>
              <a:t>артериализация</a:t>
            </a:r>
            <a:r>
              <a:rPr lang="ru-RU" dirty="0" smtClean="0"/>
              <a:t> БПВ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dirty="0" err="1" smtClean="0"/>
              <a:t>Симпатэктомия</a:t>
            </a:r>
            <a:r>
              <a:rPr lang="ru-RU" dirty="0" smtClean="0"/>
              <a:t> – </a:t>
            </a:r>
            <a:r>
              <a:rPr lang="ru-RU" dirty="0" err="1" smtClean="0"/>
              <a:t>Диеца</a:t>
            </a:r>
            <a:r>
              <a:rPr lang="ru-RU" dirty="0" smtClean="0"/>
              <a:t>, </a:t>
            </a:r>
            <a:r>
              <a:rPr lang="ru-RU" dirty="0" err="1" smtClean="0"/>
              <a:t>Оппеля</a:t>
            </a:r>
            <a:endParaRPr lang="ru-RU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ru-RU" dirty="0" smtClean="0"/>
              <a:t>Продольная остеотомия, </a:t>
            </a:r>
            <a:r>
              <a:rPr lang="ru-RU" dirty="0" err="1" smtClean="0"/>
              <a:t>фрезевые</a:t>
            </a:r>
            <a:r>
              <a:rPr lang="ru-RU" dirty="0" smtClean="0"/>
              <a:t> отв.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5" descr="24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47863" y="0"/>
            <a:ext cx="4462462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20688" y="319088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sz="3800" b="1" dirty="0" smtClean="0"/>
              <a:t>Острая артериальная непроходимость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105400" y="1600200"/>
            <a:ext cx="4038600" cy="4530725"/>
          </a:xfrm>
        </p:spPr>
        <p:txBody>
          <a:bodyPr/>
          <a:lstStyle/>
          <a:p>
            <a:pPr eaLnBrk="1" hangingPunct="1">
              <a:defRPr/>
            </a:pPr>
            <a:endParaRPr lang="ru-RU" sz="2800" b="1" smtClean="0"/>
          </a:p>
          <a:p>
            <a:pPr eaLnBrk="1" hangingPunct="1">
              <a:defRPr/>
            </a:pPr>
            <a:endParaRPr lang="ru-RU" sz="2800" b="1" smtClean="0"/>
          </a:p>
          <a:p>
            <a:pPr eaLnBrk="1" hangingPunct="1">
              <a:defRPr/>
            </a:pPr>
            <a:endParaRPr lang="ru-RU" sz="2800" smtClean="0"/>
          </a:p>
          <a:p>
            <a:pPr eaLnBrk="1" hangingPunct="1">
              <a:defRPr/>
            </a:pPr>
            <a:endParaRPr lang="ru-RU" sz="2800" smtClean="0"/>
          </a:p>
          <a:p>
            <a:pPr eaLnBrk="1" hangingPunct="1">
              <a:defRPr/>
            </a:pPr>
            <a:endParaRPr lang="ru-RU" sz="2800" b="1" smtClean="0"/>
          </a:p>
        </p:txBody>
      </p:sp>
      <p:pic>
        <p:nvPicPr>
          <p:cNvPr id="16388" name="Picture 4" descr="о тромбоз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70588" y="2713038"/>
            <a:ext cx="2627312" cy="34178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1621" name="Rectangle 5"/>
          <p:cNvSpPr>
            <a:spLocks noChangeArrowheads="1"/>
          </p:cNvSpPr>
          <p:nvPr/>
        </p:nvSpPr>
        <p:spPr bwMode="auto">
          <a:xfrm>
            <a:off x="533400" y="1882775"/>
            <a:ext cx="20256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Эмболия </a:t>
            </a:r>
            <a:r>
              <a:rPr lang="ru-RU" sz="2800" b="1" dirty="0"/>
              <a:t> </a:t>
            </a:r>
          </a:p>
        </p:txBody>
      </p:sp>
      <p:sp>
        <p:nvSpPr>
          <p:cNvPr id="111622" name="Rectangle 6"/>
          <p:cNvSpPr>
            <a:spLocks noChangeArrowheads="1"/>
          </p:cNvSpPr>
          <p:nvPr/>
        </p:nvSpPr>
        <p:spPr bwMode="auto">
          <a:xfrm>
            <a:off x="5410200" y="1882775"/>
            <a:ext cx="32178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Острый тромбоз</a:t>
            </a:r>
          </a:p>
        </p:txBody>
      </p:sp>
      <p:pic>
        <p:nvPicPr>
          <p:cNvPr id="16391" name="Picture 7" descr="эмбол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701925"/>
            <a:ext cx="213836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5" descr="33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15913"/>
            <a:ext cx="8915400" cy="59261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5" descr="39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68275"/>
            <a:ext cx="8839200" cy="5867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724400" y="228600"/>
            <a:ext cx="4343400" cy="62484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ru-RU" sz="4000" dirty="0" err="1">
                <a:solidFill>
                  <a:schemeClr val="tx1"/>
                </a:solidFill>
                <a:latin typeface="CyrillicOld" pitchFamily="2" charset="0"/>
              </a:rPr>
              <a:t>Аортобедренное</a:t>
            </a:r>
            <a:r>
              <a:rPr lang="ru-RU" sz="4000" dirty="0">
                <a:solidFill>
                  <a:schemeClr val="tx1"/>
                </a:solidFill>
                <a:latin typeface="CyrillicOld" pitchFamily="2" charset="0"/>
              </a:rPr>
              <a:t> шунтирование синтетическим протезом</a:t>
            </a:r>
          </a:p>
        </p:txBody>
      </p:sp>
      <p:pic>
        <p:nvPicPr>
          <p:cNvPr id="82947" name="Picture 5" descr="1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228600"/>
            <a:ext cx="4648200" cy="6477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724400" y="228600"/>
            <a:ext cx="4343400" cy="62484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ru-RU" sz="3400" dirty="0" err="1">
                <a:solidFill>
                  <a:schemeClr val="tx1"/>
                </a:solidFill>
                <a:latin typeface="CyrillicOld" pitchFamily="2" charset="0"/>
              </a:rPr>
              <a:t>Бедренноподколенное</a:t>
            </a:r>
            <a:r>
              <a:rPr lang="ru-RU" sz="3400" dirty="0">
                <a:solidFill>
                  <a:schemeClr val="tx1"/>
                </a:solidFill>
                <a:latin typeface="CyrillicOld" pitchFamily="2" charset="0"/>
              </a:rPr>
              <a:t> шунтирование выше (слева) и ниже (справа) коленного сустава</a:t>
            </a:r>
          </a:p>
        </p:txBody>
      </p:sp>
      <p:pic>
        <p:nvPicPr>
          <p:cNvPr id="83971" name="Picture 5" descr="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228600"/>
            <a:ext cx="4419600" cy="6324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685800"/>
            <a:ext cx="8877300" cy="5715000"/>
          </a:xfrm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5" descr="43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7000"/>
            <a:ext cx="9144000" cy="6153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5" descr="48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52650" y="0"/>
            <a:ext cx="454025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Осложнения после операции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Со стороны раны:</a:t>
            </a:r>
          </a:p>
          <a:p>
            <a:pPr eaLnBrk="1" hangingPunct="1">
              <a:defRPr/>
            </a:pPr>
            <a:r>
              <a:rPr lang="ru-RU" smtClean="0"/>
              <a:t> инфильтрат,</a:t>
            </a:r>
          </a:p>
          <a:p>
            <a:pPr eaLnBrk="1" hangingPunct="1">
              <a:defRPr/>
            </a:pPr>
            <a:r>
              <a:rPr lang="ru-RU" smtClean="0"/>
              <a:t> лимфорея,</a:t>
            </a:r>
          </a:p>
          <a:p>
            <a:pPr eaLnBrk="1" hangingPunct="1">
              <a:defRPr/>
            </a:pPr>
            <a:r>
              <a:rPr lang="ru-RU" smtClean="0"/>
              <a:t> нагноение,</a:t>
            </a:r>
          </a:p>
          <a:p>
            <a:pPr eaLnBrk="1" hangingPunct="1">
              <a:defRPr/>
            </a:pPr>
            <a:r>
              <a:rPr lang="ru-RU" smtClean="0"/>
              <a:t> кровотечение (капиллярное, артери-альное)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Осложнения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Со стороны конечности:</a:t>
            </a:r>
          </a:p>
          <a:p>
            <a:pPr eaLnBrk="1" hangingPunct="1">
              <a:defRPr/>
            </a:pPr>
            <a:r>
              <a:rPr lang="ru-RU" smtClean="0"/>
              <a:t>Субфасциальный постишемический отек</a:t>
            </a:r>
          </a:p>
          <a:p>
            <a:pPr eaLnBrk="1" hangingPunct="1">
              <a:defRPr/>
            </a:pPr>
            <a:r>
              <a:rPr lang="ru-RU" smtClean="0"/>
              <a:t>Ретромбоз артерии</a:t>
            </a:r>
          </a:p>
          <a:p>
            <a:pPr eaLnBrk="1" hangingPunct="1">
              <a:defRPr/>
            </a:pPr>
            <a:r>
              <a:rPr lang="ru-RU" smtClean="0"/>
              <a:t>Венозный тромбоз</a:t>
            </a:r>
          </a:p>
          <a:p>
            <a:pPr eaLnBrk="1" hangingPunct="1">
              <a:defRPr/>
            </a:pPr>
            <a:r>
              <a:rPr lang="ru-RU" smtClean="0"/>
              <a:t>Гангрена</a:t>
            </a:r>
          </a:p>
          <a:p>
            <a:pPr eaLnBrk="1" hangingPunct="1">
              <a:defRPr/>
            </a:pPr>
            <a:endParaRPr lang="ru-RU" smtClean="0"/>
          </a:p>
          <a:p>
            <a:pPr eaLnBrk="1" hangingPunct="1">
              <a:defRPr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800" smtClean="0"/>
              <a:t>Осложнения со стороны других органов и систем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Миоглобинурический нефроз</a:t>
            </a:r>
          </a:p>
          <a:p>
            <a:pPr eaLnBrk="1" hangingPunct="1">
              <a:defRPr/>
            </a:pPr>
            <a:r>
              <a:rPr lang="ru-RU" smtClean="0"/>
              <a:t>Декомпенсация ССС</a:t>
            </a:r>
          </a:p>
          <a:p>
            <a:pPr eaLnBrk="1" hangingPunct="1">
              <a:defRPr/>
            </a:pPr>
            <a:r>
              <a:rPr lang="ru-RU" smtClean="0"/>
              <a:t>Эмболии других сосудов</a:t>
            </a:r>
          </a:p>
          <a:p>
            <a:pPr eaLnBrk="1" hangingPunct="1">
              <a:defRPr/>
            </a:pPr>
            <a:r>
              <a:rPr lang="ru-RU" smtClean="0"/>
              <a:t>ТЭЛА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травма"/>
          <p:cNvPicPr>
            <a:picLocks noGrp="1" noChangeAspect="1" noChangeArrowheads="1"/>
          </p:cNvPicPr>
          <p:nvPr>
            <p:ph type="media"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7400" y="2133600"/>
            <a:ext cx="2209800" cy="43068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643" name="Rectangle 3"/>
          <p:cNvSpPr>
            <a:spLocks noChangeArrowheads="1"/>
          </p:cNvSpPr>
          <p:nvPr/>
        </p:nvSpPr>
        <p:spPr bwMode="auto">
          <a:xfrm>
            <a:off x="6037263" y="1295400"/>
            <a:ext cx="15367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Травма</a:t>
            </a:r>
          </a:p>
        </p:txBody>
      </p:sp>
      <p:sp>
        <p:nvSpPr>
          <p:cNvPr id="112644" name="Rectangle 4"/>
          <p:cNvSpPr>
            <a:spLocks noChangeArrowheads="1"/>
          </p:cNvSpPr>
          <p:nvPr/>
        </p:nvSpPr>
        <p:spPr bwMode="auto">
          <a:xfrm>
            <a:off x="1219200" y="1295400"/>
            <a:ext cx="14255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Спазм </a:t>
            </a:r>
          </a:p>
        </p:txBody>
      </p:sp>
      <p:pic>
        <p:nvPicPr>
          <p:cNvPr id="17413" name="Picture 5" descr="спаз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2286000"/>
            <a:ext cx="260032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C:\Documents and Settings\ЮЛЯ\Рабочий стол\Юлечка\risk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3982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Лабораторные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признаки: </a:t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6831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altLang="zh-CN" dirty="0">
                <a:latin typeface="Times New Roman" pitchFamily="18" charset="0"/>
                <a:cs typeface="Times New Roman" pitchFamily="18" charset="0"/>
              </a:rPr>
              <a:t>Определение уровня  </a:t>
            </a:r>
            <a:r>
              <a:rPr lang="ru-RU" altLang="zh-CN" dirty="0" smtClean="0">
                <a:latin typeface="Times New Roman" pitchFamily="18" charset="0"/>
                <a:cs typeface="Times New Roman" pitchFamily="18" charset="0"/>
              </a:rPr>
              <a:t>D–</a:t>
            </a:r>
            <a:r>
              <a:rPr lang="ru-RU" altLang="zh-CN" dirty="0" err="1" smtClean="0">
                <a:latin typeface="Times New Roman" pitchFamily="18" charset="0"/>
                <a:cs typeface="Times New Roman" pitchFamily="18" charset="0"/>
              </a:rPr>
              <a:t>димеров</a:t>
            </a:r>
            <a:r>
              <a:rPr lang="ru-RU" altLang="zh-CN" dirty="0" smtClean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altLang="zh-CN" dirty="0">
                <a:latin typeface="Times New Roman" pitchFamily="18" charset="0"/>
                <a:cs typeface="Times New Roman" pitchFamily="18" charset="0"/>
              </a:rPr>
              <a:t>Увеличение концентрации </a:t>
            </a:r>
            <a:r>
              <a:rPr lang="ru-RU" altLang="zh-CN" dirty="0" smtClean="0">
                <a:latin typeface="Times New Roman" pitchFamily="18" charset="0"/>
                <a:cs typeface="Times New Roman" pitchFamily="18" charset="0"/>
              </a:rPr>
              <a:t>D–</a:t>
            </a:r>
            <a:r>
              <a:rPr lang="ru-RU" altLang="zh-CN" dirty="0" err="1" smtClean="0">
                <a:latin typeface="Times New Roman" pitchFamily="18" charset="0"/>
                <a:cs typeface="Times New Roman" pitchFamily="18" charset="0"/>
              </a:rPr>
              <a:t>димеров</a:t>
            </a:r>
            <a:r>
              <a:rPr lang="ru-RU" altLang="zh-C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dirty="0">
                <a:latin typeface="Times New Roman" pitchFamily="18" charset="0"/>
                <a:cs typeface="Times New Roman" pitchFamily="18" charset="0"/>
              </a:rPr>
              <a:t>более 0,5 мг/мл (серая зона 0,5 – 3,0;  достоверная свыше 3,0)  свидетельствует о спонтанной активации </a:t>
            </a:r>
            <a:r>
              <a:rPr lang="ru-RU" altLang="zh-CN" dirty="0" err="1">
                <a:latin typeface="Times New Roman" pitchFamily="18" charset="0"/>
                <a:cs typeface="Times New Roman" pitchFamily="18" charset="0"/>
              </a:rPr>
              <a:t>фибринолитической</a:t>
            </a:r>
            <a:r>
              <a:rPr lang="ru-RU" altLang="zh-CN" dirty="0">
                <a:latin typeface="Times New Roman" pitchFamily="18" charset="0"/>
                <a:cs typeface="Times New Roman" pitchFamily="18" charset="0"/>
              </a:rPr>
              <a:t> системы крови при тромбозе, ДВС-синдроме, ТЭЛА</a:t>
            </a:r>
            <a:r>
              <a:rPr lang="ru-RU" altLang="zh-CN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altLang="zh-CN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altLang="zh-CN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zh-CN" dirty="0">
                <a:latin typeface="Times New Roman" pitchFamily="18" charset="0"/>
                <a:cs typeface="Times New Roman" pitchFamily="18" charset="0"/>
              </a:rPr>
              <a:t>2. Продукты дегидратации фибриногена (ПДФ свыше 0,5 мкг/мл.)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altLang="zh-CN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>
              <a:defRPr/>
            </a:pPr>
            <a:r>
              <a:rPr lang="ru-RU" dirty="0" err="1" smtClean="0"/>
              <a:t>Гепаринотерапия</a:t>
            </a:r>
            <a:endParaRPr lang="ru-RU" dirty="0"/>
          </a:p>
        </p:txBody>
      </p:sp>
      <p:pic>
        <p:nvPicPr>
          <p:cNvPr id="93187" name="Picture 3" descr="risk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1163638"/>
            <a:ext cx="8839200" cy="5608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Стандартная Г Т (НФГ)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dirty="0">
                <a:latin typeface="Times New Roman" pitchFamily="18" charset="0"/>
              </a:rPr>
              <a:t>5000-15000 </a:t>
            </a:r>
            <a:r>
              <a:rPr lang="ru-RU" dirty="0" err="1">
                <a:latin typeface="Times New Roman" pitchFamily="18" charset="0"/>
              </a:rPr>
              <a:t>Ед</a:t>
            </a:r>
            <a:r>
              <a:rPr lang="ru-RU" dirty="0">
                <a:latin typeface="Times New Roman" pitchFamily="18" charset="0"/>
              </a:rPr>
              <a:t> в/в </a:t>
            </a:r>
            <a:r>
              <a:rPr lang="ru-RU" dirty="0" err="1">
                <a:latin typeface="Times New Roman" pitchFamily="18" charset="0"/>
              </a:rPr>
              <a:t>болюсно</a:t>
            </a:r>
            <a:endParaRPr lang="ru-RU" dirty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dirty="0">
                <a:latin typeface="Times New Roman" pitchFamily="18" charset="0"/>
              </a:rPr>
              <a:t>в/в 1000-1500 </a:t>
            </a:r>
            <a:r>
              <a:rPr lang="ru-RU" dirty="0" err="1">
                <a:latin typeface="Times New Roman" pitchFamily="18" charset="0"/>
              </a:rPr>
              <a:t>Ед</a:t>
            </a:r>
            <a:r>
              <a:rPr lang="ru-RU" dirty="0">
                <a:latin typeface="Times New Roman" pitchFamily="18" charset="0"/>
              </a:rPr>
              <a:t>/час (25-40 000 </a:t>
            </a:r>
            <a:r>
              <a:rPr lang="ru-RU" dirty="0" err="1">
                <a:latin typeface="Times New Roman" pitchFamily="18" charset="0"/>
              </a:rPr>
              <a:t>Ед</a:t>
            </a:r>
            <a:r>
              <a:rPr lang="ru-RU" dirty="0">
                <a:latin typeface="Times New Roman" pitchFamily="18" charset="0"/>
              </a:rPr>
              <a:t>/</a:t>
            </a:r>
            <a:r>
              <a:rPr lang="ru-RU" dirty="0" err="1">
                <a:latin typeface="Times New Roman" pitchFamily="18" charset="0"/>
              </a:rPr>
              <a:t>сут</a:t>
            </a:r>
            <a:r>
              <a:rPr lang="ru-RU" dirty="0">
                <a:latin typeface="Times New Roman" pitchFamily="18" charset="0"/>
              </a:rPr>
              <a:t>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dirty="0">
                <a:latin typeface="Times New Roman" pitchFamily="18" charset="0"/>
              </a:rPr>
              <a:t>п/к 5000 </a:t>
            </a:r>
            <a:r>
              <a:rPr lang="ru-RU" dirty="0" err="1">
                <a:latin typeface="Times New Roman" pitchFamily="18" charset="0"/>
              </a:rPr>
              <a:t>Ед</a:t>
            </a:r>
            <a:r>
              <a:rPr lang="ru-RU" dirty="0">
                <a:latin typeface="Times New Roman" pitchFamily="18" charset="0"/>
              </a:rPr>
              <a:t> 3-4 раза в день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dirty="0">
                <a:latin typeface="Times New Roman" pitchFamily="18" charset="0"/>
              </a:rPr>
              <a:t>контроль АЧТВ, МНО каждые 1-2 часа до увеличения  в 1,5-2 раза, затем 1 раз/</a:t>
            </a:r>
            <a:r>
              <a:rPr lang="ru-RU" dirty="0" err="1">
                <a:latin typeface="Times New Roman" pitchFamily="18" charset="0"/>
              </a:rPr>
              <a:t>сут</a:t>
            </a:r>
            <a:endParaRPr lang="ru-RU" dirty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dirty="0">
                <a:latin typeface="Times New Roman" pitchFamily="18" charset="0"/>
              </a:rPr>
              <a:t>длительность 5-7 дней с переводом на НАК (</a:t>
            </a:r>
            <a:r>
              <a:rPr lang="ru-RU" dirty="0" err="1">
                <a:latin typeface="Times New Roman" pitchFamily="18" charset="0"/>
              </a:rPr>
              <a:t>варфарин</a:t>
            </a:r>
            <a:r>
              <a:rPr lang="ru-RU" dirty="0">
                <a:latin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</a:rPr>
              <a:t>мареван,фенилин</a:t>
            </a:r>
            <a:r>
              <a:rPr lang="ru-RU" dirty="0">
                <a:latin typeface="Times New Roman" pitchFamily="18" charset="0"/>
              </a:rPr>
              <a:t>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dirty="0">
                <a:latin typeface="Times New Roman" pitchFamily="18" charset="0"/>
              </a:rPr>
              <a:t>за 2-3 дня до отмены НФГ назначаются НАК до увеличения МНО в 2-2,5 - 3-6 </a:t>
            </a:r>
            <a:r>
              <a:rPr lang="ru-RU" dirty="0" err="1">
                <a:latin typeface="Times New Roman" pitchFamily="18" charset="0"/>
              </a:rPr>
              <a:t>мес</a:t>
            </a:r>
            <a:endParaRPr lang="ru-RU" dirty="0"/>
          </a:p>
        </p:txBody>
      </p:sp>
      <p:sp>
        <p:nvSpPr>
          <p:cNvPr id="94212" name="Прямоугольник 2"/>
          <p:cNvSpPr>
            <a:spLocks noChangeArrowheads="1"/>
          </p:cNvSpPr>
          <p:nvPr/>
        </p:nvSpPr>
        <p:spPr bwMode="auto">
          <a:xfrm>
            <a:off x="228600" y="1295400"/>
            <a:ext cx="830580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800" smtClean="0"/>
              <a:t>Консервативная терапия под контролем МНО, АЧТВ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Антикоагулянты прямые:</a:t>
            </a:r>
          </a:p>
          <a:p>
            <a:pPr eaLnBrk="1" hangingPunct="1">
              <a:defRPr/>
            </a:pPr>
            <a:r>
              <a:rPr lang="ru-RU" smtClean="0"/>
              <a:t>Гепарин 10000 в/в, 5000 ЕД х 4-6р. п/к</a:t>
            </a:r>
          </a:p>
          <a:p>
            <a:pPr eaLnBrk="1" hangingPunct="1">
              <a:defRPr/>
            </a:pPr>
            <a:r>
              <a:rPr lang="ru-RU" smtClean="0"/>
              <a:t>НМГ – низкомолекулярные гепарины:</a:t>
            </a:r>
          </a:p>
          <a:p>
            <a:pPr eaLnBrk="1" hangingPunct="1">
              <a:defRPr/>
            </a:pPr>
            <a:r>
              <a:rPr lang="ru-RU" smtClean="0"/>
              <a:t>Фраксипарин 0,3 – 0,6 мл/сутки</a:t>
            </a:r>
          </a:p>
          <a:p>
            <a:pPr eaLnBrk="1" hangingPunct="1">
              <a:defRPr/>
            </a:pPr>
            <a:r>
              <a:rPr lang="ru-RU" smtClean="0"/>
              <a:t>Клексан 40мг(4000 МЕ) х 1 раз/сутки</a:t>
            </a:r>
          </a:p>
          <a:p>
            <a:pPr eaLnBrk="1" hangingPunct="1">
              <a:defRPr/>
            </a:pPr>
            <a:r>
              <a:rPr lang="ru-RU" smtClean="0"/>
              <a:t>Фрагмин 5000 МЕ/сут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Низкомолекулярные гепарины</a:t>
            </a:r>
            <a:endParaRPr lang="ru-RU" dirty="0"/>
          </a:p>
        </p:txBody>
      </p:sp>
      <p:pic>
        <p:nvPicPr>
          <p:cNvPr id="96259" name="Picture 3" descr="risk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4150" y="914400"/>
            <a:ext cx="8655050" cy="4800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0" name="Прямоугольник 4"/>
          <p:cNvSpPr>
            <a:spLocks noChangeArrowheads="1"/>
          </p:cNvSpPr>
          <p:nvPr/>
        </p:nvSpPr>
        <p:spPr bwMode="auto">
          <a:xfrm>
            <a:off x="1752600" y="5715000"/>
            <a:ext cx="7315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ru-RU" altLang="ru-RU" sz="1800">
                <a:latin typeface="Times New Roman" panose="02020603050405020304" pitchFamily="18" charset="0"/>
              </a:rPr>
              <a:t>Выраженный антитромботический эффект (Ха ф-р) и слабый антикоагуляционный эффект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4400" dirty="0" smtClean="0"/>
              <a:t>Низкомолекулярные гепарины (преимущества)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dirty="0">
                <a:latin typeface="Times New Roman" pitchFamily="18" charset="0"/>
              </a:rPr>
              <a:t>Отсутствие необходимости лабораторного контроля                     </a:t>
            </a:r>
          </a:p>
          <a:p>
            <a:pPr eaLnBrk="1" hangingPunct="1">
              <a:defRPr/>
            </a:pPr>
            <a:r>
              <a:rPr lang="ru-RU" sz="2400" dirty="0">
                <a:latin typeface="Times New Roman" pitchFamily="18" charset="0"/>
              </a:rPr>
              <a:t>Высокая </a:t>
            </a:r>
            <a:r>
              <a:rPr lang="ru-RU" sz="2400" dirty="0" err="1">
                <a:latin typeface="Times New Roman" pitchFamily="18" charset="0"/>
              </a:rPr>
              <a:t>биодоступность</a:t>
            </a:r>
            <a:r>
              <a:rPr lang="ru-RU" sz="2400" dirty="0">
                <a:latin typeface="Times New Roman" pitchFamily="18" charset="0"/>
              </a:rPr>
              <a:t>: 90% при п/к (НФГ 30%)</a:t>
            </a:r>
          </a:p>
          <a:p>
            <a:pPr eaLnBrk="1" hangingPunct="1">
              <a:defRPr/>
            </a:pPr>
            <a:r>
              <a:rPr lang="ru-RU" sz="2400" dirty="0">
                <a:latin typeface="Times New Roman" pitchFamily="18" charset="0"/>
              </a:rPr>
              <a:t>Период полувыведения 1,5-4,5 ч (50-60 мин НФГ)</a:t>
            </a:r>
          </a:p>
          <a:p>
            <a:pPr eaLnBrk="1" hangingPunct="1">
              <a:defRPr/>
            </a:pPr>
            <a:r>
              <a:rPr lang="ru-RU" sz="2400" dirty="0">
                <a:latin typeface="Times New Roman" pitchFamily="18" charset="0"/>
              </a:rPr>
              <a:t>Частота подкожного введения 2 раза в сутки</a:t>
            </a:r>
          </a:p>
          <a:p>
            <a:pPr eaLnBrk="1" hangingPunct="1">
              <a:defRPr/>
            </a:pPr>
            <a:r>
              <a:rPr lang="ru-RU" sz="2400" dirty="0">
                <a:latin typeface="Times New Roman" pitchFamily="18" charset="0"/>
              </a:rPr>
              <a:t>Реже развивается тромбоцитопения и остеопороз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97284" name="Picture 4" descr="risk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94"/>
          <a:stretch>
            <a:fillRect/>
          </a:stretch>
        </p:blipFill>
        <p:spPr bwMode="auto">
          <a:xfrm>
            <a:off x="1676400" y="3886200"/>
            <a:ext cx="6858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600" dirty="0" smtClean="0">
                <a:cs typeface="Times New Roman" pitchFamily="18" charset="0"/>
              </a:rPr>
              <a:t>СРАВНИТЕЛЬНАЯ ХАРАКТЕРИСТИКА  НФГ  И  НМГ</a:t>
            </a:r>
            <a:r>
              <a:rPr lang="ru-RU" sz="4400" dirty="0" smtClean="0"/>
              <a:t/>
            </a:r>
            <a:br>
              <a:rPr lang="ru-RU" sz="4400" dirty="0" smtClean="0"/>
            </a:br>
            <a:endParaRPr lang="ru-RU" dirty="0"/>
          </a:p>
        </p:txBody>
      </p:sp>
      <p:pic>
        <p:nvPicPr>
          <p:cNvPr id="9830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1022350"/>
            <a:ext cx="8991600" cy="58975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Применение и дозы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5029200" y="1358900"/>
            <a:ext cx="38862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dirty="0" err="1">
                <a:latin typeface="Times New Roman" pitchFamily="18" charset="0"/>
              </a:rPr>
              <a:t>Надропарин</a:t>
            </a:r>
            <a:endParaRPr lang="ru-RU" dirty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dirty="0">
                <a:latin typeface="Times New Roman" pitchFamily="18" charset="0"/>
              </a:rPr>
              <a:t>(</a:t>
            </a:r>
            <a:r>
              <a:rPr lang="ru-RU" dirty="0" err="1">
                <a:latin typeface="Times New Roman" pitchFamily="18" charset="0"/>
              </a:rPr>
              <a:t>фраксипарин</a:t>
            </a:r>
            <a:r>
              <a:rPr lang="ru-RU" dirty="0">
                <a:latin typeface="Times New Roman" pitchFamily="18" charset="0"/>
              </a:rPr>
              <a:t>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dirty="0">
                <a:latin typeface="Times New Roman" pitchFamily="18" charset="0"/>
              </a:rPr>
              <a:t>  86 МЕ/кг (0,3мл)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dirty="0">
                <a:latin typeface="Times New Roman" pitchFamily="18" charset="0"/>
              </a:rPr>
              <a:t>  п/к 2 раза.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dirty="0">
                <a:latin typeface="Times New Roman" pitchFamily="18" charset="0"/>
              </a:rPr>
              <a:t>Вес 60 кг.- 0,6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dirty="0">
                <a:latin typeface="Times New Roman" pitchFamily="18" charset="0"/>
              </a:rPr>
              <a:t>        70     - 0,7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dirty="0">
                <a:latin typeface="Times New Roman" pitchFamily="18" charset="0"/>
              </a:rPr>
              <a:t>         80    - 0,8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dirty="0">
                <a:latin typeface="Times New Roman" pitchFamily="18" charset="0"/>
              </a:rPr>
              <a:t>         90    - 0,9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dirty="0">
                <a:latin typeface="Times New Roman" pitchFamily="18" charset="0"/>
              </a:rPr>
              <a:t>        100   - 1,0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99332" name="Picture 4" descr="5655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lum bright="-24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7463" y="1371600"/>
            <a:ext cx="4648201" cy="4648200"/>
          </a:xfr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Применение и дозы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dirty="0" err="1">
                <a:latin typeface="Times New Roman" pitchFamily="18" charset="0"/>
              </a:rPr>
              <a:t>Эноксапарин</a:t>
            </a:r>
            <a:r>
              <a:rPr lang="ru-RU" dirty="0">
                <a:latin typeface="Times New Roman" pitchFamily="18" charset="0"/>
              </a:rPr>
              <a:t>           (</a:t>
            </a:r>
            <a:r>
              <a:rPr lang="ru-RU" dirty="0" err="1">
                <a:latin typeface="Times New Roman" pitchFamily="18" charset="0"/>
              </a:rPr>
              <a:t>клексан</a:t>
            </a:r>
            <a:r>
              <a:rPr lang="ru-RU" dirty="0">
                <a:latin typeface="Times New Roman" pitchFamily="18" charset="0"/>
              </a:rPr>
              <a:t>)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dirty="0">
                <a:latin typeface="Times New Roman" pitchFamily="18" charset="0"/>
              </a:rPr>
              <a:t>1 мг(100 МЕ)/кг (40 мг)п/к 2 раза</a:t>
            </a:r>
          </a:p>
          <a:p>
            <a:pPr eaLnBrk="1" hangingPunct="1">
              <a:defRPr/>
            </a:pPr>
            <a:endParaRPr lang="ru-RU" dirty="0">
              <a:latin typeface="Times New Roman" pitchFamily="18" charset="0"/>
            </a:endParaRPr>
          </a:p>
          <a:p>
            <a:pPr>
              <a:defRPr/>
            </a:pPr>
            <a:endParaRPr lang="ru-RU" dirty="0"/>
          </a:p>
        </p:txBody>
      </p:sp>
      <p:pic>
        <p:nvPicPr>
          <p:cNvPr id="100356" name="Picture 4" descr="698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lum bright="-18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738" y="1447800"/>
            <a:ext cx="4419600" cy="4724400"/>
          </a:xfr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2133600" y="228600"/>
            <a:ext cx="5257800" cy="7620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/>
              <a:t>ЭМБОЛОГЕННЫЕ ЗАБОЛЕВАНИЯ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1295400"/>
            <a:ext cx="20574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latin typeface="Arial" panose="020B0604020202020204" pitchFamily="34" charset="0"/>
              </a:rPr>
              <a:t>ИБС – 60%</a:t>
            </a:r>
          </a:p>
        </p:txBody>
      </p:sp>
      <p:sp>
        <p:nvSpPr>
          <p:cNvPr id="18436" name="Line 4"/>
          <p:cNvSpPr>
            <a:spLocks noChangeShapeType="1"/>
          </p:cNvSpPr>
          <p:nvPr/>
        </p:nvSpPr>
        <p:spPr bwMode="auto">
          <a:xfrm flipH="1">
            <a:off x="990600" y="4572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37" name="Line 5"/>
          <p:cNvSpPr>
            <a:spLocks noChangeShapeType="1"/>
          </p:cNvSpPr>
          <p:nvPr/>
        </p:nvSpPr>
        <p:spPr bwMode="auto">
          <a:xfrm>
            <a:off x="990600" y="457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2590800" y="1295400"/>
            <a:ext cx="22098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latin typeface="Arial" panose="020B0604020202020204" pitchFamily="34" charset="0"/>
              </a:rPr>
              <a:t>Ревматизм – 30%</a:t>
            </a: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4953000" y="1295400"/>
            <a:ext cx="22098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latin typeface="Arial" panose="020B0604020202020204" pitchFamily="34" charset="0"/>
              </a:rPr>
              <a:t>Патология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latin typeface="Arial" panose="020B0604020202020204" pitchFamily="34" charset="0"/>
              </a:rPr>
              <a:t>проксимально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latin typeface="Arial" panose="020B0604020202020204" pitchFamily="34" charset="0"/>
              </a:rPr>
              <a:t>расположенных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latin typeface="Arial" panose="020B0604020202020204" pitchFamily="34" charset="0"/>
              </a:rPr>
              <a:t>сосудов - 5%</a:t>
            </a:r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7391400" y="1295400"/>
            <a:ext cx="17526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latin typeface="Arial" panose="020B0604020202020204" pitchFamily="34" charset="0"/>
              </a:rPr>
              <a:t>Редкие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latin typeface="Arial" panose="020B0604020202020204" pitchFamily="34" charset="0"/>
              </a:rPr>
              <a:t>причины - 5%</a:t>
            </a:r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 flipV="1">
            <a:off x="3962400" y="990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42" name="Line 10"/>
          <p:cNvSpPr>
            <a:spLocks noChangeShapeType="1"/>
          </p:cNvSpPr>
          <p:nvPr/>
        </p:nvSpPr>
        <p:spPr bwMode="auto">
          <a:xfrm>
            <a:off x="6096000" y="990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43" name="Line 11"/>
          <p:cNvSpPr>
            <a:spLocks noChangeShapeType="1"/>
          </p:cNvSpPr>
          <p:nvPr/>
        </p:nvSpPr>
        <p:spPr bwMode="auto">
          <a:xfrm flipV="1">
            <a:off x="8686800" y="457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44" name="Line 12"/>
          <p:cNvSpPr>
            <a:spLocks noChangeShapeType="1"/>
          </p:cNvSpPr>
          <p:nvPr/>
        </p:nvSpPr>
        <p:spPr bwMode="auto">
          <a:xfrm flipH="1">
            <a:off x="7391400" y="4572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45" name="Rectangle 13"/>
          <p:cNvSpPr>
            <a:spLocks noChangeArrowheads="1"/>
          </p:cNvSpPr>
          <p:nvPr/>
        </p:nvSpPr>
        <p:spPr bwMode="auto">
          <a:xfrm>
            <a:off x="0" y="2514600"/>
            <a:ext cx="19050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latin typeface="Arial" panose="020B0604020202020204" pitchFamily="34" charset="0"/>
              </a:rPr>
              <a:t>Диффузный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latin typeface="Arial" panose="020B0604020202020204" pitchFamily="34" charset="0"/>
              </a:rPr>
              <a:t>кардиосклероз</a:t>
            </a:r>
          </a:p>
        </p:txBody>
      </p:sp>
      <p:sp>
        <p:nvSpPr>
          <p:cNvPr id="18446" name="Rectangle 14"/>
          <p:cNvSpPr>
            <a:spLocks noChangeArrowheads="1"/>
          </p:cNvSpPr>
          <p:nvPr/>
        </p:nvSpPr>
        <p:spPr bwMode="auto">
          <a:xfrm>
            <a:off x="2743200" y="2514600"/>
            <a:ext cx="16002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latin typeface="Arial" panose="020B0604020202020204" pitchFamily="34" charset="0"/>
              </a:rPr>
              <a:t>Митральный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latin typeface="Arial" panose="020B0604020202020204" pitchFamily="34" charset="0"/>
              </a:rPr>
              <a:t>стеноз</a:t>
            </a:r>
          </a:p>
        </p:txBody>
      </p:sp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5105400" y="2514600"/>
            <a:ext cx="19050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latin typeface="Arial" panose="020B0604020202020204" pitchFamily="34" charset="0"/>
              </a:rPr>
              <a:t>Пристеночный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latin typeface="Arial" panose="020B0604020202020204" pitchFamily="34" charset="0"/>
              </a:rPr>
              <a:t>тромбоз</a:t>
            </a:r>
          </a:p>
        </p:txBody>
      </p:sp>
      <p:sp>
        <p:nvSpPr>
          <p:cNvPr id="18448" name="Rectangle 16"/>
          <p:cNvSpPr>
            <a:spLocks noChangeArrowheads="1"/>
          </p:cNvSpPr>
          <p:nvPr/>
        </p:nvSpPr>
        <p:spPr bwMode="auto">
          <a:xfrm>
            <a:off x="7467600" y="2514600"/>
            <a:ext cx="1676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latin typeface="Arial" panose="020B0604020202020204" pitchFamily="34" charset="0"/>
              </a:rPr>
              <a:t>Шейное ребро</a:t>
            </a:r>
          </a:p>
        </p:txBody>
      </p:sp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0" y="3733800"/>
            <a:ext cx="21336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latin typeface="Arial" panose="020B0604020202020204" pitchFamily="34" charset="0"/>
              </a:rPr>
              <a:t>Постинфарктный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latin typeface="Arial" panose="020B0604020202020204" pitchFamily="34" charset="0"/>
              </a:rPr>
              <a:t>кардиосклероз</a:t>
            </a:r>
          </a:p>
        </p:txBody>
      </p:sp>
      <p:sp>
        <p:nvSpPr>
          <p:cNvPr id="18450" name="Rectangle 18"/>
          <p:cNvSpPr>
            <a:spLocks noChangeArrowheads="1"/>
          </p:cNvSpPr>
          <p:nvPr/>
        </p:nvSpPr>
        <p:spPr bwMode="auto">
          <a:xfrm>
            <a:off x="0" y="4800600"/>
            <a:ext cx="20574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latin typeface="Arial" panose="020B0604020202020204" pitchFamily="34" charset="0"/>
              </a:rPr>
              <a:t>О. инфаркт</a:t>
            </a:r>
          </a:p>
        </p:txBody>
      </p:sp>
      <p:sp>
        <p:nvSpPr>
          <p:cNvPr id="18451" name="Rectangle 19"/>
          <p:cNvSpPr>
            <a:spLocks noChangeArrowheads="1"/>
          </p:cNvSpPr>
          <p:nvPr/>
        </p:nvSpPr>
        <p:spPr bwMode="auto">
          <a:xfrm>
            <a:off x="0" y="5638800"/>
            <a:ext cx="1676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latin typeface="Arial" panose="020B0604020202020204" pitchFamily="34" charset="0"/>
              </a:rPr>
              <a:t>О. аневризма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latin typeface="Arial" panose="020B0604020202020204" pitchFamily="34" charset="0"/>
              </a:rPr>
              <a:t>сердца</a:t>
            </a:r>
          </a:p>
        </p:txBody>
      </p:sp>
      <p:sp>
        <p:nvSpPr>
          <p:cNvPr id="18452" name="Rectangle 20"/>
          <p:cNvSpPr>
            <a:spLocks noChangeArrowheads="1"/>
          </p:cNvSpPr>
          <p:nvPr/>
        </p:nvSpPr>
        <p:spPr bwMode="auto">
          <a:xfrm>
            <a:off x="2514600" y="3733800"/>
            <a:ext cx="22860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latin typeface="Arial" panose="020B0604020202020204" pitchFamily="34" charset="0"/>
              </a:rPr>
              <a:t>Комбинированные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latin typeface="Arial" panose="020B0604020202020204" pitchFamily="34" charset="0"/>
              </a:rPr>
              <a:t>и сочетанные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latin typeface="Arial" panose="020B0604020202020204" pitchFamily="34" charset="0"/>
              </a:rPr>
              <a:t>пороки</a:t>
            </a:r>
          </a:p>
        </p:txBody>
      </p:sp>
      <p:sp>
        <p:nvSpPr>
          <p:cNvPr id="18453" name="Rectangle 21"/>
          <p:cNvSpPr>
            <a:spLocks noChangeArrowheads="1"/>
          </p:cNvSpPr>
          <p:nvPr/>
        </p:nvSpPr>
        <p:spPr bwMode="auto">
          <a:xfrm>
            <a:off x="5334000" y="3733800"/>
            <a:ext cx="14478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latin typeface="Arial" panose="020B0604020202020204" pitchFamily="34" charset="0"/>
              </a:rPr>
              <a:t>Аневризма</a:t>
            </a:r>
          </a:p>
        </p:txBody>
      </p:sp>
      <p:sp>
        <p:nvSpPr>
          <p:cNvPr id="18454" name="Rectangle 22"/>
          <p:cNvSpPr>
            <a:spLocks noChangeArrowheads="1"/>
          </p:cNvSpPr>
          <p:nvPr/>
        </p:nvSpPr>
        <p:spPr bwMode="auto">
          <a:xfrm>
            <a:off x="7543800" y="3733800"/>
            <a:ext cx="16002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latin typeface="Arial" panose="020B0604020202020204" pitchFamily="34" charset="0"/>
              </a:rPr>
              <a:t>Пневмония</a:t>
            </a:r>
          </a:p>
        </p:txBody>
      </p:sp>
      <p:sp>
        <p:nvSpPr>
          <p:cNvPr id="18455" name="Rectangle 23"/>
          <p:cNvSpPr>
            <a:spLocks noChangeArrowheads="1"/>
          </p:cNvSpPr>
          <p:nvPr/>
        </p:nvSpPr>
        <p:spPr bwMode="auto">
          <a:xfrm>
            <a:off x="7772400" y="4648200"/>
            <a:ext cx="13716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latin typeface="Arial" panose="020B0604020202020204" pitchFamily="34" charset="0"/>
              </a:rPr>
              <a:t>Опухоль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latin typeface="Arial" panose="020B0604020202020204" pitchFamily="34" charset="0"/>
              </a:rPr>
              <a:t>легкого</a:t>
            </a:r>
          </a:p>
        </p:txBody>
      </p:sp>
      <p:sp>
        <p:nvSpPr>
          <p:cNvPr id="18456" name="Rectangle 24"/>
          <p:cNvSpPr>
            <a:spLocks noChangeArrowheads="1"/>
          </p:cNvSpPr>
          <p:nvPr/>
        </p:nvSpPr>
        <p:spPr bwMode="auto">
          <a:xfrm>
            <a:off x="7010400" y="5638800"/>
            <a:ext cx="21336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latin typeface="Arial" panose="020B0604020202020204" pitchFamily="34" charset="0"/>
              </a:rPr>
              <a:t>Парадоксальные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latin typeface="Arial" panose="020B0604020202020204" pitchFamily="34" charset="0"/>
              </a:rPr>
              <a:t>эмболии</a:t>
            </a:r>
          </a:p>
        </p:txBody>
      </p:sp>
      <p:sp>
        <p:nvSpPr>
          <p:cNvPr id="18457" name="Line 25"/>
          <p:cNvSpPr>
            <a:spLocks noChangeShapeType="1"/>
          </p:cNvSpPr>
          <p:nvPr/>
        </p:nvSpPr>
        <p:spPr bwMode="auto">
          <a:xfrm flipH="1">
            <a:off x="990600" y="21336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58" name="Line 26"/>
          <p:cNvSpPr>
            <a:spLocks noChangeShapeType="1"/>
          </p:cNvSpPr>
          <p:nvPr/>
        </p:nvSpPr>
        <p:spPr bwMode="auto">
          <a:xfrm flipH="1">
            <a:off x="990600" y="3429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59" name="Line 27"/>
          <p:cNvSpPr>
            <a:spLocks noChangeShapeType="1"/>
          </p:cNvSpPr>
          <p:nvPr/>
        </p:nvSpPr>
        <p:spPr bwMode="auto">
          <a:xfrm>
            <a:off x="990600" y="46482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60" name="Line 28"/>
          <p:cNvSpPr>
            <a:spLocks noChangeShapeType="1"/>
          </p:cNvSpPr>
          <p:nvPr/>
        </p:nvSpPr>
        <p:spPr bwMode="auto">
          <a:xfrm>
            <a:off x="990600" y="4648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61" name="Line 29"/>
          <p:cNvSpPr>
            <a:spLocks noChangeShapeType="1"/>
          </p:cNvSpPr>
          <p:nvPr/>
        </p:nvSpPr>
        <p:spPr bwMode="auto">
          <a:xfrm>
            <a:off x="990600" y="5486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62" name="Line 30"/>
          <p:cNvSpPr>
            <a:spLocks noChangeShapeType="1"/>
          </p:cNvSpPr>
          <p:nvPr/>
        </p:nvSpPr>
        <p:spPr bwMode="auto">
          <a:xfrm>
            <a:off x="3962400" y="21336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63" name="Line 31"/>
          <p:cNvSpPr>
            <a:spLocks noChangeShapeType="1"/>
          </p:cNvSpPr>
          <p:nvPr/>
        </p:nvSpPr>
        <p:spPr bwMode="auto">
          <a:xfrm flipH="1">
            <a:off x="3962400" y="3429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64" name="Line 32"/>
          <p:cNvSpPr>
            <a:spLocks noChangeShapeType="1"/>
          </p:cNvSpPr>
          <p:nvPr/>
        </p:nvSpPr>
        <p:spPr bwMode="auto">
          <a:xfrm>
            <a:off x="6172200" y="2362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65" name="Line 33"/>
          <p:cNvSpPr>
            <a:spLocks noChangeShapeType="1"/>
          </p:cNvSpPr>
          <p:nvPr/>
        </p:nvSpPr>
        <p:spPr bwMode="auto">
          <a:xfrm>
            <a:off x="6172200" y="3505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66" name="Line 34"/>
          <p:cNvSpPr>
            <a:spLocks noChangeShapeType="1"/>
          </p:cNvSpPr>
          <p:nvPr/>
        </p:nvSpPr>
        <p:spPr bwMode="auto">
          <a:xfrm>
            <a:off x="8686800" y="2209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67" name="Line 35"/>
          <p:cNvSpPr>
            <a:spLocks noChangeShapeType="1"/>
          </p:cNvSpPr>
          <p:nvPr/>
        </p:nvSpPr>
        <p:spPr bwMode="auto">
          <a:xfrm>
            <a:off x="8686800" y="3429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68" name="Line 36"/>
          <p:cNvSpPr>
            <a:spLocks noChangeShapeType="1"/>
          </p:cNvSpPr>
          <p:nvPr/>
        </p:nvSpPr>
        <p:spPr bwMode="auto">
          <a:xfrm>
            <a:off x="8686800" y="4495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69" name="Line 37"/>
          <p:cNvSpPr>
            <a:spLocks noChangeShapeType="1"/>
          </p:cNvSpPr>
          <p:nvPr/>
        </p:nvSpPr>
        <p:spPr bwMode="auto">
          <a:xfrm>
            <a:off x="8686800" y="5486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Продолжение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09800"/>
            <a:ext cx="8229600" cy="3921125"/>
          </a:xfrm>
        </p:spPr>
        <p:txBody>
          <a:bodyPr/>
          <a:lstStyle/>
          <a:p>
            <a:pPr marL="0" indent="0" algn="ctr" eaLnBrk="1" hangingPunct="1">
              <a:buNone/>
              <a:defRPr/>
            </a:pPr>
            <a:r>
              <a:rPr lang="ru-RU" dirty="0" smtClean="0"/>
              <a:t>Активаторы </a:t>
            </a:r>
            <a:r>
              <a:rPr lang="ru-RU" dirty="0" err="1" smtClean="0"/>
              <a:t>фибринолиза</a:t>
            </a:r>
            <a:r>
              <a:rPr lang="ru-RU" dirty="0" smtClean="0"/>
              <a:t>:</a:t>
            </a:r>
          </a:p>
          <a:p>
            <a:pPr eaLnBrk="1" hangingPunct="1">
              <a:defRPr/>
            </a:pPr>
            <a:r>
              <a:rPr lang="ru-RU" dirty="0" smtClean="0"/>
              <a:t>Никотиновая к-та 1% - 2 мг/кг (140-200)</a:t>
            </a:r>
          </a:p>
          <a:p>
            <a:pPr eaLnBrk="1" hangingPunct="1">
              <a:defRPr/>
            </a:pPr>
            <a:r>
              <a:rPr lang="ru-RU" dirty="0" err="1" smtClean="0"/>
              <a:t>Ксантинол</a:t>
            </a:r>
            <a:r>
              <a:rPr lang="ru-RU" dirty="0" smtClean="0"/>
              <a:t> </a:t>
            </a:r>
            <a:r>
              <a:rPr lang="ru-RU" dirty="0" err="1" smtClean="0"/>
              <a:t>никотинат</a:t>
            </a:r>
            <a:r>
              <a:rPr lang="ru-RU" dirty="0" smtClean="0"/>
              <a:t> 15% - 2,0 (компа-</a:t>
            </a:r>
            <a:r>
              <a:rPr lang="ru-RU" dirty="0" err="1" smtClean="0"/>
              <a:t>ламин</a:t>
            </a:r>
            <a:r>
              <a:rPr lang="ru-RU" dirty="0" smtClean="0"/>
              <a:t>, </a:t>
            </a:r>
            <a:r>
              <a:rPr lang="ru-RU" dirty="0" err="1" smtClean="0"/>
              <a:t>теоникол</a:t>
            </a:r>
            <a:r>
              <a:rPr lang="ru-RU" dirty="0" smtClean="0"/>
              <a:t>) </a:t>
            </a:r>
            <a:r>
              <a:rPr lang="ru-RU" dirty="0" err="1" smtClean="0"/>
              <a:t>сут</a:t>
            </a:r>
            <a:r>
              <a:rPr lang="ru-RU" dirty="0" smtClean="0"/>
              <a:t>. доза 30 мг/кг</a:t>
            </a:r>
          </a:p>
          <a:p>
            <a:pPr eaLnBrk="1" hangingPunct="1"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Продолжение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ctr" eaLnBrk="1" hangingPunct="1">
              <a:buNone/>
              <a:defRPr/>
            </a:pPr>
            <a:r>
              <a:rPr lang="ru-RU" dirty="0" err="1" smtClean="0"/>
              <a:t>Антиагреганты</a:t>
            </a:r>
            <a:r>
              <a:rPr lang="ru-RU" dirty="0" smtClean="0"/>
              <a:t>:</a:t>
            </a:r>
          </a:p>
          <a:p>
            <a:pPr eaLnBrk="1" hangingPunct="1">
              <a:defRPr/>
            </a:pPr>
            <a:r>
              <a:rPr lang="ru-RU" dirty="0" err="1" smtClean="0"/>
              <a:t>Реополиглюкин</a:t>
            </a:r>
            <a:r>
              <a:rPr lang="ru-RU" dirty="0" smtClean="0"/>
              <a:t> 400 – 800 мл/сутки</a:t>
            </a:r>
          </a:p>
          <a:p>
            <a:pPr eaLnBrk="1" hangingPunct="1">
              <a:defRPr/>
            </a:pPr>
            <a:r>
              <a:rPr lang="ru-RU" dirty="0" err="1" smtClean="0"/>
              <a:t>Трентал</a:t>
            </a:r>
            <a:r>
              <a:rPr lang="ru-RU" dirty="0" smtClean="0"/>
              <a:t> (</a:t>
            </a:r>
            <a:r>
              <a:rPr lang="ru-RU" dirty="0" err="1" smtClean="0"/>
              <a:t>пентоксифиллин</a:t>
            </a:r>
            <a:r>
              <a:rPr lang="ru-RU" dirty="0" smtClean="0"/>
              <a:t>) 100 - 400 мг</a:t>
            </a:r>
          </a:p>
          <a:p>
            <a:pPr eaLnBrk="1" hangingPunct="1">
              <a:defRPr/>
            </a:pPr>
            <a:r>
              <a:rPr lang="ru-RU" dirty="0" err="1" smtClean="0"/>
              <a:t>Курантил</a:t>
            </a:r>
            <a:r>
              <a:rPr lang="ru-RU" dirty="0" smtClean="0"/>
              <a:t> 2 мг/кг сутки</a:t>
            </a:r>
          </a:p>
          <a:p>
            <a:pPr eaLnBrk="1" hangingPunct="1">
              <a:defRPr/>
            </a:pPr>
            <a:r>
              <a:rPr lang="ru-RU" dirty="0" smtClean="0"/>
              <a:t>Аспирин и его аналоги 100-125 мг/сутки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dirty="0" smtClean="0"/>
              <a:t>   (</a:t>
            </a:r>
            <a:r>
              <a:rPr lang="ru-RU" dirty="0" err="1" smtClean="0"/>
              <a:t>тромбо</a:t>
            </a:r>
            <a:r>
              <a:rPr lang="ru-RU" dirty="0" smtClean="0"/>
              <a:t> Асс, </a:t>
            </a:r>
            <a:r>
              <a:rPr lang="ru-RU" dirty="0" err="1" smtClean="0"/>
              <a:t>Ацекардол</a:t>
            </a:r>
            <a:r>
              <a:rPr lang="ru-RU" dirty="0" smtClean="0"/>
              <a:t>, Аспирин кар-</a:t>
            </a:r>
            <a:r>
              <a:rPr lang="ru-RU" dirty="0" err="1" smtClean="0"/>
              <a:t>дио</a:t>
            </a:r>
            <a:r>
              <a:rPr lang="ru-RU" dirty="0" smtClean="0"/>
              <a:t>, </a:t>
            </a:r>
            <a:r>
              <a:rPr lang="ru-RU" dirty="0" err="1" smtClean="0"/>
              <a:t>кардиомагнил</a:t>
            </a:r>
            <a:r>
              <a:rPr lang="ru-RU" dirty="0" smtClean="0"/>
              <a:t>) </a:t>
            </a:r>
          </a:p>
          <a:p>
            <a:pPr eaLnBrk="1" hangingPunct="1"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Продолжение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Ингибиторы протеаз (</a:t>
            </a:r>
            <a:r>
              <a:rPr lang="ru-RU" dirty="0" err="1" smtClean="0"/>
              <a:t>гордокс</a:t>
            </a:r>
            <a:r>
              <a:rPr lang="ru-RU" dirty="0" smtClean="0"/>
              <a:t> -100000, </a:t>
            </a:r>
            <a:r>
              <a:rPr lang="ru-RU" dirty="0" err="1" smtClean="0"/>
              <a:t>контрикал</a:t>
            </a:r>
            <a:r>
              <a:rPr lang="ru-RU" dirty="0" smtClean="0"/>
              <a:t> 30000, </a:t>
            </a:r>
            <a:r>
              <a:rPr lang="ru-RU" dirty="0" err="1" smtClean="0"/>
              <a:t>трасилол</a:t>
            </a:r>
            <a:r>
              <a:rPr lang="ru-RU" dirty="0" smtClean="0"/>
              <a:t> 75000)</a:t>
            </a:r>
          </a:p>
          <a:p>
            <a:pPr eaLnBrk="1" hangingPunct="1">
              <a:defRPr/>
            </a:pPr>
            <a:r>
              <a:rPr lang="ru-RU" dirty="0" err="1" smtClean="0"/>
              <a:t>Актовегин</a:t>
            </a:r>
            <a:r>
              <a:rPr lang="ru-RU" dirty="0" smtClean="0"/>
              <a:t> 4,0 мл/</a:t>
            </a:r>
            <a:r>
              <a:rPr lang="ru-RU" dirty="0" err="1" smtClean="0"/>
              <a:t>сут</a:t>
            </a:r>
            <a:r>
              <a:rPr lang="ru-RU" dirty="0" smtClean="0"/>
              <a:t>.</a:t>
            </a:r>
          </a:p>
          <a:p>
            <a:pPr eaLnBrk="1" hangingPunct="1">
              <a:defRPr/>
            </a:pPr>
            <a:r>
              <a:rPr lang="ru-RU" dirty="0" err="1" smtClean="0"/>
              <a:t>Солкосерил</a:t>
            </a:r>
            <a:r>
              <a:rPr lang="ru-RU" dirty="0" smtClean="0"/>
              <a:t> 4,0 мл/</a:t>
            </a:r>
            <a:r>
              <a:rPr lang="ru-RU" dirty="0" err="1" smtClean="0"/>
              <a:t>сут</a:t>
            </a:r>
            <a:r>
              <a:rPr lang="ru-RU" dirty="0" smtClean="0"/>
              <a:t>.</a:t>
            </a:r>
          </a:p>
          <a:p>
            <a:pPr eaLnBrk="1" hangingPunct="1">
              <a:defRPr/>
            </a:pPr>
            <a:r>
              <a:rPr lang="ru-RU" dirty="0" err="1" smtClean="0"/>
              <a:t>Вазодилятаторы</a:t>
            </a:r>
            <a:r>
              <a:rPr lang="ru-RU" dirty="0" smtClean="0"/>
              <a:t> (папаверин 2%, новокаин 0,5%)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560387"/>
          </a:xfrm>
        </p:spPr>
        <p:txBody>
          <a:bodyPr/>
          <a:lstStyle/>
          <a:p>
            <a:pPr>
              <a:defRPr/>
            </a:pPr>
            <a:r>
              <a:rPr lang="ru-RU" dirty="0" err="1" smtClean="0"/>
              <a:t>Тромболитики</a:t>
            </a:r>
            <a:endParaRPr lang="ru-RU" dirty="0"/>
          </a:p>
        </p:txBody>
      </p:sp>
      <p:sp>
        <p:nvSpPr>
          <p:cNvPr id="104451" name="Прямоугольник 10"/>
          <p:cNvSpPr>
            <a:spLocks noChangeArrowheads="1"/>
          </p:cNvSpPr>
          <p:nvPr/>
        </p:nvSpPr>
        <p:spPr bwMode="auto">
          <a:xfrm>
            <a:off x="152400" y="1905000"/>
            <a:ext cx="8229600" cy="474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>
                <a:latin typeface="Times New Roman" panose="02020603050405020304" pitchFamily="18" charset="0"/>
              </a:rPr>
              <a:t>Стрептокиназа 250-500 тыс. МЕ, В/в, струйно за 15-30 мин, затем 100 000 МЕ/час 2-3 дня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>
                <a:latin typeface="Times New Roman" panose="02020603050405020304" pitchFamily="18" charset="0"/>
              </a:rPr>
              <a:t>Урокиназа 100 тыс. МЕ 10-20 мин,    затем 4400 МЕ/час 12-24 часа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>
                <a:latin typeface="Times New Roman" panose="02020603050405020304" pitchFamily="18" charset="0"/>
              </a:rPr>
              <a:t>Пуролаза (проурокиназа)- проурокиназа рекомбинантная (ПУР) – 2 млн. – струйно ! на 20 мл. физ. р-ра, 4 млн  в 100 мл.– за 60 мин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ru-RU" altLang="ru-RU" sz="2800"/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ru-RU" altLang="ru-RU" sz="2800"/>
              <a:t>   </a:t>
            </a:r>
            <a:r>
              <a:rPr lang="ru-RU" altLang="ru-RU" sz="2800">
                <a:latin typeface="Times New Roman" panose="02020603050405020304" pitchFamily="18" charset="0"/>
              </a:rPr>
              <a:t>Лабораторный контроль: 2 раза в сут. Концентрация фибриногена, АЧТВ, МНО. При появлении геморрагического синдрома – переливание СЗП</a:t>
            </a:r>
            <a:r>
              <a:rPr lang="ru-RU" altLang="ru-RU" sz="1400"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Применение и дозы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b="1" dirty="0" err="1">
                <a:latin typeface="Times New Roman" pitchFamily="18" charset="0"/>
              </a:rPr>
              <a:t>Актилизе</a:t>
            </a:r>
            <a:endParaRPr lang="ru-RU" b="1" dirty="0">
              <a:latin typeface="Times New Roman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b="1" dirty="0">
                <a:latin typeface="Times New Roman" pitchFamily="18" charset="0"/>
              </a:rPr>
              <a:t>  (</a:t>
            </a:r>
            <a:r>
              <a:rPr lang="ru-RU" b="1" dirty="0" err="1">
                <a:latin typeface="Times New Roman" pitchFamily="18" charset="0"/>
              </a:rPr>
              <a:t>альтеплаза</a:t>
            </a:r>
            <a:r>
              <a:rPr lang="ru-RU" b="1" dirty="0">
                <a:latin typeface="Times New Roman" pitchFamily="18" charset="0"/>
              </a:rPr>
              <a:t>)</a:t>
            </a:r>
            <a:r>
              <a:rPr lang="ru-RU" dirty="0">
                <a:latin typeface="Times New Roman" pitchFamily="18" charset="0"/>
              </a:rPr>
              <a:t>        10 мг за 1-2 мин., затем 90 мг в течение     2 3 часов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105476" name="Picture 4" descr="15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1138" y="1600200"/>
            <a:ext cx="4343400" cy="449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4400" dirty="0" smtClean="0"/>
              <a:t>Осложнения </a:t>
            </a:r>
            <a:endParaRPr lang="ru-RU" sz="4400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z="4400" dirty="0" smtClean="0">
              <a:latin typeface="Times New Roman" pitchFamily="18" charset="0"/>
            </a:endParaRPr>
          </a:p>
          <a:p>
            <a:pPr eaLnBrk="1" hangingPunct="1">
              <a:defRPr/>
            </a:pPr>
            <a:r>
              <a:rPr lang="ru-RU" sz="4400" dirty="0" smtClean="0">
                <a:latin typeface="Times New Roman" pitchFamily="18" charset="0"/>
              </a:rPr>
              <a:t>Массивные </a:t>
            </a:r>
            <a:r>
              <a:rPr lang="ru-RU" sz="4400" dirty="0">
                <a:latin typeface="Times New Roman" pitchFamily="18" charset="0"/>
              </a:rPr>
              <a:t>кровотечения</a:t>
            </a:r>
          </a:p>
          <a:p>
            <a:pPr eaLnBrk="1" hangingPunct="1">
              <a:defRPr/>
            </a:pPr>
            <a:r>
              <a:rPr lang="ru-RU" sz="4400" dirty="0">
                <a:latin typeface="Times New Roman" pitchFamily="18" charset="0"/>
              </a:rPr>
              <a:t>Аллергические реакции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5575"/>
            <a:ext cx="88392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Продолжение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После интенсивной </a:t>
            </a:r>
            <a:r>
              <a:rPr lang="ru-RU" dirty="0" err="1" smtClean="0"/>
              <a:t>инфузионной</a:t>
            </a:r>
            <a:r>
              <a:rPr lang="ru-RU" dirty="0" smtClean="0"/>
              <a:t> </a:t>
            </a:r>
            <a:r>
              <a:rPr lang="ru-RU" dirty="0" err="1" smtClean="0"/>
              <a:t>тера-пии</a:t>
            </a:r>
            <a:r>
              <a:rPr lang="ru-RU" dirty="0" smtClean="0"/>
              <a:t> с прямыми антикоагулянтами с 7-10 дня переводят на непрямые:</a:t>
            </a:r>
          </a:p>
          <a:p>
            <a:pPr eaLnBrk="1" hangingPunct="1">
              <a:defRPr/>
            </a:pPr>
            <a:r>
              <a:rPr lang="ru-RU" dirty="0" err="1" smtClean="0"/>
              <a:t>Варфарин</a:t>
            </a:r>
            <a:r>
              <a:rPr lang="ru-RU" dirty="0" smtClean="0"/>
              <a:t> 2,5 – 5,0 мг/</a:t>
            </a:r>
            <a:r>
              <a:rPr lang="ru-RU" dirty="0" err="1" smtClean="0"/>
              <a:t>сут</a:t>
            </a:r>
            <a:r>
              <a:rPr lang="ru-RU" dirty="0" smtClean="0"/>
              <a:t>.</a:t>
            </a:r>
          </a:p>
          <a:p>
            <a:pPr eaLnBrk="1" hangingPunct="1">
              <a:defRPr/>
            </a:pPr>
            <a:r>
              <a:rPr lang="ru-RU" dirty="0" err="1" smtClean="0"/>
              <a:t>Фенилин</a:t>
            </a:r>
            <a:r>
              <a:rPr lang="ru-RU" dirty="0" smtClean="0"/>
              <a:t> 30 мг/</a:t>
            </a:r>
            <a:r>
              <a:rPr lang="ru-RU" dirty="0" err="1" smtClean="0"/>
              <a:t>сут</a:t>
            </a:r>
            <a:r>
              <a:rPr lang="ru-RU" dirty="0" smtClean="0"/>
              <a:t>. в течение нескольких месяцев под контролем МНО, АЧТВ</a:t>
            </a:r>
          </a:p>
          <a:p>
            <a:pPr eaLnBrk="1" hangingPunct="1">
              <a:defRPr/>
            </a:pPr>
            <a:r>
              <a:rPr lang="ru-RU" dirty="0" smtClean="0"/>
              <a:t>Аспирин и его аналоги – постоянно </a:t>
            </a:r>
          </a:p>
          <a:p>
            <a:pPr eaLnBrk="1" hangingPunct="1">
              <a:defRPr/>
            </a:pPr>
            <a:r>
              <a:rPr lang="ru-RU" dirty="0" smtClean="0"/>
              <a:t> МНО = 2,0 – 3,0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47800" y="1371600"/>
            <a:ext cx="6781800" cy="4759325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ru-RU" dirty="0" smtClean="0"/>
          </a:p>
          <a:p>
            <a:pPr eaLnBrk="1" hangingPunct="1">
              <a:defRPr/>
            </a:pPr>
            <a:endParaRPr lang="ru-RU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ru-RU" dirty="0" smtClean="0"/>
              <a:t>    БЛАГОДАРЮ ЗА ВНИМАНИЕ 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305800" cy="838200"/>
          </a:xfrm>
        </p:spPr>
        <p:txBody>
          <a:bodyPr/>
          <a:lstStyle/>
          <a:p>
            <a:pPr>
              <a:defRPr/>
            </a:pPr>
            <a:r>
              <a:rPr lang="ru-RU" sz="5400">
                <a:solidFill>
                  <a:srgbClr val="FFFF00"/>
                </a:solidFill>
                <a:latin typeface="CyrillicOld" pitchFamily="2" charset="0"/>
              </a:rPr>
              <a:t>Патогенез ОАН</a:t>
            </a:r>
            <a:endParaRPr lang="ru-RU" sz="5400">
              <a:latin typeface="CyrillicOld" pitchFamily="2" charset="0"/>
            </a:endParaRPr>
          </a:p>
        </p:txBody>
      </p:sp>
      <p:sp>
        <p:nvSpPr>
          <p:cNvPr id="110595" name="Rectangle 5"/>
          <p:cNvSpPr>
            <a:spLocks noChangeArrowheads="1"/>
          </p:cNvSpPr>
          <p:nvPr/>
        </p:nvSpPr>
        <p:spPr bwMode="auto">
          <a:xfrm>
            <a:off x="228600" y="914400"/>
            <a:ext cx="861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2716213" y="838200"/>
            <a:ext cx="43703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Острая гипоксия тканей</a:t>
            </a:r>
          </a:p>
        </p:txBody>
      </p:sp>
      <p:sp>
        <p:nvSpPr>
          <p:cNvPr id="110597" name="Rectangle 13"/>
          <p:cNvSpPr>
            <a:spLocks noChangeArrowheads="1"/>
          </p:cNvSpPr>
          <p:nvPr/>
        </p:nvSpPr>
        <p:spPr bwMode="auto">
          <a:xfrm>
            <a:off x="228600" y="1676400"/>
            <a:ext cx="861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110598" name="Rectangle 14"/>
          <p:cNvSpPr>
            <a:spLocks noChangeArrowheads="1"/>
          </p:cNvSpPr>
          <p:nvPr/>
        </p:nvSpPr>
        <p:spPr bwMode="auto">
          <a:xfrm>
            <a:off x="228600" y="2438400"/>
            <a:ext cx="861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110599" name="Rectangle 15"/>
          <p:cNvSpPr>
            <a:spLocks noChangeArrowheads="1"/>
          </p:cNvSpPr>
          <p:nvPr/>
        </p:nvSpPr>
        <p:spPr bwMode="auto">
          <a:xfrm>
            <a:off x="228600" y="3200400"/>
            <a:ext cx="861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110600" name="Rectangle 16"/>
          <p:cNvSpPr>
            <a:spLocks noChangeArrowheads="1"/>
          </p:cNvSpPr>
          <p:nvPr/>
        </p:nvSpPr>
        <p:spPr bwMode="auto">
          <a:xfrm>
            <a:off x="228600" y="4648200"/>
            <a:ext cx="861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110601" name="Rectangle 17"/>
          <p:cNvSpPr>
            <a:spLocks noChangeArrowheads="1"/>
          </p:cNvSpPr>
          <p:nvPr/>
        </p:nvSpPr>
        <p:spPr bwMode="auto">
          <a:xfrm>
            <a:off x="228600" y="5334000"/>
            <a:ext cx="8610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110602" name="Rectangle 18"/>
          <p:cNvSpPr>
            <a:spLocks noChangeArrowheads="1"/>
          </p:cNvSpPr>
          <p:nvPr/>
        </p:nvSpPr>
        <p:spPr bwMode="auto">
          <a:xfrm>
            <a:off x="228600" y="6248400"/>
            <a:ext cx="861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24595" name="Text Box 19"/>
          <p:cNvSpPr txBox="1">
            <a:spLocks noChangeArrowheads="1"/>
          </p:cNvSpPr>
          <p:nvPr/>
        </p:nvSpPr>
        <p:spPr bwMode="auto">
          <a:xfrm>
            <a:off x="3927475" y="1676400"/>
            <a:ext cx="1406525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00CC00"/>
              </a:buClr>
              <a:buSzPct val="90000"/>
              <a:buFont typeface="Wingdings" pitchFamily="2" charset="2"/>
              <a:buNone/>
              <a:defRPr/>
            </a:pPr>
            <a:r>
              <a:rPr lang="ru-RU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Ацидоз</a:t>
            </a:r>
          </a:p>
          <a:p>
            <a:pPr eaLnBrk="1" hangingPunct="1">
              <a:defRPr/>
            </a:pPr>
            <a:endParaRPr lang="ru-RU" sz="2800"/>
          </a:p>
        </p:txBody>
      </p:sp>
      <p:sp>
        <p:nvSpPr>
          <p:cNvPr id="24596" name="Text Box 20"/>
          <p:cNvSpPr txBox="1">
            <a:spLocks noChangeArrowheads="1"/>
          </p:cNvSpPr>
          <p:nvPr/>
        </p:nvSpPr>
        <p:spPr bwMode="auto">
          <a:xfrm>
            <a:off x="2971800" y="2362200"/>
            <a:ext cx="39576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Адгезия тромбоцитов</a:t>
            </a:r>
          </a:p>
        </p:txBody>
      </p:sp>
      <p:sp>
        <p:nvSpPr>
          <p:cNvPr id="24597" name="Text Box 21"/>
          <p:cNvSpPr txBox="1">
            <a:spLocks noChangeArrowheads="1"/>
          </p:cNvSpPr>
          <p:nvPr/>
        </p:nvSpPr>
        <p:spPr bwMode="auto">
          <a:xfrm>
            <a:off x="1752600" y="3200400"/>
            <a:ext cx="6858000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00CC00"/>
              </a:buClr>
              <a:buSzPct val="90000"/>
              <a:buFont typeface="Wingdings" pitchFamily="2" charset="2"/>
              <a:buNone/>
              <a:defRPr/>
            </a:pPr>
            <a:r>
              <a:rPr lang="ru-RU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Нарушение клеточной проницаемости</a:t>
            </a:r>
          </a:p>
          <a:p>
            <a:pPr eaLnBrk="1" hangingPunct="1">
              <a:defRPr/>
            </a:pPr>
            <a:endParaRPr lang="ru-RU" sz="2800"/>
          </a:p>
        </p:txBody>
      </p:sp>
      <p:sp>
        <p:nvSpPr>
          <p:cNvPr id="110606" name="Rectangle 22"/>
          <p:cNvSpPr>
            <a:spLocks noChangeArrowheads="1"/>
          </p:cNvSpPr>
          <p:nvPr/>
        </p:nvSpPr>
        <p:spPr bwMode="auto">
          <a:xfrm>
            <a:off x="228600" y="3886200"/>
            <a:ext cx="861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24599" name="Text Box 23"/>
          <p:cNvSpPr txBox="1">
            <a:spLocks noChangeArrowheads="1"/>
          </p:cNvSpPr>
          <p:nvPr/>
        </p:nvSpPr>
        <p:spPr bwMode="auto">
          <a:xfrm>
            <a:off x="2901950" y="3868738"/>
            <a:ext cx="357505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00CC00"/>
              </a:buClr>
              <a:buSzPct val="90000"/>
              <a:buFont typeface="Wingdings" pitchFamily="2" charset="2"/>
              <a:buNone/>
              <a:defRPr/>
            </a:pPr>
            <a:r>
              <a:rPr lang="ru-RU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Субфасциальный отёк</a:t>
            </a:r>
          </a:p>
          <a:p>
            <a:pPr eaLnBrk="1" hangingPunct="1">
              <a:defRPr/>
            </a:pPr>
            <a:endParaRPr lang="ru-RU"/>
          </a:p>
        </p:txBody>
      </p:sp>
      <p:sp>
        <p:nvSpPr>
          <p:cNvPr id="24600" name="Text Box 24"/>
          <p:cNvSpPr txBox="1">
            <a:spLocks noChangeArrowheads="1"/>
          </p:cNvSpPr>
          <p:nvPr/>
        </p:nvSpPr>
        <p:spPr bwMode="auto">
          <a:xfrm>
            <a:off x="3411538" y="4586288"/>
            <a:ext cx="23796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Некроз тканей</a:t>
            </a:r>
          </a:p>
        </p:txBody>
      </p:sp>
      <p:sp>
        <p:nvSpPr>
          <p:cNvPr id="24601" name="Text Box 25"/>
          <p:cNvSpPr txBox="1">
            <a:spLocks noChangeArrowheads="1"/>
          </p:cNvSpPr>
          <p:nvPr/>
        </p:nvSpPr>
        <p:spPr bwMode="auto">
          <a:xfrm>
            <a:off x="1522413" y="5257800"/>
            <a:ext cx="624998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2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Поступление в кровь токсинов и </a:t>
            </a:r>
          </a:p>
          <a:p>
            <a:pPr algn="ctr" eaLnBrk="1" hangingPunct="1">
              <a:defRPr/>
            </a:pPr>
            <a:r>
              <a:rPr lang="ru-RU" sz="2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недоокисленных  продуктов из очагов некроза</a:t>
            </a:r>
          </a:p>
        </p:txBody>
      </p:sp>
      <p:sp>
        <p:nvSpPr>
          <p:cNvPr id="24602" name="Text Box 26"/>
          <p:cNvSpPr txBox="1">
            <a:spLocks noChangeArrowheads="1"/>
          </p:cNvSpPr>
          <p:nvPr/>
        </p:nvSpPr>
        <p:spPr bwMode="auto">
          <a:xfrm>
            <a:off x="833438" y="6230938"/>
            <a:ext cx="7700962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00CC00"/>
              </a:buClr>
              <a:buSzPct val="90000"/>
              <a:buFont typeface="Wingdings" pitchFamily="2" charset="2"/>
              <a:buNone/>
              <a:defRPr/>
            </a:pPr>
            <a:r>
              <a:rPr lang="ru-RU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Сердечнососудистая и почечная недостаточность</a:t>
            </a:r>
          </a:p>
          <a:p>
            <a:pPr eaLnBrk="1" hangingPunct="1">
              <a:defRPr/>
            </a:pPr>
            <a:endParaRPr lang="ru-RU" sz="2800"/>
          </a:p>
        </p:txBody>
      </p:sp>
      <p:sp>
        <p:nvSpPr>
          <p:cNvPr id="110611" name="Line 28"/>
          <p:cNvSpPr>
            <a:spLocks noChangeShapeType="1"/>
          </p:cNvSpPr>
          <p:nvPr/>
        </p:nvSpPr>
        <p:spPr bwMode="auto">
          <a:xfrm>
            <a:off x="4572000" y="1371600"/>
            <a:ext cx="0" cy="3810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0612" name="Line 29"/>
          <p:cNvSpPr>
            <a:spLocks noChangeShapeType="1"/>
          </p:cNvSpPr>
          <p:nvPr/>
        </p:nvSpPr>
        <p:spPr bwMode="auto">
          <a:xfrm>
            <a:off x="4572000" y="2133600"/>
            <a:ext cx="0" cy="3048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0613" name="Line 30"/>
          <p:cNvSpPr>
            <a:spLocks noChangeShapeType="1"/>
          </p:cNvSpPr>
          <p:nvPr/>
        </p:nvSpPr>
        <p:spPr bwMode="auto">
          <a:xfrm>
            <a:off x="4572000" y="2895600"/>
            <a:ext cx="0" cy="3048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0614" name="Line 31"/>
          <p:cNvSpPr>
            <a:spLocks noChangeShapeType="1"/>
          </p:cNvSpPr>
          <p:nvPr/>
        </p:nvSpPr>
        <p:spPr bwMode="auto">
          <a:xfrm>
            <a:off x="4572000" y="3581400"/>
            <a:ext cx="0" cy="3048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0615" name="Line 32"/>
          <p:cNvSpPr>
            <a:spLocks noChangeShapeType="1"/>
          </p:cNvSpPr>
          <p:nvPr/>
        </p:nvSpPr>
        <p:spPr bwMode="auto">
          <a:xfrm>
            <a:off x="4572000" y="4343400"/>
            <a:ext cx="0" cy="3810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0616" name="Line 33"/>
          <p:cNvSpPr>
            <a:spLocks noChangeShapeType="1"/>
          </p:cNvSpPr>
          <p:nvPr/>
        </p:nvSpPr>
        <p:spPr bwMode="auto">
          <a:xfrm>
            <a:off x="4572000" y="5029200"/>
            <a:ext cx="0" cy="3810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0617" name="Line 35"/>
          <p:cNvSpPr>
            <a:spLocks noChangeShapeType="1"/>
          </p:cNvSpPr>
          <p:nvPr/>
        </p:nvSpPr>
        <p:spPr bwMode="auto">
          <a:xfrm>
            <a:off x="4572000" y="6019800"/>
            <a:ext cx="0" cy="3048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Занавес">
  <a:themeElements>
    <a:clrScheme name="Занавес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Занавес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Занавес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навес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Curtain Call</Template>
  <TotalTime>1968</TotalTime>
  <Words>2676</Words>
  <Application>Microsoft Office PowerPoint</Application>
  <PresentationFormat>Экран (4:3)</PresentationFormat>
  <Paragraphs>559</Paragraphs>
  <Slides>109</Slides>
  <Notes>0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109</vt:i4>
      </vt:variant>
    </vt:vector>
  </HeadingPairs>
  <TitlesOfParts>
    <vt:vector size="122" baseType="lpstr">
      <vt:lpstr>Arial</vt:lpstr>
      <vt:lpstr>Arial Unicode MS</vt:lpstr>
      <vt:lpstr>Comic Sans MS</vt:lpstr>
      <vt:lpstr>Consolas</vt:lpstr>
      <vt:lpstr>Corbel</vt:lpstr>
      <vt:lpstr>CyrillicOld</vt:lpstr>
      <vt:lpstr>Tahoma</vt:lpstr>
      <vt:lpstr>Times New Roman</vt:lpstr>
      <vt:lpstr>Wingdings</vt:lpstr>
      <vt:lpstr>Wingdings 2</vt:lpstr>
      <vt:lpstr>Wingdings 3</vt:lpstr>
      <vt:lpstr>Занавес</vt:lpstr>
      <vt:lpstr>Метро</vt:lpstr>
      <vt:lpstr>ГБОУ ВПО ОрГМУ Минздрава России  КАФЕДРА ГОСПИТАЛЬНОЙ ХИРУРГИИ, УРОЛОГИИ</vt:lpstr>
      <vt:lpstr>Тромбозы и эмболии</vt:lpstr>
      <vt:lpstr>История вопроса</vt:lpstr>
      <vt:lpstr>История вопроса</vt:lpstr>
      <vt:lpstr>История вопроса</vt:lpstr>
      <vt:lpstr>Презентация PowerPoint</vt:lpstr>
      <vt:lpstr>Острая артериальная непроходимость</vt:lpstr>
      <vt:lpstr>Презентация PowerPoint</vt:lpstr>
      <vt:lpstr>Презентация PowerPoint</vt:lpstr>
      <vt:lpstr>Презентация PowerPoint</vt:lpstr>
      <vt:lpstr>Заболевания осложняющиеся эмболиями:</vt:lpstr>
      <vt:lpstr>ЛОКАЛИЗАЦИЯ</vt:lpstr>
      <vt:lpstr>Презентация PowerPoint</vt:lpstr>
      <vt:lpstr>Локализация – около 80% - абдоминальная аорта</vt:lpstr>
      <vt:lpstr>Эмболии</vt:lpstr>
      <vt:lpstr>Этиология острых артериальных тромбозов (по Р. Вирхову, 1856г.)</vt:lpstr>
      <vt:lpstr>Повреждение сосудистой стенки</vt:lpstr>
      <vt:lpstr>Изменение состава крови</vt:lpstr>
      <vt:lpstr>Нарушение тока крови</vt:lpstr>
      <vt:lpstr>КЛАССИФИКАЦИЯ ОСТРОЙ ИШЕМИИ КОНЕЧНОСТИ (по В.С. Савельеву) </vt:lpstr>
      <vt:lpstr>Патофизиология ОАН</vt:lpstr>
      <vt:lpstr>Нарушение периферической гемодинамики</vt:lpstr>
      <vt:lpstr>ПФ и Б/Х изменения</vt:lpstr>
      <vt:lpstr>Восстановление периферической гемодинамики после операции</vt:lpstr>
      <vt:lpstr>Синдром (феномен) no-reflow</vt:lpstr>
      <vt:lpstr>NO-REFLOW АССОЦИИРОВАННЫЕ ПОВРЕЖДЕНИЯ (феномен reflow paradox)</vt:lpstr>
      <vt:lpstr>Клиника   обусловлена несколькими факторами</vt:lpstr>
      <vt:lpstr>Клиника ОАН – синдром острой ишемии</vt:lpstr>
      <vt:lpstr>Продолжение</vt:lpstr>
      <vt:lpstr>Пальпаторное определение пульсации магистральных артерий конечностей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Течение эмболии</vt:lpstr>
      <vt:lpstr>Диагностика</vt:lpstr>
      <vt:lpstr>Диагностика - клиника</vt:lpstr>
      <vt:lpstr>Допплерография</vt:lpstr>
      <vt:lpstr>Допплерография + УЗИ с картированием</vt:lpstr>
      <vt:lpstr>Ультразвуковая сканограмма при тромбозе бедренной артерии</vt:lpstr>
      <vt:lpstr>Пункция сосуда по Сельдингеру</vt:lpstr>
      <vt:lpstr>Тромбоэмбол в подколенной артерии</vt:lpstr>
      <vt:lpstr>Тромбоз правой бедренной артерии (частичная окклюзия)</vt:lpstr>
      <vt:lpstr>Тромбоз  левой подколенной артерии (полная окклюзия)</vt:lpstr>
      <vt:lpstr>Ангиография</vt:lpstr>
      <vt:lpstr>Ангиография</vt:lpstr>
      <vt:lpstr>Презентация PowerPoint</vt:lpstr>
      <vt:lpstr>Дифф. Диагностика ОАН</vt:lpstr>
      <vt:lpstr>Продолжение</vt:lpstr>
      <vt:lpstr>Дифф. диагностика</vt:lpstr>
      <vt:lpstr>Продолжение </vt:lpstr>
      <vt:lpstr>Лечение тромбоэмболий хирургическое</vt:lpstr>
      <vt:lpstr>Презентация PowerPoint</vt:lpstr>
      <vt:lpstr>Катетеры Фогарти</vt:lpstr>
      <vt:lpstr>Тромбэктомия</vt:lpstr>
      <vt:lpstr>Тромбэктомия</vt:lpstr>
      <vt:lpstr>Ретроградное промывание магистральных артерий конечности</vt:lpstr>
      <vt:lpstr>Презентация PowerPoint</vt:lpstr>
      <vt:lpstr>Удаленный тромб с фрагментами продолженного тромбоза</vt:lpstr>
      <vt:lpstr>Презентация PowerPoint</vt:lpstr>
      <vt:lpstr>Фасциотомия голени</vt:lpstr>
      <vt:lpstr>Тромбэктомия методом "выдаивания"</vt:lpstr>
      <vt:lpstr>Эмболэктомия из бедренного доступа катетером Фогарти</vt:lpstr>
      <vt:lpstr>Эмболэктомия из подвздошной артерии с помощью баллонного катетера (схема)</vt:lpstr>
      <vt:lpstr>Этап выполнения тромбэктомии катетером Фогарти из подвздошной артерии</vt:lpstr>
      <vt:lpstr>Схема тромбэндартер-эктомии (в дистальный отдел артерии введён катетер для удаления продолженного тромба)</vt:lpstr>
      <vt:lpstr>Варианты завершения операции при тромбозе</vt:lpstr>
      <vt:lpstr>Презентация PowerPoint</vt:lpstr>
      <vt:lpstr>Презентация PowerPoint</vt:lpstr>
      <vt:lpstr>Презентация PowerPoint</vt:lpstr>
      <vt:lpstr>Аортобедренное шунтирование синтетическим протезом</vt:lpstr>
      <vt:lpstr>Бедренноподколенное шунтирование выше (слева) и ниже (справа) коленного сустава</vt:lpstr>
      <vt:lpstr>Презентация PowerPoint</vt:lpstr>
      <vt:lpstr>Презентация PowerPoint</vt:lpstr>
      <vt:lpstr>Презентация PowerPoint</vt:lpstr>
      <vt:lpstr>Осложнения после операции</vt:lpstr>
      <vt:lpstr>Осложнения</vt:lpstr>
      <vt:lpstr>Осложнения со стороны других органов и систем</vt:lpstr>
      <vt:lpstr>Презентация PowerPoint</vt:lpstr>
      <vt:lpstr>Лабораторные признаки:  </vt:lpstr>
      <vt:lpstr>Гепаринотерапия</vt:lpstr>
      <vt:lpstr>Стандартная Г Т (НФГ)</vt:lpstr>
      <vt:lpstr>Консервативная терапия под контролем МНО, АЧТВ</vt:lpstr>
      <vt:lpstr>Низкомолекулярные гепарины</vt:lpstr>
      <vt:lpstr>Низкомолекулярные гепарины (преимущества)</vt:lpstr>
      <vt:lpstr>СРАВНИТЕЛЬНАЯ ХАРАКТЕРИСТИКА  НФГ  И  НМГ </vt:lpstr>
      <vt:lpstr>Применение и дозы</vt:lpstr>
      <vt:lpstr>Применение и дозы</vt:lpstr>
      <vt:lpstr>Продолжение</vt:lpstr>
      <vt:lpstr>Продолжение</vt:lpstr>
      <vt:lpstr>Продолжение</vt:lpstr>
      <vt:lpstr>Тромболитики</vt:lpstr>
      <vt:lpstr>Применение и дозы</vt:lpstr>
      <vt:lpstr>Осложнения </vt:lpstr>
      <vt:lpstr>Презентация PowerPoint</vt:lpstr>
      <vt:lpstr>Продолжение</vt:lpstr>
      <vt:lpstr>Презентация PowerPoint</vt:lpstr>
      <vt:lpstr>Патогенез ОАН</vt:lpstr>
      <vt:lpstr>Стадии острой артериальной непроходимости</vt:lpstr>
      <vt:lpstr>Диагностика</vt:lpstr>
      <vt:lpstr>Тактика ведения больных с ОАН</vt:lpstr>
      <vt:lpstr>Задачи консервативного лечения</vt:lpstr>
      <vt:lpstr>Критерии эффективности антикоагулянтной терапии</vt:lpstr>
      <vt:lpstr>Презентация PowerPoint</vt:lpstr>
      <vt:lpstr>Общие противопоказания к хирургическому лечению </vt:lpstr>
      <vt:lpstr>Местные противопоказания к хирургическому лечению </vt:lpstr>
      <vt:lpstr>Лечение </vt:lpstr>
      <vt:lpstr>ОСЛОЖНЕНИЯ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Dmitriy</dc:creator>
  <cp:lastModifiedBy>Пользователь Windows</cp:lastModifiedBy>
  <cp:revision>67</cp:revision>
  <cp:lastPrinted>1601-01-01T00:00:00Z</cp:lastPrinted>
  <dcterms:created xsi:type="dcterms:W3CDTF">1601-01-01T00:00:00Z</dcterms:created>
  <dcterms:modified xsi:type="dcterms:W3CDTF">2018-04-27T07:19:16Z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