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529" r:id="rId2"/>
  </p:sldMasterIdLst>
  <p:notesMasterIdLst>
    <p:notesMasterId r:id="rId225"/>
  </p:notesMasterIdLst>
  <p:handoutMasterIdLst>
    <p:handoutMasterId r:id="rId226"/>
  </p:handoutMasterIdLst>
  <p:sldIdLst>
    <p:sldId id="256" r:id="rId3"/>
    <p:sldId id="257" r:id="rId4"/>
    <p:sldId id="745" r:id="rId5"/>
    <p:sldId id="393" r:id="rId6"/>
    <p:sldId id="705" r:id="rId7"/>
    <p:sldId id="285" r:id="rId8"/>
    <p:sldId id="656" r:id="rId9"/>
    <p:sldId id="400" r:id="rId10"/>
    <p:sldId id="706" r:id="rId11"/>
    <p:sldId id="707" r:id="rId12"/>
    <p:sldId id="657" r:id="rId13"/>
    <p:sldId id="658" r:id="rId14"/>
    <p:sldId id="546" r:id="rId15"/>
    <p:sldId id="547" r:id="rId16"/>
    <p:sldId id="659" r:id="rId17"/>
    <p:sldId id="402" r:id="rId18"/>
    <p:sldId id="747" r:id="rId19"/>
    <p:sldId id="661" r:id="rId20"/>
    <p:sldId id="660" r:id="rId21"/>
    <p:sldId id="662" r:id="rId22"/>
    <p:sldId id="708" r:id="rId23"/>
    <p:sldId id="709" r:id="rId24"/>
    <p:sldId id="742" r:id="rId25"/>
    <p:sldId id="663" r:id="rId26"/>
    <p:sldId id="664" r:id="rId27"/>
    <p:sldId id="665" r:id="rId28"/>
    <p:sldId id="712" r:id="rId29"/>
    <p:sldId id="666" r:id="rId30"/>
    <p:sldId id="667" r:id="rId31"/>
    <p:sldId id="710" r:id="rId32"/>
    <p:sldId id="668" r:id="rId33"/>
    <p:sldId id="669" r:id="rId34"/>
    <p:sldId id="670" r:id="rId35"/>
    <p:sldId id="671" r:id="rId36"/>
    <p:sldId id="672" r:id="rId37"/>
    <p:sldId id="673" r:id="rId38"/>
    <p:sldId id="677" r:id="rId39"/>
    <p:sldId id="685" r:id="rId40"/>
    <p:sldId id="265" r:id="rId41"/>
    <p:sldId id="291" r:id="rId42"/>
    <p:sldId id="674" r:id="rId43"/>
    <p:sldId id="298" r:id="rId44"/>
    <p:sldId id="283" r:id="rId45"/>
    <p:sldId id="300" r:id="rId46"/>
    <p:sldId id="342" r:id="rId47"/>
    <p:sldId id="296" r:id="rId48"/>
    <p:sldId id="267" r:id="rId49"/>
    <p:sldId id="269" r:id="rId50"/>
    <p:sldId id="408" r:id="rId51"/>
    <p:sldId id="411" r:id="rId52"/>
    <p:sldId id="407" r:id="rId53"/>
    <p:sldId id="271" r:id="rId54"/>
    <p:sldId id="338" r:id="rId55"/>
    <p:sldId id="743" r:id="rId56"/>
    <p:sldId id="550" r:id="rId57"/>
    <p:sldId id="275" r:id="rId58"/>
    <p:sldId id="548" r:id="rId59"/>
    <p:sldId id="549" r:id="rId60"/>
    <p:sldId id="306" r:id="rId61"/>
    <p:sldId id="336" r:id="rId62"/>
    <p:sldId id="307" r:id="rId63"/>
    <p:sldId id="711" r:id="rId64"/>
    <p:sldId id="303" r:id="rId65"/>
    <p:sldId id="675" r:id="rId66"/>
    <p:sldId id="676" r:id="rId67"/>
    <p:sldId id="317" r:id="rId68"/>
    <p:sldId id="713" r:id="rId69"/>
    <p:sldId id="276" r:id="rId70"/>
    <p:sldId id="277" r:id="rId71"/>
    <p:sldId id="289" r:id="rId72"/>
    <p:sldId id="279" r:id="rId73"/>
    <p:sldId id="282" r:id="rId74"/>
    <p:sldId id="678" r:id="rId75"/>
    <p:sldId id="679" r:id="rId76"/>
    <p:sldId id="680" r:id="rId77"/>
    <p:sldId id="683" r:id="rId78"/>
    <p:sldId id="726" r:id="rId79"/>
    <p:sldId id="684" r:id="rId80"/>
    <p:sldId id="714" r:id="rId81"/>
    <p:sldId id="686" r:id="rId82"/>
    <p:sldId id="687" r:id="rId83"/>
    <p:sldId id="728" r:id="rId84"/>
    <p:sldId id="729" r:id="rId85"/>
    <p:sldId id="730" r:id="rId86"/>
    <p:sldId id="688" r:id="rId87"/>
    <p:sldId id="332" r:id="rId88"/>
    <p:sldId id="689" r:id="rId89"/>
    <p:sldId id="312" r:id="rId90"/>
    <p:sldId id="715" r:id="rId91"/>
    <p:sldId id="339" r:id="rId92"/>
    <p:sldId id="382" r:id="rId93"/>
    <p:sldId id="409" r:id="rId94"/>
    <p:sldId id="716" r:id="rId95"/>
    <p:sldId id="746" r:id="rId96"/>
    <p:sldId id="717" r:id="rId97"/>
    <p:sldId id="718" r:id="rId98"/>
    <p:sldId id="719" r:id="rId99"/>
    <p:sldId id="720" r:id="rId100"/>
    <p:sldId id="721" r:id="rId101"/>
    <p:sldId id="722" r:id="rId102"/>
    <p:sldId id="723" r:id="rId103"/>
    <p:sldId id="724" r:id="rId104"/>
    <p:sldId id="725" r:id="rId105"/>
    <p:sldId id="731" r:id="rId106"/>
    <p:sldId id="732" r:id="rId107"/>
    <p:sldId id="733" r:id="rId108"/>
    <p:sldId id="734" r:id="rId109"/>
    <p:sldId id="735" r:id="rId110"/>
    <p:sldId id="695" r:id="rId111"/>
    <p:sldId id="696" r:id="rId112"/>
    <p:sldId id="697" r:id="rId113"/>
    <p:sldId id="699" r:id="rId114"/>
    <p:sldId id="744" r:id="rId115"/>
    <p:sldId id="741" r:id="rId116"/>
    <p:sldId id="736" r:id="rId117"/>
    <p:sldId id="390" r:id="rId118"/>
    <p:sldId id="737" r:id="rId119"/>
    <p:sldId id="738" r:id="rId120"/>
    <p:sldId id="739" r:id="rId121"/>
    <p:sldId id="740" r:id="rId122"/>
    <p:sldId id="586" r:id="rId123"/>
    <p:sldId id="370" r:id="rId124"/>
    <p:sldId id="564" r:id="rId125"/>
    <p:sldId id="643" r:id="rId126"/>
    <p:sldId id="294" r:id="rId127"/>
    <p:sldId id="482" r:id="rId128"/>
    <p:sldId id="315" r:id="rId129"/>
    <p:sldId id="701" r:id="rId130"/>
    <p:sldId id="700" r:id="rId131"/>
    <p:sldId id="608" r:id="rId132"/>
    <p:sldId id="371" r:id="rId133"/>
    <p:sldId id="389" r:id="rId134"/>
    <p:sldId id="651" r:id="rId135"/>
    <p:sldId id="582" r:id="rId136"/>
    <p:sldId id="553" r:id="rId137"/>
    <p:sldId id="414" r:id="rId138"/>
    <p:sldId id="430" r:id="rId139"/>
    <p:sldId id="261" r:id="rId140"/>
    <p:sldId id="264" r:id="rId141"/>
    <p:sldId id="566" r:id="rId142"/>
    <p:sldId id="567" r:id="rId143"/>
    <p:sldId id="568" r:id="rId144"/>
    <p:sldId id="569" r:id="rId145"/>
    <p:sldId id="571" r:id="rId146"/>
    <p:sldId id="570" r:id="rId147"/>
    <p:sldId id="562" r:id="rId148"/>
    <p:sldId id="561" r:id="rId149"/>
    <p:sldId id="565" r:id="rId150"/>
    <p:sldId id="563" r:id="rId151"/>
    <p:sldId id="578" r:id="rId152"/>
    <p:sldId id="619" r:id="rId153"/>
    <p:sldId id="620" r:id="rId154"/>
    <p:sldId id="621" r:id="rId155"/>
    <p:sldId id="622" r:id="rId156"/>
    <p:sldId id="623" r:id="rId157"/>
    <p:sldId id="624" r:id="rId158"/>
    <p:sldId id="625" r:id="rId159"/>
    <p:sldId id="628" r:id="rId160"/>
    <p:sldId id="626" r:id="rId161"/>
    <p:sldId id="630" r:id="rId162"/>
    <p:sldId id="632" r:id="rId163"/>
    <p:sldId id="703" r:id="rId164"/>
    <p:sldId id="636" r:id="rId165"/>
    <p:sldId id="635" r:id="rId166"/>
    <p:sldId id="637" r:id="rId167"/>
    <p:sldId id="652" r:id="rId168"/>
    <p:sldId id="692" r:id="rId169"/>
    <p:sldId id="690" r:id="rId170"/>
    <p:sldId id="515" r:id="rId171"/>
    <p:sldId id="516" r:id="rId172"/>
    <p:sldId id="517" r:id="rId173"/>
    <p:sldId id="457" r:id="rId174"/>
    <p:sldId id="440" r:id="rId175"/>
    <p:sldId id="518" r:id="rId176"/>
    <p:sldId id="519" r:id="rId177"/>
    <p:sldId id="520" r:id="rId178"/>
    <p:sldId id="521" r:id="rId179"/>
    <p:sldId id="522" r:id="rId180"/>
    <p:sldId id="523" r:id="rId181"/>
    <p:sldId id="442" r:id="rId182"/>
    <p:sldId id="443" r:id="rId183"/>
    <p:sldId id="616" r:id="rId184"/>
    <p:sldId id="453" r:id="rId185"/>
    <p:sldId id="514" r:id="rId186"/>
    <p:sldId id="444" r:id="rId187"/>
    <p:sldId id="445" r:id="rId188"/>
    <p:sldId id="617" r:id="rId189"/>
    <p:sldId id="618" r:id="rId190"/>
    <p:sldId id="702" r:id="rId191"/>
    <p:sldId id="454" r:id="rId192"/>
    <p:sldId id="455" r:id="rId193"/>
    <p:sldId id="452" r:id="rId194"/>
    <p:sldId id="456" r:id="rId195"/>
    <p:sldId id="693" r:id="rId196"/>
    <p:sldId id="694" r:id="rId197"/>
    <p:sldId id="587" r:id="rId198"/>
    <p:sldId id="588" r:id="rId199"/>
    <p:sldId id="589" r:id="rId200"/>
    <p:sldId id="590" r:id="rId201"/>
    <p:sldId id="591" r:id="rId202"/>
    <p:sldId id="592" r:id="rId203"/>
    <p:sldId id="593" r:id="rId204"/>
    <p:sldId id="594" r:id="rId205"/>
    <p:sldId id="607" r:id="rId206"/>
    <p:sldId id="681" r:id="rId207"/>
    <p:sldId id="727" r:id="rId208"/>
    <p:sldId id="682" r:id="rId209"/>
    <p:sldId id="698" r:id="rId210"/>
    <p:sldId id="304" r:id="rId211"/>
    <p:sldId id="299" r:id="rId212"/>
    <p:sldId id="281" r:id="rId213"/>
    <p:sldId id="297" r:id="rId214"/>
    <p:sldId id="544" r:id="rId215"/>
    <p:sldId id="642" r:id="rId216"/>
    <p:sldId id="644" r:id="rId217"/>
    <p:sldId id="633" r:id="rId218"/>
    <p:sldId id="470" r:id="rId219"/>
    <p:sldId id="551" r:id="rId220"/>
    <p:sldId id="648" r:id="rId221"/>
    <p:sldId id="313" r:id="rId222"/>
    <p:sldId id="585" r:id="rId223"/>
    <p:sldId id="554" r:id="rId22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267" autoAdjust="0"/>
  </p:normalViewPr>
  <p:slideViewPr>
    <p:cSldViewPr>
      <p:cViewPr varScale="1">
        <p:scale>
          <a:sx n="90" d="100"/>
          <a:sy n="90" d="100"/>
        </p:scale>
        <p:origin x="221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handoutMaster" Target="handoutMasters/handoutMaster1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presProps" Target="presProps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viewProps" Target="viewProps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229" Type="http://schemas.openxmlformats.org/officeDocument/2006/relationships/theme" Target="theme/theme1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219" Type="http://schemas.openxmlformats.org/officeDocument/2006/relationships/slide" Target="slides/slide217.xml"/><Relationship Id="rId230" Type="http://schemas.openxmlformats.org/officeDocument/2006/relationships/tableStyles" Target="tableStyles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slide" Target="slides/slide2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8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8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547AC5-DECE-4143-B617-7F4A688754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2615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1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0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20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0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5EA9988-4234-4FFD-AE57-AEBA1D2F29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52934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Механическая желтуха может быть </a:t>
            </a:r>
            <a:r>
              <a:rPr lang="ru-RU" sz="1400" dirty="0" err="1" smtClean="0"/>
              <a:t>подпеченочной</a:t>
            </a:r>
            <a:r>
              <a:rPr lang="ru-RU" sz="1400" dirty="0" smtClean="0"/>
              <a:t>, если препятствие локализуется во внепеченочных желчных ходах, и внутрипеченочной, если сдавлены расположенные в паренхиме печени магистральные желчные протоки. 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EA9988-4234-4FFD-AE57-AEBA1D2F2989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0837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разрушении эритроцитов гемоглобин расщепляется на глобин, железосодержащий </a:t>
            </a:r>
            <a:r>
              <a:rPr lang="ru-RU" dirty="0" err="1" smtClean="0"/>
              <a:t>гемосидерин</a:t>
            </a:r>
            <a:r>
              <a:rPr lang="ru-RU" dirty="0" smtClean="0"/>
              <a:t> и не содержащий железа </a:t>
            </a:r>
            <a:r>
              <a:rPr lang="ru-RU" dirty="0" err="1" smtClean="0"/>
              <a:t>гематоидин</a:t>
            </a:r>
            <a:r>
              <a:rPr lang="ru-RU" sz="800" dirty="0" smtClean="0"/>
              <a:t>. </a:t>
            </a:r>
            <a:r>
              <a:rPr lang="ru-RU" dirty="0" err="1" smtClean="0"/>
              <a:t>Гематоидин</a:t>
            </a:r>
            <a:r>
              <a:rPr lang="ru-RU" dirty="0" smtClean="0"/>
              <a:t> превращается через стадию биливердина в билирубин.</a:t>
            </a:r>
          </a:p>
          <a:p>
            <a:r>
              <a:rPr lang="ru-RU" dirty="0" smtClean="0"/>
              <a:t>Образующийся билирубин поступает в кровь. Так как он не растворим в воде при физиологическом </a:t>
            </a:r>
            <a:r>
              <a:rPr lang="ru-RU" dirty="0" err="1" smtClean="0"/>
              <a:t>pH</a:t>
            </a:r>
            <a:r>
              <a:rPr lang="ru-RU" dirty="0" smtClean="0"/>
              <a:t> крови, то для транспортировки в крови он связывается с носителем — главным образом, альбумином.</a:t>
            </a:r>
          </a:p>
          <a:p>
            <a:r>
              <a:rPr lang="ru-RU" dirty="0" smtClean="0"/>
              <a:t>Печень выполняет три важнейшие функции в обмене билирубина: захват из крови </a:t>
            </a:r>
            <a:r>
              <a:rPr lang="ru-RU" dirty="0" err="1" smtClean="0"/>
              <a:t>гепатоцитами</a:t>
            </a:r>
            <a:r>
              <a:rPr lang="ru-RU" dirty="0" smtClean="0"/>
              <a:t>, связывание билирубина с </a:t>
            </a:r>
            <a:r>
              <a:rPr lang="ru-RU" dirty="0" err="1" smtClean="0"/>
              <a:t>глюкуроновой</a:t>
            </a:r>
            <a:r>
              <a:rPr lang="ru-RU" dirty="0" smtClean="0"/>
              <a:t> кислотой и выделение связанного (конъюгированного) билирубина из </a:t>
            </a:r>
            <a:r>
              <a:rPr lang="ru-RU" dirty="0" err="1" smtClean="0"/>
              <a:t>гепатоцитов</a:t>
            </a:r>
            <a:r>
              <a:rPr lang="ru-RU" dirty="0" smtClean="0"/>
              <a:t> в желчные капилляры.</a:t>
            </a:r>
          </a:p>
          <a:p>
            <a:r>
              <a:rPr lang="ru-RU" sz="800" dirty="0" smtClean="0"/>
              <a:t>Билирубин поступает в кишечник и под действием бактериальных </a:t>
            </a:r>
            <a:r>
              <a:rPr lang="ru-RU" sz="800" dirty="0" err="1" smtClean="0"/>
              <a:t>дегидрогеназ</a:t>
            </a:r>
            <a:r>
              <a:rPr lang="ru-RU" sz="800" dirty="0" smtClean="0"/>
              <a:t> превращается в </a:t>
            </a:r>
            <a:r>
              <a:rPr lang="ru-RU" sz="800" dirty="0" err="1" smtClean="0"/>
              <a:t>мезобилиноген</a:t>
            </a:r>
            <a:r>
              <a:rPr lang="ru-RU" sz="800" dirty="0" smtClean="0"/>
              <a:t> и </a:t>
            </a:r>
            <a:r>
              <a:rPr lang="ru-RU" sz="800" dirty="0" err="1" smtClean="0"/>
              <a:t>уробилиногеновые</a:t>
            </a:r>
            <a:r>
              <a:rPr lang="ru-RU" sz="800" dirty="0" smtClean="0"/>
              <a:t> тель</a:t>
            </a:r>
            <a:r>
              <a:rPr lang="ru-RU" dirty="0" smtClean="0"/>
              <a:t>ца: </a:t>
            </a:r>
            <a:r>
              <a:rPr lang="ru-RU" dirty="0" err="1" smtClean="0"/>
              <a:t>уробилиноген</a:t>
            </a:r>
            <a:r>
              <a:rPr lang="ru-RU" dirty="0" smtClean="0"/>
              <a:t> и </a:t>
            </a:r>
            <a:r>
              <a:rPr lang="ru-RU" dirty="0" err="1" smtClean="0"/>
              <a:t>стеркобилиноген</a:t>
            </a:r>
            <a:r>
              <a:rPr lang="ru-RU" dirty="0" smtClean="0"/>
              <a:t>. Основное количество </a:t>
            </a:r>
            <a:r>
              <a:rPr lang="ru-RU" dirty="0" err="1" smtClean="0"/>
              <a:t>уробилиногена</a:t>
            </a:r>
            <a:r>
              <a:rPr lang="ru-RU" dirty="0" smtClean="0"/>
              <a:t> из кишечника выделяется с калом в виде </a:t>
            </a:r>
            <a:r>
              <a:rPr lang="ru-RU" dirty="0" err="1" smtClean="0"/>
              <a:t>стеркобилиногена</a:t>
            </a:r>
            <a:r>
              <a:rPr lang="ru-RU" dirty="0" smtClean="0"/>
              <a:t> (60–80 мг в сутки), на воздухе превращающегося в </a:t>
            </a:r>
            <a:r>
              <a:rPr lang="ru-RU" dirty="0" err="1" smtClean="0"/>
              <a:t>стеркобилин</a:t>
            </a:r>
            <a:r>
              <a:rPr lang="ru-RU" dirty="0" smtClean="0"/>
              <a:t>, что окрашивает кал в коричневый цвет. Часть </a:t>
            </a:r>
            <a:r>
              <a:rPr lang="ru-RU" dirty="0" err="1" smtClean="0"/>
              <a:t>уробилиногена</a:t>
            </a:r>
            <a:r>
              <a:rPr lang="ru-RU" dirty="0" smtClean="0"/>
              <a:t> всасывается через стенку кишечника и попадает в воротную вену, затем в печень, где расщепляется. Здоровая печень полностью расщепляет уробилин, поэтому в норме в моче он не определяется.</a:t>
            </a:r>
          </a:p>
          <a:p>
            <a:r>
              <a:rPr lang="ru-RU" dirty="0" smtClean="0"/>
              <a:t>Часть </a:t>
            </a:r>
            <a:r>
              <a:rPr lang="ru-RU" dirty="0" err="1" smtClean="0"/>
              <a:t>стеркобилиногена</a:t>
            </a:r>
            <a:r>
              <a:rPr lang="ru-RU" dirty="0" smtClean="0"/>
              <a:t> через систему геморроидальных вен попадает в общий кровоток и выводится почками (около 4 мг в сутки), придавая моче нормальный соломенно-желтый цвет.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EA9988-4234-4FFD-AE57-AEBA1D2F2989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334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Следует четко различать желтуху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холестаз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Механическая желтуха, нарушая от­ток желчи и вызывая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регургитацию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всех ее компонентов в кровь, всегда сопровождается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холестазом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r>
              <a:rPr lang="ru-RU" dirty="0" smtClean="0"/>
              <a:t>В отличие от желтухи </a:t>
            </a:r>
            <a:r>
              <a:rPr lang="ru-RU" dirty="0" err="1" smtClean="0"/>
              <a:t>холестазом</a:t>
            </a:r>
            <a:r>
              <a:rPr lang="ru-RU" dirty="0" smtClean="0"/>
              <a:t> является такое патологическое состояние, при котором происходит нарушение выделения не только билирубина, но и всех остальных составных частей желчи — желчных кислот, холестерина и фосфолипидов.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EA9988-4234-4FFD-AE57-AEBA1D2F2989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3200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наибольшее значение в нарушении функции </a:t>
            </a:r>
            <a:r>
              <a:rPr lang="ru-RU" sz="18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гепатоцита</a:t>
            </a:r>
            <a:r>
              <a:rPr lang="ru-RU" sz="18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при </a:t>
            </a:r>
            <a:r>
              <a:rPr lang="ru-RU" sz="18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холестазе</a:t>
            </a:r>
            <a:r>
              <a:rPr lang="ru-RU" sz="18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имеет накопление в нем билирубина и желч­ных кислот. Билирубин в концентрациях, типичных для </a:t>
            </a:r>
            <a:r>
              <a:rPr lang="ru-RU" sz="18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холе­стаза</a:t>
            </a:r>
            <a:r>
              <a:rPr lang="ru-RU" sz="18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снижает потребление кислорода </a:t>
            </a:r>
            <a:r>
              <a:rPr lang="ru-RU" sz="18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гепатоцитом</a:t>
            </a:r>
            <a:r>
              <a:rPr lang="ru-RU" sz="18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и разобща­ет окислительное </a:t>
            </a:r>
            <a:r>
              <a:rPr lang="ru-RU" sz="18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фосфорилирование</a:t>
            </a:r>
            <a:r>
              <a:rPr lang="ru-RU" sz="18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Однако наибольшее значение для функции </a:t>
            </a:r>
            <a:r>
              <a:rPr lang="ru-RU" sz="18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гепатоцита</a:t>
            </a:r>
            <a:r>
              <a:rPr lang="ru-RU" sz="18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имеет задержка и накопление в нем желчных кислот.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Желчные кислоты при значительной концентрации обнаруживают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детергентное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действие на мик­росомы, выраженное тем сильнее, чем концентрация их больше.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EA9988-4234-4FFD-AE57-AEBA1D2F2989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6056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Значительно быстрее уменьшается содержание белков, имеющих короткий период полураспада. К ним в первую оче­редь относятся витамин-К-зависимые факторы свертывания крови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VII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). Это зависит не только от постепенного снижения функции печени, но и от развивающегося в орга­низме дефицита витамина К, поскольку из-за отсутствия жел­чи в кишечнике нарушено всасывание жиров и жирораствори­мых витаминов.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При  механической желтухе полное или частичное отсутствие желчи приводит к нарушению всасывания жирорастворимых витаминов, и в организме возникает дефи­цит витамина К. Это ведет к нарушению синтеза витамин-К-зависимых факторов свертывания крови—протромбина,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проконвертина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факторов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Возникает выраженная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гипокоагуляция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приводящая к повышенной   кровоточивости.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EA9988-4234-4FFD-AE57-AEBA1D2F2989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438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со стороны сердечно-сосудистой системы: брадикардию, снижение артериального давления, которое объясняется действием желчных кислот на рецепторы</a:t>
            </a:r>
            <a:b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</a:b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и центр блуждающего нерва, синусно-предсердный узел и кровеносные сосуды;</a:t>
            </a:r>
            <a:b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</a:b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геморрагии в результате нарушения целостности сосудистых стенок;</a:t>
            </a:r>
            <a:b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</a:b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• со стороны ЦНС: общую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астенизацию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повышенную утомляемость, эмоциональные нарушения раздражительность, которая сменяется депрессией, сонливость днем и бессонницу ночью, головную боль при токсическом воздействии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желчных кислот на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головнои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мозг;</a:t>
            </a:r>
            <a:b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</a:b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• со стороны кожи: зуд, обусловленный раздражением чувствительных нервных окончании кожи желчными кислотами;</a:t>
            </a:r>
            <a:b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</a:b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• в крови: гемолиз эритроцитов,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лейко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-,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тромбоцитолиз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в результате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детергентного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действия желчных кислот на мембраны клеток;</a:t>
            </a:r>
            <a:b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</a:b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• в тканях, поврежденных желчными кислотами: воспаление (перитонит, острый панкреатит), некроз печени.</a:t>
            </a:r>
            <a:br>
              <a:rPr lang="ru-RU" sz="120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EA9988-4234-4FFD-AE57-AEBA1D2F2989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2959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описан хирургами – швейцарским L. G. </a:t>
            </a:r>
            <a:r>
              <a:rPr lang="ru-R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Courvoisier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1843–1918, французским L.-F. </a:t>
            </a:r>
            <a:r>
              <a:rPr lang="ru-R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Terrier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1837–1908) – </a:t>
            </a:r>
            <a:r>
              <a:rPr lang="ru-R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симптомокомплекс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(триада) при опухоли фатерова соска: увеличенный желчный пузырь (Курвуазье – </a:t>
            </a:r>
            <a:r>
              <a:rPr lang="ru-R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Террье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правило: увеличенный желчный пузырь является признаком опухоли фатерова соска), желтуха кожи и слизистых оболочек с выраженным зудом, </a:t>
            </a:r>
            <a:r>
              <a:rPr lang="ru-R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ахоличный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кал. Аналогичный </a:t>
            </a:r>
            <a:r>
              <a:rPr lang="ru-RU" sz="14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симптомокомплекс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при опухоли поджелудочной железы носит название синдрома (правила) Бара – Пика.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EA9988-4234-4FFD-AE57-AEBA1D2F2989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6476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EA9988-4234-4FFD-AE57-AEBA1D2F2989}" type="slidenum">
              <a:rPr lang="ru-RU" altLang="ru-RU" smtClean="0"/>
              <a:pPr>
                <a:defRPr/>
              </a:pPr>
              <a:t>113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826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4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A16B33-1C22-4A6E-9945-CC9975A032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450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12AFE-735F-47A0-BEF1-38FAA78277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723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D2B60-CD42-4C31-9AD2-09BC150FA7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0271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2020A-B3A5-4948-B10C-87B1D66227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5753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9D1DE-2AC6-49F8-B28B-CF3E267FC7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03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8540750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66921-AE72-4525-81B0-2F11AFCDF5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71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A7420-F7FA-40BE-92FB-F9B70BE1E0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9858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3726C-4D6F-4552-A090-B1AA73861D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3339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C2D09-05A0-41CC-ADB9-DD19D1399A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8696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868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868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8F5C0-4132-4915-9417-BF18D851D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727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33A12-4746-4A1F-9C6B-02D68A007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50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86A1D-81F1-4566-9EDB-16479727F4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9697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E035D-4AE4-4991-9BB2-3FBD49DCD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38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0066-3CCD-4DE2-BED1-8CFB9F2F9A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73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AED41-EB6B-4AAC-BE12-3EC7D1FD0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49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C61AC-4473-4E9D-94B2-770A5AC28A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391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6B0D3-F1F6-4937-9C45-3BD145F6C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871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65DEA-B2B4-4404-BE9A-96A1D3410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85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AAAFA-C576-466C-BB11-E49F9616E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862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F9E98-CA40-4C4D-98A5-F4EC9055A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845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290EB-7A05-4F4B-B5C0-469EDBD26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262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B3EEA-AB19-42BD-917B-F1337B35D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620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85139-8A7D-41B9-BA17-BC18D492BD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2094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EB057-08A8-4CBC-8931-2F3E67000E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792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CA93-71BC-4775-B9EB-91F6DB504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714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4A0C2-73AF-499D-93D6-2851C26D7A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9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5D62C-93CC-4948-A277-1BE1EA9A68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273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18F82-D913-4824-9100-F837048D08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329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F4086-397F-4298-83D0-7D7333A4BD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11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6E68E-D38C-489F-BAD8-2BB31DC53D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434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EF3C2-645D-474A-9AFE-BE08B89EA8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684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CD651-23C7-4153-A427-2FAEE4E6A5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838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63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3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24F70BE-F1F2-482F-A627-956F527CF2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8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  <p:sldLayoutId id="2147484522" r:id="rId12"/>
    <p:sldLayoutId id="2147484523" r:id="rId13"/>
    <p:sldLayoutId id="2147484524" r:id="rId14"/>
    <p:sldLayoutId id="2147484525" r:id="rId15"/>
    <p:sldLayoutId id="2147484526" r:id="rId16"/>
    <p:sldLayoutId id="2147484527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D478F69-F2A7-42F8-A3CE-81F14BA63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765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65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65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766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6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6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79315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  <p:sldLayoutId id="2147484541" r:id="rId12"/>
    <p:sldLayoutId id="2147484542" r:id="rId13"/>
    <p:sldLayoutId id="2147484543" r:id="rId14"/>
    <p:sldLayoutId id="2147484544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mfvt.ru/wp-content/uploads/2010/12/untitled-151.jpg" TargetMode="Externa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5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hyperlink" Target="http://mfvt.ru/wp-content/uploads/2010/12/untitled-101.jpg" TargetMode="Externa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21-104116-rak-podgelud-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060575"/>
            <a:ext cx="5008562" cy="4321175"/>
          </a:xfrm>
          <a:prstGeom prst="rect">
            <a:avLst/>
          </a:prstGeom>
          <a:solidFill>
            <a:srgbClr val="000080">
              <a:alpha val="0"/>
            </a:srgbClr>
          </a:solidFill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476250"/>
            <a:ext cx="7772400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Механическая (</a:t>
            </a:r>
            <a:r>
              <a:rPr lang="ru-RU" sz="4000" dirty="0" err="1" smtClean="0"/>
              <a:t>обструктивная</a:t>
            </a:r>
            <a:r>
              <a:rPr lang="ru-RU" sz="4000" dirty="0" smtClean="0"/>
              <a:t>) желтуха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5268913"/>
            <a:ext cx="6400800" cy="1039812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220" y="116632"/>
            <a:ext cx="8229600" cy="1384300"/>
          </a:xfrm>
        </p:spPr>
        <p:txBody>
          <a:bodyPr/>
          <a:lstStyle/>
          <a:p>
            <a:pPr algn="ctr"/>
            <a:r>
              <a:rPr lang="ru-RU" dirty="0" smtClean="0"/>
              <a:t>Причины механической желтухи (продолжение)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577" y="1628800"/>
            <a:ext cx="8229600" cy="522920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3</a:t>
            </a:r>
            <a:r>
              <a:rPr lang="ru-RU" sz="2000" dirty="0"/>
              <a:t>. Воспалительные заболевания: </a:t>
            </a:r>
          </a:p>
          <a:p>
            <a:pPr marL="0" indent="0">
              <a:buNone/>
            </a:pPr>
            <a:r>
              <a:rPr lang="ru-RU" sz="2000" dirty="0"/>
              <a:t>• острый холецистит с </a:t>
            </a:r>
            <a:r>
              <a:rPr lang="ru-RU" sz="2000" dirty="0" err="1"/>
              <a:t>перипроцессом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/>
              <a:t>• холангит;</a:t>
            </a:r>
          </a:p>
          <a:p>
            <a:pPr marL="0" indent="0">
              <a:buNone/>
            </a:pPr>
            <a:r>
              <a:rPr lang="ru-RU" sz="2000" dirty="0"/>
              <a:t>• панкреатит (острый или хронический </a:t>
            </a:r>
            <a:r>
              <a:rPr lang="ru-RU" sz="2000" dirty="0" err="1"/>
              <a:t>индуративный</a:t>
            </a:r>
            <a:r>
              <a:rPr lang="ru-RU" sz="2000" dirty="0"/>
              <a:t>);</a:t>
            </a:r>
          </a:p>
          <a:p>
            <a:pPr marL="0" indent="0">
              <a:buNone/>
            </a:pPr>
            <a:r>
              <a:rPr lang="ru-RU" sz="2000" dirty="0"/>
              <a:t>• киста головки поджелудочной железы со сдавлением </a:t>
            </a:r>
            <a:r>
              <a:rPr lang="ru-RU" sz="2000" dirty="0" err="1"/>
              <a:t>холедоха</a:t>
            </a:r>
            <a:r>
              <a:rPr lang="ru-RU" sz="2000" dirty="0"/>
              <a:t>;</a:t>
            </a:r>
          </a:p>
          <a:p>
            <a:pPr marL="0" indent="0">
              <a:buNone/>
            </a:pPr>
            <a:r>
              <a:rPr lang="ru-RU" sz="2000" dirty="0"/>
              <a:t>• острый </a:t>
            </a:r>
            <a:r>
              <a:rPr lang="ru-RU" sz="2000" dirty="0" err="1"/>
              <a:t>папиллит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r>
              <a:rPr lang="ru-RU" sz="2000" dirty="0"/>
              <a:t>4. Опухоли:</a:t>
            </a:r>
          </a:p>
          <a:p>
            <a:pPr marL="0" indent="0">
              <a:buNone/>
            </a:pPr>
            <a:r>
              <a:rPr lang="ru-RU" sz="2000" dirty="0"/>
              <a:t>• рак печеночных и общего желчного протоков; </a:t>
            </a:r>
          </a:p>
          <a:p>
            <a:pPr marL="0" indent="0">
              <a:buNone/>
            </a:pPr>
            <a:r>
              <a:rPr lang="ru-RU" sz="2000" dirty="0"/>
              <a:t>• рак БДС; </a:t>
            </a:r>
          </a:p>
          <a:p>
            <a:pPr marL="0" indent="0">
              <a:buNone/>
            </a:pPr>
            <a:r>
              <a:rPr lang="ru-RU" sz="2000" dirty="0"/>
              <a:t>• рак головки поджелудочной железы;</a:t>
            </a:r>
          </a:p>
          <a:p>
            <a:pPr marL="0" indent="0">
              <a:buNone/>
            </a:pPr>
            <a:r>
              <a:rPr lang="ru-RU" sz="2000" dirty="0"/>
              <a:t>• метастазы и </a:t>
            </a:r>
            <a:r>
              <a:rPr lang="ru-RU" sz="2000" dirty="0" err="1"/>
              <a:t>лимфомы</a:t>
            </a:r>
            <a:r>
              <a:rPr lang="ru-RU" sz="2000" dirty="0"/>
              <a:t> в воротах печени;</a:t>
            </a:r>
          </a:p>
          <a:p>
            <a:pPr marL="0" indent="0">
              <a:buNone/>
            </a:pPr>
            <a:r>
              <a:rPr lang="ru-RU" sz="2000" dirty="0"/>
              <a:t>• </a:t>
            </a:r>
            <a:r>
              <a:rPr lang="ru-RU" sz="2000" dirty="0" err="1"/>
              <a:t>папилломатоз</a:t>
            </a:r>
            <a:r>
              <a:rPr lang="ru-RU" sz="2000" dirty="0"/>
              <a:t> желчных ходов. </a:t>
            </a:r>
          </a:p>
          <a:p>
            <a:pPr marL="0" indent="0">
              <a:buNone/>
            </a:pPr>
            <a:r>
              <a:rPr lang="ru-RU" sz="2000" dirty="0"/>
              <a:t>5. Паразитарные заболевания печени и желчных протоков.</a:t>
            </a:r>
          </a:p>
          <a:p>
            <a:pPr marL="0" indent="0">
              <a:buNone/>
            </a:pPr>
            <a:r>
              <a:rPr lang="ru-RU" sz="2000" dirty="0"/>
              <a:t>• эхинококкоз или </a:t>
            </a:r>
            <a:r>
              <a:rPr lang="ru-RU" sz="2000" dirty="0" err="1"/>
              <a:t>альвеококкоз</a:t>
            </a:r>
            <a:r>
              <a:rPr lang="ru-RU" sz="2000" dirty="0"/>
              <a:t> в области ворот печени.</a:t>
            </a:r>
          </a:p>
          <a:p>
            <a:pPr marL="0" indent="0">
              <a:buNone/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2675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529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0"/>
            <a:ext cx="676751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9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632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0"/>
            <a:ext cx="655161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7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73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0"/>
            <a:ext cx="63373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00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837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0"/>
            <a:ext cx="554513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9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2420938"/>
            <a:ext cx="8229600" cy="1384300"/>
          </a:xfrm>
        </p:spPr>
        <p:txBody>
          <a:bodyPr/>
          <a:lstStyle/>
          <a:p>
            <a:pPr algn="ctr">
              <a:defRPr/>
            </a:pPr>
            <a:r>
              <a:rPr lang="ru-RU" sz="6000" dirty="0" smtClean="0"/>
              <a:t>Рак поджелудочной   железы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76124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Объем удаляемых органов при </a:t>
            </a:r>
            <a:r>
              <a:rPr lang="en-US" sz="2800" b="1" dirty="0" smtClean="0">
                <a:solidFill>
                  <a:schemeClr val="tx1"/>
                </a:solidFill>
              </a:rPr>
              <a:t>“</a:t>
            </a:r>
            <a:r>
              <a:rPr lang="ru-RU" sz="2800" b="1" dirty="0" smtClean="0">
                <a:solidFill>
                  <a:schemeClr val="tx1"/>
                </a:solidFill>
              </a:rPr>
              <a:t>классической</a:t>
            </a:r>
            <a:r>
              <a:rPr lang="en-US" sz="2800" b="1" dirty="0" smtClean="0">
                <a:solidFill>
                  <a:schemeClr val="tx1"/>
                </a:solidFill>
              </a:rPr>
              <a:t>”</a:t>
            </a:r>
            <a:r>
              <a:rPr lang="ru-RU" sz="2800" b="1" dirty="0" smtClean="0">
                <a:solidFill>
                  <a:schemeClr val="tx1"/>
                </a:solidFill>
              </a:rPr>
              <a:t> ПДР по </a:t>
            </a:r>
            <a:r>
              <a:rPr lang="en-US" sz="2800" b="1" dirty="0" smtClean="0">
                <a:solidFill>
                  <a:schemeClr val="tx1"/>
                </a:solidFill>
              </a:rPr>
              <a:t>Whipple</a:t>
            </a:r>
            <a:r>
              <a:rPr lang="ru-RU" sz="2800" b="1" dirty="0" smtClean="0">
                <a:solidFill>
                  <a:schemeClr val="tx1"/>
                </a:solidFill>
              </a:rPr>
              <a:t> (1935)</a:t>
            </a:r>
          </a:p>
        </p:txBody>
      </p:sp>
      <p:pic>
        <p:nvPicPr>
          <p:cNvPr id="154627" name="Содержимое 3" descr="6-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t="1746" r="16589" b="-1578"/>
          <a:stretch>
            <a:fillRect/>
          </a:stretch>
        </p:blipFill>
        <p:spPr>
          <a:xfrm>
            <a:off x="1908175" y="1612900"/>
            <a:ext cx="5616575" cy="5183188"/>
          </a:xfrm>
        </p:spPr>
      </p:pic>
    </p:spTree>
    <p:extLst>
      <p:ext uri="{BB962C8B-B14F-4D97-AF65-F5344CB8AC3E}">
        <p14:creationId xmlns:p14="http://schemas.microsoft.com/office/powerpoint/2010/main" val="375841178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Операция панкреатодуоденальная резекция (схема)</a:t>
            </a:r>
          </a:p>
        </p:txBody>
      </p:sp>
      <p:sp>
        <p:nvSpPr>
          <p:cNvPr id="155651" name="Картинка 1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508625" y="1600200"/>
            <a:ext cx="3333750" cy="449897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ПДР. Пересечение желудка и тощей кишки</a:t>
            </a:r>
            <a:endParaRPr lang="ru-RU" dirty="0"/>
          </a:p>
        </p:txBody>
      </p:sp>
      <p:pic>
        <p:nvPicPr>
          <p:cNvPr id="155653" name="Picture 5" descr="Рис 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t="2428" r="3664" b="9302"/>
          <a:stretch>
            <a:fillRect/>
          </a:stretch>
        </p:blipFill>
        <p:spPr bwMode="auto">
          <a:xfrm>
            <a:off x="395288" y="1466850"/>
            <a:ext cx="5205412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68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Операция ПДР (схема)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508625" y="1600200"/>
            <a:ext cx="3333750" cy="449897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ПДР Поэтапное пересечение ПЖ</a:t>
            </a:r>
            <a:endParaRPr lang="ru-RU" dirty="0"/>
          </a:p>
        </p:txBody>
      </p:sp>
      <p:pic>
        <p:nvPicPr>
          <p:cNvPr id="156677" name="Picture 4" descr="Рис 2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t="9970" r="4019" b="12740"/>
          <a:stretch>
            <a:fillRect/>
          </a:stretch>
        </p:blipFill>
        <p:spPr bwMode="auto">
          <a:xfrm>
            <a:off x="179388" y="1412875"/>
            <a:ext cx="52562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0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Операция ПДР (схема)</a:t>
            </a:r>
          </a:p>
        </p:txBody>
      </p:sp>
      <p:pic>
        <p:nvPicPr>
          <p:cNvPr id="157699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266825"/>
            <a:ext cx="6624638" cy="5557838"/>
          </a:xfrm>
        </p:spPr>
      </p:pic>
    </p:spTree>
    <p:extLst>
      <p:ext uri="{BB962C8B-B14F-4D97-AF65-F5344CB8AC3E}">
        <p14:creationId xmlns:p14="http://schemas.microsoft.com/office/powerpoint/2010/main" val="301477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088" y="115888"/>
            <a:ext cx="8448675" cy="49053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 err="1" smtClean="0">
                <a:effectLst/>
              </a:rPr>
              <a:t>Стентирование</a:t>
            </a:r>
            <a:endParaRPr lang="ru-RU" sz="3600" b="1" dirty="0"/>
          </a:p>
        </p:txBody>
      </p:sp>
      <p:pic>
        <p:nvPicPr>
          <p:cNvPr id="90115" name="Объект 3" descr="http://www.snk.gsurgery.ru/images/mc_nitinella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438" y="1557338"/>
            <a:ext cx="3179762" cy="2592387"/>
          </a:xfrm>
        </p:spPr>
      </p:pic>
      <p:pic>
        <p:nvPicPr>
          <p:cNvPr id="90116" name="Рисунок 4" descr="http://www.snk.gsurgery.ru/images/mc_omnifl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628775"/>
            <a:ext cx="3400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1" name="Рисунок 5" descr="http://www.snk.gsurgery.ru/images/mc_stent1.g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05" y="4365625"/>
            <a:ext cx="724458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Прямоугольник 6"/>
          <p:cNvSpPr>
            <a:spLocks noChangeArrowheads="1"/>
          </p:cNvSpPr>
          <p:nvPr/>
        </p:nvSpPr>
        <p:spPr bwMode="auto">
          <a:xfrm>
            <a:off x="179388" y="836613"/>
            <a:ext cx="8856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latin typeface="Arial" charset="0"/>
              </a:rPr>
              <a:t>Билиарные стенты: металлические и пластиковые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400" b="1" dirty="0" smtClean="0">
                <a:latin typeface="Times New Roman" pitchFamily="18" charset="0"/>
              </a:rPr>
              <a:t>Паразитарные заболевания печени</a:t>
            </a:r>
            <a:br>
              <a:rPr lang="ru-RU" sz="3400" b="1" dirty="0" smtClean="0">
                <a:latin typeface="Times New Roman" pitchFamily="18" charset="0"/>
              </a:rPr>
            </a:br>
            <a:r>
              <a:rPr lang="en-US" sz="3400" dirty="0" err="1" smtClean="0">
                <a:latin typeface="Times New Roman" pitchFamily="18" charset="0"/>
              </a:rPr>
              <a:t>Opistorchis</a:t>
            </a:r>
            <a:r>
              <a:rPr lang="en-US" sz="3400" dirty="0" smtClean="0">
                <a:latin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</a:rPr>
              <a:t>felineus</a:t>
            </a:r>
            <a:r>
              <a:rPr lang="en-US" sz="3400" dirty="0" smtClean="0">
                <a:latin typeface="Times New Roman" pitchFamily="18" charset="0"/>
              </a:rPr>
              <a:t> </a:t>
            </a:r>
            <a:r>
              <a:rPr lang="ru-RU" sz="3400" dirty="0" smtClean="0">
                <a:latin typeface="Times New Roman" pitchFamily="18" charset="0"/>
              </a:rPr>
              <a:t>в желчном протоке</a:t>
            </a:r>
            <a:endParaRPr lang="ru-RU" sz="3200" dirty="0" smtClean="0">
              <a:latin typeface="Times New Roman" pitchFamily="18" charset="0"/>
            </a:endParaRPr>
          </a:p>
        </p:txBody>
      </p:sp>
      <p:pic>
        <p:nvPicPr>
          <p:cNvPr id="14339" name="Picture 3" descr="Описторх в протоке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174750"/>
            <a:ext cx="7086600" cy="5530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8334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>
                <a:effectLst/>
              </a:rPr>
              <a:t>Схема эндоскопической установки </a:t>
            </a:r>
            <a:r>
              <a:rPr lang="ru-RU" sz="3600" b="1" dirty="0" err="1">
                <a:effectLst/>
              </a:rPr>
              <a:t>стента</a:t>
            </a:r>
            <a:r>
              <a:rPr lang="ru-RU" sz="3600" b="1" dirty="0">
                <a:effectLst/>
              </a:rPr>
              <a:t/>
            </a:r>
            <a:br>
              <a:rPr lang="ru-RU" sz="3600" b="1" dirty="0">
                <a:effectLst/>
              </a:rPr>
            </a:br>
            <a:endParaRPr lang="ru-RU" sz="3600" b="1" dirty="0"/>
          </a:p>
        </p:txBody>
      </p:sp>
      <p:pic>
        <p:nvPicPr>
          <p:cNvPr id="91139" name="Объект 3" descr="http://www.snk.gsurgery.ru/images/mc_1921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101725"/>
            <a:ext cx="7343775" cy="5495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54451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effectLst/>
              </a:rPr>
              <a:t>Схема эндоскопической установки </a:t>
            </a:r>
            <a:r>
              <a:rPr lang="ru-RU" sz="3200" b="1" dirty="0" err="1">
                <a:effectLst/>
              </a:rPr>
              <a:t>стента</a:t>
            </a:r>
            <a:endParaRPr lang="ru-RU" sz="3200" b="1" dirty="0"/>
          </a:p>
        </p:txBody>
      </p:sp>
      <p:pic>
        <p:nvPicPr>
          <p:cNvPr id="92163" name="Объект 3" descr="http://www.snk.gsurgery.ru/images/mc_1921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268413"/>
            <a:ext cx="7740650" cy="5329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77800"/>
            <a:ext cx="7772400" cy="1362075"/>
          </a:xfrm>
        </p:spPr>
        <p:txBody>
          <a:bodyPr/>
          <a:lstStyle/>
          <a:p>
            <a:pPr algn="ctr">
              <a:defRPr/>
            </a:pPr>
            <a:r>
              <a:rPr lang="ru-RU" sz="3200" dirty="0"/>
              <a:t>Пластиковый и металлический </a:t>
            </a:r>
            <a:r>
              <a:rPr lang="ru-RU" sz="3200" dirty="0" err="1"/>
              <a:t>стенты</a:t>
            </a:r>
            <a:r>
              <a:rPr lang="ru-RU" sz="3200" dirty="0"/>
              <a:t>. Эндоскопическая картина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3187" name="Рисунок 3" descr="http://www.snk.gsurgery.ru/images/mc_du_am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3300"/>
            <a:ext cx="4479925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Рисунок 4" descr="http://www.snk.gsurgery.ru/images/mc_du_am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3300"/>
            <a:ext cx="45720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25" y="0"/>
            <a:ext cx="526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8406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6632"/>
            <a:ext cx="9144000" cy="684076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3600" b="1" u="sng" dirty="0" smtClean="0">
                <a:solidFill>
                  <a:srgbClr val="FFFF00"/>
                </a:solidFill>
              </a:rPr>
              <a:t>Оперативное лечение стриктур </a:t>
            </a:r>
            <a:r>
              <a:rPr lang="ru-RU" sz="3600" b="1" u="sng" dirty="0" err="1" smtClean="0">
                <a:solidFill>
                  <a:srgbClr val="FFFF00"/>
                </a:solidFill>
              </a:rPr>
              <a:t>холедоха</a:t>
            </a:r>
            <a:endParaRPr lang="en-US" sz="36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 smtClean="0"/>
              <a:t>I</a:t>
            </a:r>
            <a:r>
              <a:rPr lang="ru-RU" sz="2800" b="1" dirty="0" smtClean="0"/>
              <a:t>. Восстановительные операции (восстановление проходимости протоков)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1. </a:t>
            </a:r>
            <a:r>
              <a:rPr lang="ru-RU" sz="2800" dirty="0" err="1" smtClean="0"/>
              <a:t>Эндобилиарные</a:t>
            </a:r>
            <a:r>
              <a:rPr lang="ru-RU" sz="2800" dirty="0" smtClean="0"/>
              <a:t> вмешательства под УЗИ или </a:t>
            </a:r>
            <a:r>
              <a:rPr lang="en-US" sz="2800" dirty="0" smtClean="0"/>
              <a:t>R </a:t>
            </a:r>
            <a:r>
              <a:rPr lang="ru-RU" sz="2800" dirty="0" smtClean="0"/>
              <a:t>– контролем (</a:t>
            </a:r>
            <a:r>
              <a:rPr lang="ru-RU" sz="2800" dirty="0" err="1" smtClean="0"/>
              <a:t>бужирование</a:t>
            </a:r>
            <a:r>
              <a:rPr lang="ru-RU" sz="2800" dirty="0" smtClean="0"/>
              <a:t>, баллонная дилатация,  </a:t>
            </a:r>
            <a:r>
              <a:rPr lang="ru-RU" sz="2800" dirty="0" err="1" smtClean="0"/>
              <a:t>стентирование</a:t>
            </a:r>
            <a:r>
              <a:rPr lang="ru-RU" sz="2800" dirty="0" smtClean="0"/>
              <a:t> протоков).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2. Пластика стриктуры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3. Иссечение стриктуры с наложением      анастомоза.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b="1" dirty="0" smtClean="0"/>
              <a:t>II</a:t>
            </a:r>
            <a:r>
              <a:rPr lang="ru-RU" sz="2800" b="1" dirty="0" smtClean="0"/>
              <a:t>. Реконструктивные операции (наложение </a:t>
            </a:r>
            <a:r>
              <a:rPr lang="ru-RU" sz="2800" b="1" dirty="0" err="1" smtClean="0"/>
              <a:t>билиодигестивных</a:t>
            </a:r>
            <a:r>
              <a:rPr lang="ru-RU" sz="2800" b="1" dirty="0" smtClean="0"/>
              <a:t> анастомозов)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1.  Анастомозы внепеченочных желчных протоков: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    а) с двенадцатиперстной кишкой (ХДА)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      б) с тощей кишкой (</a:t>
            </a:r>
            <a:r>
              <a:rPr lang="ru-RU" sz="2800" dirty="0" err="1" smtClean="0"/>
              <a:t>гепатико</a:t>
            </a:r>
            <a:r>
              <a:rPr lang="ru-RU" sz="2800" dirty="0" smtClean="0"/>
              <a:t>-, </a:t>
            </a:r>
            <a:r>
              <a:rPr lang="ru-RU" sz="2800" dirty="0" err="1" smtClean="0"/>
              <a:t>холедохоеюноанастомозы</a:t>
            </a:r>
            <a:r>
              <a:rPr lang="ru-RU" sz="2800" dirty="0" smtClean="0"/>
              <a:t> по </a:t>
            </a:r>
            <a:r>
              <a:rPr lang="ru-RU" sz="2800" dirty="0" err="1" smtClean="0"/>
              <a:t>Ру</a:t>
            </a:r>
            <a:r>
              <a:rPr lang="ru-RU" sz="2800" dirty="0" smtClean="0"/>
              <a:t> или по Брауну).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  2. Анастомозы внутрипеченочных желчных протоков с сегментом тощей кишки, выключенной по </a:t>
            </a:r>
            <a:r>
              <a:rPr lang="ru-RU" sz="2800" dirty="0" err="1" smtClean="0"/>
              <a:t>Ру</a:t>
            </a:r>
            <a:r>
              <a:rPr lang="ru-RU" sz="2800" dirty="0" smtClean="0"/>
              <a:t> или желудком при высоких стриктурах </a:t>
            </a:r>
          </a:p>
        </p:txBody>
      </p:sp>
    </p:spTree>
    <p:extLst>
      <p:ext uri="{BB962C8B-B14F-4D97-AF65-F5344CB8AC3E}">
        <p14:creationId xmlns:p14="http://schemas.microsoft.com/office/powerpoint/2010/main" val="17936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747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0"/>
            <a:ext cx="7777162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1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68897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            ХЕА по </a:t>
            </a:r>
            <a:r>
              <a:rPr lang="ru-RU" dirty="0" err="1" smtClean="0"/>
              <a:t>Юрашу</a:t>
            </a:r>
            <a:endParaRPr lang="ru-RU" dirty="0" smtClean="0"/>
          </a:p>
        </p:txBody>
      </p:sp>
      <p:pic>
        <p:nvPicPr>
          <p:cNvPr id="1136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125538"/>
            <a:ext cx="6791325" cy="5345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7577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0"/>
            <a:ext cx="871378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70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7680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0"/>
            <a:ext cx="5545138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7782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0"/>
            <a:ext cx="62642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5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76200"/>
            <a:ext cx="89154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400" b="1" dirty="0" smtClean="0">
                <a:latin typeface="Times New Roman" pitchFamily="18" charset="0"/>
              </a:rPr>
              <a:t>Паразитарные заболевания печени</a:t>
            </a:r>
            <a:br>
              <a:rPr lang="ru-RU" sz="3400" b="1" dirty="0" smtClean="0">
                <a:latin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</a:rPr>
              <a:t>Прорыв кисты при эхинококкозе печени</a:t>
            </a:r>
            <a:endParaRPr lang="ru-RU" sz="3200" dirty="0" smtClean="0">
              <a:latin typeface="Times New Roman" pitchFamily="18" charset="0"/>
            </a:endParaRPr>
          </a:p>
        </p:txBody>
      </p:sp>
      <p:pic>
        <p:nvPicPr>
          <p:cNvPr id="15363" name="Picture 11" descr="Альвекоккоз печени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00150"/>
            <a:ext cx="7467600" cy="560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7885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0"/>
            <a:ext cx="662463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7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Объект 3" descr="untitled-151">
            <a:hlinkClick r:id="rId2"/>
          </p:cNvPr>
          <p:cNvPicPr>
            <a:picLocks noGr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217488"/>
            <a:ext cx="6767512" cy="5329237"/>
          </a:xfrm>
        </p:spPr>
      </p:pic>
      <p:sp>
        <p:nvSpPr>
          <p:cNvPr id="115715" name="Прямоугольник 4"/>
          <p:cNvSpPr>
            <a:spLocks noChangeArrowheads="1"/>
          </p:cNvSpPr>
          <p:nvPr/>
        </p:nvSpPr>
        <p:spPr bwMode="auto">
          <a:xfrm>
            <a:off x="755650" y="5516563"/>
            <a:ext cx="73453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i="1">
                <a:latin typeface="Arial" charset="0"/>
              </a:rPr>
              <a:t>Рисунок 15. Бигепатикоеюностомия на одном СТД по Э.И. Гальперину</a:t>
            </a:r>
            <a:endParaRPr lang="ru-RU" altLang="ru-RU" sz="2800"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2205038"/>
            <a:ext cx="34194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/>
              <a:t>Операция </a:t>
            </a:r>
            <a:r>
              <a:rPr lang="ru-RU" sz="3600" dirty="0" err="1" smtClean="0"/>
              <a:t>реканализации</a:t>
            </a:r>
            <a:r>
              <a:rPr lang="ru-RU" sz="3600" dirty="0" smtClean="0"/>
              <a:t> и </a:t>
            </a:r>
            <a:r>
              <a:rPr lang="ru-RU" sz="3600" dirty="0" err="1" smtClean="0"/>
              <a:t>эндопротези-рования</a:t>
            </a:r>
            <a:r>
              <a:rPr lang="ru-RU" sz="3600" dirty="0"/>
              <a:t> </a:t>
            </a:r>
            <a:r>
              <a:rPr lang="ru-RU" sz="3600" dirty="0" smtClean="0"/>
              <a:t>(операция Смит – </a:t>
            </a:r>
            <a:r>
              <a:rPr lang="ru-RU" sz="3600" dirty="0" err="1" smtClean="0"/>
              <a:t>Прадери</a:t>
            </a:r>
            <a:r>
              <a:rPr lang="ru-RU" sz="3600" dirty="0" smtClean="0"/>
              <a:t>)</a:t>
            </a:r>
          </a:p>
        </p:txBody>
      </p:sp>
      <p:pic>
        <p:nvPicPr>
          <p:cNvPr id="105475" name="Picture 3" descr="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60350"/>
            <a:ext cx="5362575" cy="626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539750" y="1276350"/>
            <a:ext cx="7772400" cy="1365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Пункция кисты под контролем УЗИ</a:t>
            </a:r>
            <a:endParaRPr lang="ru-RU" sz="4800" dirty="0" smtClean="0"/>
          </a:p>
        </p:txBody>
      </p:sp>
      <p:pic>
        <p:nvPicPr>
          <p:cNvPr id="100355" name="Picture 2" descr="C:\Users\User\Desktop\ehe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12875"/>
            <a:ext cx="62865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833438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>Синдром </a:t>
            </a:r>
            <a:r>
              <a:rPr lang="ru-RU" b="1" dirty="0" err="1" smtClean="0"/>
              <a:t>Мириззи</a:t>
            </a:r>
            <a:r>
              <a:rPr lang="ru-RU" b="1" dirty="0" smtClean="0"/>
              <a:t> (1948 г.)</a:t>
            </a:r>
            <a:endParaRPr lang="ru-RU" b="1" dirty="0"/>
          </a:p>
        </p:txBody>
      </p:sp>
      <p:pic>
        <p:nvPicPr>
          <p:cNvPr id="11776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5405" b="3909"/>
          <a:stretch>
            <a:fillRect/>
          </a:stretch>
        </p:blipFill>
        <p:spPr>
          <a:xfrm>
            <a:off x="2843213" y="1412875"/>
            <a:ext cx="3254375" cy="4987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Миризи 1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260350"/>
            <a:ext cx="74168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4365625"/>
            <a:ext cx="7313613" cy="1935163"/>
          </a:xfrm>
        </p:spPr>
        <p:txBody>
          <a:bodyPr/>
          <a:lstStyle/>
          <a:p>
            <a:pPr>
              <a:defRPr/>
            </a:pPr>
            <a:r>
              <a:rPr lang="ru-RU" sz="4800" dirty="0"/>
              <a:t>Спасибо за внимание!</a:t>
            </a:r>
          </a:p>
        </p:txBody>
      </p:sp>
      <p:pic>
        <p:nvPicPr>
          <p:cNvPr id="158723" name="Picture 2" descr="http://www.kp.ru/f/4/image/57/89/368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33375"/>
            <a:ext cx="5440363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71488" y="1889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err="1" smtClean="0"/>
              <a:t>Минимальноинвазивная</a:t>
            </a:r>
            <a:r>
              <a:rPr lang="ru-RU" sz="4000" dirty="0" smtClean="0"/>
              <a:t> технология</a:t>
            </a:r>
            <a:r>
              <a:rPr lang="ru-RU" sz="4000" dirty="0"/>
              <a:t> </a:t>
            </a:r>
            <a:r>
              <a:rPr lang="ru-RU" sz="4000" dirty="0" smtClean="0"/>
              <a:t> (Ившин В.Г.)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01380" name="Picture 4" descr="Рис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557338"/>
            <a:ext cx="7993063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115888"/>
            <a:ext cx="8715375" cy="863600"/>
          </a:xfrm>
        </p:spPr>
        <p:txBody>
          <a:bodyPr/>
          <a:lstStyle/>
          <a:p>
            <a:pPr algn="ctr">
              <a:defRPr/>
            </a:pPr>
            <a:r>
              <a:rPr lang="ru-RU" sz="3200" dirty="0" err="1">
                <a:effectLst/>
              </a:rPr>
              <a:t>Чрескожное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чреспеченочное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эндопротезирование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4300" y="2508250"/>
            <a:ext cx="2016125" cy="1509713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2404" name="Рисунок 3" descr="http://www.snk.gsurgery.ru/images/mc_sten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28775"/>
            <a:ext cx="547370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13787" cy="874712"/>
          </a:xfrm>
        </p:spPr>
        <p:txBody>
          <a:bodyPr/>
          <a:lstStyle/>
          <a:p>
            <a:pPr algn="ctr">
              <a:defRPr/>
            </a:pPr>
            <a:r>
              <a:rPr lang="ru-RU" sz="3200" dirty="0" err="1">
                <a:effectLst/>
              </a:rPr>
              <a:t>Чрескожное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чреспеченочное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эндопротезирование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27313" y="2508250"/>
            <a:ext cx="4392612" cy="1509713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3428" name="Рисунок 3" descr="http://www.snk.gsurgery.ru/images/mc_ste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60525"/>
            <a:ext cx="634365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0825" y="836613"/>
            <a:ext cx="8505825" cy="50673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dirty="0"/>
              <a:t>Э.И. Гальпериным в 2002 году предложена модифицированная классификация стриктур желчных </a:t>
            </a:r>
            <a:r>
              <a:rPr lang="ru-RU" dirty="0" smtClean="0"/>
              <a:t>протоков:</a:t>
            </a:r>
            <a:endParaRPr lang="ru-RU" dirty="0"/>
          </a:p>
          <a:p>
            <a:pPr>
              <a:defRPr/>
            </a:pPr>
            <a:r>
              <a:rPr lang="ru-RU" dirty="0" smtClean="0"/>
              <a:t>Выделяется </a:t>
            </a:r>
            <a:r>
              <a:rPr lang="ru-RU" dirty="0"/>
              <a:t>шесть типов стриктур: тип стриктуры «+2» — культя измененного ОПП более 2 см; «+1» — культя ОПП 1-2 см; «0» — культя ОПП менее 1 см; «-1» — культи ОПП нет, сохранен верхнезадний свод </a:t>
            </a:r>
            <a:r>
              <a:rPr lang="ru-RU" dirty="0" err="1"/>
              <a:t>конфлюенса</a:t>
            </a:r>
            <a:r>
              <a:rPr lang="ru-RU" dirty="0"/>
              <a:t> ПП; «-2» — зона </a:t>
            </a:r>
            <a:r>
              <a:rPr lang="ru-RU" dirty="0" err="1"/>
              <a:t>конфлюенса</a:t>
            </a:r>
            <a:r>
              <a:rPr lang="ru-RU" dirty="0"/>
              <a:t> ПП разрушена, сохранены культи долевых протоков; «-3» — рубцово-воспалительное </a:t>
            </a:r>
            <a:r>
              <a:rPr lang="ru-RU" dirty="0" smtClean="0"/>
              <a:t>поражение сегментарных протоков.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963" y="1588"/>
            <a:ext cx="8229600" cy="6159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 smtClean="0"/>
              <a:t>МИТ – Ившин В.Г.</a:t>
            </a:r>
          </a:p>
        </p:txBody>
      </p:sp>
      <p:pic>
        <p:nvPicPr>
          <p:cNvPr id="104451" name="Picture 4" descr="Рис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08050"/>
            <a:ext cx="5627688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9036050" cy="90805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Схема операции </a:t>
            </a:r>
            <a:r>
              <a:rPr lang="ru-RU" sz="3200" dirty="0" err="1" smtClean="0"/>
              <a:t>реканализации</a:t>
            </a:r>
            <a:r>
              <a:rPr lang="ru-RU" sz="3200" dirty="0" smtClean="0"/>
              <a:t> с </a:t>
            </a:r>
            <a:r>
              <a:rPr lang="ru-RU" sz="3200" dirty="0" err="1" smtClean="0"/>
              <a:t>транспеченочным</a:t>
            </a:r>
            <a:r>
              <a:rPr lang="ru-RU" sz="3200" dirty="0" smtClean="0"/>
              <a:t> дренированием.</a:t>
            </a:r>
          </a:p>
        </p:txBody>
      </p:sp>
      <p:pic>
        <p:nvPicPr>
          <p:cNvPr id="106499" name="Picture 3" descr="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9988" y="1196975"/>
            <a:ext cx="6911975" cy="5281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604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Стриктуры ЖВП</a:t>
            </a:r>
          </a:p>
        </p:txBody>
      </p:sp>
      <p:pic>
        <p:nvPicPr>
          <p:cNvPr id="1095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3" b="17377"/>
          <a:stretch>
            <a:fillRect/>
          </a:stretch>
        </p:blipFill>
        <p:spPr>
          <a:xfrm>
            <a:off x="1258888" y="1125538"/>
            <a:ext cx="6626225" cy="4967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113" y="765175"/>
            <a:ext cx="7969250" cy="5040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Объект 3" descr="http://kk.convdocs.org/pars_docs/refs/62/61993/61993_html_m1f74e3c.jpg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60350"/>
            <a:ext cx="7272337" cy="4392613"/>
          </a:xfrm>
        </p:spPr>
      </p:pic>
      <p:sp>
        <p:nvSpPr>
          <p:cNvPr id="114691" name="Прямоугольник 4"/>
          <p:cNvSpPr>
            <a:spLocks noChangeArrowheads="1"/>
          </p:cNvSpPr>
          <p:nvPr/>
        </p:nvSpPr>
        <p:spPr bwMode="auto">
          <a:xfrm>
            <a:off x="684213" y="4897438"/>
            <a:ext cx="79216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latin typeface="Arial" charset="0"/>
              </a:rPr>
              <a:t> Гепатикоеюноанастомоз по Saypol и Kurian (1,2- этапы операции).</a:t>
            </a:r>
            <a:br>
              <a:rPr lang="ru-RU" altLang="ru-RU" sz="2800">
                <a:latin typeface="Arial" charset="0"/>
              </a:rPr>
            </a:br>
            <a:endParaRPr lang="ru-RU" altLang="ru-RU" sz="2800"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/>
              <a:t>Гепатикоеюноанастомоз</a:t>
            </a:r>
            <a:r>
              <a:rPr lang="ru-RU" dirty="0" smtClean="0"/>
              <a:t>  с за-</a:t>
            </a:r>
            <a:r>
              <a:rPr lang="ru-RU" dirty="0" err="1" smtClean="0"/>
              <a:t>глушкой</a:t>
            </a:r>
            <a:r>
              <a:rPr lang="ru-RU" dirty="0" smtClean="0"/>
              <a:t> по Шалимову</a:t>
            </a:r>
            <a:endParaRPr lang="ru-RU" dirty="0"/>
          </a:p>
        </p:txBody>
      </p:sp>
      <p:pic>
        <p:nvPicPr>
          <p:cNvPr id="116739" name="Объект 3" descr="http://kk.convdocs.org/pars_docs/refs/62/61993/61993_html_m557b2bed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775" y="2276475"/>
            <a:ext cx="7704138" cy="4454525"/>
          </a:xfrm>
        </p:spPr>
      </p:pic>
      <p:sp>
        <p:nvSpPr>
          <p:cNvPr id="116740" name="Прямоугольник 4"/>
          <p:cNvSpPr>
            <a:spLocks noChangeArrowheads="1"/>
          </p:cNvSpPr>
          <p:nvPr/>
        </p:nvSpPr>
        <p:spPr bwMode="auto">
          <a:xfrm>
            <a:off x="598488" y="5084763"/>
            <a:ext cx="77184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charset="0"/>
              </a:rPr>
              <a:t>Рис. 32. Гепатикоеюноанастомоз по А.А.Шалимову (1, 2, 3 - этапы опера­ции).</a:t>
            </a:r>
            <a:br>
              <a:rPr lang="ru-RU" altLang="ru-RU" sz="1800">
                <a:latin typeface="Arial" charset="0"/>
              </a:rPr>
            </a:br>
            <a:r>
              <a:rPr lang="ru-RU" altLang="ru-RU" sz="1800">
                <a:latin typeface="Arial" charset="0"/>
              </a:rPr>
              <a:t/>
            </a:r>
            <a:br>
              <a:rPr lang="ru-RU" altLang="ru-RU" sz="1800">
                <a:latin typeface="Arial" charset="0"/>
              </a:rPr>
            </a:br>
            <a:r>
              <a:rPr lang="ru-RU" altLang="ru-RU" sz="1800">
                <a:latin typeface="Arial" charset="0"/>
              </a:rPr>
              <a:t/>
            </a:r>
            <a:br>
              <a:rPr lang="ru-RU" altLang="ru-RU" sz="1800">
                <a:latin typeface="Arial" charset="0"/>
              </a:rPr>
            </a:br>
            <a:r>
              <a:rPr lang="ru-RU" altLang="ru-RU" sz="1800">
                <a:latin typeface="Arial" charset="0"/>
              </a:rPr>
              <a:t/>
            </a:r>
            <a:br>
              <a:rPr lang="ru-RU" altLang="ru-RU" sz="1800">
                <a:latin typeface="Arial" charset="0"/>
              </a:rPr>
            </a:br>
            <a:endParaRPr lang="ru-RU" alt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dirty="0" smtClean="0"/>
              <a:t>Оперативное лечение очаговых образований печени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/>
              <a:t>Резекция печени ( воротный метод - </a:t>
            </a:r>
            <a:r>
              <a:rPr lang="ru-RU" sz="2800" dirty="0" err="1" smtClean="0"/>
              <a:t>Лорта-Жакоба</a:t>
            </a:r>
            <a:r>
              <a:rPr lang="ru-RU" sz="2800" dirty="0" smtClean="0"/>
              <a:t> 1952; </a:t>
            </a:r>
            <a:r>
              <a:rPr lang="ru-RU" sz="2800" dirty="0" err="1" smtClean="0"/>
              <a:t>фиссуральный</a:t>
            </a:r>
            <a:r>
              <a:rPr lang="ru-RU" sz="2800" dirty="0" smtClean="0"/>
              <a:t> –Тон </a:t>
            </a:r>
            <a:r>
              <a:rPr lang="ru-RU" sz="2800" dirty="0" err="1" smtClean="0"/>
              <a:t>Тхат</a:t>
            </a:r>
            <a:r>
              <a:rPr lang="ru-RU" sz="2800" dirty="0" smtClean="0"/>
              <a:t> Тунг 1963 г.)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/>
              <a:t>Решение триединой задачи: --</a:t>
            </a:r>
            <a:r>
              <a:rPr lang="ru-RU" sz="2800" dirty="0" err="1" smtClean="0"/>
              <a:t>циторедуктивная</a:t>
            </a:r>
            <a:r>
              <a:rPr lang="ru-RU" sz="2800" dirty="0" smtClean="0"/>
              <a:t> </a:t>
            </a:r>
            <a:r>
              <a:rPr lang="ru-RU" sz="2800" dirty="0" err="1" smtClean="0"/>
              <a:t>эмболизация</a:t>
            </a:r>
            <a:r>
              <a:rPr lang="ru-RU" sz="2800" dirty="0" smtClean="0"/>
              <a:t> до операции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dirty="0" smtClean="0"/>
              <a:t>   - борьба с кровопотерей(прием </a:t>
            </a:r>
            <a:r>
              <a:rPr lang="ru-RU" sz="2800" dirty="0" err="1" smtClean="0"/>
              <a:t>Прингля</a:t>
            </a:r>
            <a:r>
              <a:rPr lang="ru-RU" sz="2800" dirty="0" smtClean="0"/>
              <a:t>, </a:t>
            </a:r>
            <a:r>
              <a:rPr lang="ru-RU" sz="2800" dirty="0" err="1" smtClean="0"/>
              <a:t>гемостатические</a:t>
            </a:r>
            <a:r>
              <a:rPr lang="ru-RU" sz="2800" dirty="0" smtClean="0"/>
              <a:t> швы, коагуляция, </a:t>
            </a:r>
            <a:r>
              <a:rPr lang="ru-RU" sz="2800" dirty="0" err="1" smtClean="0"/>
              <a:t>диссекция</a:t>
            </a:r>
            <a:r>
              <a:rPr lang="ru-RU" sz="2800" dirty="0" smtClean="0"/>
              <a:t> паренхимы, возврат крови)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800" dirty="0" smtClean="0"/>
              <a:t>   - защита печени (</a:t>
            </a:r>
            <a:r>
              <a:rPr lang="ru-RU" sz="2800" dirty="0" err="1" smtClean="0"/>
              <a:t>солкосерил</a:t>
            </a:r>
            <a:r>
              <a:rPr lang="ru-RU" sz="2800" dirty="0" smtClean="0"/>
              <a:t>, </a:t>
            </a:r>
            <a:r>
              <a:rPr lang="ru-RU" sz="2800" dirty="0" err="1" smtClean="0"/>
              <a:t>эссенциале</a:t>
            </a:r>
            <a:r>
              <a:rPr lang="ru-RU" sz="2800" dirty="0" smtClean="0"/>
              <a:t>, </a:t>
            </a:r>
            <a:r>
              <a:rPr lang="ru-RU" sz="2800" dirty="0" err="1" smtClean="0"/>
              <a:t>гептрал</a:t>
            </a:r>
            <a:r>
              <a:rPr lang="ru-RU" sz="2800" dirty="0" smtClean="0"/>
              <a:t> 400, </a:t>
            </a:r>
            <a:r>
              <a:rPr lang="ru-RU" sz="2800" dirty="0" err="1" smtClean="0"/>
              <a:t>гепа-мерц,АВП</a:t>
            </a:r>
            <a:r>
              <a:rPr lang="ru-RU" sz="2800" dirty="0" smtClean="0"/>
              <a:t>, </a:t>
            </a:r>
            <a:r>
              <a:rPr lang="ru-RU" sz="2800" dirty="0" err="1" smtClean="0"/>
              <a:t>детоксикация</a:t>
            </a:r>
            <a:r>
              <a:rPr lang="ru-RU" sz="2800" dirty="0" smtClean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Хирургия очаговых заболеваний печени (сегментарное строение)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smtClean="0"/>
              <a:t>Для выполнения операций на печени необходимо знание сегментарного строения ее, особенностей кровотока.</a:t>
            </a:r>
          </a:p>
          <a:p>
            <a:pPr eaLnBrk="1" hangingPunct="1">
              <a:defRPr/>
            </a:pPr>
            <a:r>
              <a:rPr lang="ru-RU" sz="2800" smtClean="0"/>
              <a:t>На 75 – 80% кровообращение в печени осуществляется за счет портальной системы, остальные 20-15% - собственно печеночной артерией. За 1 мин. протекает через паренхиму печени до 1,5 л. крови.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Схема проекции сегментов печени (вид спереди).</a:t>
            </a:r>
          </a:p>
        </p:txBody>
      </p:sp>
      <p:pic>
        <p:nvPicPr>
          <p:cNvPr id="121859" name="Picture 3" descr="2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409700"/>
            <a:ext cx="6048375" cy="5159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Схема проекции сегментов печени (вид снизу).</a:t>
            </a:r>
          </a:p>
        </p:txBody>
      </p:sp>
      <p:pic>
        <p:nvPicPr>
          <p:cNvPr id="122883" name="Picture 3" descr="2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989138"/>
            <a:ext cx="5957888" cy="4633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8353425" cy="6348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4"/>
          <p:cNvSpPr txBox="1">
            <a:spLocks noChangeArrowheads="1"/>
          </p:cNvSpPr>
          <p:nvPr/>
        </p:nvSpPr>
        <p:spPr bwMode="auto">
          <a:xfrm>
            <a:off x="1209675" y="212725"/>
            <a:ext cx="68151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>
                <a:solidFill>
                  <a:schemeClr val="hlink"/>
                </a:solidFill>
                <a:latin typeface="Garamond" pitchFamily="18" charset="0"/>
              </a:rPr>
              <a:t>Лечение эхинококкоза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>
                <a:solidFill>
                  <a:schemeClr val="hlink"/>
                </a:solidFill>
                <a:latin typeface="Garamond" pitchFamily="18" charset="0"/>
              </a:rPr>
              <a:t>Современные операции</a:t>
            </a:r>
          </a:p>
        </p:txBody>
      </p:sp>
      <p:sp>
        <p:nvSpPr>
          <p:cNvPr id="123907" name="Text Box 5"/>
          <p:cNvSpPr txBox="1">
            <a:spLocks noChangeArrowheads="1"/>
          </p:cNvSpPr>
          <p:nvPr/>
        </p:nvSpPr>
        <p:spPr bwMode="auto">
          <a:xfrm>
            <a:off x="900113" y="2060575"/>
            <a:ext cx="89550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altLang="ru-RU" sz="5400">
                <a:latin typeface="Garamond" pitchFamily="18" charset="0"/>
              </a:rPr>
              <a:t>Пункции + глицерин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altLang="ru-RU" sz="5400">
                <a:latin typeface="Garamond" pitchFamily="18" charset="0"/>
              </a:rPr>
              <a:t>Закрытая эхинококкэктомия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altLang="ru-RU" sz="5400">
                <a:latin typeface="Garamond" pitchFamily="18" charset="0"/>
              </a:rPr>
              <a:t>Цистэктомия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ru-RU" altLang="ru-RU" sz="5400">
                <a:latin typeface="Garamond" pitchFamily="18" charset="0"/>
              </a:rPr>
              <a:t>Резекция печени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4"/>
          <p:cNvSpPr txBox="1">
            <a:spLocks noChangeArrowheads="1"/>
          </p:cNvSpPr>
          <p:nvPr/>
        </p:nvSpPr>
        <p:spPr bwMode="auto">
          <a:xfrm>
            <a:off x="0" y="212725"/>
            <a:ext cx="9036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>
                <a:solidFill>
                  <a:schemeClr val="hlink"/>
                </a:solidFill>
                <a:latin typeface="Garamond" pitchFamily="18" charset="0"/>
              </a:rPr>
              <a:t>Лечение эхинококкоза</a:t>
            </a:r>
          </a:p>
        </p:txBody>
      </p:sp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1196975"/>
            <a:ext cx="46577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4"/>
          <p:cNvSpPr txBox="1">
            <a:spLocks noChangeArrowheads="1"/>
          </p:cNvSpPr>
          <p:nvPr/>
        </p:nvSpPr>
        <p:spPr bwMode="auto">
          <a:xfrm>
            <a:off x="1905000" y="212725"/>
            <a:ext cx="5424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schemeClr val="hlink"/>
                </a:solidFill>
                <a:latin typeface="Garamond" pitchFamily="18" charset="0"/>
              </a:rPr>
              <a:t>Лечение эхинококкоза</a:t>
            </a:r>
          </a:p>
        </p:txBody>
      </p:sp>
      <p:pic>
        <p:nvPicPr>
          <p:cNvPr id="1259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20750"/>
            <a:ext cx="4392612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1544638" y="212725"/>
            <a:ext cx="61452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solidFill>
                  <a:schemeClr val="hlink"/>
                </a:solidFill>
                <a:latin typeface="Garamond" pitchFamily="18" charset="0"/>
              </a:rPr>
              <a:t>Лечение эхинококкоза 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solidFill>
                  <a:schemeClr val="hlink"/>
                </a:solidFill>
                <a:latin typeface="Garamond" pitchFamily="18" charset="0"/>
              </a:rPr>
              <a:t>открытая эхинококкэктомия</a:t>
            </a:r>
          </a:p>
        </p:txBody>
      </p:sp>
      <p:pic>
        <p:nvPicPr>
          <p:cNvPr id="1269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28775"/>
            <a:ext cx="492601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4"/>
          <p:cNvSpPr txBox="1">
            <a:spLocks noChangeArrowheads="1"/>
          </p:cNvSpPr>
          <p:nvPr/>
        </p:nvSpPr>
        <p:spPr bwMode="auto">
          <a:xfrm>
            <a:off x="1363663" y="212725"/>
            <a:ext cx="6507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solidFill>
                  <a:schemeClr val="hlink"/>
                </a:solidFill>
                <a:latin typeface="Garamond" pitchFamily="18" charset="0"/>
              </a:rPr>
              <a:t>Удаление хитиновой оболочки</a:t>
            </a:r>
          </a:p>
        </p:txBody>
      </p:sp>
      <p:pic>
        <p:nvPicPr>
          <p:cNvPr id="128003" name="Picture 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908050"/>
            <a:ext cx="4464050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4"/>
          <p:cNvSpPr txBox="1">
            <a:spLocks noChangeArrowheads="1"/>
          </p:cNvSpPr>
          <p:nvPr/>
        </p:nvSpPr>
        <p:spPr bwMode="auto">
          <a:xfrm>
            <a:off x="588963" y="212725"/>
            <a:ext cx="8056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solidFill>
                  <a:schemeClr val="hlink"/>
                </a:solidFill>
                <a:latin typeface="Garamond" pitchFamily="18" charset="0"/>
              </a:rPr>
              <a:t>Лечение эхинококкоза - продолжение</a:t>
            </a:r>
          </a:p>
        </p:txBody>
      </p:sp>
      <p:pic>
        <p:nvPicPr>
          <p:cNvPr id="1290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908050"/>
            <a:ext cx="38290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4"/>
          <p:cNvSpPr txBox="1">
            <a:spLocks noChangeArrowheads="1"/>
          </p:cNvSpPr>
          <p:nvPr/>
        </p:nvSpPr>
        <p:spPr bwMode="auto">
          <a:xfrm>
            <a:off x="781050" y="212725"/>
            <a:ext cx="7672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solidFill>
                  <a:schemeClr val="hlink"/>
                </a:solidFill>
                <a:latin typeface="Garamond" pitchFamily="18" charset="0"/>
              </a:rPr>
              <a:t>Открытая эхинококкотомия (редко)</a:t>
            </a:r>
          </a:p>
        </p:txBody>
      </p:sp>
      <p:pic>
        <p:nvPicPr>
          <p:cNvPr id="1300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981075"/>
            <a:ext cx="36195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2875"/>
            <a:ext cx="535305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ext Box 6"/>
          <p:cNvSpPr txBox="1">
            <a:spLocks noChangeArrowheads="1"/>
          </p:cNvSpPr>
          <p:nvPr/>
        </p:nvSpPr>
        <p:spPr bwMode="auto">
          <a:xfrm>
            <a:off x="298450" y="212725"/>
            <a:ext cx="8637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solidFill>
                  <a:schemeClr val="hlink"/>
                </a:solidFill>
                <a:latin typeface="Garamond" pitchFamily="18" charset="0"/>
              </a:rPr>
              <a:t>Лечение эхинококкоза - криодеструкция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4"/>
          <p:cNvSpPr txBox="1">
            <a:spLocks noChangeArrowheads="1"/>
          </p:cNvSpPr>
          <p:nvPr/>
        </p:nvSpPr>
        <p:spPr bwMode="auto">
          <a:xfrm>
            <a:off x="852488" y="212725"/>
            <a:ext cx="75295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>
                <a:solidFill>
                  <a:schemeClr val="hlink"/>
                </a:solidFill>
                <a:latin typeface="Garamond" pitchFamily="18" charset="0"/>
              </a:rPr>
              <a:t>Закрытая эхинококкэктомия</a:t>
            </a:r>
          </a:p>
        </p:txBody>
      </p:sp>
      <p:pic>
        <p:nvPicPr>
          <p:cNvPr id="132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345362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4"/>
          <p:cNvSpPr txBox="1">
            <a:spLocks noChangeArrowheads="1"/>
          </p:cNvSpPr>
          <p:nvPr/>
        </p:nvSpPr>
        <p:spPr bwMode="auto">
          <a:xfrm>
            <a:off x="2566988" y="212725"/>
            <a:ext cx="410051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hlink"/>
                </a:solidFill>
                <a:latin typeface="Garamond" pitchFamily="18" charset="0"/>
              </a:rPr>
              <a:t>Лечение эхинококкоза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schemeClr val="hlink"/>
                </a:solidFill>
                <a:latin typeface="Garamond" pitchFamily="18" charset="0"/>
              </a:rPr>
              <a:t>Резекция печени</a:t>
            </a:r>
          </a:p>
        </p:txBody>
      </p:sp>
      <p:pic>
        <p:nvPicPr>
          <p:cNvPr id="1331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7056437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400" b="1" dirty="0" smtClean="0">
                <a:latin typeface="Times New Roman" pitchFamily="18" charset="0"/>
              </a:rPr>
              <a:t>Пороки развития желчных путей.</a:t>
            </a:r>
            <a:br>
              <a:rPr lang="ru-RU" sz="3400" b="1" dirty="0" smtClean="0">
                <a:latin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</a:rPr>
              <a:t>Врождённые кисты </a:t>
            </a:r>
            <a:r>
              <a:rPr lang="ru-RU" sz="3200" dirty="0" err="1" smtClean="0">
                <a:latin typeface="Times New Roman" pitchFamily="18" charset="0"/>
              </a:rPr>
              <a:t>холедоха</a:t>
            </a:r>
            <a:r>
              <a:rPr lang="ru-RU" sz="3200" dirty="0" smtClean="0">
                <a:latin typeface="Times New Roman" pitchFamily="18" charset="0"/>
              </a:rPr>
              <a:t> (болезнь </a:t>
            </a:r>
            <a:r>
              <a:rPr lang="ru-RU" sz="3200" dirty="0" err="1" smtClean="0">
                <a:latin typeface="Times New Roman" pitchFamily="18" charset="0"/>
              </a:rPr>
              <a:t>Кароли</a:t>
            </a:r>
            <a:r>
              <a:rPr lang="ru-RU" sz="3200" dirty="0" smtClean="0">
                <a:latin typeface="Times New Roman" pitchFamily="18" charset="0"/>
              </a:rPr>
              <a:t>)</a:t>
            </a:r>
          </a:p>
        </p:txBody>
      </p:sp>
      <p:sp>
        <p:nvSpPr>
          <p:cNvPr id="140299" name="Rectangle 11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609600" y="6092825"/>
            <a:ext cx="8159750" cy="6889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sz="2800" smtClean="0">
                <a:latin typeface="Times New Roman" pitchFamily="18" charset="0"/>
              </a:rPr>
              <a:t>а – колбасообразная форма; б – шаровидная форма</a:t>
            </a:r>
          </a:p>
        </p:txBody>
      </p:sp>
      <p:pic>
        <p:nvPicPr>
          <p:cNvPr id="21508" name="Picture 12" descr="Врожденные кисты холедох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14488"/>
            <a:ext cx="6858000" cy="4406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Классификация операций при </a:t>
            </a:r>
            <a:r>
              <a:rPr lang="ru-RU" dirty="0" err="1" smtClean="0"/>
              <a:t>альвеококкозе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Радикальные</a:t>
            </a:r>
          </a:p>
          <a:p>
            <a:pPr>
              <a:defRPr/>
            </a:pPr>
            <a:r>
              <a:rPr lang="ru-RU" dirty="0" smtClean="0"/>
              <a:t>Условно радикальные – </a:t>
            </a:r>
            <a:r>
              <a:rPr lang="ru-RU" dirty="0" err="1" smtClean="0"/>
              <a:t>девастационная</a:t>
            </a:r>
            <a:r>
              <a:rPr lang="ru-RU" dirty="0" smtClean="0"/>
              <a:t> операция + обработка остатка: </a:t>
            </a:r>
            <a:r>
              <a:rPr lang="ru-RU" dirty="0" err="1" smtClean="0"/>
              <a:t>тепаль</a:t>
            </a:r>
            <a:r>
              <a:rPr lang="ru-RU" dirty="0" smtClean="0"/>
              <a:t>, формалином </a:t>
            </a:r>
          </a:p>
          <a:p>
            <a:pPr>
              <a:defRPr/>
            </a:pPr>
            <a:r>
              <a:rPr lang="ru-RU" dirty="0" smtClean="0"/>
              <a:t>Паллиативные – </a:t>
            </a:r>
            <a:r>
              <a:rPr lang="ru-RU" dirty="0" err="1" smtClean="0"/>
              <a:t>кускование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Обкалывание </a:t>
            </a:r>
            <a:r>
              <a:rPr lang="ru-RU" dirty="0" err="1" smtClean="0"/>
              <a:t>антипаразитарными</a:t>
            </a:r>
            <a:r>
              <a:rPr lang="ru-RU" dirty="0" smtClean="0"/>
              <a:t> препаратами (</a:t>
            </a:r>
            <a:r>
              <a:rPr lang="ru-RU" dirty="0" err="1" smtClean="0"/>
              <a:t>албендазол</a:t>
            </a:r>
            <a:r>
              <a:rPr lang="ru-RU" dirty="0" smtClean="0"/>
              <a:t> 400 мг.)</a:t>
            </a:r>
          </a:p>
          <a:p>
            <a:pPr>
              <a:defRPr/>
            </a:pPr>
            <a:r>
              <a:rPr lang="ru-RU" dirty="0" smtClean="0"/>
              <a:t>Кавернотомия, дренирование</a:t>
            </a:r>
          </a:p>
          <a:p>
            <a:pPr>
              <a:defRPr/>
            </a:pPr>
            <a:r>
              <a:rPr lang="ru-RU" dirty="0" smtClean="0"/>
              <a:t>Комбинированные + отведение желчи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833438"/>
          </a:xfrm>
        </p:spPr>
        <p:txBody>
          <a:bodyPr/>
          <a:lstStyle/>
          <a:p>
            <a:pPr algn="ctr">
              <a:defRPr/>
            </a:pPr>
            <a:r>
              <a:rPr lang="ru-RU" dirty="0" err="1" smtClean="0"/>
              <a:t>Альвеококкоз</a:t>
            </a:r>
            <a:r>
              <a:rPr lang="ru-RU" dirty="0" smtClean="0"/>
              <a:t> печени</a:t>
            </a:r>
            <a:endParaRPr lang="ru-RU" dirty="0"/>
          </a:p>
        </p:txBody>
      </p:sp>
      <p:pic>
        <p:nvPicPr>
          <p:cNvPr id="135171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7153" b="24887"/>
          <a:stretch>
            <a:fillRect/>
          </a:stretch>
        </p:blipFill>
        <p:spPr>
          <a:xfrm>
            <a:off x="2268538" y="1484313"/>
            <a:ext cx="4652962" cy="4665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604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Хирургия </a:t>
            </a:r>
            <a:r>
              <a:rPr lang="ru-RU" dirty="0" err="1" smtClean="0"/>
              <a:t>альвеококкоза</a:t>
            </a:r>
            <a:endParaRPr lang="ru-RU" dirty="0"/>
          </a:p>
        </p:txBody>
      </p:sp>
      <p:pic>
        <p:nvPicPr>
          <p:cNvPr id="136195" name="Объект 3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13229" r="7169" b="7401"/>
          <a:stretch>
            <a:fillRect/>
          </a:stretch>
        </p:blipFill>
        <p:spPr>
          <a:xfrm>
            <a:off x="1908175" y="1244600"/>
            <a:ext cx="4967288" cy="5205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/>
              <a:t>Альвеококкоз</a:t>
            </a:r>
            <a:r>
              <a:rPr lang="ru-RU" dirty="0" smtClean="0"/>
              <a:t> печени – транс-печеночное дренирование</a:t>
            </a:r>
            <a:endParaRPr lang="ru-RU" dirty="0"/>
          </a:p>
        </p:txBody>
      </p:sp>
      <p:pic>
        <p:nvPicPr>
          <p:cNvPr id="13721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31990" r="10712" b="25359"/>
          <a:stretch>
            <a:fillRect/>
          </a:stretch>
        </p:blipFill>
        <p:spPr>
          <a:xfrm>
            <a:off x="971550" y="1687513"/>
            <a:ext cx="6840538" cy="4881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049338"/>
          </a:xfrm>
        </p:spPr>
        <p:txBody>
          <a:bodyPr/>
          <a:lstStyle/>
          <a:p>
            <a:pPr algn="ctr">
              <a:defRPr/>
            </a:pPr>
            <a:r>
              <a:rPr lang="ru-RU" dirty="0" err="1" smtClean="0"/>
              <a:t>Холецистоеюноанастомоз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по Я.Д. Витебскому</a:t>
            </a:r>
            <a:endParaRPr lang="ru-RU" dirty="0"/>
          </a:p>
        </p:txBody>
      </p:sp>
      <p:pic>
        <p:nvPicPr>
          <p:cNvPr id="13824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6734" r="4971" b="23116"/>
          <a:stretch>
            <a:fillRect/>
          </a:stretch>
        </p:blipFill>
        <p:spPr>
          <a:xfrm>
            <a:off x="1979613" y="1484313"/>
            <a:ext cx="5184775" cy="4957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940425" y="188913"/>
            <a:ext cx="3095625" cy="6048375"/>
          </a:xfrm>
        </p:spPr>
        <p:txBody>
          <a:bodyPr/>
          <a:lstStyle/>
          <a:p>
            <a:pPr>
              <a:defRPr/>
            </a:pPr>
            <a:r>
              <a:rPr lang="ru-RU" b="1" dirty="0" err="1" smtClean="0"/>
              <a:t>Фистулоэн-теростомия</a:t>
            </a:r>
            <a:r>
              <a:rPr lang="ru-RU" b="1" dirty="0" smtClean="0"/>
              <a:t> </a:t>
            </a:r>
          </a:p>
          <a:p>
            <a:pPr>
              <a:defRPr/>
            </a:pPr>
            <a:r>
              <a:rPr lang="ru-RU" b="1" dirty="0" smtClean="0"/>
              <a:t>на пучке потерян-</a:t>
            </a:r>
            <a:r>
              <a:rPr lang="ru-RU" b="1" dirty="0" err="1" smtClean="0"/>
              <a:t>ных</a:t>
            </a:r>
            <a:r>
              <a:rPr lang="ru-RU" b="1" dirty="0" smtClean="0"/>
              <a:t> дренажей по Б.И. </a:t>
            </a:r>
            <a:r>
              <a:rPr lang="ru-RU" b="1" dirty="0" err="1" smtClean="0"/>
              <a:t>Альперов-ичу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39267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7561" r="5583" b="26840"/>
          <a:stretch>
            <a:fillRect/>
          </a:stretch>
        </p:blipFill>
        <p:spPr>
          <a:xfrm>
            <a:off x="323850" y="260350"/>
            <a:ext cx="5761038" cy="6186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3813"/>
            <a:ext cx="8229600" cy="1384300"/>
          </a:xfrm>
        </p:spPr>
        <p:txBody>
          <a:bodyPr/>
          <a:lstStyle/>
          <a:p>
            <a:pPr algn="ctr">
              <a:defRPr/>
            </a:pPr>
            <a:r>
              <a:rPr lang="ru-RU" dirty="0" err="1" smtClean="0"/>
              <a:t>Гемигепатэктомия</a:t>
            </a:r>
            <a:r>
              <a:rPr lang="ru-RU" dirty="0" smtClean="0"/>
              <a:t> + краевая резекция НПВ (Журавлев ВА) </a:t>
            </a:r>
            <a:endParaRPr lang="ru-RU" dirty="0"/>
          </a:p>
        </p:txBody>
      </p:sp>
      <p:pic>
        <p:nvPicPr>
          <p:cNvPr id="14029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5505" r="7698" b="7700"/>
          <a:stretch>
            <a:fillRect/>
          </a:stretch>
        </p:blipFill>
        <p:spPr>
          <a:xfrm>
            <a:off x="2555875" y="1484313"/>
            <a:ext cx="3887788" cy="5216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752475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ГГЭ + пластика НПВ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219700" y="981075"/>
            <a:ext cx="3816350" cy="5472113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Краевая резекция стенки нижней полой вены с пластикой дефектов </a:t>
            </a:r>
            <a:r>
              <a:rPr lang="ru-RU" dirty="0" err="1" smtClean="0"/>
              <a:t>аутовенной</a:t>
            </a:r>
            <a:r>
              <a:rPr lang="ru-RU" dirty="0" smtClean="0"/>
              <a:t> или перикардом</a:t>
            </a:r>
            <a:endParaRPr lang="ru-RU" dirty="0"/>
          </a:p>
        </p:txBody>
      </p:sp>
      <p:pic>
        <p:nvPicPr>
          <p:cNvPr id="141316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8" b="8656"/>
          <a:stretch>
            <a:fillRect/>
          </a:stretch>
        </p:blipFill>
        <p:spPr>
          <a:xfrm>
            <a:off x="684213" y="981075"/>
            <a:ext cx="4392612" cy="5761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ГГЭ + резекция, пластика НПВ</a:t>
            </a:r>
            <a:endParaRPr lang="ru-RU" dirty="0"/>
          </a:p>
        </p:txBody>
      </p:sp>
      <p:pic>
        <p:nvPicPr>
          <p:cNvPr id="142339" name="Объект 3"/>
          <p:cNvPicPr>
            <a:picLocks noGrp="1" noChangeAspect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3587" r="6168" b="12959"/>
          <a:stretch>
            <a:fillRect/>
          </a:stretch>
        </p:blipFill>
        <p:spPr>
          <a:xfrm>
            <a:off x="539750" y="1196975"/>
            <a:ext cx="4421188" cy="5457825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292725" y="1125538"/>
            <a:ext cx="3478213" cy="554355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Выполнена резекция сегмента нижней полой вены с последующей пластикой ее сосудистым протезом или </a:t>
            </a:r>
            <a:r>
              <a:rPr lang="ru-RU" dirty="0" err="1" smtClean="0"/>
              <a:t>аутовеной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/>
              <a:t>Каваграфия</a:t>
            </a:r>
            <a:r>
              <a:rPr lang="ru-RU" dirty="0" smtClean="0"/>
              <a:t> после операции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84888" y="1341438"/>
            <a:ext cx="3059112" cy="4498975"/>
          </a:xfrm>
        </p:spPr>
        <p:txBody>
          <a:bodyPr/>
          <a:lstStyle/>
          <a:p>
            <a:pPr>
              <a:defRPr/>
            </a:pPr>
            <a:r>
              <a:rPr lang="ru-RU" sz="4400" dirty="0" smtClean="0"/>
              <a:t>Нижняя </a:t>
            </a:r>
            <a:r>
              <a:rPr lang="ru-RU" sz="4400" dirty="0" err="1" smtClean="0"/>
              <a:t>каваграмма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pic>
        <p:nvPicPr>
          <p:cNvPr id="14336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4585" r="16301" b="10979"/>
          <a:stretch>
            <a:fillRect/>
          </a:stretch>
        </p:blipFill>
        <p:spPr>
          <a:xfrm>
            <a:off x="1258888" y="1196975"/>
            <a:ext cx="4752975" cy="5472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Атрезия Ж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65100"/>
            <a:ext cx="5689600" cy="650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188913"/>
            <a:ext cx="8540750" cy="823912"/>
          </a:xfrm>
        </p:spPr>
        <p:txBody>
          <a:bodyPr/>
          <a:lstStyle/>
          <a:p>
            <a:pPr algn="ctr">
              <a:defRPr/>
            </a:pPr>
            <a:r>
              <a:rPr lang="ru-RU" sz="3600" dirty="0" smtClean="0"/>
              <a:t>1-й этап </a:t>
            </a:r>
            <a:r>
              <a:rPr lang="ru-RU" sz="3600" dirty="0"/>
              <a:t>двухэтапной </a:t>
            </a:r>
            <a:r>
              <a:rPr lang="ru-RU" sz="3600" dirty="0" smtClean="0"/>
              <a:t>радикальной операции</a:t>
            </a:r>
            <a:endParaRPr lang="ru-RU" sz="3600" dirty="0"/>
          </a:p>
        </p:txBody>
      </p:sp>
      <p:pic>
        <p:nvPicPr>
          <p:cNvPr id="144387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4150" r="56316" b="68704"/>
          <a:stretch>
            <a:fillRect/>
          </a:stretch>
        </p:blipFill>
        <p:spPr>
          <a:xfrm>
            <a:off x="250825" y="1484313"/>
            <a:ext cx="4392613" cy="3816350"/>
          </a:xfrm>
        </p:spPr>
      </p:pic>
      <p:pic>
        <p:nvPicPr>
          <p:cNvPr id="144388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31700" r="19586" b="15582"/>
          <a:stretch>
            <a:fillRect/>
          </a:stretch>
        </p:blipFill>
        <p:spPr>
          <a:xfrm>
            <a:off x="4859338" y="1412875"/>
            <a:ext cx="4105275" cy="4146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1150938"/>
          </a:xfrm>
        </p:spPr>
        <p:txBody>
          <a:bodyPr/>
          <a:lstStyle/>
          <a:p>
            <a:pPr algn="ctr">
              <a:defRPr/>
            </a:pPr>
            <a:r>
              <a:rPr lang="ru-RU" sz="3600" dirty="0" smtClean="0"/>
              <a:t>2-й этап двухэтапной радикальной операции</a:t>
            </a:r>
            <a:endParaRPr lang="ru-RU" sz="3600" dirty="0"/>
          </a:p>
        </p:txBody>
      </p:sp>
      <p:pic>
        <p:nvPicPr>
          <p:cNvPr id="145411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t="7227" r="17436" b="18806"/>
          <a:stretch>
            <a:fillRect/>
          </a:stretch>
        </p:blipFill>
        <p:spPr>
          <a:xfrm>
            <a:off x="1763713" y="2133600"/>
            <a:ext cx="5648325" cy="4356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7079" r="57169" b="69827"/>
          <a:stretch>
            <a:fillRect/>
          </a:stretch>
        </p:blipFill>
        <p:spPr bwMode="auto">
          <a:xfrm>
            <a:off x="1692275" y="1654175"/>
            <a:ext cx="5903913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800" dirty="0" smtClean="0"/>
              <a:t>Схема трехэтапной радикальной операции у больного с очаговым поражением печени, осложненным механической желтухой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292100"/>
            <a:ext cx="8578850" cy="1120775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/>
              <a:t>1-й этап радикальной операции- декомпрессия желчных путей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47459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29234" r="8231" b="13878"/>
          <a:stretch>
            <a:fillRect/>
          </a:stretch>
        </p:blipFill>
        <p:spPr>
          <a:xfrm>
            <a:off x="1979613" y="1628775"/>
            <a:ext cx="5545137" cy="4870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75247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2-й этап </a:t>
            </a:r>
            <a:r>
              <a:rPr lang="ru-RU" dirty="0" err="1" smtClean="0"/>
              <a:t>гемигепатэктомия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5867400" y="1052513"/>
            <a:ext cx="3114675" cy="5545137"/>
          </a:xfrm>
        </p:spPr>
        <p:txBody>
          <a:bodyPr/>
          <a:lstStyle/>
          <a:p>
            <a:pPr>
              <a:defRPr/>
            </a:pPr>
            <a:r>
              <a:rPr lang="ru-RU" sz="2800" b="1" dirty="0" err="1" smtClean="0"/>
              <a:t>Левосторон-няя</a:t>
            </a:r>
            <a:r>
              <a:rPr lang="ru-RU" sz="2800" b="1" dirty="0" smtClean="0"/>
              <a:t> расширен-</a:t>
            </a:r>
            <a:r>
              <a:rPr lang="ru-RU" sz="2800" b="1" dirty="0" err="1" smtClean="0"/>
              <a:t>ная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гемигепат-эктомия</a:t>
            </a:r>
            <a:r>
              <a:rPr lang="ru-RU" sz="2800" b="1" dirty="0" smtClean="0"/>
              <a:t> . Проведены сквозные </a:t>
            </a:r>
            <a:r>
              <a:rPr lang="ru-RU" sz="2800" b="1" dirty="0" err="1" smtClean="0"/>
              <a:t>транспеченочные</a:t>
            </a:r>
            <a:r>
              <a:rPr lang="ru-RU" sz="2800" b="1" dirty="0" smtClean="0"/>
              <a:t> дренажи в протоки 6-го, 7-го сегментов</a:t>
            </a:r>
            <a:endParaRPr lang="ru-RU" sz="2800" b="1" dirty="0"/>
          </a:p>
        </p:txBody>
      </p:sp>
      <p:pic>
        <p:nvPicPr>
          <p:cNvPr id="148484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1" t="10318" r="12468" b="25784"/>
          <a:stretch>
            <a:fillRect/>
          </a:stretch>
        </p:blipFill>
        <p:spPr>
          <a:xfrm>
            <a:off x="179388" y="981075"/>
            <a:ext cx="5845175" cy="5616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3200" b="1" dirty="0" smtClean="0"/>
              <a:t>3-й этап - (реконструктивный)- </a:t>
            </a:r>
            <a:r>
              <a:rPr lang="ru-RU" sz="3200" b="1" dirty="0"/>
              <a:t>ГЕА</a:t>
            </a:r>
            <a:br>
              <a:rPr lang="ru-RU" sz="3200" b="1" dirty="0"/>
            </a:br>
            <a:r>
              <a:rPr lang="ru-RU" sz="3200" b="1" dirty="0" smtClean="0"/>
              <a:t>на </a:t>
            </a:r>
            <a:r>
              <a:rPr lang="ru-RU" sz="3200" b="1" dirty="0" err="1" smtClean="0"/>
              <a:t>транспеченочных</a:t>
            </a:r>
            <a:r>
              <a:rPr lang="ru-RU" sz="3200" b="1" dirty="0" smtClean="0"/>
              <a:t> дренажах.</a:t>
            </a:r>
            <a:endParaRPr lang="ru-RU" sz="3200" b="1" dirty="0"/>
          </a:p>
        </p:txBody>
      </p:sp>
      <p:pic>
        <p:nvPicPr>
          <p:cNvPr id="14950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t="2571" r="18127" b="19942"/>
          <a:stretch>
            <a:fillRect/>
          </a:stretch>
        </p:blipFill>
        <p:spPr>
          <a:xfrm>
            <a:off x="755650" y="1916113"/>
            <a:ext cx="7518400" cy="4722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err="1" smtClean="0"/>
              <a:t>Альвеококкоз</a:t>
            </a:r>
            <a:r>
              <a:rPr lang="ru-RU" dirty="0" smtClean="0"/>
              <a:t> печени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"/>
          </p:nvPr>
        </p:nvSpPr>
        <p:spPr>
          <a:xfrm>
            <a:off x="6156325" y="1341438"/>
            <a:ext cx="2987675" cy="5183187"/>
          </a:xfrm>
        </p:spPr>
        <p:txBody>
          <a:bodyPr/>
          <a:lstStyle/>
          <a:p>
            <a:pPr>
              <a:defRPr/>
            </a:pPr>
            <a:r>
              <a:rPr lang="ru-RU" sz="4000" dirty="0" smtClean="0"/>
              <a:t>Схема операции </a:t>
            </a:r>
            <a:r>
              <a:rPr lang="ru-RU" sz="4000" dirty="0" err="1" smtClean="0"/>
              <a:t>кускова-ния</a:t>
            </a:r>
            <a:r>
              <a:rPr lang="ru-RU" sz="4000" dirty="0" smtClean="0"/>
              <a:t> паразита</a:t>
            </a:r>
            <a:endParaRPr lang="ru-RU" sz="4000" dirty="0"/>
          </a:p>
        </p:txBody>
      </p:sp>
      <p:pic>
        <p:nvPicPr>
          <p:cNvPr id="150532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t="3223" r="3270" b="28746"/>
          <a:stretch>
            <a:fillRect/>
          </a:stretch>
        </p:blipFill>
        <p:spPr>
          <a:xfrm>
            <a:off x="755650" y="1196975"/>
            <a:ext cx="5216525" cy="5513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152400"/>
            <a:ext cx="854075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Характер оперативных вмешательств при описторхозе</a:t>
            </a:r>
          </a:p>
        </p:txBody>
      </p:sp>
      <p:sp>
        <p:nvSpPr>
          <p:cNvPr id="21913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" y="1447800"/>
            <a:ext cx="4191000" cy="4038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3600" dirty="0" smtClean="0">
                <a:latin typeface="Times New Roman" pitchFamily="18" charset="0"/>
              </a:rPr>
              <a:t>- метод выбора – </a:t>
            </a:r>
            <a:r>
              <a:rPr lang="ru-RU" sz="3600" b="1" i="1" dirty="0" err="1" smtClean="0">
                <a:latin typeface="Times New Roman" pitchFamily="18" charset="0"/>
              </a:rPr>
              <a:t>супрадуоденальный</a:t>
            </a:r>
            <a:r>
              <a:rPr lang="ru-RU" sz="3600" b="1" i="1" dirty="0" smtClean="0">
                <a:latin typeface="Times New Roman" pitchFamily="18" charset="0"/>
              </a:rPr>
              <a:t> </a:t>
            </a:r>
            <a:r>
              <a:rPr lang="ru-RU" sz="3600" b="1" i="1" dirty="0" err="1" smtClean="0">
                <a:latin typeface="Times New Roman" pitchFamily="18" charset="0"/>
              </a:rPr>
              <a:t>холедоходуодено</a:t>
            </a:r>
            <a:r>
              <a:rPr lang="ru-RU" sz="3600" b="1" i="1" dirty="0" smtClean="0">
                <a:latin typeface="Times New Roman" pitchFamily="18" charset="0"/>
              </a:rPr>
              <a:t>-анастомоз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sz="3600" dirty="0" smtClean="0">
              <a:latin typeface="Times New Roman" pitchFamily="18" charset="0"/>
            </a:endParaRPr>
          </a:p>
          <a:p>
            <a:pPr marL="0" indent="0" algn="just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2500" dirty="0" smtClean="0">
                <a:latin typeface="Times New Roman" pitchFamily="18" charset="0"/>
              </a:rPr>
              <a:t>- </a:t>
            </a:r>
            <a:r>
              <a:rPr lang="ru-RU" sz="2500" b="1" i="1" dirty="0" err="1" smtClean="0">
                <a:latin typeface="Times New Roman" pitchFamily="18" charset="0"/>
              </a:rPr>
              <a:t>папиллосфинктеротомия</a:t>
            </a:r>
            <a:r>
              <a:rPr lang="ru-RU" sz="2500" b="1" i="1" dirty="0" smtClean="0">
                <a:latin typeface="Times New Roman" pitchFamily="18" charset="0"/>
              </a:rPr>
              <a:t> не эффективна из-за</a:t>
            </a:r>
          </a:p>
          <a:p>
            <a:pPr marL="0" indent="0" algn="just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2500" b="1" i="1" dirty="0" smtClean="0">
                <a:latin typeface="Times New Roman" pitchFamily="18" charset="0"/>
              </a:rPr>
              <a:t>протяжённости стриктур</a:t>
            </a:r>
            <a:endParaRPr lang="ru-RU" sz="2500" dirty="0" smtClean="0">
              <a:latin typeface="Times New Roman" pitchFamily="18" charset="0"/>
            </a:endParaRPr>
          </a:p>
        </p:txBody>
      </p:sp>
      <p:pic>
        <p:nvPicPr>
          <p:cNvPr id="151556" name="Picture 6" descr="Наружное дренирование по Халстеду-Пикоскому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6588" y="1268413"/>
            <a:ext cx="4697412" cy="579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ru-RU" sz="3300" dirty="0" smtClean="0">
                <a:latin typeface="Times New Roman" pitchFamily="18" charset="0"/>
              </a:rPr>
              <a:t>ХДА по методике </a:t>
            </a:r>
            <a:r>
              <a:rPr lang="ru-RU" sz="3300" dirty="0" err="1" smtClean="0">
                <a:latin typeface="Times New Roman" pitchFamily="18" charset="0"/>
              </a:rPr>
              <a:t>Юраша</a:t>
            </a:r>
            <a:r>
              <a:rPr lang="ru-RU" sz="3300" dirty="0" smtClean="0">
                <a:latin typeface="Times New Roman" pitchFamily="18" charset="0"/>
              </a:rPr>
              <a:t> – Виноградова</a:t>
            </a: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2579" name="Picture 5" descr="СДХДА по Виноградову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609600"/>
            <a:ext cx="5389563" cy="617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836613"/>
            <a:ext cx="82296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ru-RU"/>
              <a:t>По статистике рак поджелудочной железы занимает 5-е место среди всех опухолей ЖКТ.</a:t>
            </a:r>
          </a:p>
          <a:p>
            <a:pPr>
              <a:lnSpc>
                <a:spcPct val="90000"/>
              </a:lnSpc>
              <a:defRPr/>
            </a:pPr>
            <a:r>
              <a:rPr lang="ru-RU"/>
              <a:t>В России в структуре заболеваемости занимает 7-е место.</a:t>
            </a:r>
          </a:p>
          <a:p>
            <a:pPr>
              <a:lnSpc>
                <a:spcPct val="90000"/>
              </a:lnSpc>
              <a:defRPr/>
            </a:pPr>
            <a:r>
              <a:rPr lang="ru-RU"/>
              <a:t>Соотношение мужчин к женщинам, заболевших раком поджелудочной железы – 1,3:1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116632"/>
            <a:ext cx="8229600" cy="5903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Опухоль </a:t>
            </a:r>
            <a:r>
              <a:rPr lang="ru-RU" sz="3600" dirty="0" err="1" smtClean="0"/>
              <a:t>Клатскина</a:t>
            </a:r>
            <a:endParaRPr lang="ru-RU" sz="3600" dirty="0" smtClean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03016"/>
            <a:ext cx="5748929" cy="59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8413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 dirty="0"/>
              <a:t>Факторы риска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sz="2400" b="1" i="1" u="sng"/>
              <a:t>Курение</a:t>
            </a:r>
            <a:r>
              <a:rPr lang="ru-RU" sz="2400" b="1" u="sng"/>
              <a:t> </a:t>
            </a:r>
            <a:r>
              <a:rPr lang="ru-RU" sz="2400"/>
              <a:t> ( приводит к гиперпластическим изменениям в протоках поджелудочной железы ). 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i="1" u="sng"/>
              <a:t>Характер питания</a:t>
            </a:r>
            <a:r>
              <a:rPr lang="ru-RU" sz="2400" i="1"/>
              <a:t> ( </a:t>
            </a:r>
            <a:r>
              <a:rPr lang="ru-RU" sz="2400"/>
              <a:t>частота опухоли возрастает с увеличением потребления жиров и уменьшается под влиянием диеты, богатой фруктами и овощами, содержащими ретиноиды и витамины ).</a:t>
            </a:r>
            <a:endParaRPr lang="ru-RU" sz="2400" i="1"/>
          </a:p>
          <a:p>
            <a:pPr>
              <a:lnSpc>
                <a:spcPct val="80000"/>
              </a:lnSpc>
              <a:defRPr/>
            </a:pPr>
            <a:r>
              <a:rPr lang="ru-RU" sz="2400" b="1" i="1" u="sng"/>
              <a:t>Диабет </a:t>
            </a:r>
            <a:r>
              <a:rPr lang="ru-RU" sz="2400" i="1"/>
              <a:t>(</a:t>
            </a:r>
            <a:r>
              <a:rPr lang="ru-RU" sz="2400"/>
              <a:t> приводит к гиперплазии эпителия протоков поджелудочной железы. Риск заболеть раком поджелудочной железы увеличивается в два раза ).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i="1" u="sng"/>
              <a:t>Алкоголизм ( </a:t>
            </a:r>
            <a:r>
              <a:rPr lang="ru-RU" sz="2400"/>
              <a:t>стимуляция секреции, увеличение вязкости панкреатического сока, что приводит к продолжительному воздействию канцерогенов на эпителий протоков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Предраковые заболевания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/>
              <a:t>Аденома поджелудочной железы</a:t>
            </a:r>
          </a:p>
          <a:p>
            <a:pPr>
              <a:defRPr/>
            </a:pPr>
            <a:r>
              <a:rPr lang="ru-RU" sz="2800" dirty="0"/>
              <a:t>Хронический панкреатит( сужение протоков и застой секрета могут способствовать продолжительному воздействию канцерогенов на эпителий протоков)</a:t>
            </a:r>
          </a:p>
          <a:p>
            <a:pPr>
              <a:defRPr/>
            </a:pPr>
            <a:r>
              <a:rPr lang="ru-RU" sz="2800" dirty="0"/>
              <a:t>Киста поджелудочной </a:t>
            </a:r>
            <a:r>
              <a:rPr lang="ru-RU" sz="2800" dirty="0" smtClean="0"/>
              <a:t>железы - </a:t>
            </a:r>
            <a:r>
              <a:rPr lang="ru-RU" sz="2800" dirty="0" err="1" smtClean="0"/>
              <a:t>цисстаденокарцинома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4"/>
          <p:cNvSpPr txBox="1">
            <a:spLocks noChangeArrowheads="1"/>
          </p:cNvSpPr>
          <p:nvPr/>
        </p:nvSpPr>
        <p:spPr bwMode="auto">
          <a:xfrm>
            <a:off x="684213" y="1125538"/>
            <a:ext cx="3960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en-US" altLang="ru-RU" sz="2400" b="1">
                <a:solidFill>
                  <a:srgbClr val="FFFF00"/>
                </a:solidFill>
                <a:latin typeface="Garamond" pitchFamily="18" charset="0"/>
              </a:rPr>
              <a:t>Japanese Pancreatic Society</a:t>
            </a:r>
            <a:endParaRPr lang="ru-RU" altLang="ru-RU" sz="2400" b="1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162819" name="Picture 5" descr="Ocr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42481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Rectangle 6"/>
          <p:cNvSpPr>
            <a:spLocks noRot="1" noChangeArrowheads="1"/>
          </p:cNvSpPr>
          <p:nvPr/>
        </p:nvSpPr>
        <p:spPr bwMode="auto">
          <a:xfrm>
            <a:off x="468313" y="-71438"/>
            <a:ext cx="82296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Хирургическая анатомия поджелудочной железы и панкреатодуоденальной зоны</a:t>
            </a:r>
          </a:p>
        </p:txBody>
      </p:sp>
      <p:pic>
        <p:nvPicPr>
          <p:cNvPr id="162821" name="Picture 7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00438"/>
            <a:ext cx="51847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smtClean="0">
                <a:solidFill>
                  <a:srgbClr val="65D7FF"/>
                </a:solidFill>
              </a:rPr>
              <a:t>Классификация </a:t>
            </a:r>
            <a:r>
              <a:rPr lang="en-US" sz="2800" smtClean="0">
                <a:solidFill>
                  <a:srgbClr val="65D7FF"/>
                </a:solidFill>
              </a:rPr>
              <a:t>UICC , 1997 </a:t>
            </a:r>
            <a:r>
              <a:rPr lang="ru-RU" sz="2800" smtClean="0">
                <a:solidFill>
                  <a:srgbClr val="65D7FF"/>
                </a:solidFill>
              </a:rPr>
              <a:t>г.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715000"/>
          </a:xfrm>
        </p:spPr>
        <p:txBody>
          <a:bodyPr/>
          <a:lstStyle/>
          <a:p>
            <a:pPr eaLnBrk="1" hangingPunct="1">
              <a:defRPr/>
            </a:pPr>
            <a:endParaRPr lang="ru-RU" sz="2000" b="1" dirty="0" smtClean="0"/>
          </a:p>
          <a:p>
            <a:pPr eaLnBrk="1" hangingPunct="1">
              <a:defRPr/>
            </a:pPr>
            <a:r>
              <a:rPr lang="ru-RU" sz="2400" b="1" dirty="0" err="1" smtClean="0"/>
              <a:t>Т</a:t>
            </a:r>
            <a:r>
              <a:rPr lang="ru-RU" sz="2400" b="1" baseline="-25000" dirty="0" err="1" smtClean="0"/>
              <a:t>х</a:t>
            </a:r>
            <a:r>
              <a:rPr lang="ru-RU" sz="2400" b="1" dirty="0" smtClean="0"/>
              <a:t> </a:t>
            </a:r>
            <a:r>
              <a:rPr lang="ru-RU" sz="2400" i="1" dirty="0" smtClean="0"/>
              <a:t>- </a:t>
            </a:r>
            <a:r>
              <a:rPr lang="ru-RU" sz="2400" dirty="0" smtClean="0"/>
              <a:t>первичная опухоль недоступна оценке; </a:t>
            </a:r>
          </a:p>
          <a:p>
            <a:pPr eaLnBrk="1" hangingPunct="1">
              <a:defRPr/>
            </a:pPr>
            <a:r>
              <a:rPr lang="ru-RU" sz="2400" dirty="0" smtClean="0"/>
              <a:t>Т</a:t>
            </a:r>
            <a:r>
              <a:rPr lang="ru-RU" sz="2400" baseline="-25000" dirty="0" smtClean="0"/>
              <a:t>0</a:t>
            </a:r>
            <a:r>
              <a:rPr lang="ru-RU" sz="2400" dirty="0" smtClean="0"/>
              <a:t> - нет признаков первичной опухоли; </a:t>
            </a:r>
          </a:p>
          <a:p>
            <a:pPr eaLnBrk="1" hangingPunct="1">
              <a:defRPr/>
            </a:pPr>
            <a:r>
              <a:rPr lang="ru-RU" sz="2400" dirty="0" smtClean="0"/>
              <a:t>Т</a:t>
            </a:r>
            <a:r>
              <a:rPr lang="ru-RU" sz="2400" baseline="-25000" dirty="0" smtClean="0"/>
              <a:t>1</a:t>
            </a:r>
            <a:r>
              <a:rPr lang="ru-RU" sz="2400" dirty="0" smtClean="0"/>
              <a:t> - опухоль  ПЖ  2 см; </a:t>
            </a:r>
          </a:p>
          <a:p>
            <a:pPr eaLnBrk="1" hangingPunct="1">
              <a:defRPr/>
            </a:pPr>
            <a:r>
              <a:rPr lang="ru-RU" sz="2400" dirty="0" smtClean="0"/>
              <a:t>Т</a:t>
            </a:r>
            <a:r>
              <a:rPr lang="ru-RU" sz="2400" baseline="-25000" dirty="0" smtClean="0"/>
              <a:t>2</a:t>
            </a:r>
            <a:r>
              <a:rPr lang="ru-RU" sz="2400" dirty="0" smtClean="0"/>
              <a:t> - опухоль </a:t>
            </a:r>
            <a:r>
              <a:rPr lang="ru-RU" sz="2400" dirty="0"/>
              <a:t> </a:t>
            </a:r>
            <a:r>
              <a:rPr lang="ru-RU" sz="2400" dirty="0" smtClean="0"/>
              <a:t>ПЖ </a:t>
            </a:r>
            <a:r>
              <a:rPr lang="en-US" sz="2400" dirty="0" smtClean="0"/>
              <a:t>&gt;</a:t>
            </a:r>
            <a:r>
              <a:rPr lang="ru-RU" sz="2400" dirty="0" smtClean="0"/>
              <a:t> 2 см; </a:t>
            </a:r>
          </a:p>
          <a:p>
            <a:pPr eaLnBrk="1" hangingPunct="1">
              <a:defRPr/>
            </a:pPr>
            <a:r>
              <a:rPr lang="ru-RU" sz="2400" dirty="0" smtClean="0"/>
              <a:t>Т</a:t>
            </a:r>
            <a:r>
              <a:rPr lang="ru-RU" sz="2400" baseline="-25000" dirty="0" smtClean="0"/>
              <a:t>3</a:t>
            </a:r>
            <a:r>
              <a:rPr lang="ru-RU" sz="2400" dirty="0" smtClean="0"/>
              <a:t> - распространение опухоли на двенадцатиперстную кишку, 	желчный проток, </a:t>
            </a:r>
            <a:r>
              <a:rPr lang="ru-RU" sz="2400" dirty="0" err="1" smtClean="0"/>
              <a:t>парапанкреатические</a:t>
            </a:r>
            <a:r>
              <a:rPr lang="ru-RU" sz="2400" dirty="0" smtClean="0"/>
              <a:t> ткани (забрюшинную 	клетчатку, брыжейку тонкой и поперечно-ободочной кишок, 	малый и большой сальник и брюшину); </a:t>
            </a:r>
          </a:p>
          <a:p>
            <a:pPr eaLnBrk="1" hangingPunct="1">
              <a:defRPr/>
            </a:pPr>
            <a:r>
              <a:rPr lang="ru-RU" sz="2400" dirty="0" smtClean="0"/>
              <a:t>Т</a:t>
            </a:r>
            <a:r>
              <a:rPr lang="ru-RU" sz="2400" baseline="-25000" dirty="0" smtClean="0"/>
              <a:t>4</a:t>
            </a:r>
            <a:r>
              <a:rPr lang="ru-RU" sz="2400" dirty="0" smtClean="0"/>
              <a:t> - распространение опухоли на желудок, селезенку, толстую кишку, 	крупные сосуды (воротную вену, чревный ствол, верхнюю 	брыжеечную артерию, общую </a:t>
            </a:r>
            <a:r>
              <a:rPr lang="en-US" sz="2400" dirty="0" smtClean="0"/>
              <a:t>	</a:t>
            </a:r>
            <a:r>
              <a:rPr lang="ru-RU" sz="2400" dirty="0" smtClean="0"/>
              <a:t>печеночную артерию);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/>
              <a:t>Клиническая классификация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18487" cy="47513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/>
              <a:t>T — первичная опухоль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dirty="0"/>
          </a:p>
          <a:p>
            <a:pPr>
              <a:lnSpc>
                <a:spcPct val="80000"/>
              </a:lnSpc>
              <a:defRPr/>
            </a:pPr>
            <a:r>
              <a:rPr lang="ru-RU" sz="2400" dirty="0" err="1"/>
              <a:t>Tх</a:t>
            </a:r>
            <a:r>
              <a:rPr lang="ru-RU" sz="2400" dirty="0"/>
              <a:t> — недостаточно сведений для оценки первичной опухоли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T0 — первичный опухолевый узел не определён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T1 — размеры опухоли не более 2 см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T1a — опухоль не превышает 2 см в наибольшем измерении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T1b — опухоль превышает 2 см в наибольшем измерении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T2 — размеры опухоли более 2 см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T3  - опухоль прорастает один из соседних органов: двенадцатиперстную кишку, желчный проток, забрюшинные ткани, брыжейку кишечника.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T4 — опухоль прорастает один из соседних органов: желудок, селезенку, ободочную кишку, близко расположенные крупные сосуды</a:t>
            </a:r>
            <a:r>
              <a:rPr lang="ru-RU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15888"/>
            <a:ext cx="8280400" cy="5980112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/>
              <a:t>N — регионарные лимфатические узлы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dirty="0"/>
          </a:p>
          <a:p>
            <a:pPr>
              <a:lnSpc>
                <a:spcPct val="80000"/>
              </a:lnSpc>
              <a:defRPr/>
            </a:pPr>
            <a:r>
              <a:rPr lang="ru-RU" sz="2800" dirty="0" err="1"/>
              <a:t>Nх</a:t>
            </a:r>
            <a:r>
              <a:rPr lang="ru-RU" sz="2800" dirty="0"/>
              <a:t> — недостаточно сведений для оценки регионарных лимфатических узлов</a:t>
            </a:r>
          </a:p>
          <a:p>
            <a:pPr>
              <a:lnSpc>
                <a:spcPct val="80000"/>
              </a:lnSpc>
              <a:defRPr/>
            </a:pPr>
            <a:r>
              <a:rPr lang="ru-RU" sz="2800" dirty="0"/>
              <a:t>N0 — регионарные </a:t>
            </a:r>
            <a:r>
              <a:rPr lang="ru-RU" sz="2800" dirty="0" smtClean="0"/>
              <a:t>ЛУ </a:t>
            </a:r>
            <a:r>
              <a:rPr lang="ru-RU" sz="2800" dirty="0"/>
              <a:t>метастазами не поражены</a:t>
            </a:r>
          </a:p>
          <a:p>
            <a:pPr>
              <a:lnSpc>
                <a:spcPct val="80000"/>
              </a:lnSpc>
              <a:defRPr/>
            </a:pPr>
            <a:r>
              <a:rPr lang="ru-RU" sz="2800" dirty="0"/>
              <a:t>N1 — регионарные </a:t>
            </a:r>
            <a:r>
              <a:rPr lang="ru-RU" sz="2800" dirty="0" smtClean="0"/>
              <a:t>ЛУ поражены </a:t>
            </a:r>
            <a:r>
              <a:rPr lang="ru-RU" sz="2800" dirty="0"/>
              <a:t>метастазами</a:t>
            </a:r>
          </a:p>
          <a:p>
            <a:pPr>
              <a:lnSpc>
                <a:spcPct val="80000"/>
              </a:lnSpc>
              <a:defRPr/>
            </a:pPr>
            <a:r>
              <a:rPr lang="ru-RU" sz="2800" dirty="0"/>
              <a:t>N1а — один регионарный </a:t>
            </a:r>
            <a:r>
              <a:rPr lang="ru-RU" sz="2800" dirty="0" smtClean="0"/>
              <a:t>ЛУ </a:t>
            </a:r>
            <a:r>
              <a:rPr lang="ru-RU" sz="2800" dirty="0"/>
              <a:t>поражен метастазом</a:t>
            </a:r>
          </a:p>
          <a:p>
            <a:pPr>
              <a:lnSpc>
                <a:spcPct val="80000"/>
              </a:lnSpc>
              <a:defRPr/>
            </a:pPr>
            <a:r>
              <a:rPr lang="ru-RU" sz="2800" dirty="0"/>
              <a:t>N1</a:t>
            </a:r>
            <a:r>
              <a:rPr lang="en-US" sz="2800" dirty="0"/>
              <a:t>b</a:t>
            </a:r>
            <a:r>
              <a:rPr lang="ru-RU" sz="2800" dirty="0"/>
              <a:t> — множественные </a:t>
            </a:r>
            <a:r>
              <a:rPr lang="ru-RU" sz="2800" dirty="0" smtClean="0"/>
              <a:t> поражения ЛУ </a:t>
            </a:r>
            <a:r>
              <a:rPr lang="ru-RU" sz="2800" dirty="0"/>
              <a:t>метастазами</a:t>
            </a:r>
          </a:p>
          <a:p>
            <a:pPr>
              <a:lnSpc>
                <a:spcPct val="80000"/>
              </a:lnSpc>
              <a:defRPr/>
            </a:pPr>
            <a:endParaRPr lang="ru-RU" sz="2800" dirty="0"/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/>
              <a:t>M — отдалённые метастазы</a:t>
            </a:r>
          </a:p>
          <a:p>
            <a:pPr>
              <a:lnSpc>
                <a:spcPct val="80000"/>
              </a:lnSpc>
              <a:defRPr/>
            </a:pPr>
            <a:r>
              <a:rPr lang="ru-RU" sz="2800" dirty="0" err="1"/>
              <a:t>Mх</a:t>
            </a:r>
            <a:r>
              <a:rPr lang="ru-RU" sz="2800" dirty="0"/>
              <a:t> — недостаточно сведений для определения отдалённых метастазов</a:t>
            </a:r>
          </a:p>
          <a:p>
            <a:pPr>
              <a:lnSpc>
                <a:spcPct val="80000"/>
              </a:lnSpc>
              <a:defRPr/>
            </a:pPr>
            <a:r>
              <a:rPr lang="ru-RU" sz="2800" dirty="0"/>
              <a:t>M0 — отдалённые метастазы не обнаружены</a:t>
            </a:r>
          </a:p>
          <a:p>
            <a:pPr>
              <a:lnSpc>
                <a:spcPct val="80000"/>
              </a:lnSpc>
              <a:defRPr/>
            </a:pPr>
            <a:r>
              <a:rPr lang="ru-RU" sz="2800" dirty="0"/>
              <a:t>M1 — отдалённые метастазы обнаружены</a:t>
            </a:r>
          </a:p>
          <a:p>
            <a:pPr>
              <a:lnSpc>
                <a:spcPct val="80000"/>
              </a:lnSpc>
              <a:defRPr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b="1" dirty="0"/>
              <a:t>В соответствии с отечественной классификацией 4 </a:t>
            </a:r>
            <a:r>
              <a:rPr lang="ru-RU" sz="2800" b="1" dirty="0" smtClean="0"/>
              <a:t>стадии рака  ПЖ :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sz="2400"/>
              <a:t>                      I стадия — T1-2 N0 M0</a:t>
            </a:r>
          </a:p>
          <a:p>
            <a:pPr>
              <a:buFont typeface="Wingdings" pitchFamily="2" charset="2"/>
              <a:buNone/>
              <a:defRPr/>
            </a:pPr>
            <a:endParaRPr lang="ru-RU" sz="2400"/>
          </a:p>
        </p:txBody>
      </p:sp>
      <p:pic>
        <p:nvPicPr>
          <p:cNvPr id="166916" name="Picture 5" descr="i?id=265471103-37-72&amp;n=21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657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7" descr="pancr_can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38195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1000"/>
            <a:ext cx="8229600" cy="57150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dirty="0" smtClean="0"/>
              <a:t>                    II стадия — T3 N0 M0</a:t>
            </a:r>
            <a:endParaRPr lang="ru-RU" dirty="0"/>
          </a:p>
        </p:txBody>
      </p:sp>
      <p:pic>
        <p:nvPicPr>
          <p:cNvPr id="167939" name="Picture 5" descr="pancr_ca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8400"/>
            <a:ext cx="3810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7" descr="pancr_can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3733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7912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sz="2400"/>
              <a:t>                       III стадия —T1-3 N1а M0</a:t>
            </a:r>
          </a:p>
          <a:p>
            <a:pPr>
              <a:defRPr/>
            </a:pPr>
            <a:endParaRPr lang="ru-RU" sz="2400"/>
          </a:p>
        </p:txBody>
      </p:sp>
      <p:pic>
        <p:nvPicPr>
          <p:cNvPr id="168963" name="Picture 5" descr="pancr_can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35063"/>
            <a:ext cx="5607050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sz="2400" dirty="0"/>
              <a:t>        </a:t>
            </a:r>
            <a:r>
              <a:rPr lang="ru-RU" sz="3600" b="1" dirty="0" smtClean="0"/>
              <a:t>Рак поджелудочной железы</a:t>
            </a:r>
            <a:endParaRPr lang="ru-RU" sz="3600" b="1" dirty="0"/>
          </a:p>
          <a:p>
            <a:pPr>
              <a:defRPr/>
            </a:pPr>
            <a:endParaRPr lang="ru-RU" dirty="0"/>
          </a:p>
        </p:txBody>
      </p:sp>
      <p:pic>
        <p:nvPicPr>
          <p:cNvPr id="169987" name="Picture 5" descr="pancr_can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98575"/>
            <a:ext cx="6842125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4579" name="Содержимое 7" descr="bil1 (1)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1275"/>
            <a:ext cx="8382000" cy="673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Характерные симптомы для рака поджелудочной железы 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68313" y="1268413"/>
            <a:ext cx="8351837" cy="5105400"/>
          </a:xfrm>
        </p:spPr>
        <p:txBody>
          <a:bodyPr/>
          <a:lstStyle/>
          <a:p>
            <a:pPr eaLnBrk="1" hangingPunct="1">
              <a:defRPr/>
            </a:pPr>
            <a:endParaRPr lang="ru-RU" sz="2000" dirty="0" smtClean="0"/>
          </a:p>
          <a:p>
            <a:pPr eaLnBrk="1" hangingPunct="1">
              <a:defRPr/>
            </a:pPr>
            <a:r>
              <a:rPr lang="ru-RU" dirty="0" smtClean="0"/>
              <a:t>1.	Боли в верхней половине живота;</a:t>
            </a:r>
          </a:p>
          <a:p>
            <a:pPr eaLnBrk="1" hangingPunct="1">
              <a:defRPr/>
            </a:pPr>
            <a:r>
              <a:rPr lang="ru-RU" dirty="0" smtClean="0"/>
              <a:t>2.	Быстро развивающееся похудание,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       раковая кахексия;</a:t>
            </a:r>
          </a:p>
          <a:p>
            <a:pPr eaLnBrk="1" hangingPunct="1">
              <a:defRPr/>
            </a:pPr>
            <a:r>
              <a:rPr lang="ru-RU" dirty="0" smtClean="0"/>
              <a:t>3.	Диспепсия(анорексия, тошнота,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    рвота, отрыжка);</a:t>
            </a:r>
          </a:p>
          <a:p>
            <a:pPr eaLnBrk="1" hangingPunct="1">
              <a:defRPr/>
            </a:pPr>
            <a:r>
              <a:rPr lang="ru-RU" dirty="0" smtClean="0"/>
              <a:t>4.	Механическая желтуха;</a:t>
            </a:r>
          </a:p>
          <a:p>
            <a:pPr eaLnBrk="1" hangingPunct="1">
              <a:defRPr/>
            </a:pPr>
            <a:r>
              <a:rPr lang="ru-RU" dirty="0" smtClean="0"/>
              <a:t>5.	Увеличение печени + симптом  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       Курвуазье;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5445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</a:rPr>
              <a:t>продолжение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482441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6.	Развитие асцита;</a:t>
            </a:r>
          </a:p>
          <a:p>
            <a:pPr eaLnBrk="1" hangingPunct="1">
              <a:defRPr/>
            </a:pPr>
            <a:r>
              <a:rPr lang="ru-RU" dirty="0"/>
              <a:t>7.	Множественные тромбозы  (с-м </a:t>
            </a:r>
            <a:endParaRPr lang="ru-RU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    </a:t>
            </a:r>
            <a:r>
              <a:rPr lang="ru-RU" dirty="0" err="1" smtClean="0"/>
              <a:t>Труссо</a:t>
            </a:r>
            <a:r>
              <a:rPr lang="ru-RU" dirty="0"/>
              <a:t>);</a:t>
            </a:r>
          </a:p>
          <a:p>
            <a:pPr eaLnBrk="1" hangingPunct="1">
              <a:defRPr/>
            </a:pPr>
            <a:r>
              <a:rPr lang="ru-RU" dirty="0"/>
              <a:t>9.	</a:t>
            </a:r>
            <a:r>
              <a:rPr lang="ru-RU" dirty="0" smtClean="0"/>
              <a:t>ГДК при</a:t>
            </a:r>
            <a:r>
              <a:rPr lang="ru-RU" dirty="0"/>
              <a:t>	</a:t>
            </a:r>
            <a:r>
              <a:rPr lang="ru-RU" dirty="0" smtClean="0"/>
              <a:t>прорастании </a:t>
            </a:r>
            <a:r>
              <a:rPr lang="ru-RU" dirty="0"/>
              <a:t>опухоли в желудок </a:t>
            </a:r>
            <a:r>
              <a:rPr lang="ru-RU" dirty="0" smtClean="0"/>
              <a:t>или   </a:t>
            </a:r>
            <a:r>
              <a:rPr lang="ru-RU" dirty="0"/>
              <a:t>12 </a:t>
            </a:r>
            <a:r>
              <a:rPr lang="ru-RU" dirty="0" err="1"/>
              <a:t>пк</a:t>
            </a:r>
            <a:r>
              <a:rPr lang="ru-RU" dirty="0"/>
              <a:t>;</a:t>
            </a:r>
          </a:p>
          <a:p>
            <a:pPr eaLnBrk="1" hangingPunct="1">
              <a:defRPr/>
            </a:pPr>
            <a:r>
              <a:rPr lang="ru-RU" dirty="0" smtClean="0"/>
              <a:t>10.	Появление </a:t>
            </a:r>
            <a:r>
              <a:rPr lang="ru-RU" dirty="0" err="1" smtClean="0"/>
              <a:t>глюкозурии</a:t>
            </a:r>
            <a:r>
              <a:rPr lang="ru-RU" dirty="0" smtClean="0"/>
              <a:t>;</a:t>
            </a:r>
          </a:p>
          <a:p>
            <a:pPr eaLnBrk="1" hangingPunct="1">
              <a:defRPr/>
            </a:pPr>
            <a:r>
              <a:rPr lang="ru-RU" dirty="0" smtClean="0"/>
              <a:t>11.	Экскреторная недостаточность</a:t>
            </a:r>
            <a:r>
              <a:rPr lang="ru-RU" sz="3600" dirty="0" smtClean="0"/>
              <a:t>;</a:t>
            </a:r>
          </a:p>
          <a:p>
            <a:pPr eaLnBrk="1" hangingPunct="1">
              <a:defRPr/>
            </a:pPr>
            <a:endParaRPr lang="ru-RU" sz="2000" dirty="0" smtClean="0"/>
          </a:p>
          <a:p>
            <a:pPr eaLnBrk="1" hangingPunct="1">
              <a:defRPr/>
            </a:pPr>
            <a:endParaRPr lang="ru-RU" sz="20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1295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dirty="0" smtClean="0">
                <a:solidFill>
                  <a:schemeClr val="tx1"/>
                </a:solidFill>
              </a:rPr>
              <a:t>Маркеры рака поджелудочной железы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2060575"/>
            <a:ext cx="8569325" cy="4465638"/>
          </a:xfrm>
        </p:spPr>
        <p:txBody>
          <a:bodyPr>
            <a:normAutofit fontScale="92500"/>
          </a:bodyPr>
          <a:lstStyle/>
          <a:p>
            <a:pPr algn="l">
              <a:defRPr/>
            </a:pPr>
            <a:r>
              <a:rPr lang="ru-RU" sz="3600" dirty="0" smtClean="0"/>
              <a:t>1)СА-19-9.Неспецефичны,но всегда почти положительный при размере в 3 см.</a:t>
            </a:r>
          </a:p>
          <a:p>
            <a:pPr algn="l">
              <a:defRPr/>
            </a:pPr>
            <a:r>
              <a:rPr lang="ru-RU" sz="3600" dirty="0" smtClean="0"/>
              <a:t>2)СА-125,но более специфичен при раке яичника.</a:t>
            </a:r>
          </a:p>
          <a:p>
            <a:pPr algn="l">
              <a:defRPr/>
            </a:pPr>
            <a:r>
              <a:rPr lang="ru-RU" sz="3600" dirty="0" smtClean="0"/>
              <a:t>3)Ускорение СОЭ, </a:t>
            </a:r>
            <a:r>
              <a:rPr lang="ru-RU" sz="3600" dirty="0" err="1" smtClean="0"/>
              <a:t>анемия,С</a:t>
            </a:r>
            <a:r>
              <a:rPr lang="ru-RU" sz="3600" dirty="0" smtClean="0"/>
              <a:t>-РБ, увеличение амилазы, липазы, панкреатической </a:t>
            </a:r>
            <a:r>
              <a:rPr lang="ru-RU" sz="3600" dirty="0" err="1" smtClean="0"/>
              <a:t>рибонуклеазы</a:t>
            </a:r>
            <a:r>
              <a:rPr lang="ru-RU" sz="3600" dirty="0" smtClean="0"/>
              <a:t>, </a:t>
            </a:r>
            <a:r>
              <a:rPr lang="ru-RU" sz="3600" dirty="0" err="1" smtClean="0"/>
              <a:t>эластазы</a:t>
            </a:r>
            <a:r>
              <a:rPr lang="ru-RU" sz="3600" dirty="0" smtClean="0"/>
              <a:t>, ингибитора трипсина.</a:t>
            </a:r>
            <a:endParaRPr lang="ru-RU" sz="3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</p:nvPr>
        </p:nvGraphicFramePr>
        <p:xfrm>
          <a:off x="323850" y="260350"/>
          <a:ext cx="8424864" cy="6121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3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3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8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915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Признак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Рак БДС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Рак головки ПЖ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35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длительность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1-2 года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5-8</a:t>
                      </a:r>
                      <a:r>
                        <a:rPr lang="ru-RU" sz="2000" baseline="0" dirty="0" smtClean="0"/>
                        <a:t> мес.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095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Начало болезни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Печеночная колика, лихорадка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Постепенное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35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Течение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 улучшением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Без улучшения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095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Общая слабость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 первой половине не характерна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 всех больных с начала болезни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915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Потеря аппетита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То же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То же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35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Похудание 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То же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То же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15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Локализация боли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 правом подреберье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 надчревной области</a:t>
                      </a:r>
                      <a:endParaRPr lang="ru-RU" sz="2000" dirty="0"/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/>
          </p:cNvGraphicFramePr>
          <p:nvPr/>
        </p:nvGraphicFramePr>
        <p:xfrm>
          <a:off x="323850" y="260350"/>
          <a:ext cx="8351838" cy="6337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9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714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Признак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Рак БДС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Рак головки ПЖ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14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Иррадиация боли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 правую лопатку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 спину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607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Флеботромбозы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Не характерны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Характерны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60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Температура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39-40 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Нормальная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0683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Потоотделение</a:t>
                      </a:r>
                      <a:r>
                        <a:rPr lang="ru-RU" sz="2000" baseline="0" dirty="0" smtClean="0"/>
                        <a:t> после лихорадки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Обильное 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Нет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60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Желтуха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 всех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Может не быть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714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Зуд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После приступа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Постепенно нарастает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60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Рвота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Не характерна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 всех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60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Метастазы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Поздние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Ранние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7146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Биллиарный</a:t>
                      </a:r>
                      <a:r>
                        <a:rPr lang="ru-RU" sz="2000" dirty="0" smtClean="0"/>
                        <a:t> цирроз печени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 всех неоперабельных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Не возникает</a:t>
                      </a:r>
                      <a:endParaRPr lang="ru-RU" sz="2000" dirty="0"/>
                    </a:p>
                  </a:txBody>
                  <a:tcPr marL="91428" marR="91428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6889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chemeClr val="tx1"/>
                </a:solidFill>
              </a:rPr>
              <a:t>Рак ПЖ. Коллатеральный тип кровообращения.</a:t>
            </a:r>
          </a:p>
        </p:txBody>
      </p:sp>
      <p:pic>
        <p:nvPicPr>
          <p:cNvPr id="176131" name="Содержимое 5" descr="вода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24000"/>
            <a:ext cx="7094538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604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chemeClr val="tx1"/>
                </a:solidFill>
              </a:rPr>
              <a:t>Трехмерная реконструкция опухоли ПЖ.</a:t>
            </a:r>
          </a:p>
        </p:txBody>
      </p:sp>
      <p:pic>
        <p:nvPicPr>
          <p:cNvPr id="177155" name="Содержимое 5" descr="водзззза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000"/>
            <a:ext cx="6324600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47307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Характеристика опухоли БДС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850" y="1341438"/>
            <a:ext cx="8569325" cy="4784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dirty="0" smtClean="0"/>
              <a:t>Микроскопически чаще </a:t>
            </a:r>
            <a:r>
              <a:rPr lang="ru-RU" sz="3600" dirty="0" err="1" smtClean="0"/>
              <a:t>аденокарцинома</a:t>
            </a:r>
            <a:r>
              <a:rPr lang="ru-RU" sz="3600" dirty="0" smtClean="0"/>
              <a:t>, растет медленно, если выходит за пределы БДС, то поражаются быстро головка ПЖ,12 </a:t>
            </a:r>
            <a:r>
              <a:rPr lang="ru-RU" sz="3600" dirty="0" err="1" smtClean="0"/>
              <a:t>пк</a:t>
            </a:r>
            <a:r>
              <a:rPr lang="ru-RU" sz="3600" dirty="0" smtClean="0"/>
              <a:t>, общий желчный проток. </a:t>
            </a:r>
            <a:r>
              <a:rPr lang="ru-RU" sz="3600" b="1" dirty="0" smtClean="0"/>
              <a:t>Метастазы обнаруживаются довольно редко.</a:t>
            </a:r>
            <a:endParaRPr lang="ru-RU" sz="36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250"/>
            <a:ext cx="7772400" cy="86518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Факторы риска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088" y="1557338"/>
            <a:ext cx="7632700" cy="489585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3600" dirty="0" smtClean="0"/>
              <a:t>-Гиперпластические полипы устья</a:t>
            </a:r>
          </a:p>
          <a:p>
            <a:pPr algn="l">
              <a:defRPr/>
            </a:pPr>
            <a:r>
              <a:rPr lang="ru-RU" sz="3600" dirty="0" smtClean="0"/>
              <a:t>-Аденомы</a:t>
            </a:r>
          </a:p>
          <a:p>
            <a:pPr algn="l">
              <a:defRPr/>
            </a:pPr>
            <a:r>
              <a:rPr lang="ru-RU" sz="3600" dirty="0" smtClean="0"/>
              <a:t>-Железисто-кистозная гиперплазия переходной складки большого дуоденального сосочка.</a:t>
            </a:r>
            <a:endParaRPr lang="ru-RU" sz="3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C:\Users\Настя\Desktop\127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623175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Прямоугольник 4"/>
          <p:cNvSpPr>
            <a:spLocks noChangeArrowheads="1"/>
          </p:cNvSpPr>
          <p:nvPr/>
        </p:nvSpPr>
        <p:spPr bwMode="auto">
          <a:xfrm>
            <a:off x="1331913" y="19050"/>
            <a:ext cx="7185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44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>
                <a:latin typeface="Arial" charset="0"/>
              </a:rPr>
              <a:t>Хирургическое лечение: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38100" y="3429000"/>
            <a:ext cx="9144000" cy="2016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400" b="1" dirty="0" smtClean="0">
                <a:latin typeface="Comic Sans MS" pitchFamily="66" charset="0"/>
              </a:rPr>
              <a:t>ГЛАВНОЕ ПАТОГЕНЕТИЧЕСКОЕ ЗВЕНО МЕХАНИЧЕСКОЙ ЖЕЛТУХИ </a:t>
            </a:r>
            <a:br>
              <a:rPr lang="ru-RU" sz="3400" b="1" dirty="0" smtClean="0">
                <a:latin typeface="Comic Sans MS" pitchFamily="66" charset="0"/>
              </a:rPr>
            </a:br>
            <a:r>
              <a:rPr lang="ru-RU" sz="3400" b="1" dirty="0">
                <a:latin typeface="Comic Sans MS" pitchFamily="66" charset="0"/>
              </a:rPr>
              <a:t/>
            </a:r>
            <a:br>
              <a:rPr lang="ru-RU" sz="3400" b="1" dirty="0">
                <a:latin typeface="Comic Sans MS" pitchFamily="66" charset="0"/>
              </a:rPr>
            </a:br>
            <a:r>
              <a:rPr lang="ru-RU" sz="3400" b="1" dirty="0" smtClean="0">
                <a:latin typeface="Comic Sans MS" pitchFamily="66" charset="0"/>
              </a:rPr>
              <a:t/>
            </a:r>
            <a:br>
              <a:rPr lang="ru-RU" sz="3400" b="1" dirty="0" smtClean="0">
                <a:latin typeface="Comic Sans MS" pitchFamily="66" charset="0"/>
              </a:rPr>
            </a:br>
            <a:r>
              <a:rPr lang="ru-RU" sz="3400" b="1" dirty="0">
                <a:latin typeface="Comic Sans MS" pitchFamily="66" charset="0"/>
              </a:rPr>
              <a:t/>
            </a:r>
            <a:br>
              <a:rPr lang="ru-RU" sz="3400" b="1" dirty="0">
                <a:latin typeface="Comic Sans MS" pitchFamily="66" charset="0"/>
              </a:rPr>
            </a:br>
            <a:r>
              <a:rPr lang="ru-RU" sz="3400" b="1" dirty="0" smtClean="0">
                <a:latin typeface="Comic Sans MS" pitchFamily="66" charset="0"/>
              </a:rPr>
              <a:t>Н</a:t>
            </a:r>
            <a:r>
              <a:rPr lang="ru-RU" sz="4800" dirty="0" smtClean="0">
                <a:latin typeface="Times New Roman" pitchFamily="18" charset="0"/>
              </a:rPr>
              <a:t>арушение </a:t>
            </a:r>
            <a:r>
              <a:rPr lang="ru-RU" sz="4800" dirty="0">
                <a:latin typeface="Times New Roman" pitchFamily="18" charset="0"/>
              </a:rPr>
              <a:t>выделения </a:t>
            </a:r>
            <a:r>
              <a:rPr lang="ru-RU" sz="4800" dirty="0" smtClean="0">
                <a:latin typeface="Times New Roman" pitchFamily="18" charset="0"/>
              </a:rPr>
              <a:t>билирубина и желчных кислот  </a:t>
            </a:r>
            <a:r>
              <a:rPr lang="ru-RU" sz="4800" dirty="0">
                <a:latin typeface="Times New Roman" pitchFamily="18" charset="0"/>
              </a:rPr>
              <a:t>через внепеченочные желчные пути</a:t>
            </a:r>
            <a:br>
              <a:rPr lang="ru-RU" sz="4800" dirty="0">
                <a:latin typeface="Times New Roman" pitchFamily="18" charset="0"/>
              </a:rPr>
            </a:br>
            <a:r>
              <a:rPr lang="ru-RU" sz="4800" b="1" dirty="0" smtClean="0">
                <a:latin typeface="Comic Sans MS" pitchFamily="66" charset="0"/>
              </a:rPr>
              <a:t/>
            </a:r>
            <a:br>
              <a:rPr lang="ru-RU" sz="4800" b="1" dirty="0" smtClean="0">
                <a:latin typeface="Comic Sans MS" pitchFamily="66" charset="0"/>
              </a:rPr>
            </a:br>
            <a:r>
              <a:rPr lang="ru-RU" sz="3400" b="1" dirty="0">
                <a:latin typeface="Comic Sans MS" pitchFamily="66" charset="0"/>
              </a:rPr>
              <a:t/>
            </a:r>
            <a:br>
              <a:rPr lang="ru-RU" sz="3400" b="1" dirty="0">
                <a:latin typeface="Comic Sans MS" pitchFamily="66" charset="0"/>
              </a:rPr>
            </a:br>
            <a:r>
              <a:rPr lang="ru-RU" sz="3400" b="1" dirty="0" smtClean="0">
                <a:latin typeface="Comic Sans MS" pitchFamily="66" charset="0"/>
              </a:rPr>
              <a:t/>
            </a:r>
            <a:br>
              <a:rPr lang="ru-RU" sz="3400" b="1" dirty="0" smtClean="0">
                <a:latin typeface="Comic Sans MS" pitchFamily="66" charset="0"/>
              </a:rPr>
            </a:br>
            <a:r>
              <a:rPr lang="ru-RU" sz="3400" b="1" dirty="0" smtClean="0">
                <a:latin typeface="Comic Sans MS" pitchFamily="66" charset="0"/>
              </a:rPr>
              <a:t/>
            </a:r>
            <a:br>
              <a:rPr lang="ru-RU" sz="3400" b="1" dirty="0" smtClean="0">
                <a:latin typeface="Comic Sans MS" pitchFamily="66" charset="0"/>
              </a:rPr>
            </a:br>
            <a:endParaRPr lang="ru-RU" sz="36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9750" y="260350"/>
            <a:ext cx="8424863" cy="6264275"/>
          </a:xfrm>
        </p:spPr>
        <p:txBody>
          <a:bodyPr>
            <a:normAutofit fontScale="62500" lnSpcReduction="20000"/>
          </a:bodyPr>
          <a:lstStyle/>
          <a:p>
            <a:pPr marL="45720" indent="0" eaLnBrk="1" hangingPunct="1">
              <a:buFontTx/>
              <a:buNone/>
              <a:defRPr/>
            </a:pPr>
            <a:r>
              <a:rPr lang="ru-RU" dirty="0" smtClean="0"/>
              <a:t>            </a:t>
            </a:r>
            <a:r>
              <a:rPr lang="ru-RU" sz="4600" dirty="0" smtClean="0"/>
              <a:t>Хирургическое лечение</a:t>
            </a:r>
            <a:r>
              <a:rPr lang="ru-RU" dirty="0" smtClean="0"/>
              <a:t>:</a:t>
            </a:r>
          </a:p>
          <a:p>
            <a:pPr marL="45720" indent="0" eaLnBrk="1" hangingPunct="1">
              <a:buFontTx/>
              <a:buNone/>
              <a:defRPr/>
            </a:pPr>
            <a:endParaRPr lang="ru-RU" dirty="0" smtClean="0"/>
          </a:p>
          <a:p>
            <a:pPr marL="45720" indent="0" eaLnBrk="1" hangingPunct="1">
              <a:buFontTx/>
              <a:buNone/>
              <a:defRPr/>
            </a:pPr>
            <a:r>
              <a:rPr lang="ru-RU" sz="5100" b="1" dirty="0" smtClean="0"/>
              <a:t>1. Стандартная </a:t>
            </a:r>
            <a:r>
              <a:rPr lang="ru-RU" sz="5100" b="1" dirty="0" err="1" smtClean="0"/>
              <a:t>панкреатодуоденальная</a:t>
            </a:r>
            <a:r>
              <a:rPr lang="ru-RU" sz="5100" b="1" dirty="0" smtClean="0"/>
              <a:t> резекция ПЖ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5100" dirty="0" smtClean="0"/>
              <a:t>Пересечение ПЖ в области перешейка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5100" dirty="0" err="1" smtClean="0"/>
              <a:t>Холецистэктомия+пересечение</a:t>
            </a:r>
            <a:r>
              <a:rPr lang="ru-RU" sz="5100" dirty="0" smtClean="0"/>
              <a:t> ОЖП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5100" dirty="0" smtClean="0"/>
              <a:t>Резекция 2\3 желудка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5100" dirty="0" smtClean="0"/>
              <a:t>Удаление 12-п.к. ниже </a:t>
            </a:r>
            <a:r>
              <a:rPr lang="ru-RU" sz="5100" dirty="0" err="1" smtClean="0"/>
              <a:t>дуоденоеюнального</a:t>
            </a:r>
            <a:r>
              <a:rPr lang="ru-RU" sz="5100" dirty="0" smtClean="0"/>
              <a:t> перегиба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5100" dirty="0" smtClean="0"/>
              <a:t>Удаление ЛУ у пузырного протока,  задние </a:t>
            </a:r>
            <a:r>
              <a:rPr lang="ru-RU" sz="5100" dirty="0" err="1" smtClean="0"/>
              <a:t>панкреатодуоденальные</a:t>
            </a:r>
            <a:r>
              <a:rPr lang="ru-RU" sz="5100" dirty="0" smtClean="0"/>
              <a:t> узлы, ЛУ общей печеночной артерии</a:t>
            </a:r>
          </a:p>
          <a:p>
            <a:pPr marL="45720" indent="0" eaLnBrk="1" hangingPunct="1">
              <a:buFontTx/>
              <a:buNone/>
              <a:defRPr/>
            </a:pPr>
            <a:endParaRPr lang="ru-RU" dirty="0" smtClean="0"/>
          </a:p>
          <a:p>
            <a:pPr marL="45720" indent="0" eaLnBrk="1" hangingPunct="1">
              <a:buFontTx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50825" y="260350"/>
            <a:ext cx="8642350" cy="5938838"/>
          </a:xfrm>
        </p:spPr>
        <p:txBody>
          <a:bodyPr>
            <a:normAutofit fontScale="77500" lnSpcReduction="20000"/>
          </a:bodyPr>
          <a:lstStyle/>
          <a:p>
            <a:pPr marL="45720" indent="0" eaLnBrk="1" hangingPunct="1">
              <a:buFontTx/>
              <a:buNone/>
              <a:defRPr/>
            </a:pPr>
            <a:r>
              <a:rPr lang="ru-RU" b="1" dirty="0" smtClean="0"/>
              <a:t>2. Радикальная ПДР:</a:t>
            </a:r>
          </a:p>
          <a:p>
            <a:pPr eaLnBrk="1" hangingPunct="1">
              <a:buFontTx/>
              <a:buChar char="-"/>
              <a:defRPr/>
            </a:pPr>
            <a:r>
              <a:rPr lang="ru-RU" dirty="0" smtClean="0"/>
              <a:t>Пересечение ПЖ левее ВБА и ВБВ + удаление ЛУ вдоль аорты, </a:t>
            </a:r>
            <a:r>
              <a:rPr lang="ru-RU" dirty="0" err="1" smtClean="0"/>
              <a:t>лимфаденэктомия</a:t>
            </a:r>
            <a:endParaRPr lang="ru-RU" dirty="0" smtClean="0"/>
          </a:p>
          <a:p>
            <a:pPr marL="45720" indent="0" eaLnBrk="1" hangingPunct="1">
              <a:buFontTx/>
              <a:buNone/>
              <a:defRPr/>
            </a:pPr>
            <a:endParaRPr lang="ru-RU" b="1" dirty="0" smtClean="0"/>
          </a:p>
          <a:p>
            <a:pPr marL="45720" indent="0" eaLnBrk="1" hangingPunct="1">
              <a:buFontTx/>
              <a:buNone/>
              <a:defRPr/>
            </a:pPr>
            <a:r>
              <a:rPr lang="ru-RU" b="1" dirty="0" smtClean="0"/>
              <a:t>3. Расширенная радикальная ПДР </a:t>
            </a:r>
          </a:p>
          <a:p>
            <a:pPr marL="45720" indent="0" eaLnBrk="1" hangingPunct="1">
              <a:buFontTx/>
              <a:buNone/>
              <a:defRPr/>
            </a:pPr>
            <a:r>
              <a:rPr lang="ru-RU" dirty="0" smtClean="0"/>
              <a:t>Отличается иссечением всех </a:t>
            </a:r>
            <a:r>
              <a:rPr lang="ru-RU" dirty="0" err="1" smtClean="0"/>
              <a:t>парааортальных</a:t>
            </a:r>
            <a:r>
              <a:rPr lang="ru-RU" dirty="0" smtClean="0"/>
              <a:t> ЛУ от диафрагмы до бифуркации аорты</a:t>
            </a:r>
          </a:p>
          <a:p>
            <a:pPr eaLnBrk="1" hangingPunct="1">
              <a:buFontTx/>
              <a:buChar char="-"/>
              <a:defRPr/>
            </a:pPr>
            <a:r>
              <a:rPr lang="ru-RU" dirty="0" smtClean="0"/>
              <a:t>Мобилизация 12-п.к., желудка, </a:t>
            </a:r>
            <a:r>
              <a:rPr lang="en-US" dirty="0" smtClean="0"/>
              <a:t>pancreas</a:t>
            </a:r>
            <a:r>
              <a:rPr lang="ru-RU" dirty="0" smtClean="0"/>
              <a:t>, </a:t>
            </a:r>
            <a:r>
              <a:rPr lang="ru-RU" dirty="0" err="1" smtClean="0"/>
              <a:t>холедоха</a:t>
            </a:r>
            <a:r>
              <a:rPr lang="ru-RU" dirty="0" smtClean="0"/>
              <a:t> с последующим их пересечением</a:t>
            </a:r>
          </a:p>
          <a:p>
            <a:pPr eaLnBrk="1" hangingPunct="1">
              <a:buFontTx/>
              <a:buChar char="-"/>
              <a:defRPr/>
            </a:pPr>
            <a:r>
              <a:rPr lang="ru-RU" dirty="0" smtClean="0"/>
              <a:t>Восстановительный этап при ПДР</a:t>
            </a:r>
          </a:p>
          <a:p>
            <a:pPr marL="45720" indent="0" eaLnBrk="1" hangingPunct="1">
              <a:buFontTx/>
              <a:buNone/>
              <a:defRPr/>
            </a:pPr>
            <a:endParaRPr lang="ru-RU" b="1" dirty="0" smtClean="0"/>
          </a:p>
          <a:p>
            <a:pPr marL="45720" indent="0" eaLnBrk="1" hangingPunct="1">
              <a:buFontTx/>
              <a:buNone/>
              <a:defRPr/>
            </a:pPr>
            <a:r>
              <a:rPr lang="ru-RU" b="1" dirty="0" smtClean="0"/>
              <a:t>4. Паллиативные операции</a:t>
            </a:r>
          </a:p>
          <a:p>
            <a:pPr eaLnBrk="1" hangingPunct="1">
              <a:buFontTx/>
              <a:buChar char="-"/>
              <a:defRPr/>
            </a:pPr>
            <a:endParaRPr lang="ru-RU" dirty="0"/>
          </a:p>
          <a:p>
            <a:pPr marL="45720" indent="0" eaLnBrk="1" hangingPunct="1">
              <a:buFontTx/>
              <a:buNone/>
              <a:defRPr/>
            </a:pPr>
            <a:r>
              <a:rPr lang="ru-RU" dirty="0" smtClean="0"/>
              <a:t>Более 110  модификаций</a:t>
            </a:r>
          </a:p>
          <a:p>
            <a:pPr marL="45720" indent="0" eaLnBrk="1" hangingPunct="1">
              <a:buFontTx/>
              <a:buNone/>
              <a:defRPr/>
            </a:pPr>
            <a:r>
              <a:rPr lang="ru-RU" dirty="0" smtClean="0"/>
              <a:t>Для наложения анастомозов используется только одна петля тощей кишки!</a:t>
            </a:r>
          </a:p>
          <a:p>
            <a:pPr marL="45720" indent="0" eaLnBrk="1" hangingPunct="1">
              <a:buFontTx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tx1"/>
                </a:solidFill>
              </a:rPr>
              <a:t>Тотальная ПДР</a:t>
            </a:r>
          </a:p>
        </p:txBody>
      </p:sp>
      <p:pic>
        <p:nvPicPr>
          <p:cNvPr id="183299" name="Содержимое 3" descr="водзза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752600"/>
            <a:ext cx="670560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marL="45720" indent="0" eaLnBrk="1" hangingPunct="1">
              <a:buFontTx/>
              <a:buNone/>
              <a:defRPr/>
            </a:pPr>
            <a:r>
              <a:rPr lang="ru-RU" sz="4400" dirty="0" smtClean="0"/>
              <a:t>Последовательность наложения </a:t>
            </a:r>
            <a:r>
              <a:rPr lang="ru-RU" sz="4400" dirty="0" err="1" smtClean="0"/>
              <a:t>анастомо</a:t>
            </a:r>
            <a:r>
              <a:rPr lang="ru-RU" sz="4400" dirty="0" smtClean="0"/>
              <a:t>-зов:</a:t>
            </a:r>
          </a:p>
          <a:p>
            <a:pPr eaLnBrk="1" hangingPunct="1">
              <a:defRPr/>
            </a:pPr>
            <a:r>
              <a:rPr lang="ru-RU" sz="4400" dirty="0" smtClean="0"/>
              <a:t>ПЕА</a:t>
            </a:r>
          </a:p>
          <a:p>
            <a:pPr eaLnBrk="1" hangingPunct="1">
              <a:defRPr/>
            </a:pPr>
            <a:r>
              <a:rPr lang="ru-RU" sz="4400" dirty="0" smtClean="0"/>
              <a:t>ХЕА</a:t>
            </a:r>
          </a:p>
          <a:p>
            <a:pPr eaLnBrk="1" hangingPunct="1">
              <a:defRPr/>
            </a:pPr>
            <a:r>
              <a:rPr lang="ru-RU" sz="4400" dirty="0" err="1" smtClean="0"/>
              <a:t>Гастроеюноанастомоз</a:t>
            </a:r>
            <a:endParaRPr lang="ru-RU" sz="4400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9388" y="333375"/>
            <a:ext cx="8834437" cy="439102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5400" dirty="0" smtClean="0">
                <a:latin typeface="Times New Roman" pitchFamily="18" charset="0"/>
              </a:rPr>
              <a:t>Послеоперационная летальность при МЖ составляет от 9 до 30 %,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5400" i="1" dirty="0" smtClean="0">
                <a:latin typeface="Times New Roman" pitchFamily="18" charset="0"/>
              </a:rPr>
              <a:t>и зависит напрямую от длительности желтухи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15240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Профилактика механической желтухи</a:t>
            </a:r>
          </a:p>
        </p:txBody>
      </p:sp>
      <p:sp>
        <p:nvSpPr>
          <p:cNvPr id="22221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81000" y="1371600"/>
            <a:ext cx="8763000" cy="50292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4400" b="1" dirty="0" smtClean="0">
                <a:latin typeface="Times New Roman" pitchFamily="18" charset="0"/>
              </a:rPr>
              <a:t>Единственный метод: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4400" b="1" i="1" dirty="0" smtClean="0">
                <a:solidFill>
                  <a:srgbClr val="FFFF00"/>
                </a:solidFill>
                <a:latin typeface="Times New Roman" pitchFamily="18" charset="0"/>
              </a:rPr>
              <a:t>своевременное лечение заболеваний, которые могут осложниться развитием </a:t>
            </a:r>
            <a:r>
              <a:rPr lang="ru-RU" sz="4400" b="1" i="1" dirty="0" err="1" smtClean="0">
                <a:solidFill>
                  <a:srgbClr val="FFFF00"/>
                </a:solidFill>
                <a:latin typeface="Times New Roman" pitchFamily="18" charset="0"/>
              </a:rPr>
              <a:t>обструктивной</a:t>
            </a:r>
            <a:r>
              <a:rPr lang="ru-RU" sz="4400" b="1" i="1" dirty="0" smtClean="0">
                <a:solidFill>
                  <a:srgbClr val="FFFF00"/>
                </a:solidFill>
                <a:latin typeface="Times New Roman" pitchFamily="18" charset="0"/>
              </a:rPr>
              <a:t> желтухи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4"/>
          <p:cNvSpPr txBox="1">
            <a:spLocks noChangeArrowheads="1"/>
          </p:cNvSpPr>
          <p:nvPr/>
        </p:nvSpPr>
        <p:spPr bwMode="auto">
          <a:xfrm>
            <a:off x="215900" y="-30163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ru-RU" altLang="ru-RU" b="1">
                <a:latin typeface="Garamond" pitchFamily="18" charset="0"/>
              </a:rPr>
              <a:t>Стандартная панкреатодуоденальная резекция</a:t>
            </a:r>
          </a:p>
        </p:txBody>
      </p:sp>
      <p:sp>
        <p:nvSpPr>
          <p:cNvPr id="187395" name="Text Box 5"/>
          <p:cNvSpPr txBox="1">
            <a:spLocks noChangeArrowheads="1"/>
          </p:cNvSpPr>
          <p:nvPr/>
        </p:nvSpPr>
        <p:spPr bwMode="auto">
          <a:xfrm>
            <a:off x="611188" y="1052513"/>
            <a:ext cx="32400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>
              <a:latin typeface="Garamond" pitchFamily="18" charset="0"/>
            </a:endParaRPr>
          </a:p>
        </p:txBody>
      </p:sp>
      <p:sp>
        <p:nvSpPr>
          <p:cNvPr id="187396" name="Text Box 6"/>
          <p:cNvSpPr txBox="1">
            <a:spLocks noChangeArrowheads="1"/>
          </p:cNvSpPr>
          <p:nvPr/>
        </p:nvSpPr>
        <p:spPr bwMode="auto">
          <a:xfrm>
            <a:off x="395288" y="692150"/>
            <a:ext cx="7272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endParaRPr lang="ru-RU" altLang="ru-RU" sz="1800">
              <a:latin typeface="Garamond" pitchFamily="18" charset="0"/>
            </a:endParaRPr>
          </a:p>
        </p:txBody>
      </p:sp>
      <p:pic>
        <p:nvPicPr>
          <p:cNvPr id="187397" name="Picture 8" descr="image_tansui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16113"/>
            <a:ext cx="42132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8" name="Picture 15" descr="image_tansui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38338"/>
            <a:ext cx="4537075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9" name="Text Box 16"/>
          <p:cNvSpPr txBox="1">
            <a:spLocks noChangeArrowheads="1"/>
          </p:cNvSpPr>
          <p:nvPr/>
        </p:nvSpPr>
        <p:spPr bwMode="auto">
          <a:xfrm>
            <a:off x="5148263" y="1333500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ru-RU" altLang="ru-RU" sz="1800" b="1">
                <a:latin typeface="Garamond" pitchFamily="18" charset="0"/>
              </a:rPr>
              <a:t>ПДР с сохранением привратника</a:t>
            </a:r>
          </a:p>
        </p:txBody>
      </p:sp>
      <p:sp>
        <p:nvSpPr>
          <p:cNvPr id="187400" name="Text Box 17"/>
          <p:cNvSpPr txBox="1">
            <a:spLocks noChangeArrowheads="1"/>
          </p:cNvSpPr>
          <p:nvPr/>
        </p:nvSpPr>
        <p:spPr bwMode="auto">
          <a:xfrm>
            <a:off x="755650" y="1333500"/>
            <a:ext cx="3816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ru-RU" altLang="ru-RU" sz="1800" b="1">
                <a:latin typeface="Garamond" pitchFamily="18" charset="0"/>
              </a:rPr>
              <a:t>ПДР с удалением привратника</a:t>
            </a:r>
          </a:p>
        </p:txBody>
      </p:sp>
      <p:pic>
        <p:nvPicPr>
          <p:cNvPr id="192533" name="Picture 21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16113"/>
            <a:ext cx="388778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34" name="Picture 22" descr="whipple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471646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3" name="Text Box 23"/>
          <p:cNvSpPr txBox="1">
            <a:spLocks noChangeArrowheads="1"/>
          </p:cNvSpPr>
          <p:nvPr/>
        </p:nvSpPr>
        <p:spPr bwMode="auto">
          <a:xfrm>
            <a:off x="3924300" y="5734050"/>
            <a:ext cx="5761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en-US" altLang="ru-RU" b="1">
                <a:latin typeface="Garamond" pitchFamily="18" charset="0"/>
              </a:rPr>
              <a:t>Whipple</a:t>
            </a:r>
            <a:endParaRPr lang="ru-RU" altLang="ru-RU" b="1">
              <a:latin typeface="Garamond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4"/>
          <p:cNvSpPr txBox="1">
            <a:spLocks noChangeArrowheads="1"/>
          </p:cNvSpPr>
          <p:nvPr/>
        </p:nvSpPr>
        <p:spPr bwMode="auto">
          <a:xfrm>
            <a:off x="180975" y="-30163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ru-RU" altLang="ru-RU" b="1">
                <a:latin typeface="Garamond" pitchFamily="18" charset="0"/>
              </a:rPr>
              <a:t>Стандартная панкреатодуоденальная резекция</a:t>
            </a:r>
          </a:p>
        </p:txBody>
      </p:sp>
      <p:sp>
        <p:nvSpPr>
          <p:cNvPr id="188419" name="Text Box 5"/>
          <p:cNvSpPr txBox="1">
            <a:spLocks noChangeArrowheads="1"/>
          </p:cNvSpPr>
          <p:nvPr/>
        </p:nvSpPr>
        <p:spPr bwMode="auto">
          <a:xfrm>
            <a:off x="250825" y="765175"/>
            <a:ext cx="88931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en-US" altLang="ru-RU" b="1">
                <a:latin typeface="Garamond" pitchFamily="18" charset="0"/>
              </a:rPr>
              <a:t>I </a:t>
            </a:r>
            <a:r>
              <a:rPr lang="ru-RU" altLang="ru-RU" b="1">
                <a:latin typeface="Garamond" pitchFamily="18" charset="0"/>
              </a:rPr>
              <a:t>этап:  Широкая мобилизация двенадцатиперстной кишки по Кохеру.</a:t>
            </a:r>
          </a:p>
        </p:txBody>
      </p:sp>
      <p:pic>
        <p:nvPicPr>
          <p:cNvPr id="188420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466975"/>
            <a:ext cx="39258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1" name="Picture 7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8" y="2349500"/>
            <a:ext cx="387508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8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445125"/>
            <a:ext cx="1800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4"/>
          <p:cNvSpPr txBox="1">
            <a:spLocks noChangeArrowheads="1"/>
          </p:cNvSpPr>
          <p:nvPr/>
        </p:nvSpPr>
        <p:spPr bwMode="auto">
          <a:xfrm>
            <a:off x="180975" y="-30163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ru-RU" altLang="ru-RU" b="1">
                <a:latin typeface="Garamond" pitchFamily="18" charset="0"/>
              </a:rPr>
              <a:t>Стандартная панкреатодуоденальная резекция</a:t>
            </a:r>
          </a:p>
        </p:txBody>
      </p:sp>
      <p:sp>
        <p:nvSpPr>
          <p:cNvPr id="189443" name="Text Box 5"/>
          <p:cNvSpPr txBox="1">
            <a:spLocks noChangeArrowheads="1"/>
          </p:cNvSpPr>
          <p:nvPr/>
        </p:nvSpPr>
        <p:spPr bwMode="auto">
          <a:xfrm>
            <a:off x="250825" y="765175"/>
            <a:ext cx="8893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en-US" altLang="ru-RU" sz="2000" b="1">
                <a:latin typeface="Garamond" pitchFamily="18" charset="0"/>
              </a:rPr>
              <a:t>II </a:t>
            </a:r>
            <a:r>
              <a:rPr lang="ru-RU" altLang="ru-RU" sz="2000" b="1">
                <a:latin typeface="Garamond" pitchFamily="18" charset="0"/>
              </a:rPr>
              <a:t>этап: Отделение брыжеечных сосудов от крючковидного отростка и от головки поджелудочной железы.</a:t>
            </a:r>
          </a:p>
        </p:txBody>
      </p:sp>
      <p:pic>
        <p:nvPicPr>
          <p:cNvPr id="189444" name="Picture 7" descr="Новый рисун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604837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4"/>
          <p:cNvSpPr txBox="1">
            <a:spLocks noChangeArrowheads="1"/>
          </p:cNvSpPr>
          <p:nvPr/>
        </p:nvSpPr>
        <p:spPr bwMode="auto">
          <a:xfrm>
            <a:off x="180975" y="-30163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ru-RU" altLang="ru-RU" b="1">
                <a:latin typeface="Garamond" pitchFamily="18" charset="0"/>
              </a:rPr>
              <a:t>Стандартная панкреатодуоденальная резекция</a:t>
            </a:r>
          </a:p>
        </p:txBody>
      </p:sp>
      <p:sp>
        <p:nvSpPr>
          <p:cNvPr id="190467" name="Text Box 5"/>
          <p:cNvSpPr txBox="1">
            <a:spLocks noChangeArrowheads="1"/>
          </p:cNvSpPr>
          <p:nvPr/>
        </p:nvSpPr>
        <p:spPr bwMode="auto">
          <a:xfrm>
            <a:off x="250825" y="765175"/>
            <a:ext cx="8893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en-US" altLang="ru-RU" sz="2000" b="1">
                <a:latin typeface="Garamond" pitchFamily="18" charset="0"/>
              </a:rPr>
              <a:t>III </a:t>
            </a:r>
            <a:r>
              <a:rPr lang="ru-RU" altLang="ru-RU" sz="2000" b="1">
                <a:latin typeface="Garamond" pitchFamily="18" charset="0"/>
              </a:rPr>
              <a:t>этап: Пересечение желудка.</a:t>
            </a:r>
          </a:p>
        </p:txBody>
      </p:sp>
      <p:pic>
        <p:nvPicPr>
          <p:cNvPr id="190468" name="Picture 6" descr="7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20713"/>
            <a:ext cx="388778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06850"/>
            <a:ext cx="44656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223963"/>
            <a:ext cx="41481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ече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7025"/>
            <a:ext cx="864076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304800"/>
            <a:ext cx="8613775" cy="5943600"/>
          </a:xfrm>
        </p:spPr>
        <p:txBody>
          <a:bodyPr/>
          <a:lstStyle/>
          <a:p>
            <a:pPr marL="360363" indent="-360363" eaLnBrk="1" hangingPunct="1">
              <a:lnSpc>
                <a:spcPct val="90000"/>
              </a:lnSpc>
              <a:defRPr/>
            </a:pPr>
            <a:r>
              <a:rPr lang="ru-RU" sz="4000" b="1" dirty="0" smtClean="0">
                <a:latin typeface="Times New Roman" pitchFamily="18" charset="0"/>
              </a:rPr>
              <a:t>Желчная гипертензия ведёт к разрыву стенок желчных ходов, диффузии желчного пигмента в лимфатические пространства, а затем в кровеносные сосуды.</a:t>
            </a:r>
            <a:endParaRPr lang="ru-RU" sz="3600" b="1" dirty="0" smtClean="0">
              <a:latin typeface="Times New Roman" pitchFamily="18" charset="0"/>
            </a:endParaRPr>
          </a:p>
          <a:p>
            <a:pPr marL="360363" indent="-360363" eaLnBrk="1" hangingPunct="1">
              <a:lnSpc>
                <a:spcPct val="90000"/>
              </a:lnSpc>
              <a:defRPr/>
            </a:pPr>
            <a:r>
              <a:rPr lang="ru-RU" sz="4000" b="1" dirty="0" smtClean="0">
                <a:latin typeface="Times New Roman" pitchFamily="18" charset="0"/>
              </a:rPr>
              <a:t>При гипертензии выше 300 мм водного столба желчь может непосредственно попасть в синусоиды печени, а затем через систему печёночных вен в общий кровоток.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4"/>
          <p:cNvSpPr txBox="1">
            <a:spLocks noChangeArrowheads="1"/>
          </p:cNvSpPr>
          <p:nvPr/>
        </p:nvSpPr>
        <p:spPr bwMode="auto">
          <a:xfrm>
            <a:off x="180975" y="-30163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ru-RU" altLang="ru-RU" b="1">
                <a:latin typeface="Garamond" pitchFamily="18" charset="0"/>
              </a:rPr>
              <a:t>Стандартная панкреатодуоденальная резекция</a:t>
            </a:r>
          </a:p>
        </p:txBody>
      </p:sp>
      <p:sp>
        <p:nvSpPr>
          <p:cNvPr id="191491" name="Text Box 5"/>
          <p:cNvSpPr txBox="1">
            <a:spLocks noChangeArrowheads="1"/>
          </p:cNvSpPr>
          <p:nvPr/>
        </p:nvSpPr>
        <p:spPr bwMode="auto">
          <a:xfrm>
            <a:off x="250825" y="765175"/>
            <a:ext cx="8893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en-US" altLang="ru-RU" sz="2400" b="1">
                <a:latin typeface="Garamond" pitchFamily="18" charset="0"/>
              </a:rPr>
              <a:t>IV </a:t>
            </a:r>
            <a:r>
              <a:rPr lang="ru-RU" altLang="ru-RU" sz="2400" b="1">
                <a:latin typeface="Garamond" pitchFamily="18" charset="0"/>
              </a:rPr>
              <a:t>этап: Отделение воротной и верхней брыжеечной вен от задней поверхности шейки поджелудочной железы.</a:t>
            </a:r>
          </a:p>
        </p:txBody>
      </p:sp>
      <p:pic>
        <p:nvPicPr>
          <p:cNvPr id="191492" name="Picture 6" descr="7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1700213"/>
            <a:ext cx="3886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4"/>
          <p:cNvSpPr txBox="1">
            <a:spLocks noChangeArrowheads="1"/>
          </p:cNvSpPr>
          <p:nvPr/>
        </p:nvSpPr>
        <p:spPr bwMode="auto">
          <a:xfrm>
            <a:off x="180975" y="-30163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ru-RU" altLang="ru-RU" b="1">
                <a:latin typeface="Garamond" pitchFamily="18" charset="0"/>
              </a:rPr>
              <a:t>Стандартная панкреатодуоденальная резекция</a:t>
            </a:r>
          </a:p>
        </p:txBody>
      </p:sp>
      <p:sp>
        <p:nvSpPr>
          <p:cNvPr id="192515" name="Text Box 5"/>
          <p:cNvSpPr txBox="1">
            <a:spLocks noChangeArrowheads="1"/>
          </p:cNvSpPr>
          <p:nvPr/>
        </p:nvSpPr>
        <p:spPr bwMode="auto">
          <a:xfrm>
            <a:off x="250825" y="765175"/>
            <a:ext cx="88931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en-US" altLang="ru-RU" sz="2800" b="1">
                <a:latin typeface="Garamond" pitchFamily="18" charset="0"/>
              </a:rPr>
              <a:t>V </a:t>
            </a:r>
            <a:r>
              <a:rPr lang="ru-RU" altLang="ru-RU" sz="2800" b="1">
                <a:latin typeface="Garamond" pitchFamily="18" charset="0"/>
              </a:rPr>
              <a:t>этап:</a:t>
            </a:r>
            <a:r>
              <a:rPr lang="en-US" altLang="ru-RU" sz="2800" b="1">
                <a:latin typeface="Garamond" pitchFamily="18" charset="0"/>
              </a:rPr>
              <a:t> </a:t>
            </a:r>
            <a:r>
              <a:rPr lang="ru-RU" altLang="ru-RU" sz="2800" b="1">
                <a:latin typeface="Garamond" pitchFamily="18" charset="0"/>
              </a:rPr>
              <a:t>Удаление желчного пузыря и пересечение общего печеночного протока выше слияния с ним пузырного.</a:t>
            </a:r>
          </a:p>
        </p:txBody>
      </p:sp>
      <p:pic>
        <p:nvPicPr>
          <p:cNvPr id="1925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49688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0800"/>
            <a:ext cx="43926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4"/>
          <p:cNvSpPr txBox="1">
            <a:spLocks noChangeArrowheads="1"/>
          </p:cNvSpPr>
          <p:nvPr/>
        </p:nvSpPr>
        <p:spPr bwMode="auto">
          <a:xfrm>
            <a:off x="180975" y="-30163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ru-RU" altLang="ru-RU" b="1">
                <a:latin typeface="Garamond" pitchFamily="18" charset="0"/>
              </a:rPr>
              <a:t>Стандартная панкреатодуоденальная резекция</a:t>
            </a:r>
          </a:p>
        </p:txBody>
      </p:sp>
      <p:sp>
        <p:nvSpPr>
          <p:cNvPr id="193539" name="Text Box 5"/>
          <p:cNvSpPr txBox="1">
            <a:spLocks noChangeArrowheads="1"/>
          </p:cNvSpPr>
          <p:nvPr/>
        </p:nvSpPr>
        <p:spPr bwMode="auto">
          <a:xfrm>
            <a:off x="0" y="765175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en-US" altLang="ru-RU" sz="2400" b="1">
                <a:latin typeface="Garamond" pitchFamily="18" charset="0"/>
              </a:rPr>
              <a:t>VII</a:t>
            </a:r>
            <a:r>
              <a:rPr lang="ru-RU" altLang="ru-RU" sz="2400" b="1">
                <a:latin typeface="Garamond" pitchFamily="18" charset="0"/>
              </a:rPr>
              <a:t> этап: Пересечение поджелудочной железы, отделение крючковидного отростка от верхней брыжеечной и воротных вен.</a:t>
            </a:r>
          </a:p>
        </p:txBody>
      </p:sp>
      <p:pic>
        <p:nvPicPr>
          <p:cNvPr id="1935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870075"/>
            <a:ext cx="5905500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628775"/>
            <a:ext cx="26987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76700"/>
            <a:ext cx="26654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4"/>
          <p:cNvSpPr txBox="1">
            <a:spLocks noChangeArrowheads="1"/>
          </p:cNvSpPr>
          <p:nvPr/>
        </p:nvSpPr>
        <p:spPr bwMode="auto">
          <a:xfrm>
            <a:off x="180975" y="-30163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ru-RU" altLang="ru-RU" b="1">
                <a:latin typeface="Garamond" pitchFamily="18" charset="0"/>
              </a:rPr>
              <a:t>Стандартная панкреатодуоденальная резекция</a:t>
            </a:r>
          </a:p>
        </p:txBody>
      </p:sp>
      <p:sp>
        <p:nvSpPr>
          <p:cNvPr id="194563" name="Text Box 5"/>
          <p:cNvSpPr txBox="1">
            <a:spLocks noChangeArrowheads="1"/>
          </p:cNvSpPr>
          <p:nvPr/>
        </p:nvSpPr>
        <p:spPr bwMode="auto">
          <a:xfrm>
            <a:off x="0" y="549275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en-US" altLang="ru-RU" sz="2800" b="1">
                <a:latin typeface="Garamond" pitchFamily="18" charset="0"/>
              </a:rPr>
              <a:t>VIII</a:t>
            </a:r>
            <a:r>
              <a:rPr lang="ru-RU" altLang="ru-RU" sz="2800" b="1">
                <a:latin typeface="Garamond" pitchFamily="18" charset="0"/>
              </a:rPr>
              <a:t> этап: Восстановление непрерывности пищеварительного тракта с включением в него желчных протоков и поджелудочной железы.</a:t>
            </a:r>
          </a:p>
        </p:txBody>
      </p:sp>
      <p:pic>
        <p:nvPicPr>
          <p:cNvPr id="2099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925638"/>
            <a:ext cx="4681537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500438"/>
            <a:ext cx="4681538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err="1" smtClean="0">
                <a:solidFill>
                  <a:schemeClr val="tx1"/>
                </a:solidFill>
              </a:rPr>
              <a:t>Спленопортограмма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00707" name="Picture 3" descr="3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7925" y="1557338"/>
            <a:ext cx="6489700" cy="4584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latin typeface="Times New Roman" pitchFamily="18" charset="0"/>
              </a:rPr>
              <a:t>Интраоперационная диагностика механической желтухи</a:t>
            </a:r>
          </a:p>
        </p:txBody>
      </p:sp>
      <p:sp>
        <p:nvSpPr>
          <p:cNvPr id="19353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" y="1600200"/>
            <a:ext cx="4194175" cy="4498975"/>
          </a:xfrm>
        </p:spPr>
        <p:txBody>
          <a:bodyPr/>
          <a:lstStyle/>
          <a:p>
            <a:pPr marL="274638" indent="-274638" eaLnBrk="1" hangingPunct="1">
              <a:buFont typeface="Wingdings" pitchFamily="2" charset="2"/>
              <a:buAutoNum type="arabicPeriod" startAt="6"/>
              <a:defRPr/>
            </a:pPr>
            <a:r>
              <a:rPr lang="ru-RU" sz="3000" smtClean="0">
                <a:latin typeface="Times New Roman" pitchFamily="18" charset="0"/>
              </a:rPr>
              <a:t> ИоХГ через дренаж Халстеда-Пиковского (рак большого дуоденального соска)</a:t>
            </a:r>
            <a:endParaRPr lang="ru-RU" sz="3000" i="1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01732" name="Picture 6" descr="DSCN177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524000"/>
            <a:ext cx="4773613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latin typeface="Times New Roman" pitchFamily="18" charset="0"/>
              </a:rPr>
              <a:t>Интраоперационная диагностика механической желтухи</a:t>
            </a:r>
          </a:p>
        </p:txBody>
      </p:sp>
      <p:sp>
        <p:nvSpPr>
          <p:cNvPr id="19353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" y="1600200"/>
            <a:ext cx="4194175" cy="4498975"/>
          </a:xfrm>
        </p:spPr>
        <p:txBody>
          <a:bodyPr/>
          <a:lstStyle/>
          <a:p>
            <a:pPr marL="274638" indent="-274638" eaLnBrk="1" hangingPunct="1">
              <a:buFont typeface="Wingdings" pitchFamily="2" charset="2"/>
              <a:buAutoNum type="arabicPeriod" startAt="6"/>
              <a:defRPr/>
            </a:pPr>
            <a:r>
              <a:rPr lang="ru-RU" sz="3000" smtClean="0">
                <a:latin typeface="Times New Roman" pitchFamily="18" charset="0"/>
              </a:rPr>
              <a:t> ИоХГ через дренаж Халстеда-Пиковского (рак большого дуоденального соска)</a:t>
            </a:r>
            <a:endParaRPr lang="ru-RU" sz="3000" i="1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01732" name="Picture 6" descr="DSCN177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524000"/>
            <a:ext cx="4773613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3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76200"/>
            <a:ext cx="8540750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>
                <a:latin typeface="Times New Roman" pitchFamily="18" charset="0"/>
              </a:rPr>
              <a:t>Интраоперационная диагностика механической желтухи</a:t>
            </a:r>
          </a:p>
        </p:txBody>
      </p:sp>
      <p:sp>
        <p:nvSpPr>
          <p:cNvPr id="19558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" y="1600200"/>
            <a:ext cx="4194175" cy="4498975"/>
          </a:xfrm>
        </p:spPr>
        <p:txBody>
          <a:bodyPr/>
          <a:lstStyle/>
          <a:p>
            <a:pPr marL="274638" indent="-274638" eaLnBrk="1" hangingPunct="1">
              <a:buFont typeface="Wingdings" pitchFamily="2" charset="2"/>
              <a:buAutoNum type="arabicPeriod" startAt="6"/>
              <a:defRPr/>
            </a:pPr>
            <a:r>
              <a:rPr lang="ru-RU" sz="3000" smtClean="0">
                <a:latin typeface="Times New Roman" pitchFamily="18" charset="0"/>
              </a:rPr>
              <a:t> ИоХГ через дренаж Халстеда-Пиковского (стриктура дистального отдела холедоха в сочетании с  холедохолитиазом)</a:t>
            </a:r>
            <a:endParaRPr lang="ru-RU" sz="3000" i="1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02756" name="Picture 7" descr="DSCN176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7050" y="1143000"/>
            <a:ext cx="450215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>
                <a:effectLst/>
              </a:rPr>
              <a:t>Схема эндоскопической установки </a:t>
            </a:r>
            <a:r>
              <a:rPr lang="ru-RU" sz="3600" dirty="0" err="1">
                <a:effectLst/>
              </a:rPr>
              <a:t>стента</a:t>
            </a:r>
            <a:endParaRPr lang="ru-RU" sz="3600" dirty="0"/>
          </a:p>
        </p:txBody>
      </p:sp>
      <p:pic>
        <p:nvPicPr>
          <p:cNvPr id="203779" name="Объект 3" descr="http://www.snk.gsurgery.ru/images/mc_1921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412875"/>
            <a:ext cx="7273925" cy="4895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ЭРХПГ</a:t>
            </a:r>
          </a:p>
        </p:txBody>
      </p:sp>
      <p:pic>
        <p:nvPicPr>
          <p:cNvPr id="204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34925"/>
            <a:ext cx="5329237" cy="6669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Снижение </a:t>
            </a:r>
            <a:r>
              <a:rPr lang="ru-RU" dirty="0" err="1"/>
              <a:t>белково</a:t>
            </a:r>
            <a:r>
              <a:rPr lang="ru-RU" dirty="0"/>
              <a:t>-синтетической функции печени, </a:t>
            </a:r>
            <a:r>
              <a:rPr lang="ru-RU" dirty="0" smtClean="0"/>
              <a:t>нарушение </a:t>
            </a:r>
            <a:r>
              <a:rPr lang="ru-RU" dirty="0"/>
              <a:t>всасывания жирорастворимых </a:t>
            </a:r>
            <a:r>
              <a:rPr lang="ru-RU" dirty="0" smtClean="0"/>
              <a:t>витаминов дефицит </a:t>
            </a:r>
            <a:r>
              <a:rPr lang="ru-RU" dirty="0"/>
              <a:t>витамина </a:t>
            </a:r>
            <a:r>
              <a:rPr lang="ru-RU" dirty="0" smtClean="0"/>
              <a:t>К</a:t>
            </a:r>
            <a:r>
              <a:rPr lang="ru-RU" dirty="0"/>
              <a:t> </a:t>
            </a:r>
            <a:r>
              <a:rPr lang="ru-RU" dirty="0" smtClean="0"/>
              <a:t>            нарушение </a:t>
            </a:r>
            <a:r>
              <a:rPr lang="ru-RU" dirty="0"/>
              <a:t>синтеза витамин-К-зависимых факторов свертывания крови—протромбина, </a:t>
            </a:r>
            <a:r>
              <a:rPr lang="ru-RU" dirty="0" err="1"/>
              <a:t>проконвертина</a:t>
            </a:r>
            <a:r>
              <a:rPr lang="ru-RU" dirty="0"/>
              <a:t>, </a:t>
            </a:r>
            <a:r>
              <a:rPr lang="ru-RU" dirty="0" smtClean="0"/>
              <a:t>факторов </a:t>
            </a:r>
            <a:r>
              <a:rPr lang="ru-RU" dirty="0"/>
              <a:t>IX и </a:t>
            </a:r>
            <a:r>
              <a:rPr lang="ru-RU" dirty="0" smtClean="0"/>
              <a:t>X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</a:t>
            </a:r>
            <a:r>
              <a:rPr lang="ru-RU" sz="4400" dirty="0" smtClean="0"/>
              <a:t>ГИПОКОАГУЛЯЦИЯ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 bwMode="auto">
          <a:xfrm>
            <a:off x="2843808" y="2060848"/>
            <a:ext cx="1152128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Стрелка вниз 4"/>
          <p:cNvSpPr/>
          <p:nvPr/>
        </p:nvSpPr>
        <p:spPr bwMode="auto">
          <a:xfrm>
            <a:off x="3635896" y="4005064"/>
            <a:ext cx="1512168" cy="86409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1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9144000" cy="4532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Лапароскопия при первичном раке печени.</a:t>
            </a:r>
          </a:p>
        </p:txBody>
      </p:sp>
      <p:pic>
        <p:nvPicPr>
          <p:cNvPr id="207875" name="Picture 3" descr="3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363663"/>
            <a:ext cx="5329237" cy="5291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Симптом Фростберга (кулис)</a:t>
            </a:r>
          </a:p>
        </p:txBody>
      </p:sp>
      <p:pic>
        <p:nvPicPr>
          <p:cNvPr id="208899" name="Picture 3" descr="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0525" y="1125538"/>
            <a:ext cx="5556250" cy="5732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692150"/>
            <a:ext cx="7024687" cy="215900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pic>
        <p:nvPicPr>
          <p:cNvPr id="20992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788" y="274638"/>
            <a:ext cx="8505825" cy="6178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Вторая форма с. </a:t>
            </a:r>
            <a:r>
              <a:rPr lang="ru-RU" dirty="0" err="1" smtClean="0"/>
              <a:t>Мириззи</a:t>
            </a:r>
            <a:r>
              <a:rPr lang="ru-RU" dirty="0" smtClean="0"/>
              <a:t> – свищ между желчным пузырем и </a:t>
            </a:r>
            <a:r>
              <a:rPr lang="ru-RU" dirty="0" err="1" smtClean="0"/>
              <a:t>холедохом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10948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2133600"/>
            <a:ext cx="1992313" cy="39512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10950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2133600"/>
            <a:ext cx="2644775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Вторая форма с. </a:t>
            </a:r>
            <a:r>
              <a:rPr lang="ru-RU" dirty="0" err="1" smtClean="0"/>
              <a:t>Мириззи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11972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2133600"/>
            <a:ext cx="2663825" cy="39512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11974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2133600"/>
            <a:ext cx="2601913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833438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/>
              <a:t>Вариант 2-го этапа операции</a:t>
            </a:r>
            <a:br>
              <a:rPr lang="ru-RU" sz="2800" dirty="0" smtClean="0"/>
            </a:br>
            <a:r>
              <a:rPr lang="ru-RU" sz="2800" dirty="0" smtClean="0"/>
              <a:t>Схема двухэтапной радикальной операции при очаговом поражении печени</a:t>
            </a:r>
            <a:endParaRPr lang="ru-RU" sz="2800" dirty="0"/>
          </a:p>
        </p:txBody>
      </p:sp>
      <p:pic>
        <p:nvPicPr>
          <p:cNvPr id="21299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7" t="1663" r="8794" b="11998"/>
          <a:stretch>
            <a:fillRect/>
          </a:stretch>
        </p:blipFill>
        <p:spPr>
          <a:xfrm>
            <a:off x="2268538" y="1412875"/>
            <a:ext cx="4835525" cy="5364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7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098550"/>
            <a:ext cx="4248150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2799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16067" name="Объект 3" descr="untitled-101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412875"/>
            <a:ext cx="6769100" cy="5327650"/>
          </a:xfrm>
        </p:spPr>
      </p:pic>
      <p:sp>
        <p:nvSpPr>
          <p:cNvPr id="216068" name="Прямоугольник 4"/>
          <p:cNvSpPr>
            <a:spLocks noChangeArrowheads="1"/>
          </p:cNvSpPr>
          <p:nvPr/>
        </p:nvSpPr>
        <p:spPr bwMode="auto">
          <a:xfrm>
            <a:off x="755650" y="6165850"/>
            <a:ext cx="7632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1">
                <a:latin typeface="Arial" charset="0"/>
              </a:rPr>
              <a:t>Рисунок 10. Гепатикоеюностомия по Сейполу</a:t>
            </a:r>
            <a:endParaRPr lang="ru-RU" alt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Первая форма с. </a:t>
            </a:r>
            <a:r>
              <a:rPr lang="ru-RU" dirty="0" err="1" smtClean="0"/>
              <a:t>Мириззи</a:t>
            </a:r>
            <a:endParaRPr lang="ru-RU" dirty="0"/>
          </a:p>
        </p:txBody>
      </p:sp>
      <p:pic>
        <p:nvPicPr>
          <p:cNvPr id="21709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7013" y="1600200"/>
            <a:ext cx="36099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296144"/>
          </a:xfrm>
        </p:spPr>
        <p:txBody>
          <a:bodyPr/>
          <a:lstStyle/>
          <a:p>
            <a:pPr algn="ctr"/>
            <a:r>
              <a:rPr lang="ru-RU" sz="3200" dirty="0" smtClean="0"/>
              <a:t>Изменения в органах и системах при механической желтухе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5256584"/>
          </a:xfrm>
        </p:spPr>
        <p:txBody>
          <a:bodyPr/>
          <a:lstStyle/>
          <a:p>
            <a:pPr>
              <a:spcAft>
                <a:spcPts val="600"/>
              </a:spcAft>
              <a:buFontTx/>
              <a:buChar char="-"/>
            </a:pP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Со </a:t>
            </a:r>
            <a:r>
              <a:rPr lang="ru-RU" sz="2300" kern="1200" dirty="0">
                <a:effectLst/>
                <a:latin typeface="Arial" charset="0"/>
                <a:cs typeface="Arial" charset="0"/>
              </a:rPr>
              <a:t>стороны сердечно-сосудистой системы: </a:t>
            </a: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брадикардия, </a:t>
            </a:r>
            <a:r>
              <a:rPr lang="ru-RU" sz="2300" kern="1200" dirty="0">
                <a:effectLst/>
                <a:latin typeface="Arial" charset="0"/>
                <a:cs typeface="Arial" charset="0"/>
              </a:rPr>
              <a:t>снижение </a:t>
            </a: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 АД;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Геморрагии </a:t>
            </a:r>
            <a:r>
              <a:rPr lang="ru-RU" sz="2300" kern="1200" dirty="0">
                <a:effectLst/>
                <a:latin typeface="Arial" charset="0"/>
                <a:cs typeface="Arial" charset="0"/>
              </a:rPr>
              <a:t>в результате нарушения целостности сосудистых </a:t>
            </a: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стенок;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Со </a:t>
            </a:r>
            <a:r>
              <a:rPr lang="ru-RU" sz="2300" kern="1200" dirty="0">
                <a:effectLst/>
                <a:latin typeface="Arial" charset="0"/>
                <a:cs typeface="Arial" charset="0"/>
              </a:rPr>
              <a:t>стороны ЦНС: </a:t>
            </a: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общая </a:t>
            </a:r>
            <a:r>
              <a:rPr lang="ru-RU" sz="2300" kern="1200" dirty="0" err="1" smtClean="0">
                <a:effectLst/>
                <a:latin typeface="Arial" charset="0"/>
                <a:cs typeface="Arial" charset="0"/>
              </a:rPr>
              <a:t>астенизация</a:t>
            </a: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, повышенная </a:t>
            </a:r>
            <a:r>
              <a:rPr lang="ru-RU" sz="2300" kern="1200" dirty="0">
                <a:effectLst/>
                <a:latin typeface="Arial" charset="0"/>
                <a:cs typeface="Arial" charset="0"/>
              </a:rPr>
              <a:t>утомляемость, эмоциональные </a:t>
            </a: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нарушения, раздражительность</a:t>
            </a:r>
            <a:r>
              <a:rPr lang="ru-RU" sz="2300" kern="1200" dirty="0">
                <a:effectLst/>
                <a:latin typeface="Arial" charset="0"/>
                <a:cs typeface="Arial" charset="0"/>
              </a:rPr>
              <a:t>, которая сменяется депрессией, сонливость днем и </a:t>
            </a: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бессонница </a:t>
            </a:r>
            <a:r>
              <a:rPr lang="ru-RU" sz="2300" kern="1200" dirty="0">
                <a:effectLst/>
                <a:latin typeface="Arial" charset="0"/>
                <a:cs typeface="Arial" charset="0"/>
              </a:rPr>
              <a:t>ночью, </a:t>
            </a: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головная боль;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Со </a:t>
            </a:r>
            <a:r>
              <a:rPr lang="ru-RU" sz="2300" kern="1200" dirty="0">
                <a:effectLst/>
                <a:latin typeface="Arial" charset="0"/>
                <a:cs typeface="Arial" charset="0"/>
              </a:rPr>
              <a:t>стороны кожи: </a:t>
            </a: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зуд;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В </a:t>
            </a:r>
            <a:r>
              <a:rPr lang="ru-RU" sz="2300" kern="1200" dirty="0">
                <a:effectLst/>
                <a:latin typeface="Arial" charset="0"/>
                <a:cs typeface="Arial" charset="0"/>
              </a:rPr>
              <a:t>крови: гемолиз эритроцитов, </a:t>
            </a:r>
            <a:r>
              <a:rPr lang="ru-RU" sz="2300" kern="1200" dirty="0" err="1">
                <a:effectLst/>
                <a:latin typeface="Arial" charset="0"/>
                <a:cs typeface="Arial" charset="0"/>
              </a:rPr>
              <a:t>лейко</a:t>
            </a:r>
            <a:r>
              <a:rPr lang="ru-RU" sz="2300" kern="1200" dirty="0">
                <a:effectLst/>
                <a:latin typeface="Arial" charset="0"/>
                <a:cs typeface="Arial" charset="0"/>
              </a:rPr>
              <a:t>-, </a:t>
            </a:r>
            <a:r>
              <a:rPr lang="ru-RU" sz="2300" kern="1200" dirty="0" err="1" smtClean="0">
                <a:effectLst/>
                <a:latin typeface="Arial" charset="0"/>
                <a:cs typeface="Arial" charset="0"/>
              </a:rPr>
              <a:t>тромбоцитолиз</a:t>
            </a: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2300" kern="1200" dirty="0" smtClean="0">
                <a:effectLst/>
                <a:latin typeface="Arial" charset="0"/>
                <a:cs typeface="Arial" charset="0"/>
              </a:rPr>
              <a:t>В </a:t>
            </a:r>
            <a:r>
              <a:rPr lang="ru-RU" sz="2300" kern="1200" dirty="0">
                <a:effectLst/>
                <a:latin typeface="Arial" charset="0"/>
                <a:cs typeface="Arial" charset="0"/>
              </a:rPr>
              <a:t>тканях, поврежденных желчными кислотами: воспаление (перитонит, острый панкреатит), некроз печени.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189991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4" descr="Рак пузыря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6250"/>
            <a:ext cx="54578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19139" name="Объект 3" descr="http://kk.convdocs.org/pars_docs/refs/62/61993/61993_html_31aea85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163" y="225425"/>
            <a:ext cx="7559675" cy="5207000"/>
          </a:xfrm>
        </p:spPr>
      </p:pic>
      <p:sp>
        <p:nvSpPr>
          <p:cNvPr id="219140" name="Прямоугольник 4"/>
          <p:cNvSpPr>
            <a:spLocks noChangeArrowheads="1"/>
          </p:cNvSpPr>
          <p:nvPr/>
        </p:nvSpPr>
        <p:spPr bwMode="auto">
          <a:xfrm>
            <a:off x="539750" y="5445125"/>
            <a:ext cx="7632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charset="0"/>
              </a:rPr>
              <a:t>Рис. 35. Гепатикоеюноанастомоз. по Э.И.Гальперину и соавт. (1,2- этапы операции).</a:t>
            </a:r>
            <a:br>
              <a:rPr lang="ru-RU" altLang="ru-RU" sz="1800">
                <a:latin typeface="Arial" charset="0"/>
              </a:rPr>
            </a:br>
            <a:endParaRPr lang="ru-RU" altLang="ru-RU" sz="1800"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Объект 3" descr="http://kk.convdocs.org/pars_docs/refs/62/61993/61993_html_ff1c387.jpg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87363"/>
            <a:ext cx="4032250" cy="4535487"/>
          </a:xfrm>
        </p:spPr>
      </p:pic>
      <p:pic>
        <p:nvPicPr>
          <p:cNvPr id="220163" name="Рисунок 4" descr="http://kk.convdocs.org/pars_docs/refs/62/61993/61993_html_7ec4da4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9275"/>
            <a:ext cx="4032250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Прямоугольник 5"/>
          <p:cNvSpPr>
            <a:spLocks noChangeArrowheads="1"/>
          </p:cNvSpPr>
          <p:nvPr/>
        </p:nvSpPr>
        <p:spPr bwMode="auto">
          <a:xfrm>
            <a:off x="611188" y="5229225"/>
            <a:ext cx="763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Рис. </a:t>
            </a:r>
            <a:r>
              <a:rPr lang="ru-RU" altLang="ru-RU" sz="1800">
                <a:latin typeface="Arial" charset="0"/>
              </a:rPr>
              <a:t>38. Гепатикоеюноанастомоз. по R Smith (1, 2- этапы операции).</a:t>
            </a:r>
            <a:br>
              <a:rPr lang="ru-RU" altLang="ru-RU" sz="1800">
                <a:latin typeface="Arial" charset="0"/>
              </a:rPr>
            </a:br>
            <a:r>
              <a:rPr lang="ru-RU" altLang="ru-RU" sz="1800">
                <a:latin typeface="Arial" charset="0"/>
              </a:rPr>
              <a:t/>
            </a:r>
            <a:br>
              <a:rPr lang="ru-RU" altLang="ru-RU" sz="1800">
                <a:latin typeface="Arial" charset="0"/>
              </a:rPr>
            </a:br>
            <a:endParaRPr lang="ru-RU" alt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92100"/>
            <a:ext cx="8435280" cy="1384300"/>
          </a:xfrm>
        </p:spPr>
        <p:txBody>
          <a:bodyPr/>
          <a:lstStyle/>
          <a:p>
            <a:pPr algn="ctr"/>
            <a:r>
              <a:rPr lang="ru-RU" sz="3000" dirty="0" smtClean="0"/>
              <a:t>Ахолия – патологическое состояние, связанное с непопаданием желчи в кишечник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05000"/>
            <a:ext cx="8363272" cy="4114800"/>
          </a:xfrm>
        </p:spPr>
        <p:txBody>
          <a:bodyPr/>
          <a:lstStyle/>
          <a:p>
            <a:r>
              <a:rPr lang="ru-RU" sz="2400" dirty="0" smtClean="0"/>
              <a:t>Колонизация бактерий и их </a:t>
            </a:r>
            <a:r>
              <a:rPr lang="ru-RU" sz="2400" dirty="0" err="1" smtClean="0"/>
              <a:t>транслокация</a:t>
            </a:r>
            <a:r>
              <a:rPr lang="ru-RU" sz="2400" dirty="0" smtClean="0"/>
              <a:t> в портальную кровь.</a:t>
            </a:r>
          </a:p>
          <a:p>
            <a:r>
              <a:rPr lang="ru-RU" sz="2400" dirty="0" smtClean="0"/>
              <a:t>Прекращение эмульгирования бактериального эндотоксина желчными кислотами, что ведет к повышению его концентрации в портальной крови.</a:t>
            </a:r>
          </a:p>
          <a:p>
            <a:r>
              <a:rPr lang="ru-RU" sz="2400" dirty="0" smtClean="0"/>
              <a:t>Функциональное напряжение клеток </a:t>
            </a:r>
            <a:r>
              <a:rPr lang="ru-RU" sz="2400" dirty="0" err="1" smtClean="0"/>
              <a:t>Курфера</a:t>
            </a:r>
            <a:r>
              <a:rPr lang="ru-RU" sz="2400" dirty="0" smtClean="0"/>
              <a:t>, вызванное желчной гипертензией, не обеспечивает «сдерживания» эндотоксина и бактерий в синусоидах печени, что приводит к их прорыву в центральную вену и системный кровоток.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245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371600"/>
            <a:ext cx="8613775" cy="4876800"/>
          </a:xfrm>
        </p:spPr>
        <p:txBody>
          <a:bodyPr/>
          <a:lstStyle/>
          <a:p>
            <a:pPr marL="441325" indent="-441325" algn="just" eaLnBrk="1" hangingPunct="1">
              <a:buFont typeface="Arial" charset="0"/>
              <a:buNone/>
              <a:defRPr/>
            </a:pPr>
            <a:r>
              <a:rPr lang="ru-RU" sz="3600" dirty="0" smtClean="0">
                <a:latin typeface="Times New Roman" pitchFamily="18" charset="0"/>
              </a:rPr>
              <a:t>1. 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</a:rPr>
              <a:t>Болевой синдром</a:t>
            </a:r>
            <a:r>
              <a:rPr lang="ru-RU" sz="3600" b="1" dirty="0" smtClean="0">
                <a:latin typeface="Times New Roman" pitchFamily="18" charset="0"/>
              </a:rPr>
              <a:t>:</a:t>
            </a:r>
          </a:p>
          <a:p>
            <a:pPr marL="441325" indent="-441325" algn="just" eaLnBrk="1" hangingPunct="1">
              <a:buSzPct val="95000"/>
              <a:buFont typeface="Wingdings" pitchFamily="2" charset="2"/>
              <a:buChar char="û"/>
              <a:defRPr/>
            </a:pPr>
            <a:r>
              <a:rPr lang="ru-RU" b="1" dirty="0" smtClean="0">
                <a:latin typeface="Times New Roman" pitchFamily="18" charset="0"/>
              </a:rPr>
              <a:t>Острые</a:t>
            </a:r>
            <a:r>
              <a:rPr lang="ru-RU" dirty="0" smtClean="0">
                <a:latin typeface="Times New Roman" pitchFamily="18" charset="0"/>
              </a:rPr>
              <a:t> приступообразные боли (при давлении в ЖВП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350-400 мм вод. ст.)</a:t>
            </a:r>
            <a:endParaRPr lang="ru-RU" dirty="0" smtClean="0">
              <a:latin typeface="Times New Roman" pitchFamily="18" charset="0"/>
            </a:endParaRPr>
          </a:p>
          <a:p>
            <a:pPr marL="441325" indent="-441325" algn="just" eaLnBrk="1" hangingPunct="1">
              <a:buSzPct val="95000"/>
              <a:buFont typeface="Wingdings" pitchFamily="2" charset="2"/>
              <a:buChar char="û"/>
              <a:defRPr/>
            </a:pPr>
            <a:r>
              <a:rPr lang="ru-RU" b="1" dirty="0" smtClean="0">
                <a:latin typeface="Times New Roman" pitchFamily="18" charset="0"/>
              </a:rPr>
              <a:t>Тупые</a:t>
            </a:r>
            <a:r>
              <a:rPr lang="ru-RU" dirty="0" smtClean="0">
                <a:latin typeface="Times New Roman" pitchFamily="18" charset="0"/>
              </a:rPr>
              <a:t> ноющие боли</a:t>
            </a:r>
          </a:p>
          <a:p>
            <a:pPr marL="441325" indent="-441325" algn="ctr" eaLnBrk="1" hangingPunct="1">
              <a:buSzPct val="95000"/>
              <a:buFont typeface="Wingdings" pitchFamily="2" charset="2"/>
              <a:buNone/>
              <a:defRPr/>
            </a:pPr>
            <a:r>
              <a:rPr lang="ru-RU" sz="3600" dirty="0" smtClean="0">
                <a:latin typeface="Times New Roman" pitchFamily="18" charset="0"/>
              </a:rPr>
              <a:t>Встречаются и </a:t>
            </a:r>
            <a:r>
              <a:rPr lang="ru-RU" sz="3600" dirty="0" err="1" smtClean="0">
                <a:latin typeface="Times New Roman" pitchFamily="18" charset="0"/>
              </a:rPr>
              <a:t>безболевые</a:t>
            </a:r>
            <a:r>
              <a:rPr lang="ru-RU" sz="3600" dirty="0" smtClean="0">
                <a:latin typeface="Times New Roman" pitchFamily="18" charset="0"/>
              </a:rPr>
              <a:t> формы </a:t>
            </a:r>
          </a:p>
          <a:p>
            <a:pPr marL="441325" indent="-441325" algn="ctr" eaLnBrk="1" hangingPunct="1">
              <a:buSzPct val="95000"/>
              <a:buFont typeface="Wingdings" pitchFamily="2" charset="2"/>
              <a:buNone/>
              <a:defRPr/>
            </a:pPr>
            <a:r>
              <a:rPr lang="ru-RU" sz="3600" dirty="0" smtClean="0">
                <a:latin typeface="Times New Roman" pitchFamily="18" charset="0"/>
              </a:rPr>
              <a:t>(от</a:t>
            </a:r>
            <a:r>
              <a:rPr lang="en-US" sz="3600" dirty="0" smtClean="0">
                <a:latin typeface="Times New Roman" pitchFamily="18" charset="0"/>
              </a:rPr>
              <a:t> 26 </a:t>
            </a:r>
            <a:r>
              <a:rPr lang="ru-RU" sz="3600" dirty="0" smtClean="0">
                <a:latin typeface="Times New Roman" pitchFamily="18" charset="0"/>
              </a:rPr>
              <a:t>до 66 </a:t>
            </a:r>
            <a:r>
              <a:rPr lang="en-US" sz="3600" dirty="0" smtClean="0">
                <a:latin typeface="Times New Roman" pitchFamily="18" charset="0"/>
              </a:rPr>
              <a:t>% </a:t>
            </a:r>
            <a:r>
              <a:rPr lang="ru-RU" sz="3600" dirty="0" smtClean="0">
                <a:latin typeface="Times New Roman" pitchFamily="18" charset="0"/>
              </a:rPr>
              <a:t>случаев)</a:t>
            </a:r>
          </a:p>
          <a:p>
            <a:pPr marL="441325" indent="-441325" algn="just" eaLnBrk="1" hangingPunct="1"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Возможна иррадиация болей</a:t>
            </a:r>
          </a:p>
          <a:p>
            <a:pPr marL="441325" indent="-441325" algn="just" eaLnBrk="1" hangingPunct="1">
              <a:buSzPct val="95000"/>
              <a:buFont typeface="Wingdings" pitchFamily="2" charset="2"/>
              <a:buChar char="û"/>
              <a:defRPr/>
            </a:pPr>
            <a:endParaRPr lang="ru-RU" dirty="0" smtClean="0">
              <a:latin typeface="Times New Roman" pitchFamily="18" charset="0"/>
            </a:endParaRPr>
          </a:p>
        </p:txBody>
      </p:sp>
      <p:sp>
        <p:nvSpPr>
          <p:cNvPr id="129027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latin typeface="Times New Roman" pitchFamily="18" charset="0"/>
              </a:rPr>
              <a:t>Клиническая картина МЖ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219200"/>
            <a:ext cx="8613775" cy="4876800"/>
          </a:xfrm>
        </p:spPr>
        <p:txBody>
          <a:bodyPr/>
          <a:lstStyle/>
          <a:p>
            <a:pPr marL="441325" indent="-441325" algn="just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3600" dirty="0" smtClean="0">
                <a:latin typeface="Times New Roman" pitchFamily="18" charset="0"/>
              </a:rPr>
              <a:t>2</a:t>
            </a:r>
            <a:r>
              <a:rPr lang="ru-RU" sz="3600" dirty="0" smtClean="0">
                <a:latin typeface="Times New Roman" pitchFamily="18" charset="0"/>
              </a:rPr>
              <a:t>. 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</a:rPr>
              <a:t>Чувство тяжести в 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itchFamily="18" charset="0"/>
              </a:rPr>
              <a:t>эпигастрии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</a:rPr>
              <a:t> и правом подреберье</a:t>
            </a:r>
            <a:r>
              <a:rPr lang="ru-RU" sz="3600" b="1" dirty="0" smtClean="0">
                <a:latin typeface="Times New Roman" pitchFamily="18" charset="0"/>
              </a:rPr>
              <a:t>.</a:t>
            </a:r>
          </a:p>
          <a:p>
            <a:pPr marL="441325" indent="-441325" algn="just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3600" b="1" dirty="0" smtClean="0">
                <a:latin typeface="Times New Roman" pitchFamily="18" charset="0"/>
              </a:rPr>
              <a:t>3. 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itchFamily="18" charset="0"/>
              </a:rPr>
              <a:t>Диспептические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</a:rPr>
              <a:t> расстройства</a:t>
            </a:r>
            <a:r>
              <a:rPr lang="ru-RU" sz="3600" b="1" dirty="0" smtClean="0">
                <a:latin typeface="Times New Roman" pitchFamily="18" charset="0"/>
              </a:rPr>
              <a:t>:</a:t>
            </a:r>
          </a:p>
          <a:p>
            <a:pPr marL="441325" indent="-441325" algn="just" eaLnBrk="1" hangingPunct="1">
              <a:lnSpc>
                <a:spcPct val="90000"/>
              </a:lnSpc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рвота (рефлекторно, за счёт интоксикации, от сдавления);</a:t>
            </a:r>
          </a:p>
          <a:p>
            <a:pPr marL="441325" indent="-441325" algn="just" eaLnBrk="1" hangingPunct="1">
              <a:lnSpc>
                <a:spcPct val="90000"/>
              </a:lnSpc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отсутствие аппетита;</a:t>
            </a:r>
          </a:p>
          <a:p>
            <a:pPr marL="441325" indent="-441325" algn="just" eaLnBrk="1" hangingPunct="1">
              <a:lnSpc>
                <a:spcPct val="90000"/>
              </a:lnSpc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снижение веса;</a:t>
            </a:r>
          </a:p>
          <a:p>
            <a:pPr marL="441325" indent="-441325" algn="just" eaLnBrk="1" hangingPunct="1">
              <a:lnSpc>
                <a:spcPct val="90000"/>
              </a:lnSpc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запоры;</a:t>
            </a:r>
          </a:p>
          <a:p>
            <a:pPr marL="441325" indent="-441325" algn="just" eaLnBrk="1" hangingPunct="1">
              <a:lnSpc>
                <a:spcPct val="90000"/>
              </a:lnSpc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поносы (при длительном течении желтухи);</a:t>
            </a:r>
          </a:p>
          <a:p>
            <a:pPr marL="441325" indent="-441325" algn="just" eaLnBrk="1" hangingPunct="1">
              <a:lnSpc>
                <a:spcPct val="90000"/>
              </a:lnSpc>
              <a:buSzPct val="95000"/>
              <a:buFont typeface="Wingdings" pitchFamily="2" charset="2"/>
              <a:buChar char="û"/>
              <a:defRPr/>
            </a:pPr>
            <a:endParaRPr lang="ru-RU" dirty="0" smtClean="0">
              <a:latin typeface="Times New Roman" pitchFamily="18" charset="0"/>
            </a:endParaRPr>
          </a:p>
        </p:txBody>
      </p:sp>
      <p:sp>
        <p:nvSpPr>
          <p:cNvPr id="13005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1625" y="7620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latin typeface="Times New Roman" pitchFamily="18" charset="0"/>
              </a:rPr>
              <a:t>Клиническая картина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371600"/>
            <a:ext cx="9144000" cy="4876800"/>
          </a:xfrm>
        </p:spPr>
        <p:txBody>
          <a:bodyPr/>
          <a:lstStyle/>
          <a:p>
            <a:pPr marL="441325" indent="-441325" algn="just" eaLnBrk="1" hangingPunct="1">
              <a:buFont typeface="Arial" charset="0"/>
              <a:buNone/>
              <a:defRPr/>
            </a:pPr>
            <a:r>
              <a:rPr lang="ru-RU" sz="3600" dirty="0" smtClean="0">
                <a:latin typeface="Times New Roman" pitchFamily="18" charset="0"/>
              </a:rPr>
              <a:t>4. 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</a:rPr>
              <a:t>Холангит</a:t>
            </a:r>
            <a:r>
              <a:rPr lang="ru-RU" sz="3600" dirty="0" smtClean="0">
                <a:latin typeface="Times New Roman" pitchFamily="18" charset="0"/>
              </a:rPr>
              <a:t> (50 - 70 % случаев)</a:t>
            </a:r>
          </a:p>
          <a:p>
            <a:pPr marL="441325" indent="-441325" algn="just" eaLnBrk="1" hangingPunct="1"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Повышение температуры до 38 – 39 </a:t>
            </a:r>
            <a:r>
              <a:rPr lang="ru-RU" baseline="30000" dirty="0" err="1" smtClean="0">
                <a:latin typeface="Times New Roman" pitchFamily="18" charset="0"/>
              </a:rPr>
              <a:t>о</a:t>
            </a:r>
            <a:r>
              <a:rPr lang="ru-RU" dirty="0" err="1" smtClean="0">
                <a:latin typeface="Times New Roman" pitchFamily="18" charset="0"/>
              </a:rPr>
              <a:t>С</a:t>
            </a:r>
            <a:endParaRPr lang="ru-RU" dirty="0" smtClean="0">
              <a:latin typeface="Times New Roman" pitchFamily="18" charset="0"/>
            </a:endParaRPr>
          </a:p>
          <a:p>
            <a:pPr marL="441325" indent="-441325" algn="just" eaLnBrk="1" hangingPunct="1"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Ознобы, боль (Триада ШАРКО)</a:t>
            </a:r>
          </a:p>
          <a:p>
            <a:pPr marL="441325" indent="-441325" algn="just" eaLnBrk="1" hangingPunct="1">
              <a:buSzPct val="95000"/>
              <a:buFont typeface="Wingdings" pitchFamily="2" charset="2"/>
              <a:buNone/>
              <a:defRPr/>
            </a:pPr>
            <a:r>
              <a:rPr lang="ru-RU" sz="3600" dirty="0" smtClean="0">
                <a:latin typeface="Times New Roman" pitchFamily="18" charset="0"/>
              </a:rPr>
              <a:t>5. 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</a:rPr>
              <a:t>Желтушность (</a:t>
            </a:r>
            <a:r>
              <a:rPr lang="ru-RU" sz="3600" dirty="0" err="1" smtClean="0">
                <a:solidFill>
                  <a:srgbClr val="FFFF00"/>
                </a:solidFill>
                <a:latin typeface="Times New Roman" pitchFamily="18" charset="0"/>
              </a:rPr>
              <a:t>иктеричность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</a:rPr>
              <a:t>) кожи и склер</a:t>
            </a:r>
          </a:p>
          <a:p>
            <a:pPr marL="441325" indent="-441325" algn="just" eaLnBrk="1" hangingPunct="1"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при уровне билирубина в сыворотке 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34,2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мкмоль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/л</a:t>
            </a:r>
          </a:p>
          <a:p>
            <a:pPr marL="441325" indent="-441325" algn="just" eaLnBrk="1" hangingPunct="1"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желтуха может быть перемежающейся</a:t>
            </a:r>
          </a:p>
        </p:txBody>
      </p:sp>
      <p:sp>
        <p:nvSpPr>
          <p:cNvPr id="131075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latin typeface="Times New Roman" pitchFamily="18" charset="0"/>
              </a:rPr>
              <a:t>Клиническая картина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err="1" smtClean="0"/>
              <a:t>Пентада</a:t>
            </a:r>
            <a:r>
              <a:rPr lang="ru-RU" dirty="0" smtClean="0"/>
              <a:t> </a:t>
            </a:r>
            <a:r>
              <a:rPr lang="ru-RU" dirty="0" err="1" smtClean="0"/>
              <a:t>Рейнолдса</a:t>
            </a:r>
            <a:r>
              <a:rPr lang="ru-RU" dirty="0" smtClean="0"/>
              <a:t>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smtClean="0"/>
              <a:t>Боль в правом подреберье</a:t>
            </a:r>
          </a:p>
          <a:p>
            <a:pPr eaLnBrk="1" hangingPunct="1">
              <a:defRPr/>
            </a:pPr>
            <a:r>
              <a:rPr lang="ru-RU" sz="4800" smtClean="0"/>
              <a:t>Желтуха</a:t>
            </a:r>
          </a:p>
          <a:p>
            <a:pPr eaLnBrk="1" hangingPunct="1">
              <a:defRPr/>
            </a:pPr>
            <a:r>
              <a:rPr lang="ru-RU" sz="4800" smtClean="0"/>
              <a:t>Фебрильная гипертермия</a:t>
            </a:r>
          </a:p>
          <a:p>
            <a:pPr eaLnBrk="1" hangingPunct="1">
              <a:defRPr/>
            </a:pPr>
            <a:r>
              <a:rPr lang="ru-RU" sz="4800" smtClean="0"/>
              <a:t>Гипотензия </a:t>
            </a:r>
          </a:p>
          <a:p>
            <a:pPr eaLnBrk="1" hangingPunct="1">
              <a:defRPr/>
            </a:pPr>
            <a:r>
              <a:rPr lang="ru-RU" sz="4800" smtClean="0"/>
              <a:t>Энцефалопатия</a:t>
            </a:r>
          </a:p>
        </p:txBody>
      </p:sp>
    </p:spTree>
    <p:extLst>
      <p:ext uri="{BB962C8B-B14F-4D97-AF65-F5344CB8AC3E}">
        <p14:creationId xmlns:p14="http://schemas.microsoft.com/office/powerpoint/2010/main" val="35605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371600"/>
            <a:ext cx="8763000" cy="4876800"/>
          </a:xfrm>
        </p:spPr>
        <p:txBody>
          <a:bodyPr/>
          <a:lstStyle/>
          <a:p>
            <a:pPr marL="441325" indent="-441325" algn="just" eaLnBrk="1" hangingPunct="1">
              <a:buFont typeface="Arial" charset="0"/>
              <a:buNone/>
              <a:defRPr/>
            </a:pPr>
            <a:r>
              <a:rPr lang="ru-RU" sz="3600" smtClean="0">
                <a:latin typeface="Times New Roman" pitchFamily="18" charset="0"/>
              </a:rPr>
              <a:t>6. </a:t>
            </a:r>
            <a:r>
              <a:rPr lang="ru-RU" sz="3600" smtClean="0">
                <a:solidFill>
                  <a:srgbClr val="FFFF00"/>
                </a:solidFill>
                <a:latin typeface="Times New Roman" pitchFamily="18" charset="0"/>
              </a:rPr>
              <a:t>Кожный зуд, расчёсы</a:t>
            </a:r>
          </a:p>
          <a:p>
            <a:pPr marL="441325" indent="-441325" algn="just" eaLnBrk="1" hangingPunct="1">
              <a:buFont typeface="Arial" charset="0"/>
              <a:buNone/>
              <a:defRPr/>
            </a:pPr>
            <a:r>
              <a:rPr lang="ru-RU" sz="3600" smtClean="0">
                <a:latin typeface="Times New Roman" pitchFamily="18" charset="0"/>
              </a:rPr>
              <a:t>7. </a:t>
            </a:r>
            <a:r>
              <a:rPr lang="ru-RU" sz="3600" smtClean="0">
                <a:solidFill>
                  <a:srgbClr val="FFFF00"/>
                </a:solidFill>
                <a:latin typeface="Times New Roman" pitchFamily="18" charset="0"/>
              </a:rPr>
              <a:t>Геморрагический диатез</a:t>
            </a:r>
          </a:p>
          <a:p>
            <a:pPr marL="441325" indent="-441325" algn="just" eaLnBrk="1" hangingPunct="1">
              <a:buFont typeface="Arial" charset="0"/>
              <a:buNone/>
              <a:defRPr/>
            </a:pPr>
            <a:r>
              <a:rPr lang="ru-RU" sz="3600" smtClean="0">
                <a:latin typeface="Times New Roman" pitchFamily="18" charset="0"/>
              </a:rPr>
              <a:t>8. </a:t>
            </a:r>
            <a:r>
              <a:rPr lang="ru-RU" sz="3600" smtClean="0">
                <a:solidFill>
                  <a:srgbClr val="FFFF00"/>
                </a:solidFill>
                <a:latin typeface="Times New Roman" pitchFamily="18" charset="0"/>
              </a:rPr>
              <a:t>Увеличение размеров печени</a:t>
            </a:r>
          </a:p>
          <a:p>
            <a:pPr marL="441325" indent="-441325" algn="just" eaLnBrk="1" hangingPunct="1">
              <a:buSzPct val="95000"/>
              <a:buFont typeface="Wingdings" pitchFamily="2" charset="2"/>
              <a:buChar char="û"/>
              <a:defRPr/>
            </a:pPr>
            <a:r>
              <a:rPr lang="ru-RU" smtClean="0">
                <a:latin typeface="Times New Roman" pitchFamily="18" charset="0"/>
              </a:rPr>
              <a:t>«печёночный горб»</a:t>
            </a:r>
          </a:p>
          <a:p>
            <a:pPr marL="441325" indent="-441325" algn="just" eaLnBrk="1" hangingPunct="1">
              <a:buSzPct val="95000"/>
              <a:buFont typeface="Wingdings" pitchFamily="2" charset="2"/>
              <a:buChar char="û"/>
              <a:defRPr/>
            </a:pPr>
            <a:r>
              <a:rPr lang="ru-RU" smtClean="0">
                <a:latin typeface="Times New Roman" pitchFamily="18" charset="0"/>
              </a:rPr>
              <a:t>«каменистая плотность» - симптом Любимова</a:t>
            </a:r>
          </a:p>
          <a:p>
            <a:pPr marL="441325" indent="-441325" algn="just" eaLnBrk="1" hangingPunct="1">
              <a:buSzPct val="95000"/>
              <a:buFont typeface="Wingdings" pitchFamily="2" charset="2"/>
              <a:buNone/>
              <a:defRPr/>
            </a:pPr>
            <a:r>
              <a:rPr lang="ru-RU" sz="3600" smtClean="0">
                <a:latin typeface="Times New Roman" pitchFamily="18" charset="0"/>
              </a:rPr>
              <a:t>9. </a:t>
            </a:r>
            <a:r>
              <a:rPr lang="ru-RU" sz="3600" smtClean="0">
                <a:solidFill>
                  <a:srgbClr val="FFFF00"/>
                </a:solidFill>
                <a:latin typeface="Times New Roman" pitchFamily="18" charset="0"/>
              </a:rPr>
              <a:t>Симптом Курвуазье</a:t>
            </a:r>
            <a:r>
              <a:rPr lang="ru-RU" sz="3600" smtClean="0">
                <a:latin typeface="Times New Roman" pitchFamily="18" charset="0"/>
              </a:rPr>
              <a:t> (в 80 % случаев) – </a:t>
            </a:r>
            <a:r>
              <a:rPr lang="ru-RU" sz="3400" smtClean="0">
                <a:latin typeface="Times New Roman" pitchFamily="18" charset="0"/>
              </a:rPr>
              <a:t>увеличенный безболезненный желчный пузырь</a:t>
            </a:r>
          </a:p>
        </p:txBody>
      </p:sp>
      <p:sp>
        <p:nvSpPr>
          <p:cNvPr id="13312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latin typeface="Times New Roman" pitchFamily="18" charset="0"/>
              </a:rPr>
              <a:t>Клиническая картина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latin typeface="Times New Roman" pitchFamily="18" charset="0"/>
              </a:rPr>
              <a:t>Клиническая картина</a:t>
            </a:r>
          </a:p>
        </p:txBody>
      </p:sp>
      <p:sp>
        <p:nvSpPr>
          <p:cNvPr id="134146" name="Rectangle 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3810000"/>
            <a:ext cx="3736975" cy="2362200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mtClean="0">
                <a:latin typeface="Times New Roman" pitchFamily="18" charset="0"/>
              </a:rPr>
              <a:t>Симптом Курвуазье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2400" smtClean="0">
                <a:latin typeface="Times New Roman" pitchFamily="18" charset="0"/>
              </a:rPr>
              <a:t>(фото при лапароскопии у больного с опухолью головки поджелудочной железы)</a:t>
            </a:r>
          </a:p>
        </p:txBody>
      </p:sp>
      <p:pic>
        <p:nvPicPr>
          <p:cNvPr id="30724" name="Picture 5" descr="Симптом Курвуазье эндо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4025" y="1600200"/>
            <a:ext cx="4727575" cy="4675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35459"/>
            <a:ext cx="4632589" cy="682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31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476672"/>
            <a:ext cx="8763000" cy="5771728"/>
          </a:xfrm>
        </p:spPr>
        <p:txBody>
          <a:bodyPr/>
          <a:lstStyle/>
          <a:p>
            <a:pPr marL="441325" indent="-441325" algn="just" eaLnBrk="1" hangingPunct="1">
              <a:buSzPct val="95000"/>
              <a:buFont typeface="Wingdings" pitchFamily="2" charset="2"/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latin typeface="Times New Roman" pitchFamily="18" charset="0"/>
              </a:rPr>
              <a:t>СИДРОМ КУРВУАЗЬЕ-ТЕРРЬЕ:</a:t>
            </a:r>
          </a:p>
          <a:p>
            <a:pPr marL="441325" indent="-441325" algn="just" eaLnBrk="1" hangingPunct="1">
              <a:buSzPct val="95000"/>
              <a:buFont typeface="Wingdings" pitchFamily="2" charset="2"/>
              <a:buNone/>
              <a:defRPr/>
            </a:pPr>
            <a:endParaRPr lang="ru-RU" sz="4400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marL="441325" indent="-441325" algn="just" eaLnBrk="1" hangingPunct="1">
              <a:buSzPct val="95000"/>
              <a:buFont typeface="Wingdings" pitchFamily="2" charset="2"/>
              <a:buNone/>
              <a:defRPr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Увеличенный безболезненный желчный пузырь;</a:t>
            </a:r>
          </a:p>
          <a:p>
            <a:pPr marL="441325" indent="-441325" algn="just" eaLnBrk="1" hangingPunct="1">
              <a:buSzPct val="95000"/>
              <a:buFont typeface="Wingdings" pitchFamily="2" charset="2"/>
              <a:buNone/>
              <a:defRPr/>
            </a:pPr>
            <a:r>
              <a:rPr lang="ru-RU" sz="4000" kern="1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Желтуха </a:t>
            </a:r>
            <a:r>
              <a:rPr lang="ru-RU" sz="400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кожи и слизистых оболочек с выраженным </a:t>
            </a:r>
            <a:r>
              <a:rPr lang="ru-RU" sz="4000" kern="1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зудом;</a:t>
            </a:r>
          </a:p>
          <a:p>
            <a:pPr algn="just" eaLnBrk="1" hangingPunct="1">
              <a:buSzPct val="95000"/>
              <a:buFontTx/>
              <a:buChar char="-"/>
              <a:defRPr/>
            </a:pPr>
            <a:r>
              <a:rPr lang="ru-RU" sz="4000" kern="12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Ахоличный</a:t>
            </a:r>
            <a:r>
              <a:rPr lang="ru-RU" sz="4000" kern="1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кал.</a:t>
            </a:r>
          </a:p>
          <a:p>
            <a:pPr algn="just" eaLnBrk="1" hangingPunct="1">
              <a:buSzPct val="95000"/>
              <a:buFontTx/>
              <a:buChar char="-"/>
              <a:defRPr/>
            </a:pPr>
            <a:endParaRPr lang="ru-RU" sz="3400" dirty="0" smtClean="0">
              <a:latin typeface="Times New Roman" pitchFamily="18" charset="0"/>
            </a:endParaRPr>
          </a:p>
          <a:p>
            <a:pPr marL="441325" indent="-441325" algn="just" eaLnBrk="1" hangingPunct="1">
              <a:buSzPct val="95000"/>
              <a:buFont typeface="Wingdings" pitchFamily="2" charset="2"/>
              <a:buNone/>
              <a:defRPr/>
            </a:pPr>
            <a:endParaRPr lang="ru-RU" sz="34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371600"/>
            <a:ext cx="8613775" cy="4876800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3600" dirty="0" smtClean="0">
                <a:latin typeface="Times New Roman" pitchFamily="18" charset="0"/>
              </a:rPr>
              <a:t>10. 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</a:rPr>
              <a:t>Портальная гипертензия</a:t>
            </a:r>
          </a:p>
          <a:p>
            <a:pPr marL="0" indent="0" algn="just" eaLnBrk="1" hangingPunct="1">
              <a:lnSpc>
                <a:spcPct val="90000"/>
              </a:lnSpc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 Расширение подкожных вен передней брюшной стенки в виде «головы медузы»</a:t>
            </a:r>
          </a:p>
          <a:p>
            <a:pPr marL="0" indent="0" algn="just" eaLnBrk="1" hangingPunct="1">
              <a:lnSpc>
                <a:spcPct val="90000"/>
              </a:lnSpc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 «Лягушачий живот» за счёт асцита</a:t>
            </a:r>
          </a:p>
          <a:p>
            <a:pPr marL="0" indent="0" algn="just" eaLnBrk="1" hangingPunct="1">
              <a:lnSpc>
                <a:spcPct val="90000"/>
              </a:lnSpc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 Расширение вен пищевода</a:t>
            </a:r>
          </a:p>
          <a:p>
            <a:pPr marL="0" indent="0" algn="just" eaLnBrk="1" hangingPunct="1">
              <a:lnSpc>
                <a:spcPct val="90000"/>
              </a:lnSpc>
              <a:buSzPct val="95000"/>
              <a:buFont typeface="Wingdings" pitchFamily="2" charset="2"/>
              <a:buChar char="û"/>
              <a:defRPr/>
            </a:pPr>
            <a:r>
              <a:rPr lang="ru-RU" dirty="0" smtClean="0">
                <a:latin typeface="Times New Roman" pitchFamily="18" charset="0"/>
              </a:rPr>
              <a:t> Увеличение геморроидальных узлов</a:t>
            </a:r>
          </a:p>
          <a:p>
            <a:pPr marL="0" indent="0" algn="just" eaLnBrk="1" hangingPunct="1">
              <a:lnSpc>
                <a:spcPct val="90000"/>
              </a:lnSpc>
              <a:buSzPct val="95000"/>
              <a:buFont typeface="Wingdings" pitchFamily="2" charset="2"/>
              <a:buNone/>
              <a:defRPr/>
            </a:pPr>
            <a:r>
              <a:rPr lang="ru-RU" sz="3600" dirty="0" smtClean="0">
                <a:latin typeface="Times New Roman" pitchFamily="18" charset="0"/>
              </a:rPr>
              <a:t>11. 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</a:rPr>
              <a:t>Печёночная недостаточность</a:t>
            </a:r>
          </a:p>
          <a:p>
            <a:pPr marL="0" indent="0" algn="just" eaLnBrk="1" hangingPunct="1">
              <a:lnSpc>
                <a:spcPct val="90000"/>
              </a:lnSpc>
              <a:buSzPct val="95000"/>
              <a:buFont typeface="Wingdings" pitchFamily="2" charset="2"/>
              <a:buNone/>
              <a:defRPr/>
            </a:pPr>
            <a:r>
              <a:rPr lang="ru-RU" sz="3400" dirty="0" smtClean="0">
                <a:latin typeface="Times New Roman" pitchFamily="18" charset="0"/>
              </a:rPr>
              <a:t>Развивается печёночная энцефалопатия, вплоть до печёночной комы</a:t>
            </a:r>
          </a:p>
        </p:txBody>
      </p:sp>
      <p:sp>
        <p:nvSpPr>
          <p:cNvPr id="1361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92100"/>
            <a:ext cx="8229600" cy="6159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latin typeface="Times New Roman" pitchFamily="18" charset="0"/>
              </a:rPr>
              <a:t>Клиническая картина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371600"/>
            <a:ext cx="9144000" cy="48768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4000" b="1" dirty="0" smtClean="0">
                <a:latin typeface="Times New Roman" pitchFamily="18" charset="0"/>
              </a:rPr>
              <a:t>По степени билирубинемии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endParaRPr lang="ru-RU" sz="3400" dirty="0" smtClean="0">
              <a:latin typeface="Times New Roman" pitchFamily="18" charset="0"/>
            </a:endParaRPr>
          </a:p>
          <a:p>
            <a:pPr marL="0" indent="0" eaLnBrk="1" hangingPunct="1">
              <a:buFont typeface="Wingdings" pitchFamily="2" charset="2"/>
              <a:buChar char="ü"/>
              <a:defRPr/>
            </a:pPr>
            <a:r>
              <a:rPr lang="ru-RU" sz="3400" dirty="0" smtClean="0">
                <a:latin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</a:rPr>
              <a:t>лёгкая</a:t>
            </a:r>
            <a:r>
              <a:rPr lang="ru-RU" sz="3400" b="1" dirty="0" smtClean="0">
                <a:latin typeface="Times New Roman" pitchFamily="18" charset="0"/>
              </a:rPr>
              <a:t> (общий билирубин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≤ </a:t>
            </a:r>
            <a:r>
              <a:rPr lang="ru-RU" sz="3400" b="1" dirty="0" smtClean="0">
                <a:latin typeface="Times New Roman" pitchFamily="18" charset="0"/>
              </a:rPr>
              <a:t>100 </a:t>
            </a:r>
            <a:r>
              <a:rPr lang="ru-RU" sz="3400" b="1" dirty="0" err="1" smtClean="0">
                <a:latin typeface="Times New Roman" pitchFamily="18" charset="0"/>
              </a:rPr>
              <a:t>мкмоль</a:t>
            </a:r>
            <a:r>
              <a:rPr lang="ru-RU" sz="3400" b="1" dirty="0" smtClean="0">
                <a:latin typeface="Times New Roman" pitchFamily="18" charset="0"/>
              </a:rPr>
              <a:t>/л)</a:t>
            </a:r>
          </a:p>
          <a:p>
            <a:pPr marL="0" indent="0" eaLnBrk="1" hangingPunct="1">
              <a:buFont typeface="Wingdings" pitchFamily="2" charset="2"/>
              <a:buChar char="ü"/>
              <a:defRPr/>
            </a:pPr>
            <a:endParaRPr lang="ru-RU" sz="3400" b="1" dirty="0" smtClean="0">
              <a:latin typeface="Times New Roman" pitchFamily="18" charset="0"/>
            </a:endParaRPr>
          </a:p>
          <a:p>
            <a:pPr marL="0" indent="0" eaLnBrk="1" hangingPunct="1">
              <a:buFont typeface="Wingdings" pitchFamily="2" charset="2"/>
              <a:buChar char="ü"/>
              <a:defRPr/>
            </a:pPr>
            <a:r>
              <a:rPr lang="ru-RU" sz="3400" b="1" dirty="0" smtClean="0">
                <a:latin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</a:rPr>
              <a:t>средняя</a:t>
            </a:r>
            <a:r>
              <a:rPr lang="ru-RU" sz="3400" b="1" dirty="0" smtClean="0">
                <a:latin typeface="Times New Roman" pitchFamily="18" charset="0"/>
              </a:rPr>
              <a:t>   (общий билирубин 101-200)</a:t>
            </a:r>
          </a:p>
          <a:p>
            <a:pPr marL="0" indent="0" eaLnBrk="1" hangingPunct="1">
              <a:buFont typeface="Wingdings" pitchFamily="2" charset="2"/>
              <a:buChar char="ü"/>
              <a:defRPr/>
            </a:pPr>
            <a:endParaRPr lang="ru-RU" sz="3400" b="1" dirty="0" smtClean="0">
              <a:latin typeface="Times New Roman" pitchFamily="18" charset="0"/>
            </a:endParaRPr>
          </a:p>
          <a:p>
            <a:pPr marL="0" indent="0" eaLnBrk="1" hangingPunct="1">
              <a:buFont typeface="Wingdings" pitchFamily="2" charset="2"/>
              <a:buChar char="ü"/>
              <a:defRPr/>
            </a:pPr>
            <a:r>
              <a:rPr lang="ru-RU" sz="3400" b="1" dirty="0" smtClean="0">
                <a:latin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</a:rPr>
              <a:t>тяжёлая</a:t>
            </a:r>
            <a:r>
              <a:rPr lang="ru-RU" sz="3400" b="1" dirty="0" smtClean="0">
                <a:latin typeface="Times New Roman" pitchFamily="18" charset="0"/>
              </a:rPr>
              <a:t>   (общий билирубин 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≥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smtClean="0">
                <a:latin typeface="Times New Roman" pitchFamily="18" charset="0"/>
              </a:rPr>
              <a:t>201) </a:t>
            </a:r>
          </a:p>
          <a:p>
            <a:pPr marL="0" indent="0" eaLnBrk="1" hangingPunct="1">
              <a:buFont typeface="Wingdings" pitchFamily="2" charset="2"/>
              <a:buChar char="ü"/>
              <a:defRPr/>
            </a:pPr>
            <a:endParaRPr lang="ru-RU" sz="3400" b="1" dirty="0" smtClean="0">
              <a:latin typeface="Times New Roman" pitchFamily="18" charset="0"/>
            </a:endParaRPr>
          </a:p>
        </p:txBody>
      </p:sp>
      <p:sp>
        <p:nvSpPr>
          <p:cNvPr id="144387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latin typeface="Times New Roman" pitchFamily="18" charset="0"/>
              </a:rPr>
              <a:t>Классификация МЖ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371600"/>
            <a:ext cx="8763000" cy="52578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4000" b="1" dirty="0" smtClean="0">
                <a:latin typeface="Times New Roman" pitchFamily="18" charset="0"/>
              </a:rPr>
              <a:t>По клиническому течению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endParaRPr lang="ru-RU" sz="3400" dirty="0" smtClean="0">
              <a:latin typeface="Times New Roman" pitchFamily="18" charset="0"/>
            </a:endParaRPr>
          </a:p>
          <a:p>
            <a:pPr marL="0" indent="0" eaLnBrk="1" hangingPunct="1">
              <a:buFont typeface="Wingdings" pitchFamily="2" charset="2"/>
              <a:buChar char="ü"/>
              <a:defRPr/>
            </a:pPr>
            <a:r>
              <a:rPr lang="ru-RU" sz="3400" dirty="0" smtClean="0">
                <a:latin typeface="Times New Roman" pitchFamily="18" charset="0"/>
              </a:rPr>
              <a:t> острая</a:t>
            </a:r>
          </a:p>
          <a:p>
            <a:pPr marL="0" indent="0" eaLnBrk="1" hangingPunct="1">
              <a:buFont typeface="Wingdings" pitchFamily="2" charset="2"/>
              <a:buChar char="ü"/>
              <a:defRPr/>
            </a:pPr>
            <a:r>
              <a:rPr lang="ru-RU" sz="3400" dirty="0" smtClean="0">
                <a:latin typeface="Times New Roman" pitchFamily="18" charset="0"/>
              </a:rPr>
              <a:t>прогрессирующая</a:t>
            </a:r>
          </a:p>
          <a:p>
            <a:pPr marL="0" indent="0" eaLnBrk="1" hangingPunct="1">
              <a:buFont typeface="Wingdings" pitchFamily="2" charset="2"/>
              <a:buChar char="ü"/>
              <a:defRPr/>
            </a:pPr>
            <a:r>
              <a:rPr lang="ru-RU" sz="3400" dirty="0" smtClean="0">
                <a:latin typeface="Times New Roman" pitchFamily="18" charset="0"/>
              </a:rPr>
              <a:t>стабильная</a:t>
            </a:r>
          </a:p>
          <a:p>
            <a:pPr marL="0" indent="0" eaLnBrk="1" hangingPunct="1">
              <a:buFont typeface="Wingdings" pitchFamily="2" charset="2"/>
              <a:buChar char="ü"/>
              <a:defRPr/>
            </a:pPr>
            <a:r>
              <a:rPr lang="ru-RU" sz="3400" dirty="0" smtClean="0">
                <a:latin typeface="Times New Roman" pitchFamily="18" charset="0"/>
              </a:rPr>
              <a:t>перемежающаяся</a:t>
            </a:r>
          </a:p>
          <a:p>
            <a:pPr marL="0" indent="0" eaLnBrk="1" hangingPunct="1">
              <a:buFont typeface="Wingdings" pitchFamily="2" charset="2"/>
              <a:buChar char="ü"/>
              <a:defRPr/>
            </a:pPr>
            <a:r>
              <a:rPr lang="ru-RU" sz="3400" dirty="0" smtClean="0">
                <a:latin typeface="Times New Roman" pitchFamily="18" charset="0"/>
              </a:rPr>
              <a:t>рецидивирующая</a:t>
            </a:r>
          </a:p>
          <a:p>
            <a:pPr marL="0" indent="0" eaLnBrk="1" hangingPunct="1">
              <a:buFont typeface="Wingdings" pitchFamily="2" charset="2"/>
              <a:buChar char="ü"/>
              <a:defRPr/>
            </a:pPr>
            <a:r>
              <a:rPr lang="ru-RU" sz="3400" dirty="0" smtClean="0">
                <a:latin typeface="Times New Roman" pitchFamily="18" charset="0"/>
              </a:rPr>
              <a:t>хроническая</a:t>
            </a:r>
          </a:p>
          <a:p>
            <a:pPr marL="0" indent="0" eaLnBrk="1" hangingPunct="1">
              <a:buFont typeface="Wingdings" pitchFamily="2" charset="2"/>
              <a:buChar char="ü"/>
              <a:defRPr/>
            </a:pPr>
            <a:endParaRPr lang="ru-RU" sz="3400" dirty="0" smtClean="0">
              <a:latin typeface="Times New Roman" pitchFamily="18" charset="0"/>
            </a:endParaRPr>
          </a:p>
        </p:txBody>
      </p:sp>
      <p:sp>
        <p:nvSpPr>
          <p:cNvPr id="14541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latin typeface="Times New Roman" pitchFamily="18" charset="0"/>
              </a:rPr>
              <a:t>Классификация МЖ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</a:rPr>
              <a:t>Классификация МЖ</a:t>
            </a:r>
          </a:p>
        </p:txBody>
      </p:sp>
      <p:pic>
        <p:nvPicPr>
          <p:cNvPr id="34819" name="Picture 5" descr="Уровни блока при механической желтухе_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990600"/>
            <a:ext cx="4660900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4" name="Rectangle 2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949825" y="990600"/>
            <a:ext cx="4194175" cy="56388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z="3600" b="1" dirty="0" smtClean="0">
                <a:latin typeface="Times New Roman" pitchFamily="18" charset="0"/>
              </a:rPr>
              <a:t>По уровню блока желчных путей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sz="3000" dirty="0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3000" dirty="0" smtClean="0">
                <a:latin typeface="Times New Roman" pitchFamily="18" charset="0"/>
              </a:rPr>
              <a:t> высокий блок</a:t>
            </a:r>
            <a:endParaRPr lang="en-US" sz="3000" dirty="0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000" dirty="0" smtClean="0">
                <a:latin typeface="Times New Roman" pitchFamily="18" charset="0"/>
              </a:rPr>
              <a:t>(ворота печени)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3000" dirty="0" smtClean="0">
                <a:latin typeface="Times New Roman" pitchFamily="18" charset="0"/>
              </a:rPr>
              <a:t> средний блок </a:t>
            </a:r>
            <a:endParaRPr lang="en-US" sz="3000" dirty="0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000" dirty="0" smtClean="0">
                <a:latin typeface="Times New Roman" pitchFamily="18" charset="0"/>
              </a:rPr>
              <a:t>(</a:t>
            </a:r>
            <a:r>
              <a:rPr lang="ru-RU" sz="3000" dirty="0" err="1" smtClean="0">
                <a:latin typeface="Times New Roman" pitchFamily="18" charset="0"/>
              </a:rPr>
              <a:t>гепатикохоледох</a:t>
            </a:r>
            <a:r>
              <a:rPr lang="ru-RU" sz="3000" dirty="0" smtClean="0">
                <a:latin typeface="Times New Roman" pitchFamily="18" charset="0"/>
              </a:rPr>
              <a:t>)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3000" dirty="0" smtClean="0">
                <a:latin typeface="Times New Roman" pitchFamily="18" charset="0"/>
              </a:rPr>
              <a:t> низкий блок</a:t>
            </a:r>
            <a:endParaRPr lang="en-US" sz="3000" dirty="0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3000" dirty="0" smtClean="0">
                <a:latin typeface="Times New Roman" pitchFamily="18" charset="0"/>
              </a:rPr>
              <a:t>(дистальный отдел </a:t>
            </a:r>
            <a:r>
              <a:rPr lang="en-US" sz="3000" dirty="0" smtClean="0">
                <a:latin typeface="Times New Roman" pitchFamily="18" charset="0"/>
              </a:rPr>
              <a:t>  </a:t>
            </a:r>
            <a:r>
              <a:rPr lang="ru-RU" sz="3000" dirty="0" err="1" smtClean="0">
                <a:latin typeface="Times New Roman" pitchFamily="18" charset="0"/>
              </a:rPr>
              <a:t>холедоха</a:t>
            </a:r>
            <a:r>
              <a:rPr lang="ru-RU" sz="3000" dirty="0" smtClean="0">
                <a:latin typeface="Times New Roman" pitchFamily="18" charset="0"/>
              </a:rPr>
              <a:t>, БДС, головка </a:t>
            </a:r>
            <a:r>
              <a:rPr lang="en-US" sz="3000" dirty="0" smtClean="0">
                <a:latin typeface="Times New Roman" pitchFamily="18" charset="0"/>
              </a:rPr>
              <a:t>pancreas)</a:t>
            </a:r>
            <a:endParaRPr lang="ru-RU" sz="30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371600"/>
            <a:ext cx="8763000" cy="52578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4000" b="1" dirty="0" smtClean="0">
                <a:latin typeface="Times New Roman" pitchFamily="18" charset="0"/>
              </a:rPr>
              <a:t>По наличию осложнений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endParaRPr lang="ru-RU" sz="3400" dirty="0" smtClean="0">
              <a:latin typeface="Times New Roman" pitchFamily="18" charset="0"/>
            </a:endParaRPr>
          </a:p>
          <a:p>
            <a:pPr marL="0" indent="0" eaLnBrk="1" hangingPunct="1">
              <a:buFont typeface="Wingdings" pitchFamily="2" charset="2"/>
              <a:buChar char="ü"/>
              <a:defRPr/>
            </a:pPr>
            <a:r>
              <a:rPr lang="ru-RU" sz="3400" dirty="0">
                <a:latin typeface="Times New Roman" pitchFamily="18" charset="0"/>
              </a:rPr>
              <a:t> </a:t>
            </a:r>
            <a:r>
              <a:rPr lang="ru-RU" sz="3400" dirty="0" smtClean="0">
                <a:latin typeface="Times New Roman" pitchFamily="18" charset="0"/>
              </a:rPr>
              <a:t>   </a:t>
            </a:r>
            <a:r>
              <a:rPr lang="ru-RU" sz="3400" b="1" dirty="0" smtClean="0">
                <a:latin typeface="Times New Roman" pitchFamily="18" charset="0"/>
              </a:rPr>
              <a:t>Н</a:t>
            </a:r>
            <a:r>
              <a:rPr lang="ru-RU" sz="4400" b="1" dirty="0" smtClean="0">
                <a:latin typeface="Times New Roman" pitchFamily="18" charset="0"/>
              </a:rPr>
              <a:t>еосложнённая</a:t>
            </a:r>
          </a:p>
          <a:p>
            <a:pPr marL="0" indent="0" eaLnBrk="1" hangingPunct="1">
              <a:buFont typeface="Wingdings" pitchFamily="2" charset="2"/>
              <a:buChar char="ü"/>
              <a:defRPr/>
            </a:pPr>
            <a:r>
              <a:rPr lang="ru-RU" sz="4400" b="1" dirty="0" smtClean="0">
                <a:latin typeface="Times New Roman" pitchFamily="18" charset="0"/>
              </a:rPr>
              <a:t>   Осложнённая: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3400" dirty="0" smtClean="0">
                <a:latin typeface="Times New Roman" pitchFamily="18" charset="0"/>
              </a:rPr>
              <a:t>	- </a:t>
            </a:r>
            <a:r>
              <a:rPr lang="ru-RU" sz="3400" b="1" dirty="0" smtClean="0">
                <a:latin typeface="Times New Roman" pitchFamily="18" charset="0"/>
              </a:rPr>
              <a:t>холангитом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3400" b="1" dirty="0" smtClean="0">
                <a:latin typeface="Times New Roman" pitchFamily="18" charset="0"/>
              </a:rPr>
              <a:t>	- печёночной недостаточностью</a:t>
            </a:r>
          </a:p>
          <a:p>
            <a:pPr marL="0" indent="0" eaLnBrk="1" hangingPunct="1">
              <a:buFont typeface="Wingdings" pitchFamily="2" charset="2"/>
              <a:buChar char="ü"/>
              <a:defRPr/>
            </a:pPr>
            <a:endParaRPr lang="ru-RU" sz="3400" b="1" dirty="0" smtClean="0">
              <a:latin typeface="Times New Roman" pitchFamily="18" charset="0"/>
            </a:endParaRPr>
          </a:p>
        </p:txBody>
      </p:sp>
      <p:sp>
        <p:nvSpPr>
          <p:cNvPr id="149507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</a:rPr>
              <a:t>Классификация МЖ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179388" y="1700213"/>
            <a:ext cx="8763000" cy="5257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3600" b="1" dirty="0" smtClean="0">
                <a:latin typeface="Times New Roman" pitchFamily="18" charset="0"/>
              </a:rPr>
              <a:t>Задача 1-го этапа </a:t>
            </a:r>
            <a:r>
              <a:rPr lang="ru-RU" sz="3000" dirty="0" smtClean="0">
                <a:latin typeface="Times New Roman" pitchFamily="18" charset="0"/>
              </a:rPr>
              <a:t>– выявить механический характер желтухи, то есть </a:t>
            </a:r>
            <a:r>
              <a:rPr lang="ru-RU" sz="3000" dirty="0" err="1" smtClean="0">
                <a:latin typeface="Times New Roman" pitchFamily="18" charset="0"/>
              </a:rPr>
              <a:t>отдифференцировать</a:t>
            </a:r>
            <a:r>
              <a:rPr lang="ru-RU" sz="3000" dirty="0" smtClean="0">
                <a:latin typeface="Times New Roman" pitchFamily="18" charset="0"/>
              </a:rPr>
              <a:t> </a:t>
            </a:r>
            <a:r>
              <a:rPr lang="ru-RU" sz="3000" dirty="0" err="1" smtClean="0">
                <a:latin typeface="Times New Roman" pitchFamily="18" charset="0"/>
              </a:rPr>
              <a:t>обтурационную</a:t>
            </a:r>
            <a:r>
              <a:rPr lang="ru-RU" sz="3000" dirty="0" smtClean="0">
                <a:latin typeface="Times New Roman" pitchFamily="18" charset="0"/>
              </a:rPr>
              <a:t> желтуху от гемолитической и паренхиматозной.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3600" dirty="0" smtClean="0">
                <a:latin typeface="Times New Roman" pitchFamily="18" charset="0"/>
              </a:rPr>
              <a:t>З</a:t>
            </a:r>
            <a:r>
              <a:rPr lang="ru-RU" sz="3600" b="1" dirty="0" smtClean="0">
                <a:latin typeface="Times New Roman" pitchFamily="18" charset="0"/>
              </a:rPr>
              <a:t>адача 2-го этапа </a:t>
            </a:r>
            <a:r>
              <a:rPr lang="ru-RU" sz="3000" dirty="0" smtClean="0">
                <a:latin typeface="Times New Roman" pitchFamily="18" charset="0"/>
              </a:rPr>
              <a:t>– установить причину,  определить  заболевание приведшее к закупорке протоков 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3600" b="1" dirty="0" smtClean="0">
                <a:latin typeface="Times New Roman" pitchFamily="18" charset="0"/>
              </a:rPr>
              <a:t>Задача 3-го этапа </a:t>
            </a:r>
            <a:r>
              <a:rPr lang="ru-RU" sz="3000" dirty="0" smtClean="0">
                <a:latin typeface="Times New Roman" pitchFamily="18" charset="0"/>
              </a:rPr>
              <a:t>–выяснить уровень обструкции </a:t>
            </a:r>
            <a:r>
              <a:rPr lang="ru-RU" sz="3000" dirty="0" err="1" smtClean="0">
                <a:latin typeface="Times New Roman" pitchFamily="18" charset="0"/>
              </a:rPr>
              <a:t>билиарного</a:t>
            </a:r>
            <a:r>
              <a:rPr lang="ru-RU" sz="3000" dirty="0" smtClean="0">
                <a:latin typeface="Times New Roman" pitchFamily="18" charset="0"/>
              </a:rPr>
              <a:t> тракта и определить тактику</a:t>
            </a:r>
          </a:p>
        </p:txBody>
      </p:sp>
      <p:sp>
        <p:nvSpPr>
          <p:cNvPr id="15053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68313" y="188913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latin typeface="Times New Roman" pitchFamily="18" charset="0"/>
              </a:rPr>
              <a:t>Диагностика </a:t>
            </a:r>
            <a:r>
              <a:rPr lang="ru-RU" sz="4000" b="1" dirty="0">
                <a:latin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</a:rPr>
              <a:t>М Ж проводится в несколько      этапов</a:t>
            </a:r>
            <a:br>
              <a:rPr lang="ru-RU" sz="4000" b="1" dirty="0" smtClean="0">
                <a:latin typeface="Times New Roman" pitchFamily="18" charset="0"/>
              </a:rPr>
            </a:br>
            <a:endParaRPr lang="ru-RU" sz="4000" b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2057400"/>
            <a:ext cx="8763000" cy="4572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AutoNum type="arabicPeriod"/>
              <a:defRPr/>
            </a:pPr>
            <a:r>
              <a:rPr lang="ru-RU" sz="3400" dirty="0" smtClean="0">
                <a:latin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</a:rPr>
              <a:t>Гемолитическая</a:t>
            </a:r>
            <a:r>
              <a:rPr lang="ru-RU" sz="3600" dirty="0" smtClean="0">
                <a:latin typeface="Times New Roman" pitchFamily="18" charset="0"/>
              </a:rPr>
              <a:t> </a:t>
            </a:r>
            <a:r>
              <a:rPr lang="ru-RU" sz="3400" dirty="0" smtClean="0">
                <a:latin typeface="Times New Roman" pitchFamily="18" charset="0"/>
              </a:rPr>
              <a:t>(</a:t>
            </a:r>
            <a:r>
              <a:rPr lang="ru-RU" sz="3400" dirty="0" err="1" smtClean="0">
                <a:latin typeface="Times New Roman" pitchFamily="18" charset="0"/>
              </a:rPr>
              <a:t>надпечёночная</a:t>
            </a:r>
            <a:r>
              <a:rPr lang="ru-RU" sz="3400" dirty="0" smtClean="0">
                <a:latin typeface="Times New Roman" pitchFamily="18" charset="0"/>
              </a:rPr>
              <a:t>) желтуха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3400" dirty="0" smtClean="0">
                <a:latin typeface="Times New Roman" pitchFamily="18" charset="0"/>
              </a:rPr>
              <a:t>- </a:t>
            </a:r>
            <a:r>
              <a:rPr lang="ru-RU" sz="2800" dirty="0" smtClean="0">
                <a:latin typeface="Times New Roman" pitchFamily="18" charset="0"/>
              </a:rPr>
              <a:t>желтуха сочетается со </a:t>
            </a:r>
            <a:r>
              <a:rPr lang="ru-RU" sz="2800" dirty="0" err="1" smtClean="0">
                <a:latin typeface="Times New Roman" pitchFamily="18" charset="0"/>
              </a:rPr>
              <a:t>спленомегалией</a:t>
            </a:r>
            <a:r>
              <a:rPr lang="ru-RU" sz="2800" dirty="0" smtClean="0">
                <a:latin typeface="Times New Roman" pitchFamily="18" charset="0"/>
              </a:rPr>
              <a:t>, анемией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Times New Roman" pitchFamily="18" charset="0"/>
              </a:rPr>
              <a:t>- превалирует непрямой билирубин</a:t>
            </a:r>
          </a:p>
          <a:p>
            <a:pPr marL="0" indent="0" eaLnBrk="1" hangingPunct="1">
              <a:buFont typeface="Wingdings" pitchFamily="2" charset="2"/>
              <a:buAutoNum type="arabicPeriod" startAt="2"/>
              <a:defRPr/>
            </a:pPr>
            <a:r>
              <a:rPr lang="ru-RU" sz="3400" dirty="0" smtClean="0">
                <a:latin typeface="Times New Roman" pitchFamily="18" charset="0"/>
              </a:rPr>
              <a:t> </a:t>
            </a:r>
            <a:r>
              <a:rPr lang="ru-RU" sz="3400" b="1" dirty="0" smtClean="0">
                <a:latin typeface="Times New Roman" pitchFamily="18" charset="0"/>
              </a:rPr>
              <a:t>Паренхиматозная</a:t>
            </a:r>
            <a:r>
              <a:rPr lang="ru-RU" sz="3400" dirty="0" smtClean="0">
                <a:latin typeface="Times New Roman" pitchFamily="18" charset="0"/>
              </a:rPr>
              <a:t> (печёночная) желтуха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3400" dirty="0" smtClean="0">
                <a:latin typeface="Times New Roman" pitchFamily="18" charset="0"/>
              </a:rPr>
              <a:t>- </a:t>
            </a:r>
            <a:r>
              <a:rPr lang="ru-RU" sz="2800" dirty="0" smtClean="0">
                <a:latin typeface="Times New Roman" pitchFamily="18" charset="0"/>
              </a:rPr>
              <a:t>непрямой билирубин повышен сразу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Times New Roman" pitchFamily="18" charset="0"/>
              </a:rPr>
              <a:t>- серологическое исследование на гепатиты (маркёры)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Times New Roman" pitchFamily="18" charset="0"/>
              </a:rPr>
              <a:t>-  УЗИ,  ЭРХПГ (протоки не расширены)</a:t>
            </a:r>
          </a:p>
        </p:txBody>
      </p:sp>
      <p:sp>
        <p:nvSpPr>
          <p:cNvPr id="185347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latin typeface="Times New Roman" pitchFamily="18" charset="0"/>
              </a:rPr>
              <a:t>Дифференциальная диагностика механической желтухи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143000"/>
            <a:ext cx="87630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ru-RU" sz="2600" smtClean="0">
                <a:latin typeface="Times New Roman" pitchFamily="18" charset="0"/>
              </a:rPr>
              <a:t>Вариабельность клинической картины, обусловленной многообразием причин холестаза, которые очень часто сочетаются между собой;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ru-RU" sz="2600" smtClean="0">
                <a:latin typeface="Times New Roman" pitchFamily="18" charset="0"/>
              </a:rPr>
              <a:t>Большой процент холангитов (до 85 – 90%);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ru-RU" sz="2600" smtClean="0">
                <a:latin typeface="Times New Roman" pitchFamily="18" charset="0"/>
              </a:rPr>
              <a:t>Наличие биохимических признаков печеночно-клеточной недостаточности уже на ранних этапах;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ru-RU" sz="2600" smtClean="0">
                <a:latin typeface="Times New Roman" pitchFamily="18" charset="0"/>
              </a:rPr>
              <a:t>Отсутствие выраженного болевого приступа перед развитием желтухи, в результате чего больные часто ошибочно госпитализируются в инфекционные больницы, онкодиспансер и переводятся в хирургический стационар только после обследования;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ru-RU" sz="2600" smtClean="0">
                <a:latin typeface="Times New Roman" pitchFamily="18" charset="0"/>
              </a:rPr>
              <a:t>Желтуха часто развивается на фоне других серьезных осложнений основного заболевания: портальная гипертензия, печеночная недостаточность, гнойники печени и т. д. </a:t>
            </a:r>
          </a:p>
        </p:txBody>
      </p:sp>
      <p:sp>
        <p:nvSpPr>
          <p:cNvPr id="20070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latin typeface="Times New Roman" pitchFamily="18" charset="0"/>
              </a:rPr>
              <a:t>Особенности паразитарных </a:t>
            </a:r>
            <a:r>
              <a:rPr lang="ru-RU" sz="4000" b="1" dirty="0" err="1" smtClean="0">
                <a:latin typeface="Times New Roman" pitchFamily="18" charset="0"/>
              </a:rPr>
              <a:t>желтух</a:t>
            </a:r>
            <a:endParaRPr lang="ru-RU" sz="4000" b="1" dirty="0" smtClean="0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Алгоритм диагностики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03350"/>
            <a:ext cx="8229600" cy="5121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/>
              <a:t>Клиническое выявление (</a:t>
            </a:r>
            <a:r>
              <a:rPr lang="ru-RU" sz="2400" dirty="0" err="1" smtClean="0"/>
              <a:t>онконастороженность</a:t>
            </a:r>
            <a:r>
              <a:rPr lang="ru-RU" sz="2400" dirty="0" smtClean="0"/>
              <a:t> !)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/>
              <a:t>Лабораторная диагностика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/>
              <a:t>Рентгенологические методы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/>
              <a:t>УЗИ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/>
              <a:t>Уровень а-</a:t>
            </a:r>
            <a:r>
              <a:rPr lang="ru-RU" sz="2400" dirty="0" err="1" smtClean="0"/>
              <a:t>фетопротеина</a:t>
            </a:r>
            <a:r>
              <a:rPr lang="ru-RU" sz="2400" dirty="0" smtClean="0"/>
              <a:t> (Абелев, Татаринов,1963) (+ результат  у 83,8% </a:t>
            </a:r>
            <a:r>
              <a:rPr lang="ru-RU" sz="2400" dirty="0" err="1" smtClean="0"/>
              <a:t>гепатомой</a:t>
            </a:r>
            <a:r>
              <a:rPr lang="ru-RU" sz="2400" dirty="0" smtClean="0"/>
              <a:t> ), </a:t>
            </a:r>
            <a:r>
              <a:rPr lang="ru-RU" sz="2400" dirty="0" err="1" smtClean="0"/>
              <a:t>онкомаркеры</a:t>
            </a:r>
            <a:endParaRPr lang="ru-RU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err="1" smtClean="0"/>
              <a:t>Сцинтиграфия</a:t>
            </a:r>
            <a:r>
              <a:rPr lang="ru-RU" sz="2400" dirty="0" smtClean="0"/>
              <a:t> (</a:t>
            </a:r>
            <a:r>
              <a:rPr lang="ru-RU" sz="2400" dirty="0" err="1" smtClean="0"/>
              <a:t>бенг</a:t>
            </a:r>
            <a:r>
              <a:rPr lang="ru-RU" sz="2400" dirty="0" smtClean="0"/>
              <a:t>. розовый, золото, технеций)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/>
              <a:t>ЧЧХГ, </a:t>
            </a:r>
            <a:r>
              <a:rPr lang="ru-RU" sz="2400" dirty="0" err="1" smtClean="0"/>
              <a:t>фистулография</a:t>
            </a:r>
            <a:endParaRPr lang="ru-RU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/>
              <a:t>ЭРХПГ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/>
              <a:t>Ангиография(</a:t>
            </a:r>
            <a:r>
              <a:rPr lang="ru-RU" sz="2400" dirty="0" err="1" smtClean="0"/>
              <a:t>целиакография</a:t>
            </a:r>
            <a:r>
              <a:rPr lang="ru-RU" sz="2400" dirty="0" smtClean="0"/>
              <a:t>), </a:t>
            </a:r>
            <a:r>
              <a:rPr lang="ru-RU" sz="2400" dirty="0" err="1" smtClean="0"/>
              <a:t>спленопортография</a:t>
            </a:r>
            <a:r>
              <a:rPr lang="ru-RU" sz="2400" dirty="0" smtClean="0"/>
              <a:t>, </a:t>
            </a:r>
            <a:r>
              <a:rPr lang="ru-RU" sz="2400" dirty="0" err="1" smtClean="0"/>
              <a:t>каваграфия</a:t>
            </a:r>
            <a:endParaRPr lang="ru-RU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smtClean="0"/>
              <a:t>КТ, МРТ с </a:t>
            </a:r>
            <a:r>
              <a:rPr lang="ru-RU" sz="2400" dirty="0" err="1" smtClean="0"/>
              <a:t>болюсным</a:t>
            </a:r>
            <a:r>
              <a:rPr lang="ru-RU" sz="2400" dirty="0" smtClean="0"/>
              <a:t> контрастированием (</a:t>
            </a:r>
            <a:r>
              <a:rPr lang="ru-RU" sz="2400" dirty="0" err="1" smtClean="0"/>
              <a:t>омнипак</a:t>
            </a:r>
            <a:r>
              <a:rPr lang="ru-RU" sz="24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 err="1" smtClean="0"/>
              <a:t>Лапароскопия+биопсия</a:t>
            </a:r>
            <a:r>
              <a:rPr lang="ru-RU" sz="2400" dirty="0" smtClean="0"/>
              <a:t>, пункционная (тонкоигольная) биопсия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976313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Схема </a:t>
            </a:r>
            <a:r>
              <a:rPr lang="ru-RU" dirty="0" err="1" smtClean="0"/>
              <a:t>Билиарного</a:t>
            </a:r>
            <a:r>
              <a:rPr lang="ru-RU" dirty="0" smtClean="0"/>
              <a:t> тракта</a:t>
            </a:r>
            <a:endParaRPr lang="ru-RU" dirty="0"/>
          </a:p>
        </p:txBody>
      </p:sp>
      <p:pic>
        <p:nvPicPr>
          <p:cNvPr id="6147" name="Picture 5" descr="рис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12328" r="2380" b="12000"/>
          <a:stretch>
            <a:fillRect/>
          </a:stretch>
        </p:blipFill>
        <p:spPr>
          <a:xfrm>
            <a:off x="692150" y="1257300"/>
            <a:ext cx="7983538" cy="541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5579" r="11111" b="24185"/>
          <a:stretch>
            <a:fillRect/>
          </a:stretch>
        </p:blipFill>
        <p:spPr bwMode="auto">
          <a:xfrm>
            <a:off x="457200" y="1874838"/>
            <a:ext cx="7789863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292100"/>
            <a:ext cx="9036050" cy="749300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/>
              <a:t>Обзорная рентгенография печени. Смещение купола диафрагмы опухолью печени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875"/>
            <a:ext cx="9036050" cy="5256213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1625" y="1524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>
                <a:latin typeface="Times New Roman" pitchFamily="18" charset="0"/>
              </a:rPr>
              <a:t>Диагностика механической желтухи</a:t>
            </a:r>
          </a:p>
        </p:txBody>
      </p:sp>
      <p:sp>
        <p:nvSpPr>
          <p:cNvPr id="158722" name="Rectangle 2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5181600" y="1600200"/>
            <a:ext cx="3962400" cy="449897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sz="3600" dirty="0" smtClean="0">
                <a:latin typeface="Times New Roman" pitchFamily="18" charset="0"/>
              </a:rPr>
              <a:t>Рентгенологические методы (развернутость контура ДПК) – лучше в условиях гипотонии (</a:t>
            </a:r>
            <a:r>
              <a:rPr lang="ru-RU" sz="3600" dirty="0" err="1" smtClean="0">
                <a:latin typeface="Times New Roman" pitchFamily="18" charset="0"/>
              </a:rPr>
              <a:t>метацин</a:t>
            </a:r>
            <a:r>
              <a:rPr lang="ru-RU" sz="3600" dirty="0" smtClean="0">
                <a:latin typeface="Times New Roman" pitchFamily="18" charset="0"/>
              </a:rPr>
              <a:t>)</a:t>
            </a:r>
          </a:p>
          <a:p>
            <a:pPr marL="365125" indent="-365125" eaLnBrk="1" hangingPunct="1">
              <a:buFontTx/>
              <a:buNone/>
              <a:defRPr/>
            </a:pPr>
            <a:r>
              <a:rPr lang="ru-RU" sz="3600" dirty="0" smtClean="0">
                <a:latin typeface="Times New Roman" pitchFamily="18" charset="0"/>
              </a:rPr>
              <a:t>	</a:t>
            </a:r>
          </a:p>
        </p:txBody>
      </p:sp>
      <p:pic>
        <p:nvPicPr>
          <p:cNvPr id="41988" name="Picture 5" descr="DSCN1744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838200"/>
            <a:ext cx="4887913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3538"/>
            <a:ext cx="8229600" cy="9779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Развернутость контура ДПК.</a:t>
            </a:r>
          </a:p>
        </p:txBody>
      </p:sp>
      <p:pic>
        <p:nvPicPr>
          <p:cNvPr id="43011" name="Picture 3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279525"/>
            <a:ext cx="6264275" cy="5245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G_058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15888"/>
            <a:ext cx="5688013" cy="6265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61595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  УЗИ – камень </a:t>
            </a:r>
            <a:r>
              <a:rPr lang="ru-RU" dirty="0" err="1" smtClean="0"/>
              <a:t>холедоха</a:t>
            </a:r>
            <a:endParaRPr lang="ru-RU" dirty="0" smtClean="0"/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9254" r="6000"/>
          <a:stretch>
            <a:fillRect/>
          </a:stretch>
        </p:blipFill>
        <p:spPr>
          <a:xfrm>
            <a:off x="827088" y="965200"/>
            <a:ext cx="7416800" cy="553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8334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УЗИ – киста </a:t>
            </a:r>
            <a:r>
              <a:rPr lang="ru-RU" dirty="0" err="1" smtClean="0"/>
              <a:t>холедоха</a:t>
            </a:r>
            <a:endParaRPr lang="ru-RU" dirty="0" smtClean="0"/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2589" r="2222"/>
          <a:stretch>
            <a:fillRect/>
          </a:stretch>
        </p:blipFill>
        <p:spPr>
          <a:xfrm>
            <a:off x="1258888" y="1268413"/>
            <a:ext cx="6265862" cy="541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УЗИ. Псевдокиста поджелудочной железы при остром панкреатите в виде анэхогенного образования с четкими контурами, однородной структурой, с наличием гиперэхогенных включений (детрит поджелудочной железы).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6"/>
          <a:stretch>
            <a:fillRect/>
          </a:stretch>
        </p:blipFill>
        <p:spPr bwMode="auto">
          <a:xfrm>
            <a:off x="250825" y="188913"/>
            <a:ext cx="8640763" cy="6551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68897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УЗИ. Рак желчного пузыря.</a:t>
            </a:r>
          </a:p>
        </p:txBody>
      </p:sp>
      <p:pic>
        <p:nvPicPr>
          <p:cNvPr id="48131" name="Picture 3" descr="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412875"/>
            <a:ext cx="7416800" cy="5141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163" y="1412875"/>
            <a:ext cx="36099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   </a:t>
            </a:r>
            <a:r>
              <a:rPr lang="ru-RU" sz="4000" b="1" dirty="0" smtClean="0"/>
              <a:t>УЗИ</a:t>
            </a:r>
            <a:r>
              <a:rPr lang="ru-RU" sz="4000" dirty="0" smtClean="0"/>
              <a:t> Первичный рак печени.</a:t>
            </a:r>
          </a:p>
        </p:txBody>
      </p:sp>
      <p:pic>
        <p:nvPicPr>
          <p:cNvPr id="49155" name="Picture 3" descr="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3375"/>
            <a:ext cx="4568825" cy="626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525"/>
            <a:ext cx="9144000" cy="1474788"/>
          </a:xfrm>
        </p:spPr>
        <p:txBody>
          <a:bodyPr/>
          <a:lstStyle/>
          <a:p>
            <a:pPr algn="ctr">
              <a:defRPr/>
            </a:pPr>
            <a:r>
              <a:rPr lang="ru-RU" sz="3600" dirty="0" err="1" smtClean="0"/>
              <a:t>Ультрозвуковая</a:t>
            </a:r>
            <a:r>
              <a:rPr lang="ru-RU" sz="3600" dirty="0" smtClean="0"/>
              <a:t> </a:t>
            </a:r>
            <a:r>
              <a:rPr lang="ru-RU" sz="3600" dirty="0" err="1" smtClean="0"/>
              <a:t>сканограмма</a:t>
            </a:r>
            <a:r>
              <a:rPr lang="ru-RU" sz="3600" dirty="0" smtClean="0"/>
              <a:t>. Классическое строение эхинококковой кисты печени</a:t>
            </a:r>
            <a:endParaRPr lang="ru-RU" sz="3600" dirty="0"/>
          </a:p>
        </p:txBody>
      </p:sp>
      <p:pic>
        <p:nvPicPr>
          <p:cNvPr id="50179" name="Picture 5" descr="УЗИ 27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2756" r="33931" b="5952"/>
          <a:stretch>
            <a:fillRect/>
          </a:stretch>
        </p:blipFill>
        <p:spPr>
          <a:xfrm>
            <a:off x="827088" y="1700213"/>
            <a:ext cx="7489825" cy="4999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altLang="ru-RU" smtClean="0">
              <a:effectLst/>
            </a:endParaRPr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5229225"/>
            <a:ext cx="8964612" cy="162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smtClean="0">
                <a:effectLst/>
                <a:latin typeface="Arial" charset="0"/>
              </a:rPr>
              <a:t>Треугольник Кало.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000" smtClean="0">
                <a:effectLst/>
                <a:latin typeface="Arial" charset="0"/>
              </a:rPr>
              <a:t>      1 – пузырный проток; 2 – желчно-пузырная артерия; 3 – правая и левая печеночная артерии; 4 – печеночнопузырный треугольник; 5 – треугольник Кало (заштрихован); 6 – общий печеночный проток; 7 – общий желчный проток.</a:t>
            </a:r>
          </a:p>
        </p:txBody>
      </p:sp>
      <p:pic>
        <p:nvPicPr>
          <p:cNvPr id="7172" name="Picture 7" descr="Треугольник Кало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66688"/>
            <a:ext cx="5616575" cy="4929187"/>
          </a:xfrm>
        </p:spPr>
      </p:pic>
    </p:spTree>
    <p:extLst>
      <p:ext uri="{BB962C8B-B14F-4D97-AF65-F5344CB8AC3E}">
        <p14:creationId xmlns:p14="http://schemas.microsoft.com/office/powerpoint/2010/main" val="151649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 txBox="1">
            <a:spLocks/>
          </p:cNvSpPr>
          <p:nvPr/>
        </p:nvSpPr>
        <p:spPr bwMode="auto">
          <a:xfrm>
            <a:off x="4770438" y="714375"/>
            <a:ext cx="4194175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ru-RU" sz="2000" kern="0" dirty="0" smtClean="0"/>
              <a:t>Отчетливый двойной контур строения паразитарной кисты малых размеров</a:t>
            </a:r>
            <a:endParaRPr lang="ru-RU" sz="2000" kern="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100" y="106363"/>
            <a:ext cx="8661400" cy="608012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/>
              <a:t>Магнитно-резонансная </a:t>
            </a:r>
            <a:r>
              <a:rPr lang="ru-RU" sz="3200" dirty="0" err="1" smtClean="0"/>
              <a:t>томограмма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"/>
          </p:nvPr>
        </p:nvSpPr>
        <p:spPr>
          <a:xfrm>
            <a:off x="301625" y="714375"/>
            <a:ext cx="4194175" cy="6027738"/>
          </a:xfrm>
        </p:spPr>
        <p:txBody>
          <a:bodyPr/>
          <a:lstStyle/>
          <a:p>
            <a:pPr>
              <a:defRPr/>
            </a:pPr>
            <a:r>
              <a:rPr lang="ru-RU" sz="2000" dirty="0" smtClean="0"/>
              <a:t>Отслоение хитиновой оболочки эхинококковой кисты</a:t>
            </a:r>
            <a:endParaRPr lang="ru-RU" sz="2000" dirty="0"/>
          </a:p>
        </p:txBody>
      </p:sp>
      <p:pic>
        <p:nvPicPr>
          <p:cNvPr id="51205" name="Picture 5" descr="МРТ 27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2" t="3651" r="2496" b="21155"/>
          <a:stretch>
            <a:fillRect/>
          </a:stretch>
        </p:blipFill>
        <p:spPr>
          <a:xfrm>
            <a:off x="4484688" y="1844675"/>
            <a:ext cx="4537075" cy="444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6" name="Picture 5" descr="МРТ 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2989" r="51373" b="19495"/>
          <a:stretch>
            <a:fillRect/>
          </a:stretch>
        </p:blipFill>
        <p:spPr bwMode="auto">
          <a:xfrm>
            <a:off x="468313" y="1844675"/>
            <a:ext cx="3816350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ru-RU" sz="3200" dirty="0" smtClean="0"/>
              <a:t>Дочерние пузыри эхинококковой кисты</a:t>
            </a:r>
            <a:endParaRPr lang="ru-RU" sz="3200" dirty="0"/>
          </a:p>
        </p:txBody>
      </p:sp>
      <p:pic>
        <p:nvPicPr>
          <p:cNvPr id="52227" name="Picture 5" descr="Рис 12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4" t="5022" r="7381" b="17268"/>
          <a:stretch>
            <a:fillRect/>
          </a:stretch>
        </p:blipFill>
        <p:spPr>
          <a:xfrm>
            <a:off x="2159000" y="1628775"/>
            <a:ext cx="4826000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315913"/>
            <a:ext cx="8229600" cy="1384301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err="1" smtClean="0"/>
              <a:t>Сцинтиграфия</a:t>
            </a:r>
            <a:r>
              <a:rPr lang="ru-RU" sz="3200" dirty="0" smtClean="0"/>
              <a:t> (</a:t>
            </a:r>
            <a:r>
              <a:rPr lang="ru-RU" sz="3200" dirty="0" err="1" smtClean="0"/>
              <a:t>Бенг</a:t>
            </a:r>
            <a:r>
              <a:rPr lang="ru-RU" sz="3200" dirty="0" smtClean="0"/>
              <a:t>. розовый, золото) </a:t>
            </a:r>
          </a:p>
        </p:txBody>
      </p:sp>
      <p:pic>
        <p:nvPicPr>
          <p:cNvPr id="53251" name="Picture 3" descr="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196975"/>
            <a:ext cx="6696075" cy="5186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242888"/>
            <a:ext cx="8229600" cy="1384301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Схема выполнения </a:t>
            </a:r>
            <a:r>
              <a:rPr lang="ru-RU" b="1" dirty="0" smtClean="0"/>
              <a:t>ЧЧХГ</a:t>
            </a:r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954088"/>
            <a:ext cx="8640763" cy="5578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effectLst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effectLst/>
            </a:endParaRPr>
          </a:p>
        </p:txBody>
      </p:sp>
      <p:pic>
        <p:nvPicPr>
          <p:cNvPr id="30724" name="Picture 4" descr="ydpo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92125"/>
            <a:ext cx="7920037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74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ЧЧХГ</a:t>
            </a:r>
            <a:r>
              <a:rPr lang="ru-RU" dirty="0" smtClean="0"/>
              <a:t> – опухоль </a:t>
            </a:r>
            <a:r>
              <a:rPr lang="ru-RU" dirty="0" err="1" smtClean="0"/>
              <a:t>конфлюэнцы</a:t>
            </a:r>
            <a:r>
              <a:rPr lang="ru-RU" dirty="0" smtClean="0"/>
              <a:t> - </a:t>
            </a:r>
            <a:r>
              <a:rPr lang="ru-RU" dirty="0" err="1" smtClean="0"/>
              <a:t>Клатскина</a:t>
            </a:r>
            <a:endParaRPr lang="ru-RU" dirty="0"/>
          </a:p>
        </p:txBody>
      </p:sp>
      <p:pic>
        <p:nvPicPr>
          <p:cNvPr id="5632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575" y="1687513"/>
            <a:ext cx="7054850" cy="4914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 </a:t>
            </a:r>
            <a:r>
              <a:rPr lang="ru-RU" sz="4000" b="1" dirty="0" smtClean="0"/>
              <a:t>ЧЧХГ</a:t>
            </a:r>
            <a:r>
              <a:rPr lang="ru-RU" sz="4000" dirty="0" smtClean="0"/>
              <a:t> – </a:t>
            </a:r>
            <a:r>
              <a:rPr lang="ru-RU" sz="4000" dirty="0" err="1" smtClean="0"/>
              <a:t>Холангиограмма</a:t>
            </a:r>
            <a:r>
              <a:rPr lang="ru-RU" sz="4000" dirty="0" smtClean="0"/>
              <a:t>    опухоль проксимального отдела</a:t>
            </a:r>
          </a:p>
        </p:txBody>
      </p:sp>
      <p:pic>
        <p:nvPicPr>
          <p:cNvPr id="57347" name="Picture 3" descr="2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66875"/>
            <a:ext cx="5184775" cy="490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52488"/>
          </a:xfrm>
        </p:spPr>
        <p:txBody>
          <a:bodyPr/>
          <a:lstStyle/>
          <a:p>
            <a:pPr algn="ctr">
              <a:defRPr/>
            </a:pPr>
            <a:r>
              <a:rPr lang="ru-RU" b="1" dirty="0" err="1" smtClean="0"/>
              <a:t>Фистулография</a:t>
            </a:r>
            <a:endParaRPr lang="ru-RU" b="1" dirty="0"/>
          </a:p>
        </p:txBody>
      </p:sp>
      <p:pic>
        <p:nvPicPr>
          <p:cNvPr id="5837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" y="1125538"/>
            <a:ext cx="8497888" cy="547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188913"/>
            <a:ext cx="8229600" cy="647700"/>
          </a:xfrm>
        </p:spPr>
        <p:txBody>
          <a:bodyPr/>
          <a:lstStyle/>
          <a:p>
            <a:pPr>
              <a:defRPr/>
            </a:pPr>
            <a:r>
              <a:rPr lang="ru-RU" b="1" dirty="0" err="1" smtClean="0"/>
              <a:t>Фистулография</a:t>
            </a:r>
            <a:r>
              <a:rPr lang="ru-RU" b="1" dirty="0" smtClean="0"/>
              <a:t> </a:t>
            </a:r>
            <a:r>
              <a:rPr lang="ru-RU" dirty="0" smtClean="0"/>
              <a:t>- стриктура</a:t>
            </a:r>
            <a:endParaRPr lang="ru-RU" dirty="0"/>
          </a:p>
        </p:txBody>
      </p:sp>
      <p:pic>
        <p:nvPicPr>
          <p:cNvPr id="5939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r="1334" b="6796"/>
          <a:stretch>
            <a:fillRect/>
          </a:stretch>
        </p:blipFill>
        <p:spPr>
          <a:xfrm>
            <a:off x="900113" y="1017588"/>
            <a:ext cx="7416800" cy="5435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933450" y="-1755775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err="1" smtClean="0"/>
              <a:t>Фистулография</a:t>
            </a:r>
            <a:r>
              <a:rPr lang="ru-RU" dirty="0" smtClean="0"/>
              <a:t> – камень БДС</a:t>
            </a:r>
          </a:p>
        </p:txBody>
      </p:sp>
      <p:pic>
        <p:nvPicPr>
          <p:cNvPr id="604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15888"/>
            <a:ext cx="5913437" cy="662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15888"/>
            <a:ext cx="5992812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85250" cy="50482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err="1" smtClean="0"/>
              <a:t>Фистулография</a:t>
            </a:r>
            <a:r>
              <a:rPr lang="ru-RU" b="1" dirty="0" smtClean="0"/>
              <a:t> </a:t>
            </a:r>
            <a:r>
              <a:rPr lang="ru-RU" dirty="0" smtClean="0"/>
              <a:t>- </a:t>
            </a:r>
            <a:r>
              <a:rPr lang="ru-RU" dirty="0" err="1" smtClean="0"/>
              <a:t>холедолитиаз</a:t>
            </a:r>
            <a:r>
              <a:rPr lang="ru-RU" dirty="0" smtClean="0"/>
              <a:t> </a:t>
            </a:r>
          </a:p>
        </p:txBody>
      </p:sp>
      <p:pic>
        <p:nvPicPr>
          <p:cNvPr id="614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3149" r="7607" b="6552"/>
          <a:stretch>
            <a:fillRect/>
          </a:stretch>
        </p:blipFill>
        <p:spPr>
          <a:xfrm>
            <a:off x="2268538" y="765175"/>
            <a:ext cx="5183187" cy="5716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9036050" cy="9366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С-м обтекания</a:t>
            </a:r>
            <a:br>
              <a:rPr lang="ru-RU" dirty="0" smtClean="0"/>
            </a:br>
            <a:r>
              <a:rPr lang="ru-RU" dirty="0" smtClean="0"/>
              <a:t>(чашки)</a:t>
            </a:r>
          </a:p>
        </p:txBody>
      </p:sp>
      <p:pic>
        <p:nvPicPr>
          <p:cNvPr id="624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1038" y="1268413"/>
            <a:ext cx="5349875" cy="540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04056"/>
          </a:xfrm>
        </p:spPr>
        <p:txBody>
          <a:bodyPr/>
          <a:lstStyle/>
          <a:p>
            <a:r>
              <a:rPr lang="ru-RU" sz="4800" dirty="0" smtClean="0"/>
              <a:t>ЭРХПГ</a:t>
            </a:r>
            <a:endParaRPr lang="ru-RU" sz="4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" y="836712"/>
            <a:ext cx="885523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0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928100" cy="1676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/>
              <a:t>ЭРХПГ –</a:t>
            </a:r>
            <a:br>
              <a:rPr lang="ru-RU" sz="2800" b="1" dirty="0" smtClean="0"/>
            </a:br>
            <a:r>
              <a:rPr lang="ru-RU" sz="2800" b="1" dirty="0" smtClean="0"/>
              <a:t>стеноз терминального </a:t>
            </a:r>
            <a:r>
              <a:rPr lang="ru-RU" sz="2800" b="1" dirty="0" err="1" smtClean="0"/>
              <a:t>холедоха</a:t>
            </a:r>
            <a:r>
              <a:rPr lang="ru-RU" sz="2800" b="1" dirty="0" smtClean="0"/>
              <a:t>. </a:t>
            </a:r>
            <a:br>
              <a:rPr lang="ru-RU" sz="2800" b="1" dirty="0" smtClean="0"/>
            </a:br>
            <a:r>
              <a:rPr lang="ru-RU" sz="2800" b="1" dirty="0" smtClean="0"/>
              <a:t>Сужение его в виде «писчего пера»</a:t>
            </a:r>
          </a:p>
        </p:txBody>
      </p:sp>
      <p:pic>
        <p:nvPicPr>
          <p:cNvPr id="634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2100" r="7114" b="19151"/>
          <a:stretch>
            <a:fillRect/>
          </a:stretch>
        </p:blipFill>
        <p:spPr>
          <a:xfrm>
            <a:off x="2268538" y="1916113"/>
            <a:ext cx="403225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-76200"/>
            <a:ext cx="8540750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latin typeface="Times New Roman" pitchFamily="18" charset="0"/>
              </a:rPr>
              <a:t>Эндоскопическое исследование</a:t>
            </a:r>
          </a:p>
        </p:txBody>
      </p:sp>
      <p:sp>
        <p:nvSpPr>
          <p:cNvPr id="17715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" y="1600200"/>
            <a:ext cx="3733800" cy="4498975"/>
          </a:xfrm>
        </p:spPr>
        <p:txBody>
          <a:bodyPr/>
          <a:lstStyle/>
          <a:p>
            <a:pPr marL="0" indent="0" eaLnBrk="1" hangingPunct="1">
              <a:buSzPct val="95000"/>
              <a:buFontTx/>
              <a:buNone/>
              <a:defRPr/>
            </a:pPr>
            <a:r>
              <a:rPr lang="ru-RU" sz="3000" dirty="0" smtClean="0">
                <a:latin typeface="Times New Roman" pitchFamily="18" charset="0"/>
              </a:rPr>
              <a:t> </a:t>
            </a:r>
          </a:p>
          <a:p>
            <a:pPr marL="182563" indent="-182563" eaLnBrk="1" hangingPunct="1">
              <a:buSzPct val="95000"/>
              <a:buFontTx/>
              <a:buNone/>
              <a:defRPr/>
            </a:pPr>
            <a:r>
              <a:rPr lang="ru-RU" sz="3000" dirty="0" smtClean="0">
                <a:latin typeface="Times New Roman" pitchFamily="18" charset="0"/>
              </a:rPr>
              <a:t>	</a:t>
            </a:r>
            <a:r>
              <a:rPr lang="ru-RU" sz="4000" b="1" dirty="0" smtClean="0">
                <a:latin typeface="Times New Roman" pitchFamily="18" charset="0"/>
              </a:rPr>
              <a:t>ЭРХПГ</a:t>
            </a:r>
          </a:p>
          <a:p>
            <a:pPr marL="182563" indent="-182563" eaLnBrk="1" hangingPunct="1">
              <a:buSzPct val="95000"/>
              <a:buFontTx/>
              <a:buNone/>
              <a:defRPr/>
            </a:pPr>
            <a:r>
              <a:rPr lang="ru-RU" sz="3000" dirty="0" smtClean="0">
                <a:latin typeface="Times New Roman" pitchFamily="18" charset="0"/>
              </a:rPr>
              <a:t>  (</a:t>
            </a:r>
            <a:r>
              <a:rPr lang="ru-RU" sz="4800" dirty="0" err="1" smtClean="0">
                <a:latin typeface="Times New Roman" pitchFamily="18" charset="0"/>
              </a:rPr>
              <a:t>холедохолитиаз</a:t>
            </a:r>
            <a:r>
              <a:rPr lang="ru-RU" sz="4800" dirty="0" smtClean="0">
                <a:latin typeface="Times New Roman" pitchFamily="18" charset="0"/>
              </a:rPr>
              <a:t>)</a:t>
            </a:r>
          </a:p>
        </p:txBody>
      </p:sp>
      <p:pic>
        <p:nvPicPr>
          <p:cNvPr id="64516" name="Picture 6" descr="DSCN17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685800"/>
            <a:ext cx="5357813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-76200"/>
            <a:ext cx="854075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dirty="0" smtClean="0">
                <a:latin typeface="Times New Roman" pitchFamily="18" charset="0"/>
              </a:rPr>
              <a:t>Эндоскопическое исследование</a:t>
            </a:r>
          </a:p>
        </p:txBody>
      </p:sp>
      <p:sp>
        <p:nvSpPr>
          <p:cNvPr id="17817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" y="1600200"/>
            <a:ext cx="3733800" cy="4498975"/>
          </a:xfrm>
        </p:spPr>
        <p:txBody>
          <a:bodyPr/>
          <a:lstStyle/>
          <a:p>
            <a:pPr marL="0" indent="0" eaLnBrk="1" hangingPunct="1">
              <a:buSzPct val="95000"/>
              <a:buFontTx/>
              <a:buNone/>
              <a:defRPr/>
            </a:pPr>
            <a:r>
              <a:rPr lang="ru-RU" sz="4000" b="1" dirty="0" smtClean="0">
                <a:latin typeface="Times New Roman" pitchFamily="18" charset="0"/>
              </a:rPr>
              <a:t>ЭРХПГ</a:t>
            </a:r>
          </a:p>
          <a:p>
            <a:pPr marL="182563" indent="-182563" eaLnBrk="1" hangingPunct="1">
              <a:buSzPct val="95000"/>
              <a:buFontTx/>
              <a:buNone/>
              <a:defRPr/>
            </a:pPr>
            <a:r>
              <a:rPr lang="ru-RU" sz="4000" dirty="0" smtClean="0">
                <a:latin typeface="Times New Roman" pitchFamily="18" charset="0"/>
              </a:rPr>
              <a:t>  </a:t>
            </a:r>
            <a:r>
              <a:rPr lang="ru-RU" sz="4000" b="1" dirty="0" smtClean="0">
                <a:latin typeface="Times New Roman" pitchFamily="18" charset="0"/>
              </a:rPr>
              <a:t>(</a:t>
            </a:r>
            <a:r>
              <a:rPr lang="ru-RU" sz="4000" b="1" dirty="0" err="1" smtClean="0">
                <a:latin typeface="Times New Roman" pitchFamily="18" charset="0"/>
              </a:rPr>
              <a:t>холедохоли</a:t>
            </a:r>
            <a:r>
              <a:rPr lang="ru-RU" sz="4000" b="1" dirty="0" smtClean="0">
                <a:latin typeface="Times New Roman" pitchFamily="18" charset="0"/>
              </a:rPr>
              <a:t> -</a:t>
            </a:r>
            <a:r>
              <a:rPr lang="ru-RU" sz="4000" b="1" dirty="0" err="1" smtClean="0">
                <a:latin typeface="Times New Roman" pitchFamily="18" charset="0"/>
              </a:rPr>
              <a:t>тиаз</a:t>
            </a:r>
            <a:r>
              <a:rPr lang="ru-RU" sz="4000" b="1" dirty="0" smtClean="0">
                <a:latin typeface="Times New Roman" pitchFamily="18" charset="0"/>
              </a:rPr>
              <a:t>)</a:t>
            </a:r>
          </a:p>
        </p:txBody>
      </p:sp>
      <p:pic>
        <p:nvPicPr>
          <p:cNvPr id="65540" name="Picture 8" descr="DSCN17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762000"/>
            <a:ext cx="49530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338" y="188913"/>
            <a:ext cx="9110662" cy="5492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Дивертикулы ДПК (20%)</a:t>
            </a:r>
          </a:p>
        </p:txBody>
      </p:sp>
      <p:pic>
        <p:nvPicPr>
          <p:cNvPr id="66563" name="Picture 4" descr="рис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1278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3897"/>
            <a:ext cx="5832648" cy="71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0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100"/>
            <a:ext cx="9144000" cy="104933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/>
              <a:t>Селективная </a:t>
            </a:r>
            <a:r>
              <a:rPr lang="ru-RU" sz="4000" b="1" dirty="0" err="1" smtClean="0"/>
              <a:t>целиакография</a:t>
            </a:r>
            <a:r>
              <a:rPr lang="ru-RU" sz="4000" b="1" dirty="0" smtClean="0"/>
              <a:t>. Опухоль печени.</a:t>
            </a:r>
          </a:p>
        </p:txBody>
      </p:sp>
      <p:pic>
        <p:nvPicPr>
          <p:cNvPr id="67587" name="Picture 3" descr="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673225"/>
            <a:ext cx="4824413" cy="505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err="1" smtClean="0"/>
              <a:t>Ангиограмма</a:t>
            </a:r>
            <a:r>
              <a:rPr lang="ru-RU" sz="3200" b="1" dirty="0" smtClean="0"/>
              <a:t>.</a:t>
            </a:r>
            <a:r>
              <a:rPr lang="ru-RU" sz="3200" dirty="0" smtClean="0"/>
              <a:t>  Мешотчатые расширения и опухолевые сосуды.</a:t>
            </a:r>
          </a:p>
        </p:txBody>
      </p:sp>
      <p:pic>
        <p:nvPicPr>
          <p:cNvPr id="68611" name="Picture 3" descr="13в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595438"/>
            <a:ext cx="6480175" cy="4995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556792"/>
            <a:ext cx="8229600" cy="13843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ru-RU" dirty="0" smtClean="0"/>
              <a:t>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u="sng" dirty="0">
                <a:effectLst/>
              </a:rPr>
              <a:t>Механическая желтуха</a:t>
            </a:r>
            <a:r>
              <a:rPr lang="ru-RU" dirty="0">
                <a:effectLst/>
              </a:rPr>
              <a:t> — состояние, при котором имеется существенное препятствие оттоку </a:t>
            </a:r>
            <a:r>
              <a:rPr lang="ru-RU" dirty="0" smtClean="0">
                <a:effectLst/>
              </a:rPr>
              <a:t>желчи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в ДПК.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976313"/>
          </a:xfrm>
        </p:spPr>
        <p:txBody>
          <a:bodyPr/>
          <a:lstStyle/>
          <a:p>
            <a:pPr algn="ctr">
              <a:defRPr/>
            </a:pPr>
            <a:r>
              <a:rPr lang="ru-RU" sz="3200" dirty="0" err="1" smtClean="0"/>
              <a:t>Трансумбиликальная</a:t>
            </a:r>
            <a:r>
              <a:rPr lang="ru-RU" sz="3200" dirty="0" smtClean="0"/>
              <a:t> </a:t>
            </a:r>
            <a:r>
              <a:rPr lang="ru-RU" sz="3200" dirty="0" err="1" smtClean="0"/>
              <a:t>портография</a:t>
            </a:r>
            <a:r>
              <a:rPr lang="ru-RU" sz="3200" dirty="0" smtClean="0"/>
              <a:t>. Катетер проведен через пупочную вену в левую ветвь воротной вены.</a:t>
            </a:r>
            <a:endParaRPr lang="ru-RU" sz="3200" dirty="0"/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t="3831" r="9409" b="16985"/>
          <a:stretch>
            <a:fillRect/>
          </a:stretch>
        </p:blipFill>
        <p:spPr bwMode="auto">
          <a:xfrm>
            <a:off x="1476375" y="1773238"/>
            <a:ext cx="5903913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smtClean="0"/>
              <a:t>Компьютерная </a:t>
            </a:r>
            <a:r>
              <a:rPr lang="ru-RU" sz="4000" b="1" dirty="0" err="1" smtClean="0"/>
              <a:t>томограмма</a:t>
            </a:r>
            <a:r>
              <a:rPr lang="ru-RU" sz="4000" b="1" dirty="0" smtClean="0"/>
              <a:t>. Опухоль печени.</a:t>
            </a:r>
          </a:p>
        </p:txBody>
      </p:sp>
      <p:pic>
        <p:nvPicPr>
          <p:cNvPr id="71683" name="Picture 3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412875"/>
            <a:ext cx="6677025" cy="5195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9036050" cy="11525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smtClean="0"/>
              <a:t>Лапароскопия + биопсия рака печени.</a:t>
            </a:r>
          </a:p>
        </p:txBody>
      </p:sp>
      <p:pic>
        <p:nvPicPr>
          <p:cNvPr id="72707" name="Picture 3" descr="3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7"/>
          <a:stretch>
            <a:fillRect/>
          </a:stretch>
        </p:blipFill>
        <p:spPr>
          <a:xfrm>
            <a:off x="2070100" y="1700213"/>
            <a:ext cx="5111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81000" y="1052513"/>
            <a:ext cx="8763000" cy="47244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latin typeface="Comic Sans MS" pitchFamily="66" charset="0"/>
              </a:rPr>
              <a:t>Несмотря на самые современные методы  обследования</a:t>
            </a:r>
            <a:r>
              <a:rPr lang="en-US" sz="4000" dirty="0" smtClean="0">
                <a:solidFill>
                  <a:srgbClr val="FFFF00"/>
                </a:solidFill>
                <a:latin typeface="Comic Sans MS" pitchFamily="66" charset="0"/>
              </a:rPr>
              <a:t>,</a:t>
            </a:r>
            <a:r>
              <a:rPr lang="ru-RU" sz="4000" dirty="0" smtClean="0">
                <a:solidFill>
                  <a:srgbClr val="FFFF00"/>
                </a:solidFill>
                <a:latin typeface="Comic Sans MS" pitchFamily="66" charset="0"/>
              </a:rPr>
              <a:t> доля совпадения дооперационного и </a:t>
            </a:r>
            <a:r>
              <a:rPr lang="ru-RU" sz="4000" dirty="0" err="1" smtClean="0">
                <a:solidFill>
                  <a:srgbClr val="FFFF00"/>
                </a:solidFill>
                <a:latin typeface="Comic Sans MS" pitchFamily="66" charset="0"/>
              </a:rPr>
              <a:t>интраоперационного</a:t>
            </a:r>
            <a:r>
              <a:rPr lang="ru-RU" sz="4000" dirty="0" smtClean="0">
                <a:solidFill>
                  <a:srgbClr val="FFFF00"/>
                </a:solidFill>
                <a:latin typeface="Comic Sans MS" pitchFamily="66" charset="0"/>
              </a:rPr>
              <a:t> диагнозов составляет около 80 – 90 %, поэтому необходима тщательная </a:t>
            </a:r>
            <a:r>
              <a:rPr lang="ru-RU" sz="4000" dirty="0" err="1" smtClean="0">
                <a:solidFill>
                  <a:srgbClr val="FFFF00"/>
                </a:solidFill>
                <a:latin typeface="Comic Sans MS" pitchFamily="66" charset="0"/>
              </a:rPr>
              <a:t>интраоперационная</a:t>
            </a:r>
            <a:r>
              <a:rPr lang="ru-RU" sz="4000" dirty="0" smtClean="0">
                <a:solidFill>
                  <a:srgbClr val="FFFF00"/>
                </a:solidFill>
                <a:latin typeface="Comic Sans MS" pitchFamily="66" charset="0"/>
              </a:rPr>
              <a:t> диагностика</a:t>
            </a:r>
          </a:p>
        </p:txBody>
      </p:sp>
      <p:sp>
        <p:nvSpPr>
          <p:cNvPr id="18637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68313" y="-100013"/>
            <a:ext cx="8229600" cy="1384301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latin typeface="Times New Roman" pitchFamily="18" charset="0"/>
              </a:rPr>
              <a:t>                  Резюме: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557338"/>
            <a:ext cx="8664575" cy="507206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3400" dirty="0" smtClean="0">
                <a:latin typeface="Times New Roman" pitchFamily="18" charset="0"/>
              </a:rPr>
              <a:t>Осмотр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3400" dirty="0" smtClean="0">
                <a:latin typeface="Times New Roman" pitchFamily="18" charset="0"/>
              </a:rPr>
              <a:t>Пальпация желчных протоков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3400" dirty="0" smtClean="0">
                <a:latin typeface="Times New Roman" pitchFamily="18" charset="0"/>
              </a:rPr>
              <a:t>Измерение диаметра </a:t>
            </a:r>
            <a:r>
              <a:rPr lang="ru-RU" sz="3400" dirty="0" err="1" smtClean="0">
                <a:latin typeface="Times New Roman" pitchFamily="18" charset="0"/>
              </a:rPr>
              <a:t>холедоха</a:t>
            </a:r>
            <a:endParaRPr lang="ru-RU" sz="3400" dirty="0" smtClean="0">
              <a:latin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3400" dirty="0" err="1" smtClean="0">
                <a:latin typeface="Times New Roman" pitchFamily="18" charset="0"/>
              </a:rPr>
              <a:t>Трансиллюминация</a:t>
            </a:r>
            <a:endParaRPr lang="ru-RU" sz="3400" dirty="0" smtClean="0">
              <a:latin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3400" dirty="0" err="1" smtClean="0">
                <a:latin typeface="Times New Roman" pitchFamily="18" charset="0"/>
              </a:rPr>
              <a:t>Холангиоманометрия</a:t>
            </a:r>
            <a:endParaRPr lang="ru-RU" sz="3400" dirty="0" smtClean="0">
              <a:latin typeface="Times New Roman" pitchFamily="18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3400" dirty="0" err="1" smtClean="0">
                <a:latin typeface="Times New Roman" pitchFamily="18" charset="0"/>
              </a:rPr>
              <a:t>Интраоперационная</a:t>
            </a:r>
            <a:r>
              <a:rPr lang="ru-RU" sz="3400" dirty="0" smtClean="0">
                <a:latin typeface="Times New Roman" pitchFamily="18" charset="0"/>
              </a:rPr>
              <a:t> </a:t>
            </a:r>
            <a:r>
              <a:rPr lang="ru-RU" sz="3400" dirty="0" err="1" smtClean="0">
                <a:latin typeface="Times New Roman" pitchFamily="18" charset="0"/>
              </a:rPr>
              <a:t>холангиография</a:t>
            </a:r>
            <a:r>
              <a:rPr lang="ru-RU" sz="3400" dirty="0" smtClean="0">
                <a:latin typeface="Times New Roman" pitchFamily="18" charset="0"/>
              </a:rPr>
              <a:t> (</a:t>
            </a:r>
            <a:r>
              <a:rPr lang="ru-RU" sz="3400" dirty="0" err="1" smtClean="0">
                <a:latin typeface="Times New Roman" pitchFamily="18" charset="0"/>
              </a:rPr>
              <a:t>ИоХГ</a:t>
            </a:r>
            <a:r>
              <a:rPr lang="ru-RU" sz="3400" dirty="0" smtClean="0">
                <a:latin typeface="Times New Roman" pitchFamily="18" charset="0"/>
              </a:rPr>
              <a:t>) – </a:t>
            </a:r>
            <a:r>
              <a:rPr lang="ru-RU" sz="3400" i="1" dirty="0" smtClean="0">
                <a:solidFill>
                  <a:srgbClr val="FFFF00"/>
                </a:solidFill>
                <a:latin typeface="Times New Roman" pitchFamily="18" charset="0"/>
              </a:rPr>
              <a:t>эффективность при </a:t>
            </a:r>
            <a:r>
              <a:rPr lang="ru-RU" sz="3400" i="1" dirty="0" err="1" smtClean="0">
                <a:solidFill>
                  <a:srgbClr val="FFFF00"/>
                </a:solidFill>
                <a:latin typeface="Times New Roman" pitchFamily="18" charset="0"/>
              </a:rPr>
              <a:t>холедохолитиазе</a:t>
            </a:r>
            <a:r>
              <a:rPr lang="ru-RU" sz="3400" i="1" dirty="0" smtClean="0">
                <a:solidFill>
                  <a:srgbClr val="FFFF00"/>
                </a:solidFill>
                <a:latin typeface="Times New Roman" pitchFamily="18" charset="0"/>
              </a:rPr>
              <a:t> 90 – 95 %</a:t>
            </a:r>
          </a:p>
        </p:txBody>
      </p:sp>
      <p:sp>
        <p:nvSpPr>
          <p:cNvPr id="18841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dirty="0" err="1" smtClean="0">
                <a:latin typeface="Times New Roman" pitchFamily="18" charset="0"/>
              </a:rPr>
              <a:t>Интраоперационная</a:t>
            </a:r>
            <a:r>
              <a:rPr lang="ru-RU" sz="4000" b="1" dirty="0" smtClean="0">
                <a:latin typeface="Times New Roman" pitchFamily="18" charset="0"/>
              </a:rPr>
              <a:t> диагностика механической желтухи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dirty="0" err="1" smtClean="0">
                <a:latin typeface="Times New Roman" pitchFamily="18" charset="0"/>
              </a:rPr>
              <a:t>Интраоперационная</a:t>
            </a:r>
            <a:r>
              <a:rPr lang="ru-RU" sz="4000" b="1" dirty="0" smtClean="0">
                <a:latin typeface="Times New Roman" pitchFamily="18" charset="0"/>
              </a:rPr>
              <a:t> диагностика механической желтухи</a:t>
            </a:r>
          </a:p>
        </p:txBody>
      </p:sp>
      <p:sp>
        <p:nvSpPr>
          <p:cNvPr id="189442" name="Rectangle 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" y="1600200"/>
            <a:ext cx="4194175" cy="4498975"/>
          </a:xfrm>
        </p:spPr>
        <p:txBody>
          <a:bodyPr/>
          <a:lstStyle/>
          <a:p>
            <a:pPr marL="274638" indent="-274638" eaLnBrk="1" hangingPunct="1">
              <a:buFont typeface="Wingdings" pitchFamily="2" charset="2"/>
              <a:buAutoNum type="arabicPeriod" startAt="6"/>
              <a:defRPr/>
            </a:pPr>
            <a:r>
              <a:rPr lang="ru-RU" sz="3000" dirty="0" smtClean="0">
                <a:latin typeface="Times New Roman" pitchFamily="18" charset="0"/>
              </a:rPr>
              <a:t> </a:t>
            </a:r>
            <a:r>
              <a:rPr lang="ru-RU" sz="3000" b="1" dirty="0" err="1" smtClean="0">
                <a:latin typeface="Times New Roman" pitchFamily="18" charset="0"/>
              </a:rPr>
              <a:t>ИоХГ</a:t>
            </a:r>
            <a:r>
              <a:rPr lang="ru-RU" sz="3000" b="1" dirty="0" smtClean="0">
                <a:latin typeface="Times New Roman" pitchFamily="18" charset="0"/>
              </a:rPr>
              <a:t> через дренаж </a:t>
            </a:r>
            <a:r>
              <a:rPr lang="ru-RU" sz="3000" b="1" dirty="0" err="1" smtClean="0">
                <a:latin typeface="Times New Roman" pitchFamily="18" charset="0"/>
              </a:rPr>
              <a:t>Халстеда-Пиковского</a:t>
            </a:r>
            <a:r>
              <a:rPr lang="ru-RU" sz="3000" b="1" dirty="0" smtClean="0">
                <a:latin typeface="Times New Roman" pitchFamily="18" charset="0"/>
              </a:rPr>
              <a:t> (стриктура дистального отдела </a:t>
            </a:r>
            <a:r>
              <a:rPr lang="ru-RU" sz="3000" b="1" dirty="0" err="1" smtClean="0">
                <a:latin typeface="Times New Roman" pitchFamily="18" charset="0"/>
              </a:rPr>
              <a:t>холедоха</a:t>
            </a:r>
            <a:r>
              <a:rPr lang="ru-RU" sz="3000" b="1" dirty="0" smtClean="0">
                <a:latin typeface="Times New Roman" pitchFamily="18" charset="0"/>
              </a:rPr>
              <a:t>)</a:t>
            </a:r>
            <a:endParaRPr lang="ru-RU" sz="3000" b="1" i="1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75780" name="Picture 6" descr="DSCN1724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447800"/>
            <a:ext cx="4549775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0"/>
            <a:ext cx="854075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err="1" smtClean="0">
                <a:latin typeface="Times New Roman" pitchFamily="18" charset="0"/>
              </a:rPr>
              <a:t>Интраоперационная</a:t>
            </a:r>
            <a:r>
              <a:rPr lang="ru-RU" sz="4000" b="1" dirty="0" smtClean="0">
                <a:latin typeface="Times New Roman" pitchFamily="18" charset="0"/>
              </a:rPr>
              <a:t> диагностика механической желтухи</a:t>
            </a:r>
          </a:p>
        </p:txBody>
      </p:sp>
      <p:sp>
        <p:nvSpPr>
          <p:cNvPr id="19661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" y="1600200"/>
            <a:ext cx="4194175" cy="4498975"/>
          </a:xfrm>
        </p:spPr>
        <p:txBody>
          <a:bodyPr/>
          <a:lstStyle/>
          <a:p>
            <a:pPr marL="274638" indent="-274638" eaLnBrk="1" hangingPunct="1">
              <a:lnSpc>
                <a:spcPct val="90000"/>
              </a:lnSpc>
              <a:buFont typeface="Wingdings" pitchFamily="2" charset="2"/>
              <a:buAutoNum type="arabicPeriod" startAt="6"/>
              <a:defRPr/>
            </a:pPr>
            <a:r>
              <a:rPr lang="ru-RU" sz="3000" b="1" dirty="0" smtClean="0">
                <a:latin typeface="Times New Roman" pitchFamily="18" charset="0"/>
              </a:rPr>
              <a:t> </a:t>
            </a:r>
            <a:r>
              <a:rPr lang="ru-RU" sz="3000" b="1" dirty="0" err="1" smtClean="0">
                <a:latin typeface="Times New Roman" pitchFamily="18" charset="0"/>
              </a:rPr>
              <a:t>ИоХГ</a:t>
            </a:r>
            <a:r>
              <a:rPr lang="ru-RU" sz="3000" b="1" dirty="0" smtClean="0">
                <a:latin typeface="Times New Roman" pitchFamily="18" charset="0"/>
              </a:rPr>
              <a:t> через дренаж </a:t>
            </a:r>
            <a:r>
              <a:rPr lang="ru-RU" sz="3000" b="1" dirty="0" err="1" smtClean="0">
                <a:latin typeface="Times New Roman" pitchFamily="18" charset="0"/>
              </a:rPr>
              <a:t>Халстеда-Пиковского</a:t>
            </a:r>
            <a:r>
              <a:rPr lang="ru-RU" sz="3000" b="1" dirty="0" smtClean="0">
                <a:latin typeface="Times New Roman" pitchFamily="18" charset="0"/>
              </a:rPr>
              <a:t>,  (</a:t>
            </a:r>
            <a:r>
              <a:rPr lang="ru-RU" sz="3000" b="1" dirty="0" err="1" smtClean="0">
                <a:latin typeface="Times New Roman" pitchFamily="18" charset="0"/>
              </a:rPr>
              <a:t>описторхозная</a:t>
            </a:r>
            <a:r>
              <a:rPr lang="ru-RU" sz="3000" b="1" dirty="0" smtClean="0">
                <a:latin typeface="Times New Roman" pitchFamily="18" charset="0"/>
              </a:rPr>
              <a:t> стриктура </a:t>
            </a:r>
            <a:r>
              <a:rPr lang="ru-RU" sz="3000" b="1" dirty="0" err="1" smtClean="0">
                <a:latin typeface="Times New Roman" pitchFamily="18" charset="0"/>
              </a:rPr>
              <a:t>холедоха</a:t>
            </a:r>
            <a:r>
              <a:rPr lang="ru-RU" sz="3000" b="1" dirty="0" smtClean="0">
                <a:latin typeface="Times New Roman" pitchFamily="18" charset="0"/>
              </a:rPr>
              <a:t>, заброс контраста в </a:t>
            </a:r>
            <a:r>
              <a:rPr lang="ru-RU" sz="3000" b="1" dirty="0" err="1" smtClean="0">
                <a:latin typeface="Times New Roman" pitchFamily="18" charset="0"/>
              </a:rPr>
              <a:t>вирсунгов</a:t>
            </a:r>
            <a:r>
              <a:rPr lang="ru-RU" sz="3000" b="1" dirty="0" smtClean="0">
                <a:latin typeface="Times New Roman" pitchFamily="18" charset="0"/>
              </a:rPr>
              <a:t> проток, </a:t>
            </a:r>
            <a:r>
              <a:rPr lang="ru-RU" sz="3000" b="1" dirty="0" err="1" smtClean="0">
                <a:latin typeface="Times New Roman" pitchFamily="18" charset="0"/>
              </a:rPr>
              <a:t>описторхисы</a:t>
            </a:r>
            <a:r>
              <a:rPr lang="ru-RU" sz="3000" b="1" dirty="0" smtClean="0">
                <a:latin typeface="Times New Roman" pitchFamily="18" charset="0"/>
              </a:rPr>
              <a:t> во внутрипечёночных желчных протоках)</a:t>
            </a:r>
            <a:endParaRPr lang="ru-RU" sz="3000" b="1" i="1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76804" name="Picture 6" descr="DSCN1750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3550" y="1219200"/>
            <a:ext cx="471805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608512" cy="6659301"/>
          </a:xfrm>
        </p:spPr>
      </p:pic>
    </p:spTree>
    <p:extLst>
      <p:ext uri="{BB962C8B-B14F-4D97-AF65-F5344CB8AC3E}">
        <p14:creationId xmlns:p14="http://schemas.microsoft.com/office/powerpoint/2010/main" val="12223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773238"/>
            <a:ext cx="8763000" cy="47244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 startAt="7"/>
              <a:defRPr/>
            </a:pPr>
            <a:r>
              <a:rPr lang="ru-RU" sz="3400" dirty="0" smtClean="0">
                <a:latin typeface="Times New Roman" pitchFamily="18" charset="0"/>
              </a:rPr>
              <a:t>Зондирование</a:t>
            </a:r>
          </a:p>
          <a:p>
            <a:pPr marL="609600" indent="-609600" eaLnBrk="1" hangingPunct="1">
              <a:buFont typeface="Wingdings" pitchFamily="2" charset="2"/>
              <a:buAutoNum type="arabicPeriod" startAt="7"/>
              <a:defRPr/>
            </a:pPr>
            <a:r>
              <a:rPr lang="ru-RU" sz="3400" dirty="0" err="1" smtClean="0">
                <a:latin typeface="Times New Roman" pitchFamily="18" charset="0"/>
              </a:rPr>
              <a:t>Фиброхоледохоскопия</a:t>
            </a:r>
            <a:r>
              <a:rPr lang="ru-RU" sz="3400" dirty="0" smtClean="0">
                <a:latin typeface="Times New Roman" pitchFamily="18" charset="0"/>
              </a:rPr>
              <a:t> – </a:t>
            </a:r>
            <a:r>
              <a:rPr lang="ru-RU" sz="3400" i="1" dirty="0" smtClean="0">
                <a:solidFill>
                  <a:srgbClr val="FFFF00"/>
                </a:solidFill>
                <a:latin typeface="Times New Roman" pitchFamily="18" charset="0"/>
              </a:rPr>
              <a:t>эффективность 98,3 %</a:t>
            </a:r>
            <a:endParaRPr lang="ru-RU" sz="34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Wingdings" pitchFamily="2" charset="2"/>
              <a:buAutoNum type="arabicPeriod" startAt="7"/>
              <a:defRPr/>
            </a:pPr>
            <a:r>
              <a:rPr lang="ru-RU" sz="3400" dirty="0" err="1" smtClean="0">
                <a:latin typeface="Times New Roman" pitchFamily="18" charset="0"/>
              </a:rPr>
              <a:t>Интраоперационное</a:t>
            </a:r>
            <a:r>
              <a:rPr lang="ru-RU" sz="3400" dirty="0" smtClean="0">
                <a:latin typeface="Times New Roman" pitchFamily="18" charset="0"/>
              </a:rPr>
              <a:t> УЗИ – </a:t>
            </a:r>
            <a:r>
              <a:rPr lang="ru-RU" sz="3400" i="1" dirty="0" smtClean="0">
                <a:solidFill>
                  <a:srgbClr val="FFFF00"/>
                </a:solidFill>
                <a:latin typeface="Times New Roman" pitchFamily="18" charset="0"/>
              </a:rPr>
              <a:t>эффективность 96 – 98 %</a:t>
            </a:r>
          </a:p>
          <a:p>
            <a:pPr marL="609600" indent="-609600" eaLnBrk="1" hangingPunct="1">
              <a:buFont typeface="Wingdings" pitchFamily="2" charset="2"/>
              <a:buAutoNum type="arabicPeriod" startAt="7"/>
              <a:defRPr/>
            </a:pPr>
            <a:r>
              <a:rPr lang="ru-RU" sz="3400" dirty="0" err="1" smtClean="0">
                <a:latin typeface="Times New Roman" pitchFamily="18" charset="0"/>
              </a:rPr>
              <a:t>Холедохотомия</a:t>
            </a:r>
            <a:endParaRPr lang="ru-RU" sz="3400" dirty="0" smtClean="0">
              <a:latin typeface="Times New Roman" pitchFamily="18" charset="0"/>
            </a:endParaRPr>
          </a:p>
          <a:p>
            <a:pPr marL="609600" indent="-609600" eaLnBrk="1" hangingPunct="1">
              <a:buFont typeface="Wingdings" pitchFamily="2" charset="2"/>
              <a:buAutoNum type="arabicPeriod" startAt="7"/>
              <a:defRPr/>
            </a:pPr>
            <a:r>
              <a:rPr lang="ru-RU" sz="3400" dirty="0" smtClean="0">
                <a:latin typeface="Times New Roman" pitchFamily="18" charset="0"/>
              </a:rPr>
              <a:t>Срочная биопсия</a:t>
            </a:r>
          </a:p>
        </p:txBody>
      </p:sp>
      <p:sp>
        <p:nvSpPr>
          <p:cNvPr id="19968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611188" y="115888"/>
            <a:ext cx="8158162" cy="217646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>
                <a:latin typeface="Times New Roman" pitchFamily="18" charset="0"/>
              </a:rPr>
              <a:t>Интраоперационная диагностика механической желтухи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25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effectLst/>
                <a:latin typeface="Arial" charset="0"/>
              </a:rPr>
              <a:t>ХОЛЕДОХОСКОПИЯ</a:t>
            </a:r>
          </a:p>
        </p:txBody>
      </p:sp>
      <p:pic>
        <p:nvPicPr>
          <p:cNvPr id="32771" name="Picture 8" descr="bscap00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211263"/>
            <a:ext cx="6624637" cy="5419725"/>
          </a:xfrm>
        </p:spPr>
      </p:pic>
    </p:spTree>
    <p:extLst>
      <p:ext uri="{BB962C8B-B14F-4D97-AF65-F5344CB8AC3E}">
        <p14:creationId xmlns:p14="http://schemas.microsoft.com/office/powerpoint/2010/main" val="124102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рис 1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6350"/>
            <a:ext cx="7561262" cy="685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-387350"/>
            <a:ext cx="8613775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smtClean="0">
                <a:latin typeface="Times New Roman" pitchFamily="18" charset="0"/>
              </a:rPr>
              <a:t>   Тактика  при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dirty="0" err="1" smtClean="0">
                <a:latin typeface="Times New Roman" pitchFamily="18" charset="0"/>
              </a:rPr>
              <a:t>м</a:t>
            </a:r>
            <a:r>
              <a:rPr lang="ru-RU" sz="6600" b="1" dirty="0" err="1" smtClean="0">
                <a:latin typeface="Times New Roman" pitchFamily="18" charset="0"/>
                <a:cs typeface="Times New Roman" pitchFamily="18" charset="0"/>
              </a:rPr>
              <a:t>ж</a:t>
            </a:r>
            <a:endParaRPr lang="ru-RU" sz="6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84213" y="404813"/>
            <a:ext cx="8382000" cy="49530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</a:rPr>
              <a:t>Механическая желтуха любой </a:t>
            </a:r>
            <a:r>
              <a:rPr lang="ru-RU" sz="3600" dirty="0" err="1" smtClean="0">
                <a:solidFill>
                  <a:srgbClr val="FFFF00"/>
                </a:solidFill>
                <a:latin typeface="Times New Roman" pitchFamily="18" charset="0"/>
              </a:rPr>
              <a:t>этиоло-гии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</a:rPr>
              <a:t>– показание для ЭКСТРЕННОЙ госпитализации больного в </a:t>
            </a:r>
            <a:r>
              <a:rPr lang="ru-RU" sz="3600" dirty="0" err="1" smtClean="0">
                <a:solidFill>
                  <a:srgbClr val="FFFF00"/>
                </a:solidFill>
                <a:latin typeface="Times New Roman" pitchFamily="18" charset="0"/>
              </a:rPr>
              <a:t>хирургичес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</a:rPr>
              <a:t>-кий стационар и эндоскопического или оперативного лечения</a:t>
            </a:r>
          </a:p>
          <a:p>
            <a:pPr marL="0" indent="0" eaLnBrk="1" hangingPunct="1">
              <a:defRPr/>
            </a:pPr>
            <a:r>
              <a:rPr lang="ru-RU" sz="2800" dirty="0" smtClean="0">
                <a:latin typeface="Times New Roman" pitchFamily="18" charset="0"/>
              </a:rPr>
              <a:t> При </a:t>
            </a:r>
            <a:r>
              <a:rPr lang="ru-RU" sz="2800" b="1" dirty="0" smtClean="0">
                <a:latin typeface="Times New Roman" pitchFamily="18" charset="0"/>
              </a:rPr>
              <a:t>регрессирующей желтухе </a:t>
            </a:r>
            <a:r>
              <a:rPr lang="ru-RU" sz="2800" dirty="0" smtClean="0">
                <a:latin typeface="Times New Roman" pitchFamily="18" charset="0"/>
              </a:rPr>
              <a:t>– операция через   6-8 дней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</a:rPr>
              <a:t>после её исчезновения</a:t>
            </a:r>
          </a:p>
          <a:p>
            <a:pPr marL="0" indent="0" eaLnBrk="1" hangingPunct="1">
              <a:defRPr/>
            </a:pPr>
            <a:r>
              <a:rPr lang="ru-RU" sz="2800" dirty="0" smtClean="0">
                <a:latin typeface="Times New Roman" pitchFamily="18" charset="0"/>
              </a:rPr>
              <a:t> При </a:t>
            </a:r>
            <a:r>
              <a:rPr lang="ru-RU" sz="2800" b="1" dirty="0" smtClean="0">
                <a:latin typeface="Times New Roman" pitchFamily="18" charset="0"/>
              </a:rPr>
              <a:t>прогрессирующей желтухе </a:t>
            </a:r>
            <a:r>
              <a:rPr lang="ru-RU" sz="2800" dirty="0" smtClean="0">
                <a:latin typeface="Times New Roman" pitchFamily="18" charset="0"/>
              </a:rPr>
              <a:t>– операция в течение 2-3 дней от момента поступления</a:t>
            </a:r>
          </a:p>
          <a:p>
            <a:pPr marL="0" indent="0" eaLnBrk="1" hangingPunct="1">
              <a:defRPr/>
            </a:pPr>
            <a:r>
              <a:rPr lang="ru-RU" sz="2800" dirty="0" smtClean="0">
                <a:latin typeface="Times New Roman" pitchFamily="18" charset="0"/>
              </a:rPr>
              <a:t> При </a:t>
            </a:r>
            <a:r>
              <a:rPr lang="ru-RU" sz="2800" b="1" dirty="0" smtClean="0">
                <a:latin typeface="Times New Roman" pitchFamily="18" charset="0"/>
              </a:rPr>
              <a:t>стабильной желтухе </a:t>
            </a:r>
            <a:r>
              <a:rPr lang="ru-RU" sz="2800" dirty="0" smtClean="0">
                <a:latin typeface="Times New Roman" pitchFamily="18" charset="0"/>
              </a:rPr>
              <a:t>– операция в течение 7-10 суток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990600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3400" smtClean="0">
                <a:latin typeface="Times New Roman" pitchFamily="18" charset="0"/>
              </a:rPr>
              <a:t>Основные компоненты предоперационной подготовки</a:t>
            </a:r>
            <a:endParaRPr lang="ru-RU" sz="3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992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76200" y="1295400"/>
            <a:ext cx="9067800" cy="1295400"/>
          </a:xfrm>
        </p:spPr>
        <p:txBody>
          <a:bodyPr/>
          <a:lstStyle/>
          <a:p>
            <a:pPr marL="274638" indent="-274638" algn="just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ru-RU" sz="2600" dirty="0" smtClean="0">
                <a:solidFill>
                  <a:srgbClr val="FFFF00"/>
                </a:solidFill>
                <a:latin typeface="Times New Roman" pitchFamily="18" charset="0"/>
              </a:rPr>
              <a:t>Декомпрессия желчных путей</a:t>
            </a:r>
            <a:r>
              <a:rPr lang="ru-RU" sz="2600" dirty="0" smtClean="0">
                <a:latin typeface="Times New Roman" pitchFamily="18" charset="0"/>
              </a:rPr>
              <a:t> (</a:t>
            </a:r>
            <a:r>
              <a:rPr lang="ru-RU" sz="2600" dirty="0" err="1" smtClean="0">
                <a:latin typeface="Times New Roman" pitchFamily="18" charset="0"/>
              </a:rPr>
              <a:t>холангиостомия</a:t>
            </a:r>
            <a:r>
              <a:rPr lang="ru-RU" sz="2600" dirty="0" smtClean="0">
                <a:latin typeface="Times New Roman" pitchFamily="18" charset="0"/>
              </a:rPr>
              <a:t>, </a:t>
            </a:r>
            <a:r>
              <a:rPr lang="ru-RU" sz="2600" dirty="0" err="1" smtClean="0">
                <a:latin typeface="Times New Roman" pitchFamily="18" charset="0"/>
              </a:rPr>
              <a:t>холецистостомия</a:t>
            </a:r>
            <a:r>
              <a:rPr lang="ru-RU" sz="2600" dirty="0" smtClean="0">
                <a:latin typeface="Times New Roman" pitchFamily="18" charset="0"/>
              </a:rPr>
              <a:t>,  ЭПСТ с удалением камня </a:t>
            </a:r>
            <a:r>
              <a:rPr lang="ru-RU" sz="2600" b="1" i="1" dirty="0" smtClean="0">
                <a:latin typeface="Times New Roman" pitchFamily="18" charset="0"/>
              </a:rPr>
              <a:t>корзинкой </a:t>
            </a:r>
            <a:r>
              <a:rPr lang="ru-RU" sz="2600" b="1" i="1" dirty="0" err="1" smtClean="0">
                <a:latin typeface="Times New Roman" pitchFamily="18" charset="0"/>
              </a:rPr>
              <a:t>Дормиа</a:t>
            </a:r>
            <a:r>
              <a:rPr lang="ru-RU" sz="2600" dirty="0" smtClean="0">
                <a:latin typeface="Times New Roman" pitchFamily="18" charset="0"/>
              </a:rPr>
              <a:t>)</a:t>
            </a:r>
          </a:p>
        </p:txBody>
      </p:sp>
      <p:pic>
        <p:nvPicPr>
          <p:cNvPr id="79876" name="Picture 6" descr="Петля Дорми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466975"/>
            <a:ext cx="701040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6477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Декомпрессия ЖВП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4967287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Цель – устранение </a:t>
            </a:r>
            <a:r>
              <a:rPr lang="ru-RU" dirty="0" err="1" smtClean="0"/>
              <a:t>холестаза</a:t>
            </a:r>
            <a:r>
              <a:rPr lang="ru-RU" dirty="0" smtClean="0"/>
              <a:t> и предупреждение развития печеночной недостаточности.</a:t>
            </a:r>
          </a:p>
          <a:p>
            <a:pPr eaLnBrk="1" hangingPunct="1">
              <a:defRPr/>
            </a:pPr>
            <a:r>
              <a:rPr lang="ru-RU" dirty="0" smtClean="0"/>
              <a:t>Виды : ЭРХПГ+НБД, эндоскопическая </a:t>
            </a:r>
            <a:r>
              <a:rPr lang="ru-RU" dirty="0" err="1" smtClean="0"/>
              <a:t>холецистостомия</a:t>
            </a:r>
            <a:r>
              <a:rPr lang="ru-RU" dirty="0" smtClean="0"/>
              <a:t>, при невозможности ее выполнения наложение </a:t>
            </a:r>
            <a:r>
              <a:rPr lang="ru-RU" dirty="0" err="1" smtClean="0"/>
              <a:t>стом</a:t>
            </a:r>
            <a:r>
              <a:rPr lang="ru-RU" dirty="0" smtClean="0"/>
              <a:t>: (</a:t>
            </a:r>
            <a:r>
              <a:rPr lang="ru-RU" dirty="0" err="1" smtClean="0"/>
              <a:t>холецисто</a:t>
            </a:r>
            <a:r>
              <a:rPr lang="ru-RU" dirty="0" smtClean="0"/>
              <a:t>-, </a:t>
            </a:r>
            <a:r>
              <a:rPr lang="ru-RU" dirty="0" err="1" smtClean="0"/>
              <a:t>холедохостомия</a:t>
            </a:r>
            <a:r>
              <a:rPr lang="ru-RU" dirty="0" smtClean="0"/>
              <a:t>) открытым способом или ЧЧХГ</a:t>
            </a:r>
          </a:p>
        </p:txBody>
      </p:sp>
    </p:spTree>
    <p:extLst>
      <p:ext uri="{BB962C8B-B14F-4D97-AF65-F5344CB8AC3E}">
        <p14:creationId xmlns:p14="http://schemas.microsoft.com/office/powerpoint/2010/main" val="3548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83150" y="260350"/>
            <a:ext cx="4191000" cy="351948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err="1" smtClean="0">
                <a:latin typeface="Times New Roman" pitchFamily="18" charset="0"/>
              </a:rPr>
              <a:t>Холецистостомия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8307" name="Picture 5" descr="Холецистостом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4730750" cy="647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0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 descr="холецистостома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2" b="2232"/>
          <a:stretch>
            <a:fillRect/>
          </a:stretch>
        </p:blipFill>
        <p:spPr>
          <a:xfrm>
            <a:off x="683568" y="0"/>
            <a:ext cx="3382962" cy="6453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0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ru-RU" sz="3600" smtClean="0">
                <a:latin typeface="Times New Roman" pitchFamily="18" charset="0"/>
              </a:rPr>
              <a:t>Основные компоненты предоперационной подготовки</a:t>
            </a:r>
            <a:endParaRPr lang="ru-RU" sz="36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" y="1524000"/>
            <a:ext cx="8991600" cy="51054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AutoNum type="arabicPeriod" startAt="2"/>
              <a:defRPr/>
            </a:pPr>
            <a:r>
              <a:rPr lang="ru-RU" sz="2900" dirty="0" err="1" smtClean="0">
                <a:solidFill>
                  <a:srgbClr val="FFFF00"/>
                </a:solidFill>
                <a:latin typeface="Times New Roman" pitchFamily="18" charset="0"/>
              </a:rPr>
              <a:t>Детоксикация</a:t>
            </a:r>
            <a:r>
              <a:rPr lang="ru-RU" sz="2900" dirty="0" smtClean="0">
                <a:latin typeface="Times New Roman" pitchFamily="18" charset="0"/>
              </a:rPr>
              <a:t> – </a:t>
            </a:r>
            <a:r>
              <a:rPr lang="ru-RU" sz="2900" dirty="0" err="1" smtClean="0">
                <a:latin typeface="Times New Roman" pitchFamily="18" charset="0"/>
              </a:rPr>
              <a:t>гемодилюция</a:t>
            </a:r>
            <a:r>
              <a:rPr lang="ru-RU" sz="2900" dirty="0" smtClean="0">
                <a:latin typeface="Times New Roman" pitchFamily="18" charset="0"/>
              </a:rPr>
              <a:t> с форсированным диурезом, </a:t>
            </a:r>
            <a:r>
              <a:rPr lang="ru-RU" sz="2900" dirty="0" err="1" smtClean="0">
                <a:latin typeface="Times New Roman" pitchFamily="18" charset="0"/>
              </a:rPr>
              <a:t>лимфо</a:t>
            </a:r>
            <a:r>
              <a:rPr lang="ru-RU" sz="2900" dirty="0" smtClean="0">
                <a:latin typeface="Times New Roman" pitchFamily="18" charset="0"/>
              </a:rPr>
              <a:t>- и </a:t>
            </a:r>
            <a:r>
              <a:rPr lang="ru-RU" sz="2900" dirty="0" err="1" smtClean="0">
                <a:latin typeface="Times New Roman" pitchFamily="18" charset="0"/>
              </a:rPr>
              <a:t>гемосорбция</a:t>
            </a:r>
            <a:r>
              <a:rPr lang="ru-RU" sz="2900" dirty="0" smtClean="0">
                <a:latin typeface="Times New Roman" pitchFamily="18" charset="0"/>
              </a:rPr>
              <a:t>, </a:t>
            </a:r>
            <a:r>
              <a:rPr lang="ru-RU" sz="2900" dirty="0" err="1" smtClean="0">
                <a:latin typeface="Times New Roman" pitchFamily="18" charset="0"/>
              </a:rPr>
              <a:t>плазмаферез</a:t>
            </a:r>
            <a:r>
              <a:rPr lang="ru-RU" sz="2900" dirty="0" smtClean="0">
                <a:latin typeface="Times New Roman" pitchFamily="18" charset="0"/>
              </a:rPr>
              <a:t> и т.п.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2"/>
              <a:defRPr/>
            </a:pP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</a:rPr>
              <a:t>Улучшение функции </a:t>
            </a:r>
            <a:r>
              <a:rPr lang="ru-RU" sz="2900" dirty="0" err="1" smtClean="0">
                <a:solidFill>
                  <a:srgbClr val="FFFF00"/>
                </a:solidFill>
                <a:latin typeface="Times New Roman" pitchFamily="18" charset="0"/>
              </a:rPr>
              <a:t>гепатоцитов</a:t>
            </a: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900" dirty="0" smtClean="0">
                <a:latin typeface="Times New Roman" pitchFamily="18" charset="0"/>
              </a:rPr>
              <a:t>– </a:t>
            </a:r>
            <a:r>
              <a:rPr lang="ru-RU" sz="2900" dirty="0" err="1" smtClean="0">
                <a:latin typeface="Times New Roman" pitchFamily="18" charset="0"/>
              </a:rPr>
              <a:t>гепатопротекторы</a:t>
            </a:r>
            <a:r>
              <a:rPr lang="ru-RU" sz="2900" dirty="0" smtClean="0">
                <a:latin typeface="Times New Roman" pitchFamily="18" charset="0"/>
              </a:rPr>
              <a:t>, белковые препараты, витамины</a:t>
            </a:r>
            <a:endParaRPr lang="ru-RU" sz="2900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2"/>
              <a:defRPr/>
            </a:pP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</a:rPr>
              <a:t>Борьба с инфекцией желчных путей </a:t>
            </a:r>
            <a:r>
              <a:rPr lang="ru-RU" sz="2900" dirty="0" smtClean="0">
                <a:latin typeface="Times New Roman" pitchFamily="18" charset="0"/>
              </a:rPr>
              <a:t>– антибактериальная терапия, ВЛОК, УФОК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2"/>
              <a:defRPr/>
            </a:pP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</a:rPr>
              <a:t>Коррекция свёртывающей системы</a:t>
            </a:r>
            <a:r>
              <a:rPr lang="ru-RU" sz="2900" dirty="0" smtClean="0">
                <a:latin typeface="Times New Roman" pitchFamily="18" charset="0"/>
              </a:rPr>
              <a:t> – </a:t>
            </a:r>
            <a:r>
              <a:rPr lang="ru-RU" sz="2900" dirty="0" err="1" smtClean="0">
                <a:latin typeface="Times New Roman" pitchFamily="18" charset="0"/>
              </a:rPr>
              <a:t>гемостатическая</a:t>
            </a:r>
            <a:r>
              <a:rPr lang="ru-RU" sz="2900" dirty="0" smtClean="0">
                <a:latin typeface="Times New Roman" pitchFamily="18" charset="0"/>
              </a:rPr>
              <a:t> терапия</a:t>
            </a:r>
            <a:endParaRPr lang="ru-RU" sz="2900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marL="533400" indent="-533400" algn="just" eaLnBrk="1" hangingPunct="1">
              <a:lnSpc>
                <a:spcPct val="90000"/>
              </a:lnSpc>
              <a:buFontTx/>
              <a:buAutoNum type="arabicPeriod" startAt="2"/>
              <a:defRPr/>
            </a:pP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</a:rPr>
              <a:t>Иммуномодулирующая терапия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2889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u="sng" dirty="0" smtClean="0"/>
              <a:t>Лечение механической желтухи</a:t>
            </a:r>
          </a:p>
        </p:txBody>
      </p:sp>
      <p:sp>
        <p:nvSpPr>
          <p:cNvPr id="8909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678362"/>
          </a:xfrm>
        </p:spPr>
        <p:txBody>
          <a:bodyPr/>
          <a:lstStyle/>
          <a:p>
            <a:pPr marL="365125" indent="-365125" eaLnBrk="1" hangingPunct="1">
              <a:defRPr/>
            </a:pPr>
            <a:r>
              <a:rPr lang="ru-RU" sz="4000" dirty="0" smtClean="0"/>
              <a:t>Эндоскопическое + МИТ</a:t>
            </a:r>
          </a:p>
          <a:p>
            <a:pPr marL="365125" indent="-365125" eaLnBrk="1" hangingPunct="1">
              <a:defRPr/>
            </a:pPr>
            <a:r>
              <a:rPr lang="ru-RU" sz="4000" dirty="0" smtClean="0"/>
              <a:t>Хирургическое </a:t>
            </a:r>
          </a:p>
          <a:p>
            <a:pPr marL="365125" indent="-365125" eaLnBrk="1" hangingPunct="1">
              <a:buFontTx/>
              <a:buChar char="-"/>
              <a:defRPr/>
            </a:pPr>
            <a:r>
              <a:rPr lang="ru-RU" sz="4000" i="1" dirty="0" smtClean="0">
                <a:solidFill>
                  <a:schemeClr val="folHlink"/>
                </a:solidFill>
              </a:rPr>
              <a:t>Радикальные операции</a:t>
            </a:r>
          </a:p>
          <a:p>
            <a:pPr marL="365125" indent="-365125" eaLnBrk="1" hangingPunct="1">
              <a:buFontTx/>
              <a:buChar char="-"/>
              <a:defRPr/>
            </a:pPr>
            <a:r>
              <a:rPr lang="ru-RU" sz="4000" i="1" dirty="0" smtClean="0">
                <a:solidFill>
                  <a:schemeClr val="folHlink"/>
                </a:solidFill>
              </a:rPr>
              <a:t>Паллиативные </a:t>
            </a:r>
          </a:p>
          <a:p>
            <a:pPr marL="365125" indent="-365125" eaLnBrk="1" hangingPunct="1">
              <a:defRPr/>
            </a:pPr>
            <a:r>
              <a:rPr lang="ru-RU" sz="4000" dirty="0" smtClean="0"/>
              <a:t>Профилактика и лечение  печеночной недостаточности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latin typeface="Times New Roman" pitchFamily="18" charset="0"/>
              </a:rPr>
              <a:t>Задачи оперативных вмешательств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97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" y="1524000"/>
            <a:ext cx="8991600" cy="51054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ru-RU" sz="4000" b="1" dirty="0" smtClean="0">
                <a:latin typeface="Times New Roman" pitchFamily="18" charset="0"/>
              </a:rPr>
              <a:t>Установление причины и уровня непроходимости желчных путей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ru-RU" sz="4000" b="1" dirty="0" smtClean="0">
                <a:latin typeface="Times New Roman" pitchFamily="18" charset="0"/>
              </a:rPr>
              <a:t>Устранение причины желтухи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ru-RU" sz="4000" b="1" dirty="0" smtClean="0">
                <a:latin typeface="Times New Roman" pitchFamily="18" charset="0"/>
              </a:rPr>
              <a:t>Восстановление свободного пассажа желчи в кишечник или наружное отведение желчи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ru-RU" sz="4000" b="1" dirty="0" smtClean="0">
                <a:latin typeface="Times New Roman" pitchFamily="18" charset="0"/>
              </a:rPr>
              <a:t>Дренирование желчных путей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Показания к ЭПСТ у больных болевой МЖ : 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2296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 smtClean="0"/>
              <a:t>Рецидивный или </a:t>
            </a:r>
            <a:r>
              <a:rPr lang="ru-RU" sz="2800" b="1" dirty="0" err="1" smtClean="0"/>
              <a:t>резидуальный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холедохолитиаз</a:t>
            </a:r>
            <a:r>
              <a:rPr lang="ru-RU" sz="2800" b="1" dirty="0" smtClean="0"/>
              <a:t> со стенозом БДС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 err="1" smtClean="0"/>
              <a:t>Изолированый</a:t>
            </a:r>
            <a:r>
              <a:rPr lang="ru-RU" sz="2800" b="1" dirty="0" smtClean="0"/>
              <a:t> непротяженный стеноз БДС.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 smtClean="0"/>
              <a:t>Острый холангит, вызванный доброкачественными или злокачественными заболеваниями ЖВП.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 smtClean="0"/>
              <a:t>Стеноз БДС при функционирующем или рубцово-суженном ХДА,ГЕА (симптом слепого мешка).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dirty="0" err="1" smtClean="0"/>
              <a:t>Рестеноз</a:t>
            </a:r>
            <a:r>
              <a:rPr lang="ru-RU" sz="2800" b="1" dirty="0" smtClean="0"/>
              <a:t> БДС</a:t>
            </a:r>
            <a:r>
              <a:rPr lang="ru-RU" sz="2000" b="1" dirty="0" smtClean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b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ru-RU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7107" name="Picture 5" descr="ЭП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1913"/>
            <a:ext cx="7632700" cy="66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88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Причины механической желтухи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968552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/>
              <a:t>1. Пороки развития: </a:t>
            </a:r>
          </a:p>
          <a:p>
            <a:pPr marL="0" indent="0">
              <a:buNone/>
            </a:pPr>
            <a:r>
              <a:rPr lang="ru-RU" sz="2200" dirty="0"/>
              <a:t>• атрезии желчевыводящих путей;</a:t>
            </a:r>
          </a:p>
          <a:p>
            <a:pPr marL="0" indent="0">
              <a:buNone/>
            </a:pPr>
            <a:r>
              <a:rPr lang="ru-RU" sz="2200" dirty="0"/>
              <a:t>• гипоплазия желчных ходов;</a:t>
            </a:r>
          </a:p>
          <a:p>
            <a:pPr marL="0" indent="0">
              <a:buNone/>
            </a:pPr>
            <a:r>
              <a:rPr lang="ru-RU" sz="2200" dirty="0"/>
              <a:t>• кисты </a:t>
            </a:r>
            <a:r>
              <a:rPr lang="ru-RU" sz="2200" dirty="0" err="1"/>
              <a:t>холедоха</a:t>
            </a:r>
            <a:r>
              <a:rPr lang="ru-RU" sz="2200" dirty="0"/>
              <a:t>; </a:t>
            </a:r>
          </a:p>
          <a:p>
            <a:pPr marL="0" indent="0">
              <a:buNone/>
            </a:pPr>
            <a:r>
              <a:rPr lang="ru-RU" sz="2200" dirty="0"/>
              <a:t>• дивертикулы двенадцатиперстной кишки, расположенные вблизи БДС. </a:t>
            </a:r>
          </a:p>
          <a:p>
            <a:pPr marL="0" indent="0">
              <a:buNone/>
            </a:pPr>
            <a:r>
              <a:rPr lang="ru-RU" sz="2200" dirty="0"/>
              <a:t>2. Доброкачественные заболевания желчных путей: </a:t>
            </a:r>
          </a:p>
          <a:p>
            <a:pPr marL="0" indent="0">
              <a:buNone/>
            </a:pPr>
            <a:r>
              <a:rPr lang="ru-RU" sz="2200" dirty="0"/>
              <a:t>• желчнокаменная болезнь, осложненная </a:t>
            </a:r>
            <a:r>
              <a:rPr lang="ru-RU" sz="2200" dirty="0" err="1"/>
              <a:t>холангиолитиазом</a:t>
            </a:r>
            <a:r>
              <a:rPr lang="ru-RU" sz="2200" dirty="0"/>
              <a:t>;</a:t>
            </a:r>
          </a:p>
          <a:p>
            <a:pPr marL="0" indent="0">
              <a:buNone/>
            </a:pPr>
            <a:r>
              <a:rPr lang="ru-RU" sz="2200" dirty="0"/>
              <a:t>• вколоченные камни БДС; </a:t>
            </a:r>
          </a:p>
          <a:p>
            <a:pPr marL="0" indent="0">
              <a:buNone/>
            </a:pPr>
            <a:r>
              <a:rPr lang="ru-RU" sz="2200" dirty="0"/>
              <a:t>• стриктуры желчных протоков;</a:t>
            </a:r>
          </a:p>
          <a:p>
            <a:pPr marL="0" indent="0">
              <a:buNone/>
            </a:pPr>
            <a:r>
              <a:rPr lang="ru-RU" sz="2200" dirty="0"/>
              <a:t>• стеноз БДС.</a:t>
            </a:r>
          </a:p>
          <a:p>
            <a:pPr marL="0" indent="0">
              <a:buNone/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92218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2100"/>
            <a:ext cx="9036050" cy="688975"/>
          </a:xfrm>
        </p:spPr>
        <p:txBody>
          <a:bodyPr/>
          <a:lstStyle/>
          <a:p>
            <a:pPr algn="ctr">
              <a:defRPr/>
            </a:pPr>
            <a:r>
              <a:rPr lang="ru-RU" sz="3600" dirty="0" err="1" smtClean="0"/>
              <a:t>Фистулохолангиограмма</a:t>
            </a:r>
            <a:r>
              <a:rPr lang="ru-RU" sz="3600" dirty="0" smtClean="0"/>
              <a:t>. </a:t>
            </a:r>
            <a:r>
              <a:rPr lang="ru-RU" sz="3600" dirty="0" err="1" smtClean="0"/>
              <a:t>Назобилиарное</a:t>
            </a:r>
            <a:r>
              <a:rPr lang="ru-RU" sz="3600" dirty="0" smtClean="0"/>
              <a:t> дренирование</a:t>
            </a:r>
            <a:endParaRPr lang="ru-RU" sz="3600" dirty="0"/>
          </a:p>
        </p:txBody>
      </p:sp>
      <p:pic>
        <p:nvPicPr>
          <p:cNvPr id="89091" name="Picture 5" descr="Назоби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2818" b="15073"/>
          <a:stretch>
            <a:fillRect/>
          </a:stretch>
        </p:blipFill>
        <p:spPr>
          <a:xfrm>
            <a:off x="468313" y="1989138"/>
            <a:ext cx="7845425" cy="417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81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0"/>
            <a:ext cx="56165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8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4758"/>
            <a:ext cx="3528392" cy="6664741"/>
          </a:xfrm>
        </p:spPr>
      </p:pic>
    </p:spTree>
    <p:extLst>
      <p:ext uri="{BB962C8B-B14F-4D97-AF65-F5344CB8AC3E}">
        <p14:creationId xmlns:p14="http://schemas.microsoft.com/office/powerpoint/2010/main" val="21666243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91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0"/>
            <a:ext cx="54006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3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017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0"/>
            <a:ext cx="5472112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15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017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0"/>
            <a:ext cx="5472112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48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120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5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Стеноз БДС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defRPr/>
            </a:pPr>
            <a:r>
              <a:rPr lang="ru-RU" smtClean="0"/>
              <a:t>По этиологии: первичный, вторичный</a:t>
            </a:r>
          </a:p>
          <a:p>
            <a:pPr marL="609600" indent="-609600" eaLnBrk="1" hangingPunct="1">
              <a:defRPr/>
            </a:pPr>
            <a:r>
              <a:rPr lang="ru-RU" smtClean="0"/>
              <a:t>По распространённости: изолированный, протяжённый</a:t>
            </a:r>
          </a:p>
          <a:p>
            <a:pPr marL="609600" indent="-609600" eaLnBrk="1" hangingPunct="1">
              <a:defRPr/>
            </a:pPr>
            <a:r>
              <a:rPr lang="ru-RU" smtClean="0"/>
              <a:t>По степени сужения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ru-RU" b="1" smtClean="0"/>
              <a:t>1 степень</a:t>
            </a:r>
            <a:r>
              <a:rPr lang="ru-RU" i="1" smtClean="0"/>
              <a:t> </a:t>
            </a:r>
            <a:r>
              <a:rPr lang="ru-RU" smtClean="0"/>
              <a:t>диаметр БДС больше 3 мм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ru-RU" smtClean="0"/>
              <a:t>2 </a:t>
            </a:r>
            <a:r>
              <a:rPr lang="ru-RU" b="1" smtClean="0"/>
              <a:t>степень</a:t>
            </a:r>
            <a:r>
              <a:rPr lang="ru-RU" i="1" smtClean="0"/>
              <a:t> </a:t>
            </a:r>
            <a:r>
              <a:rPr lang="ru-RU" smtClean="0"/>
              <a:t>диаметр 1- 3 мм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ru-RU" smtClean="0"/>
              <a:t>3 </a:t>
            </a:r>
            <a:r>
              <a:rPr lang="ru-RU" b="1" smtClean="0"/>
              <a:t>степень</a:t>
            </a:r>
            <a:r>
              <a:rPr lang="ru-RU" i="1" smtClean="0"/>
              <a:t> </a:t>
            </a:r>
            <a:r>
              <a:rPr lang="ru-RU" smtClean="0"/>
              <a:t>диаметр</a:t>
            </a:r>
            <a:r>
              <a:rPr lang="ru-RU" i="1" smtClean="0"/>
              <a:t> </a:t>
            </a:r>
            <a:r>
              <a:rPr lang="ru-RU" smtClean="0"/>
              <a:t>меньше 1мм.</a:t>
            </a:r>
          </a:p>
        </p:txBody>
      </p:sp>
    </p:spTree>
    <p:extLst>
      <p:ext uri="{BB962C8B-B14F-4D97-AF65-F5344CB8AC3E}">
        <p14:creationId xmlns:p14="http://schemas.microsoft.com/office/powerpoint/2010/main" val="1408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3650</TotalTime>
  <Words>3634</Words>
  <Application>Microsoft Office PowerPoint</Application>
  <PresentationFormat>Экран (4:3)</PresentationFormat>
  <Paragraphs>594</Paragraphs>
  <Slides>222</Slides>
  <Notes>8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222</vt:i4>
      </vt:variant>
    </vt:vector>
  </HeadingPairs>
  <TitlesOfParts>
    <vt:vector size="230" baseType="lpstr">
      <vt:lpstr>Arial</vt:lpstr>
      <vt:lpstr>Comic Sans MS</vt:lpstr>
      <vt:lpstr>Garamond</vt:lpstr>
      <vt:lpstr>Tahoma</vt:lpstr>
      <vt:lpstr>Times New Roman</vt:lpstr>
      <vt:lpstr>Wingdings</vt:lpstr>
      <vt:lpstr>Океан</vt:lpstr>
      <vt:lpstr>Течение</vt:lpstr>
      <vt:lpstr>Механическая (обструктивная) желтуха</vt:lpstr>
      <vt:lpstr>Презентация PowerPoint</vt:lpstr>
      <vt:lpstr>Презентация PowerPoint</vt:lpstr>
      <vt:lpstr>Схема Билиарного тракта</vt:lpstr>
      <vt:lpstr>Презентация PowerPoint</vt:lpstr>
      <vt:lpstr>Презентация PowerPoint</vt:lpstr>
      <vt:lpstr>            Механическая желтуха — состояние, при котором имеется существенное препятствие оттоку желчи в ДПК.      </vt:lpstr>
      <vt:lpstr>Презентация PowerPoint</vt:lpstr>
      <vt:lpstr>Причины механической желтухи</vt:lpstr>
      <vt:lpstr>Причины механической желтухи (продолжение)</vt:lpstr>
      <vt:lpstr>Паразитарные заболевания печени Opistorchis felineus в желчном протоке</vt:lpstr>
      <vt:lpstr>Паразитарные заболевания печени Прорыв кисты при эхинококкозе печени</vt:lpstr>
      <vt:lpstr>Презентация PowerPoint</vt:lpstr>
      <vt:lpstr>Презентация PowerPoint</vt:lpstr>
      <vt:lpstr>Пороки развития желчных путей. Врождённые кисты холедоха (болезнь Кароли)</vt:lpstr>
      <vt:lpstr>Презентация PowerPoint</vt:lpstr>
      <vt:lpstr>Презентация PowerPoint</vt:lpstr>
      <vt:lpstr>Презентация PowerPoint</vt:lpstr>
      <vt:lpstr>ГЛАВНОЕ ПАТОГЕНЕТИЧЕСКОЕ ЗВЕНО МЕХАНИЧЕСКОЙ ЖЕЛТУХИ     Нарушение выделения билирубина и желчных кислот  через внепеченочные желчные пути     </vt:lpstr>
      <vt:lpstr>Презентация PowerPoint</vt:lpstr>
      <vt:lpstr>Презентация PowerPoint</vt:lpstr>
      <vt:lpstr>Изменения в органах и системах при механической желтухе</vt:lpstr>
      <vt:lpstr>Ахолия – патологическое состояние, связанное с непопаданием желчи в кишечник</vt:lpstr>
      <vt:lpstr>Клиническая картина МЖ</vt:lpstr>
      <vt:lpstr>Клиническая картина</vt:lpstr>
      <vt:lpstr>Клиническая картина</vt:lpstr>
      <vt:lpstr>Пентада Рейнолдса </vt:lpstr>
      <vt:lpstr>Клиническая картина</vt:lpstr>
      <vt:lpstr>Клиническая картина</vt:lpstr>
      <vt:lpstr>Презентация PowerPoint</vt:lpstr>
      <vt:lpstr>Клиническая картина</vt:lpstr>
      <vt:lpstr>Классификация МЖ</vt:lpstr>
      <vt:lpstr>Классификация МЖ</vt:lpstr>
      <vt:lpstr>Классификация МЖ</vt:lpstr>
      <vt:lpstr>Классификация МЖ</vt:lpstr>
      <vt:lpstr>Диагностика  М Ж проводится в несколько      этапов </vt:lpstr>
      <vt:lpstr>Дифференциальная диагностика механической желтухи</vt:lpstr>
      <vt:lpstr>Особенности паразитарных желтух</vt:lpstr>
      <vt:lpstr>Алгоритм диагностики</vt:lpstr>
      <vt:lpstr>Обзорная рентгенография печени. Смещение купола диафрагмы опухолью печени</vt:lpstr>
      <vt:lpstr>Диагностика механической желтухи</vt:lpstr>
      <vt:lpstr>Развернутость контура ДПК.</vt:lpstr>
      <vt:lpstr>Презентация PowerPoint</vt:lpstr>
      <vt:lpstr>   УЗИ – камень холедоха</vt:lpstr>
      <vt:lpstr>УЗИ – киста холедоха</vt:lpstr>
      <vt:lpstr>Презентация PowerPoint</vt:lpstr>
      <vt:lpstr>УЗИ. Рак желчного пузыря.</vt:lpstr>
      <vt:lpstr>   УЗИ Первичный рак печени.</vt:lpstr>
      <vt:lpstr>Ультрозвуковая сканограмма. Классическое строение эхинококковой кисты печени</vt:lpstr>
      <vt:lpstr>Магнитно-резонансная томограмма</vt:lpstr>
      <vt:lpstr>Дочерние пузыри эхинококковой кисты</vt:lpstr>
      <vt:lpstr>Сцинтиграфия (Бенг. розовый, золото) </vt:lpstr>
      <vt:lpstr>Схема выполнения ЧЧХГ</vt:lpstr>
      <vt:lpstr>Презентация PowerPoint</vt:lpstr>
      <vt:lpstr>ЧЧХГ – опухоль конфлюэнцы - Клатскина</vt:lpstr>
      <vt:lpstr> ЧЧХГ – Холангиограмма    опухоль проксимального отдела</vt:lpstr>
      <vt:lpstr>Фистулография</vt:lpstr>
      <vt:lpstr>Фистулография - стриктура</vt:lpstr>
      <vt:lpstr>Фистулография – камень БДС</vt:lpstr>
      <vt:lpstr>Фистулография - холедолитиаз </vt:lpstr>
      <vt:lpstr>С-м обтекания (чашки)</vt:lpstr>
      <vt:lpstr>ЭРХПГ</vt:lpstr>
      <vt:lpstr>ЭРХПГ – стеноз терминального холедоха.  Сужение его в виде «писчего пера»</vt:lpstr>
      <vt:lpstr>Эндоскопическое исследование</vt:lpstr>
      <vt:lpstr>Эндоскопическое исследование</vt:lpstr>
      <vt:lpstr>Дивертикулы ДПК (20%)</vt:lpstr>
      <vt:lpstr>Презентация PowerPoint</vt:lpstr>
      <vt:lpstr>Селективная целиакография. Опухоль печени.</vt:lpstr>
      <vt:lpstr>Ангиограмма.  Мешотчатые расширения и опухолевые сосуды.</vt:lpstr>
      <vt:lpstr>Трансумбиликальная портография. Катетер проведен через пупочную вену в левую ветвь воротной вены.</vt:lpstr>
      <vt:lpstr>Компьютерная томограмма. Опухоль печени.</vt:lpstr>
      <vt:lpstr>Лапароскопия + биопсия рака печени.</vt:lpstr>
      <vt:lpstr>                  Резюме:</vt:lpstr>
      <vt:lpstr>Интраоперационная диагностика механической желтухи</vt:lpstr>
      <vt:lpstr>Интраоперационная диагностика механической желтухи</vt:lpstr>
      <vt:lpstr>Интраоперационная диагностика механической желтухи</vt:lpstr>
      <vt:lpstr>Презентация PowerPoint</vt:lpstr>
      <vt:lpstr>Интраоперационная диагностика механической желтухи</vt:lpstr>
      <vt:lpstr>ХОЛЕДОХОСКОПИЯ</vt:lpstr>
      <vt:lpstr>   Тактика  при мж</vt:lpstr>
      <vt:lpstr>Основные компоненты предоперационной подготовки</vt:lpstr>
      <vt:lpstr>Декомпрессия ЖВП</vt:lpstr>
      <vt:lpstr>Холецистостомия</vt:lpstr>
      <vt:lpstr>Презентация PowerPoint</vt:lpstr>
      <vt:lpstr>Основные компоненты предоперационной подготовки</vt:lpstr>
      <vt:lpstr>  Лечение механической желтухи</vt:lpstr>
      <vt:lpstr>Задачи оперативных вмешательств</vt:lpstr>
      <vt:lpstr>Показания к ЭПСТ у больных болевой МЖ : </vt:lpstr>
      <vt:lpstr>Презентация PowerPoint</vt:lpstr>
      <vt:lpstr>Презентация PowerPoint</vt:lpstr>
      <vt:lpstr>Презентация PowerPoint</vt:lpstr>
      <vt:lpstr>Фистулохолангиограмма. Назобилиарное дренирование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Стеноз БДС</vt:lpstr>
      <vt:lpstr>Презентация PowerPoint</vt:lpstr>
      <vt:lpstr>Презентация PowerPoint</vt:lpstr>
      <vt:lpstr>Презентация PowerPoint</vt:lpstr>
      <vt:lpstr>Презентация PowerPoint</vt:lpstr>
      <vt:lpstr>Рак поджелудочной   железы</vt:lpstr>
      <vt:lpstr>Объем удаляемых органов при “классической” ПДР по Whipple (1935)</vt:lpstr>
      <vt:lpstr>Операция панкреатодуоденальная резекция (схема)</vt:lpstr>
      <vt:lpstr>Операция ПДР (схема)</vt:lpstr>
      <vt:lpstr>Операция ПДР (схема)</vt:lpstr>
      <vt:lpstr>Стентирование</vt:lpstr>
      <vt:lpstr>Схема эндоскопической установки стента </vt:lpstr>
      <vt:lpstr>Схема эндоскопической установки стента</vt:lpstr>
      <vt:lpstr>Пластиковый и металлический стенты. Эндоскопическая картина </vt:lpstr>
      <vt:lpstr>Презентация PowerPoint</vt:lpstr>
      <vt:lpstr>Презентация PowerPoint</vt:lpstr>
      <vt:lpstr>Презентация PowerPoint</vt:lpstr>
      <vt:lpstr>             ХЕА по Юрашу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Операция реканализации и эндопротези-рования (операция Смит – Прадери)</vt:lpstr>
      <vt:lpstr>Пункция кисты под контролем УЗИ</vt:lpstr>
      <vt:lpstr>Синдром Мириззи (1948 г.)</vt:lpstr>
      <vt:lpstr>Презентация PowerPoint</vt:lpstr>
      <vt:lpstr>Спасибо за внимание!</vt:lpstr>
      <vt:lpstr>Минимальноинвазивная технология  (Ившин В.Г.)</vt:lpstr>
      <vt:lpstr>Чрескожное чреспеченочное эндопротезирование</vt:lpstr>
      <vt:lpstr>Чрескожное чреспеченочное эндопротезирование</vt:lpstr>
      <vt:lpstr>МИТ – Ившин В.Г.</vt:lpstr>
      <vt:lpstr>Схема операции реканализации с транспеченочным дренированием.</vt:lpstr>
      <vt:lpstr>Стриктуры ЖВП</vt:lpstr>
      <vt:lpstr>Презентация PowerPoint</vt:lpstr>
      <vt:lpstr>Презентация PowerPoint</vt:lpstr>
      <vt:lpstr>Гепатикоеюноанастомоз  с за-глушкой по Шалимову</vt:lpstr>
      <vt:lpstr>Оперативное лечение очаговых образований печени</vt:lpstr>
      <vt:lpstr>Хирургия очаговых заболеваний печени (сегментарное строение)</vt:lpstr>
      <vt:lpstr>Схема проекции сегментов печени (вид спереди).</vt:lpstr>
      <vt:lpstr>Схема проекции сегментов печени (вид снизу).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операций при альвеококкозе </vt:lpstr>
      <vt:lpstr>Альвеококкоз печени</vt:lpstr>
      <vt:lpstr>Хирургия альвеококкоза</vt:lpstr>
      <vt:lpstr>Альвеококкоз печени – транс-печеночное дренирование</vt:lpstr>
      <vt:lpstr>Холецистоеюноанастомоз  по Я.Д. Витебскому</vt:lpstr>
      <vt:lpstr>Презентация PowerPoint</vt:lpstr>
      <vt:lpstr>Гемигепатэктомия + краевая резекция НПВ (Журавлев ВА) </vt:lpstr>
      <vt:lpstr>ГГЭ + пластика НПВ</vt:lpstr>
      <vt:lpstr>ГГЭ + резекция, пластика НПВ</vt:lpstr>
      <vt:lpstr>Каваграфия после операции</vt:lpstr>
      <vt:lpstr>1-й этап двухэтапной радикальной операции</vt:lpstr>
      <vt:lpstr>2-й этап двухэтапной радикальной операции</vt:lpstr>
      <vt:lpstr>Схема трехэтапной радикальной операции у больного с очаговым поражением печени, осложненным механической желтухой</vt:lpstr>
      <vt:lpstr>1-й этап радикальной операции- декомпрессия желчных путей </vt:lpstr>
      <vt:lpstr>2-й этап гемигепатэктомия</vt:lpstr>
      <vt:lpstr>3-й этап - (реконструктивный)- ГЕА на транспеченочных дренажах.</vt:lpstr>
      <vt:lpstr>Альвеококкоз печени</vt:lpstr>
      <vt:lpstr>Характер оперативных вмешательств при описторхозе</vt:lpstr>
      <vt:lpstr>ХДА по методике Юраша – Виноградова</vt:lpstr>
      <vt:lpstr>Презентация PowerPoint</vt:lpstr>
      <vt:lpstr>Факторы риска</vt:lpstr>
      <vt:lpstr>Предраковые заболевания</vt:lpstr>
      <vt:lpstr>Презентация PowerPoint</vt:lpstr>
      <vt:lpstr>Классификация UICC , 1997 г.</vt:lpstr>
      <vt:lpstr>Клиническая классификация</vt:lpstr>
      <vt:lpstr>Презентация PowerPoint</vt:lpstr>
      <vt:lpstr>В соответствии с отечественной классификацией 4 стадии рака  ПЖ : </vt:lpstr>
      <vt:lpstr>Презентация PowerPoint</vt:lpstr>
      <vt:lpstr>Презентация PowerPoint</vt:lpstr>
      <vt:lpstr>Презентация PowerPoint</vt:lpstr>
      <vt:lpstr>Характерные симптомы для рака поджелудочной железы </vt:lpstr>
      <vt:lpstr>продолжение</vt:lpstr>
      <vt:lpstr>Маркеры рака поджелудочной железы</vt:lpstr>
      <vt:lpstr>Презентация PowerPoint</vt:lpstr>
      <vt:lpstr>Презентация PowerPoint</vt:lpstr>
      <vt:lpstr>Рак ПЖ. Коллатеральный тип кровообращения.</vt:lpstr>
      <vt:lpstr>Трехмерная реконструкция опухоли ПЖ.</vt:lpstr>
      <vt:lpstr>Характеристика опухоли БДС</vt:lpstr>
      <vt:lpstr>Факторы риска</vt:lpstr>
      <vt:lpstr>Презентация PowerPoint</vt:lpstr>
      <vt:lpstr>Презентация PowerPoint</vt:lpstr>
      <vt:lpstr>Презентация PowerPoint</vt:lpstr>
      <vt:lpstr>Тотальная ПДР</vt:lpstr>
      <vt:lpstr>Презентация PowerPoint</vt:lpstr>
      <vt:lpstr>Презентация PowerPoint</vt:lpstr>
      <vt:lpstr>Профилактика механической желтухи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Спленопортограмма.</vt:lpstr>
      <vt:lpstr>Интраоперационная диагностика механической желтухи</vt:lpstr>
      <vt:lpstr>Интраоперационная диагностика механической желтухи</vt:lpstr>
      <vt:lpstr>Интраоперационная диагностика механической желтухи</vt:lpstr>
      <vt:lpstr>Схема эндоскопической установки стента</vt:lpstr>
      <vt:lpstr>ЭРХПГ</vt:lpstr>
      <vt:lpstr>Презентация PowerPoint</vt:lpstr>
      <vt:lpstr>Лапароскопия при первичном раке печени.</vt:lpstr>
      <vt:lpstr>Симптом Фростберга (кулис)</vt:lpstr>
      <vt:lpstr>Презентация PowerPoint</vt:lpstr>
      <vt:lpstr>Вторая форма с. Мириззи – свищ между желчным пузырем и холедохом</vt:lpstr>
      <vt:lpstr>Вторая форма с. Мириззи</vt:lpstr>
      <vt:lpstr>Вариант 2-го этапа операции Схема двухэтапной радикальной операции при очаговом поражении печени</vt:lpstr>
      <vt:lpstr>Презентация PowerPoint</vt:lpstr>
      <vt:lpstr>Презентация PowerPoint</vt:lpstr>
      <vt:lpstr>Первая форма с. Мириззи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dell</dc:creator>
  <cp:lastModifiedBy>Dmitriy</cp:lastModifiedBy>
  <cp:revision>193</cp:revision>
  <dcterms:created xsi:type="dcterms:W3CDTF">2010-11-03T05:46:50Z</dcterms:created>
  <dcterms:modified xsi:type="dcterms:W3CDTF">2017-04-14T06:42:09Z</dcterms:modified>
</cp:coreProperties>
</file>