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82" r:id="rId9"/>
    <p:sldId id="263" r:id="rId10"/>
    <p:sldId id="265" r:id="rId11"/>
    <p:sldId id="266" r:id="rId12"/>
    <p:sldId id="384" r:id="rId13"/>
    <p:sldId id="26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76" r:id="rId30"/>
    <p:sldId id="282" r:id="rId31"/>
    <p:sldId id="283" r:id="rId32"/>
    <p:sldId id="284" r:id="rId33"/>
    <p:sldId id="285" r:id="rId34"/>
    <p:sldId id="286" r:id="rId35"/>
    <p:sldId id="392" r:id="rId36"/>
    <p:sldId id="288" r:id="rId37"/>
    <p:sldId id="289" r:id="rId38"/>
    <p:sldId id="292" r:id="rId39"/>
    <p:sldId id="293" r:id="rId40"/>
    <p:sldId id="294" r:id="rId41"/>
    <p:sldId id="295" r:id="rId42"/>
    <p:sldId id="296" r:id="rId43"/>
    <p:sldId id="297" r:id="rId44"/>
    <p:sldId id="374" r:id="rId45"/>
    <p:sldId id="375" r:id="rId46"/>
    <p:sldId id="298" r:id="rId47"/>
    <p:sldId id="299" r:id="rId48"/>
    <p:sldId id="300" r:id="rId49"/>
    <p:sldId id="301" r:id="rId50"/>
    <p:sldId id="302" r:id="rId51"/>
    <p:sldId id="304" r:id="rId52"/>
    <p:sldId id="305" r:id="rId53"/>
    <p:sldId id="303" r:id="rId54"/>
    <p:sldId id="309" r:id="rId55"/>
    <p:sldId id="306" r:id="rId56"/>
    <p:sldId id="378" r:id="rId57"/>
    <p:sldId id="310" r:id="rId58"/>
    <p:sldId id="390" r:id="rId59"/>
    <p:sldId id="388" r:id="rId60"/>
    <p:sldId id="389" r:id="rId61"/>
    <p:sldId id="307" r:id="rId62"/>
    <p:sldId id="308" r:id="rId63"/>
    <p:sldId id="311" r:id="rId64"/>
    <p:sldId id="312" r:id="rId65"/>
    <p:sldId id="379" r:id="rId66"/>
    <p:sldId id="380" r:id="rId67"/>
    <p:sldId id="381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86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8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9" r:id="rId112"/>
    <p:sldId id="360" r:id="rId113"/>
    <p:sldId id="361" r:id="rId114"/>
    <p:sldId id="362" r:id="rId115"/>
    <p:sldId id="368" r:id="rId116"/>
    <p:sldId id="373" r:id="rId1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0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97BB7-C2DF-47AC-BB94-A51DD356D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26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CFC9F-6821-4D3E-9696-680F7F381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26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0689"/>
            <a:ext cx="7772400" cy="374441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Острые и хронические нарушения </a:t>
            </a:r>
            <a:r>
              <a:rPr lang="ru-RU" dirty="0" err="1" smtClean="0"/>
              <a:t>мезентериального</a:t>
            </a:r>
            <a:r>
              <a:rPr lang="ru-RU" dirty="0" smtClean="0"/>
              <a:t> кровообращения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373688"/>
            <a:ext cx="6400800" cy="1295400"/>
          </a:xfrm>
        </p:spPr>
        <p:txBody>
          <a:bodyPr/>
          <a:lstStyle/>
          <a:p>
            <a:pPr marR="0" eaLnBrk="1" hangingPunct="1">
              <a:lnSpc>
                <a:spcPct val="90000"/>
              </a:lnSpc>
            </a:pPr>
            <a:endParaRPr lang="ru-RU" sz="2500" smtClean="0"/>
          </a:p>
          <a:p>
            <a:pPr marR="0" algn="ctr" eaLnBrk="1" hangingPunct="1">
              <a:lnSpc>
                <a:spcPct val="90000"/>
              </a:lnSpc>
            </a:pPr>
            <a:r>
              <a:rPr lang="ru-RU" sz="2500" b="1" smtClean="0"/>
              <a:t>Профессор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ru-RU" sz="2500" b="1" smtClean="0"/>
              <a:t>Тарасенко В.С.</a:t>
            </a:r>
          </a:p>
        </p:txBody>
      </p:sp>
    </p:spTree>
    <p:extLst>
      <p:ext uri="{BB962C8B-B14F-4D97-AF65-F5344CB8AC3E}">
        <p14:creationId xmlns:p14="http://schemas.microsoft.com/office/powerpoint/2010/main" val="283192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Виды ОНМК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557338"/>
            <a:ext cx="8137525" cy="46910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Эмболии 44,2%;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Тромбозы артерий 32,9%;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Неокклюзионные</a:t>
            </a: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нарушения 12,8%;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Тромбоз вен 10,1%.</a:t>
            </a:r>
          </a:p>
        </p:txBody>
      </p:sp>
    </p:spTree>
    <p:extLst>
      <p:ext uri="{BB962C8B-B14F-4D97-AF65-F5344CB8AC3E}">
        <p14:creationId xmlns:p14="http://schemas.microsoft.com/office/powerpoint/2010/main" val="21738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/>
              <a:t>Холецистоподобный и псевдотуморозный варианты</a:t>
            </a:r>
            <a:r>
              <a:rPr lang="ru-RU" sz="2400"/>
              <a:t> : для холецистоподобного варианта характерны боли в правом подреберье, сопровождающиеся тошнотой, иногда рвотой; при псевдотуморозном варианте боли носят постоянный характер, не купируются спазмолитическими и анальгетическими средствами и сопровождаются прогрессирующим похуданием; для этих больных характерно поражение двух или трех висцеральных артерий.</a:t>
            </a:r>
          </a:p>
        </p:txBody>
      </p:sp>
    </p:spTree>
    <p:extLst>
      <p:ext uri="{BB962C8B-B14F-4D97-AF65-F5344CB8AC3E}">
        <p14:creationId xmlns:p14="http://schemas.microsoft.com/office/powerpoint/2010/main" val="12838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В зависимости от выраженности клинических проявлений и степени нарушения висцерального кровотока выделяют три функциональных класса (ФК) заболевания: </a:t>
            </a:r>
          </a:p>
          <a:p>
            <a:pPr>
              <a:lnSpc>
                <a:spcPct val="80000"/>
              </a:lnSpc>
            </a:pPr>
            <a:r>
              <a:rPr lang="ru-RU" sz="2000"/>
              <a:t>I ФК – характеризуется отсуствием выраженной клинической симптоматики: отсутствует нарушение кровообращения в покое и появление абдоминальной боли лишь после нагрузочной пробы; </a:t>
            </a:r>
          </a:p>
          <a:p>
            <a:pPr>
              <a:lnSpc>
                <a:spcPct val="80000"/>
              </a:lnSpc>
            </a:pPr>
            <a:r>
              <a:rPr lang="ru-RU" sz="2000"/>
              <a:t>II ФК – имеются признаки расстройств кровообращения в покое и усиление их после функциональной нагрузки</a:t>
            </a:r>
          </a:p>
          <a:p>
            <a:pPr>
              <a:lnSpc>
                <a:spcPct val="80000"/>
              </a:lnSpc>
            </a:pPr>
            <a:r>
              <a:rPr lang="ru-RU" sz="2000"/>
              <a:t>III ФК – имеются выраженные циркуляторные расстройства, которые выявляются в покое и сочетаются с постоянным болевым синдромом, выраженным похуданием, а также с дистрофическими изменениями органов пищеварения.</a:t>
            </a:r>
          </a:p>
        </p:txBody>
      </p:sp>
    </p:spTree>
    <p:extLst>
      <p:ext uri="{BB962C8B-B14F-4D97-AF65-F5344CB8AC3E}">
        <p14:creationId xmlns:p14="http://schemas.microsoft.com/office/powerpoint/2010/main" val="11147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Диагностика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/>
              <a:t>Лабораторная</a:t>
            </a:r>
            <a:r>
              <a:rPr lang="ru-RU" sz="2000"/>
              <a:t> : липидный спектр крови, показатели свертывающей системы крови (фибриноген, активированное частичное тромбопластиновое время – АЧТВ, международное нормализованное отношение – МНО), исследование биохимических анализов крови с целью оценки экзокринной функции поджелудочной железы (амилазы, липазы, ингибитора трипсина); </a:t>
            </a:r>
          </a:p>
          <a:p>
            <a:pPr>
              <a:lnSpc>
                <a:spcPct val="80000"/>
              </a:lnSpc>
            </a:pPr>
            <a:r>
              <a:rPr lang="ru-RU" sz="2000"/>
              <a:t> </a:t>
            </a:r>
            <a:r>
              <a:rPr lang="ru-RU" sz="2000" b="1"/>
              <a:t>Инстументальная</a:t>
            </a:r>
            <a:r>
              <a:rPr lang="ru-RU" sz="2000"/>
              <a:t> – эзофагогастродуоденоскопия (ЭФГДС) и колоноскопия с биопсией слизистой оболочки желудка, двенадцатиперстной кишки, тонкой кишки;  УЗИ брюшной аорты, поджелудочной железы, при котором изучают форму, размеры контуры, эхоструктуру и эхоплотность органа. </a:t>
            </a:r>
          </a:p>
        </p:txBody>
      </p:sp>
    </p:spTree>
    <p:extLst>
      <p:ext uri="{BB962C8B-B14F-4D97-AF65-F5344CB8AC3E}">
        <p14:creationId xmlns:p14="http://schemas.microsoft.com/office/powerpoint/2010/main" val="11657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100"/>
              <a:t>К косвенным признакам относятся: </a:t>
            </a:r>
          </a:p>
          <a:p>
            <a:pPr>
              <a:lnSpc>
                <a:spcPct val="90000"/>
              </a:lnSpc>
            </a:pPr>
            <a:r>
              <a:rPr lang="ru-RU" sz="2100"/>
              <a:t>Наличие четко выраженных и расширенных коллатералей между бассейнами чревного ствола и верхней брыжеечной артерии. </a:t>
            </a:r>
          </a:p>
          <a:p>
            <a:pPr>
              <a:lnSpc>
                <a:spcPct val="90000"/>
              </a:lnSpc>
            </a:pPr>
            <a:r>
              <a:rPr lang="ru-RU" sz="2100"/>
              <a:t>Симптом ретроградного контрастирования артериального ствола. </a:t>
            </a:r>
          </a:p>
          <a:p>
            <a:pPr>
              <a:lnSpc>
                <a:spcPct val="90000"/>
              </a:lnSpc>
            </a:pPr>
            <a:r>
              <a:rPr lang="ru-RU" sz="2100"/>
              <a:t>Постстенотическое расширение артериального ствола. </a:t>
            </a:r>
          </a:p>
          <a:p>
            <a:pPr>
              <a:lnSpc>
                <a:spcPct val="90000"/>
              </a:lnSpc>
            </a:pPr>
            <a:r>
              <a:rPr lang="ru-RU" sz="2100"/>
              <a:t>Отсутствие ретроградного заброса контрастного вещества в аорту при селективной катетеризации стенозированной висцеральной артерии.</a:t>
            </a:r>
          </a:p>
          <a:p>
            <a:pPr>
              <a:lnSpc>
                <a:spcPct val="90000"/>
              </a:lnSpc>
            </a:pPr>
            <a:endParaRPr lang="ru-RU" sz="2100"/>
          </a:p>
        </p:txBody>
      </p:sp>
    </p:spTree>
    <p:extLst>
      <p:ext uri="{BB962C8B-B14F-4D97-AF65-F5344CB8AC3E}">
        <p14:creationId xmlns:p14="http://schemas.microsoft.com/office/powerpoint/2010/main" val="20596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Лечение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/>
              <a:t>Консервативное лечение назначается пациентам с I ФК и</a:t>
            </a:r>
          </a:p>
          <a:p>
            <a:pPr>
              <a:buFont typeface="Wingdings" pitchFamily="2" charset="2"/>
              <a:buNone/>
            </a:pPr>
            <a:r>
              <a:rPr lang="ru-RU" sz="2000"/>
              <a:t>с гемодинамически незначимыми стенозами (менее 50%)</a:t>
            </a:r>
          </a:p>
          <a:p>
            <a:pPr>
              <a:buFont typeface="Wingdings" pitchFamily="2" charset="2"/>
              <a:buNone/>
            </a:pPr>
            <a:r>
              <a:rPr lang="ru-RU" sz="2000"/>
              <a:t>висцеральных артерий.</a:t>
            </a:r>
          </a:p>
          <a:p>
            <a:pPr>
              <a:buFont typeface="Wingdings" pitchFamily="2" charset="2"/>
              <a:buNone/>
            </a:pPr>
            <a:r>
              <a:rPr lang="ru-RU" sz="2000"/>
              <a:t>-гиполипидемическая диета</a:t>
            </a:r>
          </a:p>
          <a:p>
            <a:pPr>
              <a:buFont typeface="Wingdings" pitchFamily="2" charset="2"/>
              <a:buNone/>
            </a:pPr>
            <a:r>
              <a:rPr lang="ru-RU" sz="2000"/>
              <a:t>-дробное питание и малыми порциями,  </a:t>
            </a:r>
          </a:p>
          <a:p>
            <a:pPr>
              <a:buFontTx/>
              <a:buNone/>
            </a:pPr>
            <a:r>
              <a:rPr lang="ru-RU" sz="2000"/>
              <a:t>-гиполипидемических средств; </a:t>
            </a:r>
          </a:p>
          <a:p>
            <a:pPr>
              <a:buFontTx/>
              <a:buNone/>
            </a:pPr>
            <a:r>
              <a:rPr lang="ru-RU" sz="2000"/>
              <a:t>-улучшение реологических свойств крови</a:t>
            </a:r>
          </a:p>
          <a:p>
            <a:pPr>
              <a:buFontTx/>
              <a:buNone/>
            </a:pPr>
            <a:r>
              <a:rPr lang="ru-RU" sz="2000"/>
              <a:t>-нормализация АД</a:t>
            </a:r>
          </a:p>
          <a:p>
            <a:pPr>
              <a:buFontTx/>
              <a:buNone/>
            </a:pPr>
            <a:r>
              <a:rPr lang="ru-RU" sz="2000"/>
              <a:t>-симптоматическое лечение(ингибиторы протонной помпы, ферменты, прокинетики, спазмолитики и желчегонные)</a:t>
            </a:r>
          </a:p>
          <a:p>
            <a:pPr>
              <a:buFontTx/>
              <a:buChar char="-"/>
            </a:pP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41982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Хирургическое лечение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500"/>
              <a:t>Больных III ФК, II ФК с гемодинамически значимыми стенозами, направляют в отделения сосудистой хирургии, где им проводят реконструктивные оперативные вмешательства: эндартерэктомию, разные виды шунтирующих операций, а также рентгеноэндоваскулярные методы лечения (ангиопластика и стентирование суженных участков пораженных артерий).</a:t>
            </a:r>
          </a:p>
        </p:txBody>
      </p:sp>
    </p:spTree>
    <p:extLst>
      <p:ext uri="{BB962C8B-B14F-4D97-AF65-F5344CB8AC3E}">
        <p14:creationId xmlns:p14="http://schemas.microsoft.com/office/powerpoint/2010/main" val="36369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163234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Патогенез</a:t>
            </a:r>
            <a:endParaRPr lang="ru-R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6777317" cy="3508977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/>
              <a:t>В </a:t>
            </a:r>
            <a:r>
              <a:rPr lang="ru-RU" b="1" u="sng" dirty="0">
                <a:solidFill>
                  <a:srgbClr val="FF0000"/>
                </a:solidFill>
              </a:rPr>
              <a:t>стадии ишемии </a:t>
            </a:r>
            <a:r>
              <a:rPr lang="ru-RU" dirty="0"/>
              <a:t>полностью или почти полностью прекращается приток артериальной крови в стенку кишечника. В ней накапливаются токсические продукты неполного метаболизма тканей, которые почти не поступают в общий кровоток и поэтому не вызывают интоксикации. Клиническая картина в этой стадии в основном обусловлена рефлекторными воздействиями из очага ишемии, при этом важное значение приобретает болевой фактор</a:t>
            </a:r>
          </a:p>
        </p:txBody>
      </p:sp>
    </p:spTree>
    <p:extLst>
      <p:ext uri="{BB962C8B-B14F-4D97-AF65-F5344CB8AC3E}">
        <p14:creationId xmlns:p14="http://schemas.microsoft.com/office/powerpoint/2010/main" val="623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Патогенез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2"/>
            <a:endParaRPr lang="ru-RU" dirty="0" smtClean="0"/>
          </a:p>
          <a:p>
            <a:pPr lvl="1"/>
            <a:r>
              <a:rPr lang="ru-RU" dirty="0"/>
              <a:t>Во второй стадии - </a:t>
            </a:r>
            <a:r>
              <a:rPr lang="ru-RU" b="1" u="sng" dirty="0">
                <a:solidFill>
                  <a:srgbClr val="FF0000"/>
                </a:solidFill>
              </a:rPr>
              <a:t>стадии инфаркта </a:t>
            </a:r>
            <a:r>
              <a:rPr lang="ru-RU" dirty="0"/>
              <a:t>- начинается деструкция кишечной стенки, которая продолжается до самой смерти больного. Термин «инфаркт» подчеркивает, что первопричиной некроза является сосудистый </a:t>
            </a:r>
            <a:r>
              <a:rPr lang="ru-RU" dirty="0" smtClean="0"/>
              <a:t>фактор. </a:t>
            </a:r>
            <a:r>
              <a:rPr lang="ru-RU" dirty="0"/>
              <a:t>Некроз тканей идет параллельно с частичным восстановлением кровотока из-за уменьшения ангиоспазма и поступления крови по коллатералям, вследствие чего появляется интоксикация и формируется инфаркт: пораженная стенка кишки, особенно зона некроза, пропитывается кровью. Начинается </a:t>
            </a:r>
            <a:r>
              <a:rPr lang="ru-RU" dirty="0" err="1"/>
              <a:t>пропотевание</a:t>
            </a:r>
            <a:r>
              <a:rPr lang="ru-RU" dirty="0"/>
              <a:t> крови в просвет кишки и в брюшную полость. В брюшную полость проникают бактериальные токсины и бактерии, что усиливает интоксикацию и является причиной развития перитонита. Процесс </a:t>
            </a:r>
            <a:r>
              <a:rPr lang="ru-RU" dirty="0" err="1"/>
              <a:t>пропотевания</a:t>
            </a:r>
            <a:r>
              <a:rPr lang="ru-RU" dirty="0"/>
              <a:t> приостанавливается лишь при полном </a:t>
            </a:r>
            <a:r>
              <a:rPr lang="ru-RU" dirty="0" err="1"/>
              <a:t>тромбировании</a:t>
            </a:r>
            <a:r>
              <a:rPr lang="ru-RU" dirty="0"/>
              <a:t> сосудов кишечной стенки. В клинической картине начинают преобладать симптомы, связанные с дегидратацией, кровопотерей, </a:t>
            </a:r>
            <a:r>
              <a:rPr lang="ru-RU" dirty="0" err="1"/>
              <a:t>гиповолемией</a:t>
            </a:r>
            <a:r>
              <a:rPr lang="ru-RU" dirty="0"/>
              <a:t>, интоксикацией. Появляются локальные симптомы со стороны брюшной стенки: болезненность при пальпации, симптом </a:t>
            </a:r>
            <a:r>
              <a:rPr lang="ru-RU" dirty="0" err="1"/>
              <a:t>Мондора</a:t>
            </a:r>
            <a:r>
              <a:rPr lang="ru-RU" dirty="0"/>
              <a:t>, тупость при перкуссии и </a:t>
            </a:r>
            <a:r>
              <a:rPr lang="ru-RU" dirty="0" err="1"/>
              <a:t>т.д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Патогенез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</a:t>
            </a:r>
            <a:r>
              <a:rPr lang="ru-RU" b="1" u="sng" dirty="0" smtClean="0">
                <a:solidFill>
                  <a:srgbClr val="FF0000"/>
                </a:solidFill>
              </a:rPr>
              <a:t>третьей стадии </a:t>
            </a:r>
            <a:r>
              <a:rPr lang="ru-RU" dirty="0" smtClean="0"/>
              <a:t>характерно резко выраженная интоксикация, дегидратация, кровопотеря, </a:t>
            </a:r>
            <a:r>
              <a:rPr lang="ru-RU" dirty="0" err="1" smtClean="0"/>
              <a:t>гиповолемия</a:t>
            </a:r>
            <a:r>
              <a:rPr lang="ru-RU" dirty="0" smtClean="0"/>
              <a:t>, </a:t>
            </a:r>
            <a:r>
              <a:rPr lang="ru-RU" dirty="0"/>
              <a:t>нарушения всех видов обмена, </a:t>
            </a:r>
            <a:r>
              <a:rPr lang="ru-RU" dirty="0" smtClean="0"/>
              <a:t>симптомы </a:t>
            </a:r>
            <a:r>
              <a:rPr lang="ru-RU" dirty="0"/>
              <a:t>перитонита. При венозных тромбозах в более значительной степени выражен процесс </a:t>
            </a:r>
            <a:r>
              <a:rPr lang="ru-RU" dirty="0" err="1"/>
              <a:t>пропотевания</a:t>
            </a:r>
            <a:r>
              <a:rPr lang="ru-RU" dirty="0"/>
              <a:t> форменных элементов крови. Вследствие блокады венозного кровотока, застоя крови уже в первой стадии начинается геморрагическое пропитывание стенки кишки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562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36587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Морфология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5789"/>
            <a:ext cx="7772400" cy="5539811"/>
          </a:xfrm>
        </p:spPr>
        <p:txBody>
          <a:bodyPr>
            <a:normAutofit fontScale="25000" lnSpcReduction="20000"/>
          </a:bodyPr>
          <a:lstStyle/>
          <a:p>
            <a:pPr lvl="1"/>
            <a:endParaRPr lang="ru-RU" sz="2800" dirty="0" smtClean="0"/>
          </a:p>
          <a:p>
            <a:r>
              <a:rPr lang="ru-RU" sz="6800" dirty="0"/>
              <a:t>Морфологические изменения зависят от вида нарушения </a:t>
            </a:r>
            <a:r>
              <a:rPr lang="ru-RU" sz="6800" dirty="0" err="1"/>
              <a:t>мезентериального</a:t>
            </a:r>
            <a:r>
              <a:rPr lang="ru-RU" sz="6800" dirty="0"/>
              <a:t> кровообращения и сроков, прошедших с начала </a:t>
            </a:r>
            <a:r>
              <a:rPr lang="ru-RU" sz="6800" dirty="0" smtClean="0"/>
              <a:t>заболевания.</a:t>
            </a:r>
          </a:p>
          <a:p>
            <a:r>
              <a:rPr lang="ru-RU" sz="6800" dirty="0" smtClean="0"/>
              <a:t> </a:t>
            </a:r>
            <a:r>
              <a:rPr lang="ru-RU" sz="6800" dirty="0"/>
              <a:t>Различают следующие виды инфаркта кишечника</a:t>
            </a:r>
            <a:r>
              <a:rPr lang="ru-RU" sz="6800" dirty="0" smtClean="0"/>
              <a:t>:-геморрагический</a:t>
            </a:r>
            <a:r>
              <a:rPr lang="ru-RU" sz="6800" dirty="0"/>
              <a:t>, </a:t>
            </a:r>
            <a:r>
              <a:rPr lang="ru-RU" sz="6800" dirty="0" smtClean="0"/>
              <a:t>анемический и смешанный</a:t>
            </a:r>
            <a:r>
              <a:rPr lang="ru-RU" sz="6800" dirty="0"/>
              <a:t>. </a:t>
            </a:r>
            <a:endParaRPr lang="ru-RU" sz="6800" dirty="0" smtClean="0"/>
          </a:p>
          <a:p>
            <a:pPr lvl="1"/>
            <a:r>
              <a:rPr lang="ru-RU" sz="6800" u="sng" dirty="0" smtClean="0">
                <a:solidFill>
                  <a:srgbClr val="FF0000"/>
                </a:solidFill>
              </a:rPr>
              <a:t>Геморрагический </a:t>
            </a:r>
            <a:r>
              <a:rPr lang="ru-RU" sz="6800" u="sng" dirty="0">
                <a:solidFill>
                  <a:srgbClr val="FF0000"/>
                </a:solidFill>
              </a:rPr>
              <a:t>инфаркт </a:t>
            </a:r>
            <a:r>
              <a:rPr lang="ru-RU" sz="6800" dirty="0"/>
              <a:t>кишечника характеризуется интенсивным пропитыванием стенки и брыжейки кишки, наличием геморрагического выпота в брюшной полости. Наиболее выраженным он бывает при венозных тромбозах.</a:t>
            </a:r>
          </a:p>
          <a:p>
            <a:pPr lvl="1"/>
            <a:r>
              <a:rPr lang="ru-RU" sz="6800" dirty="0"/>
              <a:t>При </a:t>
            </a:r>
            <a:r>
              <a:rPr lang="ru-RU" sz="6800" u="sng" dirty="0">
                <a:solidFill>
                  <a:srgbClr val="FF0000"/>
                </a:solidFill>
              </a:rPr>
              <a:t>анемических инфарктах </a:t>
            </a:r>
            <a:r>
              <a:rPr lang="ru-RU" sz="6800" dirty="0"/>
              <a:t>стенка кишки выглядит серой, истонченной, выпот в брюшной полости скудный серозный или серозно-геморрагический. Анемический инфаркт развивается при высоких окклюзиях артериального русла, осложненных блокадой коллатералей вследствие атеросклероза или сопутствующей закупорки других артерий, принимающих участие в кровоснабжении кишечника.</a:t>
            </a:r>
          </a:p>
          <a:p>
            <a:pPr lvl="1"/>
            <a:r>
              <a:rPr lang="ru-RU" sz="6800" u="sng" dirty="0">
                <a:solidFill>
                  <a:srgbClr val="FF0000"/>
                </a:solidFill>
              </a:rPr>
              <a:t>Смешанный инфаркт </a:t>
            </a:r>
            <a:r>
              <a:rPr lang="ru-RU" sz="6800" dirty="0"/>
              <a:t>характеризуется чередованием участков анемического и геморрагического поражения и наблюдается в основном при </a:t>
            </a:r>
            <a:r>
              <a:rPr lang="ru-RU" sz="6800" dirty="0" err="1"/>
              <a:t>неокклюзионных</a:t>
            </a:r>
            <a:r>
              <a:rPr lang="ru-RU" sz="6800" dirty="0"/>
              <a:t> видах нарушения кровообращения.</a:t>
            </a:r>
          </a:p>
          <a:p>
            <a:r>
              <a:rPr lang="ru-RU" sz="6800" dirty="0"/>
              <a:t>Тромбоз сосудов кишечной стенки обнаруживается в препаратах резецированного кишечника через 10-12 ч с момента заболевания. Некротическое поражение начинается с поверхностных слоев слизистой оболочки, охватывая в дальнейшем все слои кишечной стенки.</a:t>
            </a:r>
          </a:p>
          <a:p>
            <a:endParaRPr lang="ru-RU" sz="6800" dirty="0"/>
          </a:p>
        </p:txBody>
      </p:sp>
    </p:spTree>
    <p:extLst>
      <p:ext uri="{BB962C8B-B14F-4D97-AF65-F5344CB8AC3E}">
        <p14:creationId xmlns:p14="http://schemas.microsoft.com/office/powerpoint/2010/main" val="4417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1"/>
            <a:ext cx="8229600" cy="104866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Классификация  ОНМК</a:t>
            </a:r>
            <a:br>
              <a:rPr lang="ru-RU" sz="4400" dirty="0" smtClean="0"/>
            </a:br>
            <a:r>
              <a:rPr lang="ru-RU" sz="4400" dirty="0" smtClean="0"/>
              <a:t>по</a:t>
            </a:r>
            <a:r>
              <a:rPr lang="ru-RU" sz="4400" u="sng" dirty="0" smtClean="0">
                <a:solidFill>
                  <a:schemeClr val="tx1"/>
                </a:solidFill>
              </a:rPr>
              <a:t> видам нарушений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844675"/>
            <a:ext cx="8569325" cy="4606925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dirty="0" smtClean="0"/>
              <a:t>                 </a:t>
            </a: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</a:rPr>
              <a:t>Неокклюзионные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endParaRPr lang="ru-RU" sz="4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Неполная окклюзия (стеноз).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Ангиоспазм.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Централизация   гемодинамики </a:t>
            </a:r>
          </a:p>
        </p:txBody>
      </p:sp>
    </p:spTree>
    <p:extLst>
      <p:ext uri="{BB962C8B-B14F-4D97-AF65-F5344CB8AC3E}">
        <p14:creationId xmlns:p14="http://schemas.microsoft.com/office/powerpoint/2010/main" val="8443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4582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205"/>
            <a:ext cx="301169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470916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Окклюзия воротной вены обычно не приводит к нарушениям жизнеспособности кишечника, так как компенсация происходит через </a:t>
            </a:r>
            <a:r>
              <a:rPr lang="ru-RU" dirty="0" err="1"/>
              <a:t>портокавальные</a:t>
            </a:r>
            <a:r>
              <a:rPr lang="ru-RU" dirty="0"/>
              <a:t> анастомозы. Условия оттока значительно ухудшаются, если блокируются пути в верхнюю полую вену. Кровь из кишечника при этих условиях может оттекать только через </a:t>
            </a:r>
            <a:r>
              <a:rPr lang="ru-RU" dirty="0" err="1"/>
              <a:t>портокавальные</a:t>
            </a:r>
            <a:r>
              <a:rPr lang="ru-RU" dirty="0"/>
              <a:t> анастомозы с нижней полой веной. В худших условиях оказывается тонкая кишка, так как она не имеет коллатералей с другими венозными системами, связанными с нижней полой веной. Толстая кишка такие связи имеет. Отток венозной крови из тонкой кишки в условиях блокады воротной и верхней брыжеечной вен может осуществляться только через вены толстой кишки или в меньшей степени через вены двенадцатиперстной кишки. Поэтому при тромбозе воротной системы развиваются преимущественно инфаркты одной тонкой кишки. В целом следует отметить, что при венозном тромбозе чаще наблюдаются высокие окклюзии с </a:t>
            </a:r>
            <a:r>
              <a:rPr lang="ru-RU" dirty="0" err="1"/>
              <a:t>тромбированием</a:t>
            </a:r>
            <a:r>
              <a:rPr lang="ru-RU" dirty="0"/>
              <a:t> всей портальной системы и некрозом всей тонкой кишки.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6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29" y="-363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Клиническая картина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34" y="1219200"/>
            <a:ext cx="8229600" cy="5486400"/>
          </a:xfrm>
        </p:spPr>
        <p:txBody>
          <a:bodyPr>
            <a:normAutofit fontScale="85000" lnSpcReduction="20000"/>
          </a:bodyPr>
          <a:lstStyle/>
          <a:p>
            <a:pPr lvl="2"/>
            <a:r>
              <a:rPr lang="ru-RU" sz="3600" b="1" u="sng" dirty="0" smtClean="0">
                <a:solidFill>
                  <a:srgbClr val="FF0000"/>
                </a:solidFill>
              </a:rPr>
              <a:t>Стадия ишемии</a:t>
            </a:r>
          </a:p>
          <a:p>
            <a:r>
              <a:rPr lang="ru-RU" dirty="0" smtClean="0"/>
              <a:t>резкие, </a:t>
            </a:r>
            <a:r>
              <a:rPr lang="ru-RU" dirty="0"/>
              <a:t>чаще постоянного характера, </a:t>
            </a:r>
            <a:r>
              <a:rPr lang="ru-RU" dirty="0" smtClean="0"/>
              <a:t>боли </a:t>
            </a:r>
            <a:r>
              <a:rPr lang="ru-RU" dirty="0"/>
              <a:t>в </a:t>
            </a:r>
            <a:r>
              <a:rPr lang="ru-RU" dirty="0" smtClean="0"/>
              <a:t>животе.</a:t>
            </a:r>
          </a:p>
          <a:p>
            <a:r>
              <a:rPr lang="ru-RU" dirty="0" smtClean="0"/>
              <a:t> Тошнота </a:t>
            </a:r>
            <a:r>
              <a:rPr lang="ru-RU" dirty="0"/>
              <a:t>и рвота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 Более </a:t>
            </a:r>
            <a:r>
              <a:rPr lang="ru-RU" dirty="0"/>
              <a:t>чем у половины больных наблюдается одно или двукратный жидкий стул с примесью крови, только у одной четверти больных наступает задержка стула и газов. </a:t>
            </a:r>
            <a:endParaRPr lang="ru-RU" dirty="0" smtClean="0"/>
          </a:p>
          <a:p>
            <a:r>
              <a:rPr lang="ru-RU" b="1" dirty="0" smtClean="0"/>
              <a:t>Поведение </a:t>
            </a:r>
            <a:r>
              <a:rPr lang="ru-RU" b="1" dirty="0"/>
              <a:t>больных очень показательно.</a:t>
            </a:r>
            <a:r>
              <a:rPr lang="ru-RU" dirty="0"/>
              <a:t> Вследствие нестерпимых болей они кричат, просят оказать помощь, не находят себе места, подтягивают ноги к животу, принимают коленно-локтевое положение.</a:t>
            </a:r>
          </a:p>
          <a:p>
            <a:r>
              <a:rPr lang="ru-RU" dirty="0"/>
              <a:t>При осмотре больных видна резкая бледность, </a:t>
            </a:r>
            <a:r>
              <a:rPr lang="ru-RU" dirty="0" smtClean="0"/>
              <a:t>цианоз.</a:t>
            </a:r>
          </a:p>
          <a:p>
            <a:r>
              <a:rPr lang="ru-RU" dirty="0" smtClean="0"/>
              <a:t>При </a:t>
            </a:r>
            <a:r>
              <a:rPr lang="ru-RU" dirty="0"/>
              <a:t>высоких окклюзиях повышается артериальное давление на 60 - 80 мм. ртутного столба (симптом </a:t>
            </a:r>
            <a:r>
              <a:rPr lang="ru-RU" dirty="0" err="1"/>
              <a:t>Блинова</a:t>
            </a:r>
            <a:r>
              <a:rPr lang="ru-RU" dirty="0"/>
              <a:t>), </a:t>
            </a:r>
            <a:endParaRPr lang="ru-RU" dirty="0" smtClean="0"/>
          </a:p>
          <a:p>
            <a:r>
              <a:rPr lang="ru-RU" dirty="0" smtClean="0"/>
              <a:t>пульс </a:t>
            </a:r>
            <a:r>
              <a:rPr lang="ru-RU" dirty="0"/>
              <a:t>замедлен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Язык остается влажным, живот - мягким и совершенно безболезненным! </a:t>
            </a:r>
            <a:endParaRPr lang="ru-RU" dirty="0" smtClean="0"/>
          </a:p>
          <a:p>
            <a:r>
              <a:rPr lang="ru-RU" dirty="0" smtClean="0"/>
              <a:t>Лейкоцитоз </a:t>
            </a:r>
            <a:r>
              <a:rPr lang="ru-RU" dirty="0"/>
              <a:t>достигает 10 - 12 тыс.</a:t>
            </a:r>
          </a:p>
          <a:p>
            <a:pPr lvl="2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3134" y="2819400"/>
            <a:ext cx="8458200" cy="167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ru-RU" b="1" dirty="0" smtClean="0">
              <a:solidFill>
                <a:schemeClr val="bg1"/>
              </a:solidFill>
            </a:endParaRPr>
          </a:p>
          <a:p>
            <a:pPr lvl="3"/>
            <a:endParaRPr lang="ru-RU" dirty="0" smtClean="0"/>
          </a:p>
          <a:p>
            <a:pPr lvl="3"/>
            <a:endParaRPr lang="ru-RU" dirty="0" smtClean="0"/>
          </a:p>
          <a:p>
            <a:pPr lvl="3"/>
            <a:endParaRPr lang="ru-RU" dirty="0" smtClean="0"/>
          </a:p>
          <a:p>
            <a:pPr lvl="2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3134" y="4876800"/>
            <a:ext cx="8229600" cy="167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0432" lvl="3" indent="0">
              <a:buNone/>
            </a:pPr>
            <a:endParaRPr lang="ru-RU" dirty="0" smtClean="0"/>
          </a:p>
          <a:p>
            <a:pPr lvl="2"/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Клиническая картина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</a:rPr>
              <a:t>Стадия инфаркта</a:t>
            </a:r>
            <a:r>
              <a:rPr lang="ru-RU" dirty="0" smtClean="0"/>
              <a:t>:</a:t>
            </a:r>
          </a:p>
          <a:p>
            <a:r>
              <a:rPr lang="ru-RU" dirty="0"/>
              <a:t>боли несколько уменьшаются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поведение становится более спокойным, возникает легкая эйфория, </a:t>
            </a:r>
            <a:endParaRPr lang="ru-RU" dirty="0" smtClean="0"/>
          </a:p>
          <a:p>
            <a:r>
              <a:rPr lang="ru-RU" dirty="0" smtClean="0"/>
              <a:t>выравнивается </a:t>
            </a:r>
            <a:r>
              <a:rPr lang="ru-RU" dirty="0"/>
              <a:t>давление, </a:t>
            </a:r>
            <a:endParaRPr lang="ru-RU" dirty="0" smtClean="0"/>
          </a:p>
          <a:p>
            <a:r>
              <a:rPr lang="ru-RU" dirty="0" smtClean="0"/>
              <a:t>пульс </a:t>
            </a:r>
            <a:r>
              <a:rPr lang="ru-RU" dirty="0"/>
              <a:t>учащается, </a:t>
            </a:r>
            <a:endParaRPr lang="ru-RU" dirty="0" smtClean="0"/>
          </a:p>
          <a:p>
            <a:r>
              <a:rPr lang="ru-RU" dirty="0" smtClean="0"/>
              <a:t>периодически </a:t>
            </a:r>
            <a:r>
              <a:rPr lang="ru-RU" dirty="0"/>
              <a:t>отмечается рвота, а более чем у половины больных - понос с примесью крови. </a:t>
            </a:r>
            <a:endParaRPr lang="ru-RU" dirty="0" smtClean="0"/>
          </a:p>
          <a:p>
            <a:r>
              <a:rPr lang="ru-RU" dirty="0" smtClean="0"/>
              <a:t>Язык </a:t>
            </a:r>
            <a:r>
              <a:rPr lang="ru-RU" dirty="0"/>
              <a:t>становится сухим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Живот вздут, но продолжает оставаться </a:t>
            </a:r>
            <a:r>
              <a:rPr lang="ru-RU" dirty="0" smtClean="0"/>
              <a:t>мягким!</a:t>
            </a:r>
          </a:p>
          <a:p>
            <a:r>
              <a:rPr lang="ru-RU" dirty="0" smtClean="0"/>
              <a:t>Лейкоцитоз </a:t>
            </a:r>
            <a:r>
              <a:rPr lang="ru-RU" dirty="0"/>
              <a:t>нарастает, достигая 20 - 25, иногда 40 - 50 тыс.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то же время появляется локальная болезненность, соответствующая зоне инфаркта.</a:t>
            </a:r>
          </a:p>
        </p:txBody>
      </p:sp>
    </p:spTree>
    <p:extLst>
      <p:ext uri="{BB962C8B-B14F-4D97-AF65-F5344CB8AC3E}">
        <p14:creationId xmlns:p14="http://schemas.microsoft.com/office/powerpoint/2010/main" val="20677880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Клиническая картина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000" b="1" u="sng" dirty="0" smtClean="0">
                <a:solidFill>
                  <a:srgbClr val="FF0000"/>
                </a:solidFill>
              </a:rPr>
              <a:t>Стадия перитонита:</a:t>
            </a:r>
          </a:p>
          <a:p>
            <a:r>
              <a:rPr lang="ru-RU" dirty="0" smtClean="0"/>
              <a:t>состояние </a:t>
            </a:r>
            <a:r>
              <a:rPr lang="ru-RU" dirty="0"/>
              <a:t>резко ухудшается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возникает адинамия. </a:t>
            </a:r>
            <a:endParaRPr lang="ru-RU" dirty="0" smtClean="0"/>
          </a:p>
          <a:p>
            <a:r>
              <a:rPr lang="ru-RU" dirty="0" smtClean="0"/>
              <a:t>Особенностью </a:t>
            </a:r>
            <a:r>
              <a:rPr lang="ru-RU" dirty="0"/>
              <a:t>перитонита при остром нарушении </a:t>
            </a:r>
            <a:r>
              <a:rPr lang="ru-RU" dirty="0" err="1"/>
              <a:t>мезентериального</a:t>
            </a:r>
            <a:r>
              <a:rPr lang="ru-RU" dirty="0"/>
              <a:t> кровообращения является более позднее появление симптомов мышечного напряжения и симптома </a:t>
            </a:r>
            <a:r>
              <a:rPr lang="ru-RU" dirty="0" err="1"/>
              <a:t>Щеткина-Блюмберга</a:t>
            </a:r>
            <a:r>
              <a:rPr lang="ru-RU" dirty="0"/>
              <a:t>. </a:t>
            </a:r>
            <a:r>
              <a:rPr lang="ru-RU" b="1" dirty="0"/>
              <a:t>Перитонит</a:t>
            </a:r>
            <a:r>
              <a:rPr lang="ru-RU" dirty="0"/>
              <a:t> начинает развиваться с нижних отделов живота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у некоторых больных продолжается понос с примесью крови, имеется парез и задержка стула и газов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Кожные покрове пепельно-серые, </a:t>
            </a:r>
            <a:endParaRPr lang="ru-RU" dirty="0" smtClean="0"/>
          </a:p>
          <a:p>
            <a:r>
              <a:rPr lang="ru-RU" dirty="0" smtClean="0"/>
              <a:t>язык </a:t>
            </a:r>
            <a:r>
              <a:rPr lang="ru-RU" dirty="0"/>
              <a:t>сухой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частый нитевидный пульс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снижение артериального давления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высокий лейкоцитоз, появляется </a:t>
            </a:r>
            <a:r>
              <a:rPr lang="ru-RU" dirty="0" err="1"/>
              <a:t>палочкоядерный</a:t>
            </a:r>
            <a:r>
              <a:rPr lang="ru-RU" dirty="0"/>
              <a:t> сдвиг влево.</a:t>
            </a:r>
          </a:p>
        </p:txBody>
      </p:sp>
    </p:spTree>
    <p:extLst>
      <p:ext uri="{BB962C8B-B14F-4D97-AF65-F5344CB8AC3E}">
        <p14:creationId xmlns:p14="http://schemas.microsoft.com/office/powerpoint/2010/main" val="1823967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Хирургическое лечение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Тромбинтимэктомия</a:t>
            </a:r>
          </a:p>
          <a:p>
            <a:r>
              <a:rPr lang="ru-RU" sz="3200" dirty="0" smtClean="0"/>
              <a:t>Эмболэктомия</a:t>
            </a:r>
          </a:p>
          <a:p>
            <a:r>
              <a:rPr lang="ru-RU" sz="3200" dirty="0" smtClean="0"/>
              <a:t>Обходное шунтиование</a:t>
            </a:r>
          </a:p>
          <a:p>
            <a:r>
              <a:rPr lang="ru-RU" sz="3200" dirty="0" smtClean="0"/>
              <a:t>Реимплантация артерии в аорту</a:t>
            </a:r>
          </a:p>
          <a:p>
            <a:r>
              <a:rPr lang="ru-RU" sz="3200" dirty="0" smtClean="0"/>
              <a:t>Протезирование верхней </a:t>
            </a:r>
            <a:r>
              <a:rPr lang="ru-RU" sz="3200" dirty="0"/>
              <a:t>брыжеечной </a:t>
            </a:r>
            <a:r>
              <a:rPr lang="ru-RU" sz="3200" dirty="0" smtClean="0"/>
              <a:t>вены</a:t>
            </a:r>
          </a:p>
          <a:p>
            <a:r>
              <a:rPr lang="ru-RU" sz="3200" dirty="0"/>
              <a:t>Резекция </a:t>
            </a:r>
            <a:r>
              <a:rPr lang="ru-RU" sz="3200" dirty="0" smtClean="0"/>
              <a:t>кишечника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93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Интенсивная терапия при остром нарушении </a:t>
            </a:r>
            <a:r>
              <a:rPr lang="ru-RU" b="1" u="sng" dirty="0" err="1">
                <a:solidFill>
                  <a:srgbClr val="FF0000"/>
                </a:solidFill>
              </a:rPr>
              <a:t>мезентериального</a:t>
            </a:r>
            <a:r>
              <a:rPr lang="ru-RU" b="1" u="sng" dirty="0">
                <a:solidFill>
                  <a:srgbClr val="FF0000"/>
                </a:solidFill>
              </a:rPr>
              <a:t> кровообращения направлена на:</a:t>
            </a:r>
          </a:p>
          <a:p>
            <a:r>
              <a:rPr lang="ru-RU" dirty="0"/>
              <a:t>восстановление эффективного объема циркулирующей крови и улучшение тканевой перфузии;</a:t>
            </a:r>
          </a:p>
          <a:p>
            <a:r>
              <a:rPr lang="ru-RU" dirty="0"/>
              <a:t>нормализацию сердечной деятельности;</a:t>
            </a:r>
          </a:p>
          <a:p>
            <a:r>
              <a:rPr lang="ru-RU" dirty="0"/>
              <a:t>коррекцию метаболических нарушений;</a:t>
            </a:r>
          </a:p>
          <a:p>
            <a:r>
              <a:rPr lang="ru-RU" dirty="0"/>
              <a:t>уменьшение интоксикации;</a:t>
            </a:r>
          </a:p>
          <a:p>
            <a:r>
              <a:rPr lang="ru-RU" dirty="0"/>
              <a:t>профилактику и лечение острой почечной и печеночной недостаточности;</a:t>
            </a:r>
          </a:p>
          <a:p>
            <a:r>
              <a:rPr lang="ru-RU" dirty="0"/>
              <a:t>улучшение реологических свойств крови;</a:t>
            </a:r>
          </a:p>
          <a:p>
            <a:r>
              <a:rPr lang="ru-RU" dirty="0"/>
              <a:t>лечение и профилактику артериальных и венозных тромбозов;</a:t>
            </a:r>
          </a:p>
          <a:p>
            <a:r>
              <a:rPr lang="ru-RU" dirty="0"/>
              <a:t>лечение и профилактику инфекционных осложнений.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153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276"/>
            <a:ext cx="8229600" cy="951452"/>
          </a:xfrm>
        </p:spPr>
        <p:txBody>
          <a:bodyPr/>
          <a:lstStyle/>
          <a:p>
            <a:pPr algn="ctr"/>
            <a:r>
              <a:rPr lang="ru-RU" dirty="0" smtClean="0"/>
              <a:t>ОНМК (венозный)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787641" cy="52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Классификация  ОНМК </a:t>
            </a:r>
            <a:br>
              <a:rPr lang="ru-RU" sz="3600" dirty="0" smtClean="0"/>
            </a:br>
            <a:r>
              <a:rPr lang="ru-RU" sz="3600" u="sng" dirty="0" smtClean="0"/>
              <a:t>по видам нарушений: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84313"/>
            <a:ext cx="8640763" cy="5113337"/>
          </a:xfrm>
        </p:spPr>
        <p:txBody>
          <a:bodyPr>
            <a:normAutofit/>
          </a:bodyPr>
          <a:lstStyle/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</a:t>
            </a: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Окклюзионные</a:t>
            </a:r>
            <a:endParaRPr lang="ru-RU" sz="4000" dirty="0" smtClean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Эмболия.</a:t>
            </a: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Тромбоз артерий.</a:t>
            </a: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Тромбоз вен.</a:t>
            </a: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Атеросклероз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артерий.</a:t>
            </a: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Окклюзия артерий в результате расслоения стенок аорты.</a:t>
            </a: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Сдавление (прорастание) сосудов опухолями.</a:t>
            </a:r>
          </a:p>
          <a:p>
            <a:pPr marL="365760" indent="-256032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Перевязка сосудов.</a:t>
            </a:r>
          </a:p>
        </p:txBody>
      </p:sp>
    </p:spTree>
    <p:extLst>
      <p:ext uri="{BB962C8B-B14F-4D97-AF65-F5344CB8AC3E}">
        <p14:creationId xmlns:p14="http://schemas.microsoft.com/office/powerpoint/2010/main" val="12179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Причины ОНМК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Атеросклероз;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Ревматические пороки сердца;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Гипертоническая болезнь;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Заболевание печени и селезенки;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</a:rPr>
              <a:t>У подавляющего числа больных нарушение сердечного ритма!</a:t>
            </a:r>
          </a:p>
        </p:txBody>
      </p:sp>
    </p:spTree>
    <p:extLst>
      <p:ext uri="{BB962C8B-B14F-4D97-AF65-F5344CB8AC3E}">
        <p14:creationId xmlns:p14="http://schemas.microsoft.com/office/powerpoint/2010/main" val="28159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Объем поражения кишечника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0769"/>
            <a:ext cx="1584325" cy="460918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 smtClean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Слева- </a:t>
            </a:r>
            <a:r>
              <a:rPr lang="ru-RU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пораже-ние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первого сегмента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Справа- второго сегмента</a:t>
            </a:r>
          </a:p>
        </p:txBody>
      </p:sp>
      <p:pic>
        <p:nvPicPr>
          <p:cNvPr id="21508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340768"/>
            <a:ext cx="6913563" cy="4752057"/>
          </a:xfrm>
          <a:solidFill>
            <a:schemeClr val="tx1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6443663" y="3213100"/>
            <a:ext cx="504825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>
            <a:off x="2916238" y="314166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>
            <a:off x="2843213" y="3141663"/>
            <a:ext cx="504825" cy="431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2700338" y="3573463"/>
            <a:ext cx="792162" cy="2159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3" name="Oval 10"/>
          <p:cNvSpPr>
            <a:spLocks noChangeArrowheads="1"/>
          </p:cNvSpPr>
          <p:nvPr/>
        </p:nvSpPr>
        <p:spPr bwMode="auto">
          <a:xfrm>
            <a:off x="2627313" y="3644900"/>
            <a:ext cx="936625" cy="36036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4" name="Oval 11"/>
          <p:cNvSpPr>
            <a:spLocks noChangeArrowheads="1"/>
          </p:cNvSpPr>
          <p:nvPr/>
        </p:nvSpPr>
        <p:spPr bwMode="auto">
          <a:xfrm>
            <a:off x="6443663" y="3141663"/>
            <a:ext cx="504825" cy="3587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Oval 12"/>
          <p:cNvSpPr>
            <a:spLocks noChangeArrowheads="1"/>
          </p:cNvSpPr>
          <p:nvPr/>
        </p:nvSpPr>
        <p:spPr bwMode="auto">
          <a:xfrm>
            <a:off x="6300788" y="3429000"/>
            <a:ext cx="935037" cy="431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2037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Клиника -Начало заболевания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96752"/>
            <a:ext cx="8424862" cy="5040536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Острое (наиболее характерно);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Постепенное;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В два этапа – сильнейшая боль – светлый промежуток –перитонит (</a:t>
            </a:r>
            <a:r>
              <a:rPr lang="ru-RU" sz="4400" dirty="0" err="1" smtClean="0">
                <a:solidFill>
                  <a:schemeClr val="accent6">
                    <a:lumMod val="75000"/>
                  </a:schemeClr>
                </a:solidFill>
              </a:rPr>
              <a:t>Мондор</a:t>
            </a: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С продромальной фазой.</a:t>
            </a:r>
          </a:p>
        </p:txBody>
      </p:sp>
    </p:spTree>
    <p:extLst>
      <p:ext uri="{BB962C8B-B14F-4D97-AF65-F5344CB8AC3E}">
        <p14:creationId xmlns:p14="http://schemas.microsoft.com/office/powerpoint/2010/main" val="31806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</a:t>
            </a:r>
            <a:r>
              <a:rPr lang="ru-RU" sz="6000" dirty="0" smtClean="0"/>
              <a:t>Клиника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4882356"/>
          </a:xfrm>
        </p:spPr>
        <p:txBody>
          <a:bodyPr>
            <a:noAutofit/>
          </a:bodyPr>
          <a:lstStyle/>
          <a:p>
            <a:pPr eaLnBrk="1" hangingPunct="1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Рвота с примесью крови (не всегда)</a:t>
            </a:r>
          </a:p>
          <a:p>
            <a:pPr eaLnBrk="1" hangingPunct="1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живот –характерно!</a:t>
            </a:r>
          </a:p>
          <a:p>
            <a:pPr eaLnBrk="1" hangingPunct="1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 с примесью вишневого цвета крови – в 25% (поздний симптом)</a:t>
            </a:r>
          </a:p>
        </p:txBody>
      </p:sp>
    </p:spTree>
    <p:extLst>
      <p:ext uri="{BB962C8B-B14F-4D97-AF65-F5344CB8AC3E}">
        <p14:creationId xmlns:p14="http://schemas.microsoft.com/office/powerpoint/2010/main" val="17394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Объективная симптоматика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С-м Мондора – при пальпации тестоватое опухолевидное образо-вание (кишка)</a:t>
            </a:r>
          </a:p>
          <a:p>
            <a:pPr eaLnBrk="1" hangingPunct="1"/>
            <a:r>
              <a:rPr lang="ru-RU" sz="3200" smtClean="0"/>
              <a:t>С-м Блинова -</a:t>
            </a:r>
            <a:r>
              <a:rPr lang="en-US" sz="3200" smtClean="0"/>
              <a:t>&gt; </a:t>
            </a:r>
            <a:r>
              <a:rPr lang="ru-RU" sz="3200" smtClean="0"/>
              <a:t>АД до 200 мм. при боли</a:t>
            </a:r>
          </a:p>
          <a:p>
            <a:pPr eaLnBrk="1" hangingPunct="1"/>
            <a:r>
              <a:rPr lang="ru-RU" sz="3200" smtClean="0"/>
              <a:t>С-м Варламова – в стадии ишемии – отсутствие болезненности при глубокой пальпации (в 50%)</a:t>
            </a:r>
          </a:p>
          <a:p>
            <a:pPr eaLnBrk="1" hangingPunct="1"/>
            <a:r>
              <a:rPr lang="ru-RU" sz="3200" smtClean="0"/>
              <a:t>Усиленная перистальтика в дебюте </a:t>
            </a:r>
          </a:p>
        </p:txBody>
      </p:sp>
    </p:spTree>
    <p:extLst>
      <p:ext uri="{BB962C8B-B14F-4D97-AF65-F5344CB8AC3E}">
        <p14:creationId xmlns:p14="http://schemas.microsoft.com/office/powerpoint/2010/main" val="35091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8784976" cy="648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Характерные 4 признака      ОНМК !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484784"/>
            <a:ext cx="9036496" cy="483981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Патология левых отделов сердца (ревматизм, мерцание, </a:t>
            </a:r>
            <a:r>
              <a:rPr lang="ru-RU" sz="3200" dirty="0" err="1" smtClean="0"/>
              <a:t>тромбоэндокардит</a:t>
            </a:r>
            <a:r>
              <a:rPr lang="ru-RU" sz="3200" dirty="0" smtClean="0"/>
              <a:t>, ПИКС, аневризма ЛЖ, ОИМ, атеросклероз аорты и </a:t>
            </a:r>
            <a:r>
              <a:rPr lang="ru-RU" sz="3200" dirty="0" err="1" smtClean="0"/>
              <a:t>гиперт.болезнь</a:t>
            </a:r>
            <a:r>
              <a:rPr lang="ru-RU" sz="32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Сильнейшая боль не снимаемая наркотиками!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Мягкий живот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err="1" smtClean="0"/>
              <a:t>Гиперлейкоцитоз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385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История вопроса</a:t>
            </a:r>
            <a:endParaRPr lang="ru-RU" dirty="0"/>
          </a:p>
        </p:txBody>
      </p:sp>
      <p:sp>
        <p:nvSpPr>
          <p:cNvPr id="10242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1843 г.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Tiedman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–окклюзия ВБА – некроз кишечника</a:t>
            </a:r>
          </a:p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1901 г. (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Schnitzler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описывает клинические проявления облитерации висцеральных сосудов</a:t>
            </a:r>
          </a:p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 г.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Bacelli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вводит термин 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Angina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abdominalis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2017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41805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Патофизиология и </a:t>
            </a:r>
            <a:r>
              <a:rPr lang="ru-RU" sz="4000" dirty="0" err="1" smtClean="0"/>
              <a:t>патанатомия</a:t>
            </a:r>
            <a:endParaRPr lang="ru-RU" sz="4000" dirty="0"/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/>
            <a:r>
              <a:rPr lang="ru-RU" sz="2800" dirty="0" smtClean="0"/>
              <a:t>Нарушение перистальтики – атония кишки </a:t>
            </a:r>
          </a:p>
          <a:p>
            <a:pPr eaLnBrk="1" hangingPunct="1"/>
            <a:r>
              <a:rPr lang="ru-RU" sz="2800" dirty="0" smtClean="0"/>
              <a:t>Нарушение пристеночного </a:t>
            </a:r>
            <a:r>
              <a:rPr lang="ru-RU" sz="2800" dirty="0" err="1" smtClean="0"/>
              <a:t>кровообра-щения</a:t>
            </a:r>
            <a:r>
              <a:rPr lang="ru-RU" sz="2800" dirty="0" smtClean="0"/>
              <a:t> в стенке – некроз ее</a:t>
            </a:r>
          </a:p>
          <a:p>
            <a:pPr eaLnBrk="1" hangingPunct="1"/>
            <a:r>
              <a:rPr lang="ru-RU" sz="2800" dirty="0" smtClean="0"/>
              <a:t>Экссудация жидкости и форменных элементов в просвет и в брюшную пол.</a:t>
            </a:r>
          </a:p>
          <a:p>
            <a:pPr eaLnBrk="1" hangingPunct="1"/>
            <a:r>
              <a:rPr lang="ru-RU" sz="2800" dirty="0" err="1" smtClean="0"/>
              <a:t>Транслокация</a:t>
            </a:r>
            <a:r>
              <a:rPr lang="ru-RU" sz="2800" dirty="0" smtClean="0"/>
              <a:t> микрофлоры </a:t>
            </a:r>
            <a:r>
              <a:rPr lang="ru-RU" sz="2800" dirty="0" err="1" smtClean="0"/>
              <a:t>ктшечника</a:t>
            </a:r>
            <a:r>
              <a:rPr lang="ru-RU" sz="2800" dirty="0" smtClean="0"/>
              <a:t> </a:t>
            </a:r>
          </a:p>
          <a:p>
            <a:pPr eaLnBrk="1" hangingPunct="1"/>
            <a:r>
              <a:rPr lang="ru-RU" sz="2800" dirty="0" smtClean="0"/>
              <a:t>Портальная бактериемия</a:t>
            </a:r>
          </a:p>
          <a:p>
            <a:pPr eaLnBrk="1" hangingPunct="1"/>
            <a:r>
              <a:rPr lang="ru-RU" sz="2800" dirty="0" smtClean="0"/>
              <a:t>Тяжелая интоксикация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559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Продолжение</a:t>
            </a:r>
            <a:endParaRPr lang="ru-RU" sz="4000" dirty="0"/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sz="3200" dirty="0" smtClean="0"/>
              <a:t>Картина перитонита – бактериального</a:t>
            </a:r>
          </a:p>
          <a:p>
            <a:pPr eaLnBrk="1" hangingPunct="1"/>
            <a:endParaRPr lang="ru-RU" sz="3200" dirty="0" smtClean="0"/>
          </a:p>
          <a:p>
            <a:pPr eaLnBrk="1" hangingPunct="1"/>
            <a:r>
              <a:rPr lang="ru-RU" sz="3200" dirty="0" smtClean="0"/>
              <a:t>Быстрое развитие СПОН</a:t>
            </a:r>
          </a:p>
          <a:p>
            <a:pPr eaLnBrk="1" hangingPunct="1"/>
            <a:endParaRPr lang="ru-RU" sz="3200" dirty="0" smtClean="0"/>
          </a:p>
          <a:p>
            <a:pPr eaLnBrk="1" hangingPunct="1"/>
            <a:r>
              <a:rPr lang="ru-RU" sz="3200" dirty="0" smtClean="0"/>
              <a:t>Обострение течения имеющейся соматической патологии с ее декомпенсацией</a:t>
            </a:r>
          </a:p>
          <a:p>
            <a:pPr eaLnBrk="1" hangingPunct="1"/>
            <a:endParaRPr lang="ru-RU" sz="3200" dirty="0" smtClean="0"/>
          </a:p>
          <a:p>
            <a:pPr eaLnBrk="1" hangingPunct="1"/>
            <a:r>
              <a:rPr lang="ru-RU" sz="3200" dirty="0" err="1" smtClean="0"/>
              <a:t>Гиперкоагуляция</a:t>
            </a:r>
            <a:r>
              <a:rPr lang="ru-RU" sz="3200" dirty="0" smtClean="0"/>
              <a:t> – развитие 1 фазы ДВС</a:t>
            </a:r>
          </a:p>
          <a:p>
            <a:pPr eaLnBrk="1" hangingPunct="1"/>
            <a:endParaRPr lang="ru-RU" sz="3200" dirty="0" smtClean="0"/>
          </a:p>
          <a:p>
            <a:pPr eaLnBrk="1" hangingPunct="1"/>
            <a:r>
              <a:rPr lang="ru-RU" sz="3200" dirty="0" smtClean="0"/>
              <a:t>Гипоксия и ацидоз</a:t>
            </a:r>
          </a:p>
        </p:txBody>
      </p:sp>
    </p:spTree>
    <p:extLst>
      <p:ext uri="{BB962C8B-B14F-4D97-AF65-F5344CB8AC3E}">
        <p14:creationId xmlns:p14="http://schemas.microsoft.com/office/powerpoint/2010/main" val="38371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712968" cy="144016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ДИАГНОСТИКА – трудна! (16,7%) на </a:t>
            </a:r>
            <a:r>
              <a:rPr lang="ru-RU" sz="4000" dirty="0" err="1" smtClean="0"/>
              <a:t>догоспитальном</a:t>
            </a:r>
            <a:r>
              <a:rPr lang="ru-RU" sz="4000" dirty="0" smtClean="0"/>
              <a:t> этапе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753247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ОАК – лейкоцитоз, сдвиг влево, ТЗН, сгущение крови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150)</a:t>
            </a:r>
          </a:p>
          <a:p>
            <a:pPr eaLnBrk="1" hangingPunct="1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Гиперпротеинемия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вследствие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гемоконцентрации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потери воды</a:t>
            </a:r>
          </a:p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диуреза</a:t>
            </a:r>
          </a:p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 Р - графия брюшной полости</a:t>
            </a:r>
          </a:p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Ангиография</a:t>
            </a:r>
          </a:p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Лапароскопия</a:t>
            </a:r>
          </a:p>
        </p:txBody>
      </p:sp>
    </p:spTree>
    <p:extLst>
      <p:ext uri="{BB962C8B-B14F-4D97-AF65-F5344CB8AC3E}">
        <p14:creationId xmlns:p14="http://schemas.microsoft.com/office/powerpoint/2010/main" val="9964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err="1" smtClean="0"/>
              <a:t>Пневматизация</a:t>
            </a:r>
            <a:r>
              <a:rPr lang="ru-RU" sz="3600" dirty="0" smtClean="0"/>
              <a:t> и чаши </a:t>
            </a:r>
            <a:r>
              <a:rPr lang="ru-RU" sz="3600" dirty="0" err="1" smtClean="0"/>
              <a:t>Клойбера</a:t>
            </a:r>
            <a:r>
              <a:rPr lang="ru-RU" sz="3600" dirty="0" smtClean="0"/>
              <a:t>- (мелкие, множественные</a:t>
            </a:r>
            <a:r>
              <a:rPr lang="ru-RU" sz="4000" dirty="0" smtClean="0"/>
              <a:t>) </a:t>
            </a:r>
          </a:p>
        </p:txBody>
      </p:sp>
      <p:pic>
        <p:nvPicPr>
          <p:cNvPr id="29698" name="Picture 3" descr="чаши клойбера 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640819" cy="50090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7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Симптом «газовой колонны»</a:t>
            </a:r>
          </a:p>
        </p:txBody>
      </p:sp>
      <p:pic>
        <p:nvPicPr>
          <p:cNvPr id="30722" name="Picture 3" descr="симГазКол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5979164" cy="49009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9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44016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Раздутые петли, утолщенная стенка тонкой кишки до 9 мм.</a:t>
            </a:r>
            <a:br>
              <a:rPr lang="ru-RU" sz="3600" dirty="0" smtClean="0"/>
            </a:br>
            <a:r>
              <a:rPr lang="ru-RU" sz="3600" dirty="0" err="1" smtClean="0"/>
              <a:t>интрамуральный</a:t>
            </a:r>
            <a:r>
              <a:rPr lang="ru-RU" sz="3600" dirty="0" smtClean="0"/>
              <a:t> газ (</a:t>
            </a:r>
            <a:r>
              <a:rPr lang="en-US" sz="3600" dirty="0" smtClean="0"/>
              <a:t>N</a:t>
            </a:r>
            <a:r>
              <a:rPr lang="ru-RU" sz="3600" dirty="0" smtClean="0"/>
              <a:t>=1,5 мм)</a:t>
            </a:r>
          </a:p>
        </p:txBody>
      </p:sp>
      <p:pic>
        <p:nvPicPr>
          <p:cNvPr id="31746" name="Picture 3" descr="эмболия вер брыж артерии 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02920"/>
            <a:ext cx="5328592" cy="462926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2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9773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Эмболия ВБА, стадия инфаркта </a:t>
            </a:r>
            <a:br>
              <a:rPr lang="ru-RU" sz="4000" dirty="0" smtClean="0"/>
            </a:br>
            <a:r>
              <a:rPr lang="ru-RU" sz="4000" dirty="0" smtClean="0"/>
              <a:t>(отек складок </a:t>
            </a:r>
            <a:r>
              <a:rPr lang="ru-RU" sz="4000" dirty="0" err="1" smtClean="0"/>
              <a:t>Керкрингера</a:t>
            </a:r>
            <a:r>
              <a:rPr lang="ru-RU" sz="4000" dirty="0" smtClean="0"/>
              <a:t>)</a:t>
            </a:r>
          </a:p>
        </p:txBody>
      </p:sp>
      <p:pic>
        <p:nvPicPr>
          <p:cNvPr id="32770" name="Picture 3" descr="эмболия верх брыж артерии 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57086"/>
            <a:ext cx="4320480" cy="497960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3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</a:t>
            </a:r>
            <a:r>
              <a:rPr lang="ru-RU" sz="4000" dirty="0" err="1" smtClean="0"/>
              <a:t>Рентгеносемиотика</a:t>
            </a:r>
            <a:r>
              <a:rPr lang="ru-RU" sz="4000" dirty="0" smtClean="0"/>
              <a:t> ОНМК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3600" dirty="0" smtClean="0"/>
              <a:t>С -м </a:t>
            </a:r>
            <a:r>
              <a:rPr lang="ru-RU" sz="3600" dirty="0" err="1" smtClean="0"/>
              <a:t>интрамурального</a:t>
            </a:r>
            <a:r>
              <a:rPr lang="ru-RU" sz="3600" dirty="0" smtClean="0"/>
              <a:t> газа</a:t>
            </a:r>
          </a:p>
          <a:p>
            <a:pPr eaLnBrk="1" hangingPunct="1"/>
            <a:endParaRPr lang="ru-RU" sz="3600" dirty="0" smtClean="0"/>
          </a:p>
          <a:p>
            <a:pPr eaLnBrk="1" hangingPunct="1"/>
            <a:r>
              <a:rPr lang="ru-RU" sz="3600" dirty="0" smtClean="0"/>
              <a:t>Чаши </a:t>
            </a:r>
            <a:r>
              <a:rPr lang="ru-RU" sz="3600" dirty="0" err="1" smtClean="0"/>
              <a:t>Клойбера</a:t>
            </a:r>
            <a:r>
              <a:rPr lang="ru-RU" sz="3600" dirty="0" smtClean="0"/>
              <a:t> – мелкие</a:t>
            </a:r>
          </a:p>
          <a:p>
            <a:pPr eaLnBrk="1" hangingPunct="1"/>
            <a:endParaRPr lang="ru-RU" sz="3600" dirty="0" smtClean="0"/>
          </a:p>
          <a:p>
            <a:pPr eaLnBrk="1" hangingPunct="1"/>
            <a:r>
              <a:rPr lang="ru-RU" sz="3600" dirty="0" smtClean="0"/>
              <a:t>С-м газовой колонны</a:t>
            </a:r>
          </a:p>
          <a:p>
            <a:pPr marL="0" indent="0" eaLnBrk="1" hangingPunct="1">
              <a:buNone/>
            </a:pPr>
            <a:endParaRPr lang="ru-RU" sz="3600" dirty="0" smtClean="0"/>
          </a:p>
          <a:p>
            <a:pPr eaLnBrk="1" hangingPunct="1"/>
            <a:r>
              <a:rPr lang="ru-RU" sz="3600" dirty="0" smtClean="0"/>
              <a:t>С -м </a:t>
            </a:r>
            <a:r>
              <a:rPr lang="ru-RU" sz="3600" dirty="0" err="1" smtClean="0"/>
              <a:t>Колеровой</a:t>
            </a:r>
            <a:r>
              <a:rPr lang="ru-RU" sz="3600" dirty="0" smtClean="0"/>
              <a:t> (гомогенного затемнения живота) за счет скопления жидкости в кишечнике и брюшной полости.</a:t>
            </a:r>
          </a:p>
        </p:txBody>
      </p:sp>
    </p:spTree>
    <p:extLst>
      <p:ext uri="{BB962C8B-B14F-4D97-AF65-F5344CB8AC3E}">
        <p14:creationId xmlns:p14="http://schemas.microsoft.com/office/powerpoint/2010/main" val="20742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38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Брюшная аорто-ангиография</a:t>
            </a:r>
          </a:p>
        </p:txBody>
      </p:sp>
      <p:pic>
        <p:nvPicPr>
          <p:cNvPr id="34818" name="Picture 6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0" y="1628801"/>
            <a:ext cx="7726420" cy="489654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7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564672"/>
          </a:xfrm>
        </p:spPr>
        <p:txBody>
          <a:bodyPr/>
          <a:lstStyle/>
          <a:p>
            <a:pPr algn="ctr"/>
            <a:r>
              <a:rPr lang="ru-RU" sz="3200" dirty="0" err="1"/>
              <a:t>Рентгеноконтрастная</a:t>
            </a:r>
            <a:r>
              <a:rPr lang="ru-RU" sz="3200" dirty="0"/>
              <a:t> ангиография</a:t>
            </a:r>
          </a:p>
        </p:txBody>
      </p:sp>
      <p:pic>
        <p:nvPicPr>
          <p:cNvPr id="111621" name="Picture 5" descr="оклюз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" y="1196752"/>
            <a:ext cx="91037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Хирургическая анатомия ВБА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400" smtClean="0"/>
              <a:t>Отходит отХ11 грудного до </a:t>
            </a:r>
            <a:r>
              <a:rPr lang="en-US" sz="4400" smtClean="0"/>
              <a:t>L 3</a:t>
            </a:r>
            <a:endParaRPr lang="ru-RU" sz="4400" smtClean="0"/>
          </a:p>
          <a:p>
            <a:pPr eaLnBrk="1" hangingPunct="1"/>
            <a:r>
              <a:rPr lang="ru-RU" sz="4400" smtClean="0"/>
              <a:t>Выделяют три сегмента</a:t>
            </a:r>
          </a:p>
          <a:p>
            <a:pPr eaLnBrk="1" hangingPunct="1"/>
            <a:r>
              <a:rPr lang="ru-RU" sz="4400" smtClean="0"/>
              <a:t>1- а.</a:t>
            </a:r>
            <a:r>
              <a:rPr lang="en-US" sz="4400" smtClean="0"/>
              <a:t> colica media</a:t>
            </a:r>
          </a:p>
          <a:p>
            <a:pPr eaLnBrk="1" hangingPunct="1"/>
            <a:r>
              <a:rPr lang="en-US" sz="4400" smtClean="0"/>
              <a:t>2- a. iliocolica</a:t>
            </a:r>
          </a:p>
          <a:p>
            <a:pPr eaLnBrk="1" hangingPunct="1"/>
            <a:r>
              <a:rPr lang="en-US" sz="4400" smtClean="0"/>
              <a:t>3- a. intestinalis</a:t>
            </a:r>
            <a:endParaRPr lang="ru-RU" sz="4400" smtClean="0"/>
          </a:p>
        </p:txBody>
      </p:sp>
    </p:spTree>
    <p:extLst>
      <p:ext uri="{BB962C8B-B14F-4D97-AF65-F5344CB8AC3E}">
        <p14:creationId xmlns:p14="http://schemas.microsoft.com/office/powerpoint/2010/main" val="34558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61662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err="1" smtClean="0"/>
              <a:t>Мезентерикография</a:t>
            </a:r>
            <a:endParaRPr lang="ru-RU" sz="4400" dirty="0" smtClean="0"/>
          </a:p>
        </p:txBody>
      </p:sp>
      <p:pic>
        <p:nvPicPr>
          <p:cNvPr id="35842" name="Picture 6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7992888" cy="5281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6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430" y="0"/>
            <a:ext cx="8614569" cy="9807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Прямые признаки </a:t>
            </a:r>
            <a:br>
              <a:rPr lang="ru-RU" sz="4000" dirty="0" smtClean="0"/>
            </a:br>
            <a:r>
              <a:rPr lang="ru-RU" sz="4000" dirty="0" smtClean="0"/>
              <a:t>поражения сосудов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3999" cy="5184576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Стеноз;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Окклюзия;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Постстенотическое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расширение;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Деформация магистральных артерий.</a:t>
            </a:r>
          </a:p>
        </p:txBody>
      </p:sp>
    </p:spTree>
    <p:extLst>
      <p:ext uri="{BB962C8B-B14F-4D97-AF65-F5344CB8AC3E}">
        <p14:creationId xmlns:p14="http://schemas.microsoft.com/office/powerpoint/2010/main" val="15421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Косвенные признаки </a:t>
            </a:r>
            <a:br>
              <a:rPr lang="ru-RU" sz="4400" dirty="0" smtClean="0"/>
            </a:br>
            <a:r>
              <a:rPr lang="ru-RU" sz="4400" dirty="0" smtClean="0"/>
              <a:t>поражения артерий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060848"/>
            <a:ext cx="8362950" cy="44624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Ретроградное заполнение;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Расширение коллатералей;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Задержка контраста;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Понижение контрастности;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Отсутствие обратного сброса.</a:t>
            </a:r>
          </a:p>
        </p:txBody>
      </p:sp>
    </p:spTree>
    <p:extLst>
      <p:ext uri="{BB962C8B-B14F-4D97-AF65-F5344CB8AC3E}">
        <p14:creationId xmlns:p14="http://schemas.microsoft.com/office/powerpoint/2010/main" val="13822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Ангиографические признаки декомпенсации кровотока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Отсутствие заполнения ствола и ветвей брыжеечной артерии;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4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Отсутствие капиллярной и венозной фаз в выключенной зоне. </a:t>
            </a:r>
          </a:p>
        </p:txBody>
      </p:sp>
    </p:spTree>
    <p:extLst>
      <p:ext uri="{BB962C8B-B14F-4D97-AF65-F5344CB8AC3E}">
        <p14:creationId xmlns:p14="http://schemas.microsoft.com/office/powerpoint/2010/main" val="12596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         Лапароскопия (</a:t>
            </a:r>
            <a:r>
              <a:rPr lang="en-US" sz="4400" dirty="0" smtClean="0"/>
              <a:t>LS</a:t>
            </a:r>
            <a:r>
              <a:rPr lang="ru-RU" sz="4400" dirty="0" smtClean="0"/>
              <a:t>)</a:t>
            </a:r>
            <a:endParaRPr lang="ru-RU" sz="4400" dirty="0"/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При невозможности выполнить </a:t>
            </a:r>
            <a:r>
              <a:rPr lang="en-US" sz="4000" smtClean="0"/>
              <a:t>LS</a:t>
            </a:r>
            <a:r>
              <a:rPr lang="ru-RU" sz="4000" smtClean="0"/>
              <a:t> – (предшествующие операции на брюшной полости, вздутие живота)  - лапаротомия </a:t>
            </a:r>
          </a:p>
        </p:txBody>
      </p:sp>
    </p:spTree>
    <p:extLst>
      <p:ext uri="{BB962C8B-B14F-4D97-AF65-F5344CB8AC3E}">
        <p14:creationId xmlns:p14="http://schemas.microsoft.com/office/powerpoint/2010/main" val="29000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LS – </a:t>
            </a:r>
            <a:r>
              <a:rPr lang="ru-RU" dirty="0"/>
              <a:t>ишемическая стадия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729" y="1935163"/>
            <a:ext cx="5362542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02021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err="1" smtClean="0"/>
              <a:t>Лапароскопическая</a:t>
            </a:r>
            <a:r>
              <a:rPr lang="ru-RU" sz="4000" dirty="0" smtClean="0"/>
              <a:t> семиотика-</a:t>
            </a:r>
            <a:br>
              <a:rPr lang="ru-RU" sz="4000" dirty="0" smtClean="0"/>
            </a:br>
            <a:r>
              <a:rPr lang="ru-RU" sz="4000" dirty="0" smtClean="0"/>
              <a:t>стадия ишемии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8841"/>
            <a:ext cx="9144000" cy="388843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800" dirty="0" smtClean="0"/>
              <a:t>Брюшина гладкая, блестящая</a:t>
            </a:r>
          </a:p>
          <a:p>
            <a:pPr eaLnBrk="1" hangingPunct="1"/>
            <a:r>
              <a:rPr lang="ru-RU" sz="2800" dirty="0" smtClean="0"/>
              <a:t>Выпота нет</a:t>
            </a:r>
          </a:p>
          <a:p>
            <a:pPr eaLnBrk="1" hangingPunct="1"/>
            <a:r>
              <a:rPr lang="ru-RU" sz="2800" dirty="0" smtClean="0"/>
              <a:t>Петли кишок бледно-розовые</a:t>
            </a:r>
          </a:p>
          <a:p>
            <a:pPr eaLnBrk="1" hangingPunct="1"/>
            <a:r>
              <a:rPr lang="ru-RU" sz="2800" dirty="0" smtClean="0"/>
              <a:t>Спастическая перистальтика с появлением белесоватого оттенка </a:t>
            </a:r>
            <a:r>
              <a:rPr lang="ru-RU" sz="2800" dirty="0" err="1" smtClean="0"/>
              <a:t>серозы</a:t>
            </a:r>
            <a:endParaRPr lang="ru-RU" sz="2800" dirty="0" smtClean="0"/>
          </a:p>
          <a:p>
            <a:pPr eaLnBrk="1" hangingPunct="1"/>
            <a:r>
              <a:rPr lang="ru-RU" sz="2800" dirty="0" smtClean="0"/>
              <a:t>Исчезновение пульсации краевых сосудов</a:t>
            </a:r>
          </a:p>
          <a:p>
            <a:pPr eaLnBrk="1" hangingPunct="1"/>
            <a:r>
              <a:rPr lang="ru-RU" sz="2800" dirty="0" smtClean="0"/>
              <a:t>Резкое уменьшение количества поперечных сосудов в стенке кишки !</a:t>
            </a:r>
          </a:p>
        </p:txBody>
      </p:sp>
    </p:spTree>
    <p:extLst>
      <p:ext uri="{BB962C8B-B14F-4D97-AF65-F5344CB8AC3E}">
        <p14:creationId xmlns:p14="http://schemas.microsoft.com/office/powerpoint/2010/main" val="251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8964488" cy="122413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Инфаркт тонкой кишки</a:t>
            </a:r>
            <a:br>
              <a:rPr lang="ru-RU" sz="4000" dirty="0" smtClean="0"/>
            </a:br>
            <a:endParaRPr lang="ru-RU" sz="4000" dirty="0" smtClean="0"/>
          </a:p>
        </p:txBody>
      </p:sp>
      <p:pic>
        <p:nvPicPr>
          <p:cNvPr id="43010" name="Picture 3" descr="инфаркт тонкой кишк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49" y="1700809"/>
            <a:ext cx="5296343" cy="46237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288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464" y="188640"/>
            <a:ext cx="8229600" cy="648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LS</a:t>
            </a:r>
            <a:r>
              <a:rPr lang="ru-RU" dirty="0" smtClean="0"/>
              <a:t> геморрагического инфаркта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12776"/>
            <a:ext cx="8964488" cy="4389120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Геморрагический выпот</a:t>
            </a:r>
          </a:p>
          <a:p>
            <a:pPr eaLnBrk="1" hangingPunct="1"/>
            <a:r>
              <a:rPr lang="ru-RU" sz="3600" dirty="0" smtClean="0"/>
              <a:t>Стенка кишки красная, отечная</a:t>
            </a:r>
          </a:p>
          <a:p>
            <a:pPr eaLnBrk="1" hangingPunct="1"/>
            <a:r>
              <a:rPr lang="ru-RU" sz="3600" dirty="0" smtClean="0"/>
              <a:t>Перистальтика отсутствует</a:t>
            </a:r>
          </a:p>
          <a:p>
            <a:pPr eaLnBrk="1" hangingPunct="1"/>
            <a:r>
              <a:rPr lang="ru-RU" sz="3600" dirty="0" smtClean="0"/>
              <a:t>Сосудистый рисунок кишки не виден</a:t>
            </a:r>
          </a:p>
          <a:p>
            <a:pPr eaLnBrk="1" hangingPunct="1"/>
            <a:r>
              <a:rPr lang="ru-RU" sz="3600" dirty="0" smtClean="0"/>
              <a:t>Брыжеечные сосуды не пульсируют, венозный застой</a:t>
            </a:r>
          </a:p>
        </p:txBody>
      </p:sp>
    </p:spTree>
    <p:extLst>
      <p:ext uri="{BB962C8B-B14F-4D97-AF65-F5344CB8AC3E}">
        <p14:creationId xmlns:p14="http://schemas.microsoft.com/office/powerpoint/2010/main" val="23030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705" y="188640"/>
            <a:ext cx="8229600" cy="7086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Стадия перитонита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464705" y="1628800"/>
            <a:ext cx="8229600" cy="4389120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Большое количество мутного, с </a:t>
            </a:r>
            <a:r>
              <a:rPr lang="ru-RU" sz="3600" dirty="0" err="1" smtClean="0"/>
              <a:t>фиб-рином</a:t>
            </a:r>
            <a:r>
              <a:rPr lang="ru-RU" sz="3600" dirty="0" smtClean="0"/>
              <a:t> геморрагического выпота</a:t>
            </a:r>
          </a:p>
          <a:p>
            <a:pPr eaLnBrk="1" hangingPunct="1"/>
            <a:r>
              <a:rPr lang="ru-RU" sz="3600" dirty="0" smtClean="0"/>
              <a:t>Брюшина тусклая, серая с фибрином</a:t>
            </a:r>
          </a:p>
          <a:p>
            <a:pPr eaLnBrk="1" hangingPunct="1"/>
            <a:r>
              <a:rPr lang="ru-RU" sz="3600" dirty="0" smtClean="0"/>
              <a:t>Петли кишок </a:t>
            </a:r>
            <a:r>
              <a:rPr lang="ru-RU" sz="3600" dirty="0" err="1" smtClean="0"/>
              <a:t>паретичны</a:t>
            </a:r>
            <a:r>
              <a:rPr lang="ru-RU" sz="3600" dirty="0" smtClean="0"/>
              <a:t>, коричневого, черного, зеленого цвета</a:t>
            </a:r>
          </a:p>
          <a:p>
            <a:pPr eaLnBrk="1" hangingPunct="1"/>
            <a:r>
              <a:rPr lang="ru-RU" sz="3600" dirty="0" smtClean="0"/>
              <a:t>Перистальтика отсутствует</a:t>
            </a:r>
          </a:p>
        </p:txBody>
      </p:sp>
    </p:spTree>
    <p:extLst>
      <p:ext uri="{BB962C8B-B14F-4D97-AF65-F5344CB8AC3E}">
        <p14:creationId xmlns:p14="http://schemas.microsoft.com/office/powerpoint/2010/main" val="24321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Сегментарное строение верхней брыжеечной артерии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835525" cy="4548188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А -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arteria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colica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media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arteria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ileocolica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первый сегмент (31 мм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. d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=9мм)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2 - второй сегмент (70 мм,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d=7mm)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3 - третий сегмент</a:t>
            </a:r>
          </a:p>
        </p:txBody>
      </p:sp>
      <p:pic>
        <p:nvPicPr>
          <p:cNvPr id="12292" name="Picture 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21" y="1857017"/>
            <a:ext cx="2708488" cy="500612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Клинические формы течения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451453" y="1340768"/>
            <a:ext cx="8229600" cy="4389120"/>
          </a:xfrm>
        </p:spPr>
        <p:txBody>
          <a:bodyPr/>
          <a:lstStyle/>
          <a:p>
            <a:pPr eaLnBrk="1" hangingPunct="1"/>
            <a:r>
              <a:rPr lang="ru-RU" sz="4000" dirty="0" smtClean="0"/>
              <a:t>С компенсацией кровотока</a:t>
            </a:r>
          </a:p>
          <a:p>
            <a:pPr eaLnBrk="1" hangingPunct="1"/>
            <a:endParaRPr lang="ru-RU" sz="4000" dirty="0" smtClean="0"/>
          </a:p>
          <a:p>
            <a:pPr eaLnBrk="1" hangingPunct="1"/>
            <a:r>
              <a:rPr lang="ru-RU" sz="4000" dirty="0" smtClean="0"/>
              <a:t>С </a:t>
            </a:r>
            <a:r>
              <a:rPr lang="ru-RU" sz="4000" dirty="0" err="1" smtClean="0"/>
              <a:t>субкомпенсацией</a:t>
            </a:r>
            <a:r>
              <a:rPr lang="ru-RU" sz="4000" dirty="0" smtClean="0"/>
              <a:t> кровотока</a:t>
            </a:r>
          </a:p>
          <a:p>
            <a:pPr eaLnBrk="1" hangingPunct="1"/>
            <a:endParaRPr lang="ru-RU" sz="4000" dirty="0"/>
          </a:p>
          <a:p>
            <a:pPr eaLnBrk="1" hangingPunct="1"/>
            <a:r>
              <a:rPr lang="ru-RU" sz="4000" dirty="0" smtClean="0"/>
              <a:t>С декомпенсацией кровотока</a:t>
            </a:r>
          </a:p>
        </p:txBody>
      </p:sp>
    </p:spTree>
    <p:extLst>
      <p:ext uri="{BB962C8B-B14F-4D97-AF65-F5344CB8AC3E}">
        <p14:creationId xmlns:p14="http://schemas.microsoft.com/office/powerpoint/2010/main" val="25620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484" y="29614"/>
            <a:ext cx="8229600" cy="80709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Исходы течения ОНМК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477484" y="1268760"/>
            <a:ext cx="8229600" cy="4389120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Компенсация – консервативная терапия – выздоровление</a:t>
            </a:r>
          </a:p>
          <a:p>
            <a:pPr eaLnBrk="1" hangingPunct="1"/>
            <a:r>
              <a:rPr lang="ru-RU" sz="3600" dirty="0" err="1" smtClean="0"/>
              <a:t>Субкомпенсация</a:t>
            </a:r>
            <a:r>
              <a:rPr lang="ru-RU" sz="3600" dirty="0" smtClean="0"/>
              <a:t> – хр. течение (брюшная жаба) – язвы, энтероколиты, стенозы кишки</a:t>
            </a:r>
          </a:p>
          <a:p>
            <a:pPr eaLnBrk="1" hangingPunct="1"/>
            <a:r>
              <a:rPr lang="ru-RU" sz="3600" dirty="0" smtClean="0"/>
              <a:t>Декомпенсация – инфаркт кишки – перитонит. </a:t>
            </a:r>
          </a:p>
        </p:txBody>
      </p:sp>
    </p:spTree>
    <p:extLst>
      <p:ext uri="{BB962C8B-B14F-4D97-AF65-F5344CB8AC3E}">
        <p14:creationId xmlns:p14="http://schemas.microsoft.com/office/powerpoint/2010/main" val="27690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Дифференциальный диагноз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389120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О. аппендицит</a:t>
            </a:r>
          </a:p>
          <a:p>
            <a:pPr eaLnBrk="1" hangingPunct="1"/>
            <a:r>
              <a:rPr lang="ru-RU" sz="3600" dirty="0" smtClean="0"/>
              <a:t>О. холецистит</a:t>
            </a:r>
          </a:p>
          <a:p>
            <a:pPr eaLnBrk="1" hangingPunct="1"/>
            <a:r>
              <a:rPr lang="ru-RU" sz="3600" dirty="0" err="1" smtClean="0"/>
              <a:t>Перфоративная</a:t>
            </a:r>
            <a:r>
              <a:rPr lang="ru-RU" sz="3600" dirty="0" smtClean="0"/>
              <a:t> язва</a:t>
            </a:r>
          </a:p>
          <a:p>
            <a:pPr eaLnBrk="1" hangingPunct="1"/>
            <a:r>
              <a:rPr lang="ru-RU" sz="3600" dirty="0" smtClean="0"/>
              <a:t>О. панкреатит</a:t>
            </a:r>
          </a:p>
          <a:p>
            <a:pPr eaLnBrk="1" hangingPunct="1"/>
            <a:r>
              <a:rPr lang="ru-RU" sz="3600" dirty="0" smtClean="0"/>
              <a:t>О К Н</a:t>
            </a:r>
          </a:p>
          <a:p>
            <a:pPr eaLnBrk="1" hangingPunct="1"/>
            <a:r>
              <a:rPr lang="ru-RU" sz="3600" dirty="0" smtClean="0"/>
              <a:t>О. инфаркт миокарда</a:t>
            </a:r>
          </a:p>
        </p:txBody>
      </p:sp>
    </p:spTree>
    <p:extLst>
      <p:ext uri="{BB962C8B-B14F-4D97-AF65-F5344CB8AC3E}">
        <p14:creationId xmlns:p14="http://schemas.microsoft.com/office/powerpoint/2010/main" val="40654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Предоперационная подготовка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8229600" cy="46783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Восстановление эффективного ОЦК;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Нормализация сердечной деятельности;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Коррекция метаболических нарушений;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Уменьшение интоксикации.</a:t>
            </a:r>
          </a:p>
        </p:txBody>
      </p:sp>
    </p:spTree>
    <p:extLst>
      <p:ext uri="{BB962C8B-B14F-4D97-AF65-F5344CB8AC3E}">
        <p14:creationId xmlns:p14="http://schemas.microsoft.com/office/powerpoint/2010/main" val="25659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Антитромботическая терапия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b="1" dirty="0"/>
              <a:t>Гепаринотерапия: </a:t>
            </a:r>
            <a:r>
              <a:rPr lang="ru-RU" sz="2400" dirty="0">
                <a:solidFill>
                  <a:schemeClr val="bg1"/>
                </a:solidFill>
              </a:rPr>
              <a:t>фрагмин (дальтепарин), клексан (эноксапарин) или фраксипарин (нодропарин</a:t>
            </a:r>
            <a:r>
              <a:rPr lang="ru-RU" sz="2400" dirty="0" smtClean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b="1" dirty="0" smtClean="0"/>
              <a:t>Препараты, подавляющие функию тромбоцитов  и каскад коагуляции:</a:t>
            </a:r>
          </a:p>
          <a:p>
            <a:pPr lvl="1"/>
            <a:r>
              <a:rPr lang="ru-RU" sz="2400" dirty="0" smtClean="0">
                <a:solidFill>
                  <a:schemeClr val="bg1"/>
                </a:solidFill>
              </a:rPr>
              <a:t>Аспирин</a:t>
            </a:r>
            <a:r>
              <a:rPr lang="ru-RU" sz="2400" dirty="0" smtClean="0"/>
              <a:t>(ацетилсалициловая кислота)</a:t>
            </a:r>
          </a:p>
          <a:p>
            <a:pPr lvl="1"/>
            <a:r>
              <a:rPr lang="ru-RU" sz="2400" dirty="0" smtClean="0">
                <a:solidFill>
                  <a:schemeClr val="bg1"/>
                </a:solidFill>
              </a:rPr>
              <a:t>Дипиридамол</a:t>
            </a:r>
          </a:p>
          <a:p>
            <a:pPr lvl="1"/>
            <a:r>
              <a:rPr lang="ru-RU" sz="2400" dirty="0"/>
              <a:t>Производные тиенопиридина: </a:t>
            </a:r>
            <a:r>
              <a:rPr lang="ru-RU" sz="2400" dirty="0" smtClean="0">
                <a:solidFill>
                  <a:schemeClr val="bg1"/>
                </a:solidFill>
              </a:rPr>
              <a:t>Тиклопидин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ru-RU" sz="2400" dirty="0" smtClean="0">
                <a:solidFill>
                  <a:schemeClr val="bg1"/>
                </a:solidFill>
              </a:rPr>
              <a:t>Клопидогрель</a:t>
            </a:r>
          </a:p>
          <a:p>
            <a:pPr lvl="1"/>
            <a:r>
              <a:rPr lang="ru-RU" sz="2400" dirty="0"/>
              <a:t>Антагонисты витамина </a:t>
            </a:r>
            <a:r>
              <a:rPr lang="ru-RU" sz="2400" dirty="0" smtClean="0"/>
              <a:t>К</a:t>
            </a:r>
          </a:p>
          <a:p>
            <a:pPr lvl="2"/>
            <a:r>
              <a:rPr lang="ru-RU" sz="2400" dirty="0"/>
              <a:t> </a:t>
            </a:r>
            <a:r>
              <a:rPr lang="ru-RU" sz="2200" dirty="0"/>
              <a:t>производные индандиона</a:t>
            </a:r>
            <a:r>
              <a:rPr lang="ru-RU" sz="2200" dirty="0" smtClean="0"/>
              <a:t>: </a:t>
            </a:r>
            <a:r>
              <a:rPr lang="ru-RU" sz="2200" dirty="0" smtClean="0">
                <a:solidFill>
                  <a:schemeClr val="bg1"/>
                </a:solidFill>
              </a:rPr>
              <a:t>фенилин</a:t>
            </a:r>
          </a:p>
          <a:p>
            <a:pPr lvl="2"/>
            <a:r>
              <a:rPr lang="ru-RU" sz="2200" dirty="0"/>
              <a:t> производные кумарина: </a:t>
            </a:r>
            <a:r>
              <a:rPr lang="ru-RU" sz="2200" dirty="0">
                <a:solidFill>
                  <a:schemeClr val="bg1"/>
                </a:solidFill>
              </a:rPr>
              <a:t>аценокумарол (Синкумар), варфарин (Варфарин Никомед, Варфарекс Гриндекс, Мареван Орион)</a:t>
            </a:r>
            <a:endParaRPr lang="ru-RU" sz="2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30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Гепаринотерапия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 острых </a:t>
            </a:r>
            <a:r>
              <a:rPr lang="ru-RU" dirty="0" err="1"/>
              <a:t>окклюзионных</a:t>
            </a:r>
            <a:r>
              <a:rPr lang="ru-RU" dirty="0"/>
              <a:t> поражениях предпочтительно проведение внутривенной непрерывной </a:t>
            </a:r>
            <a:r>
              <a:rPr lang="ru-RU" dirty="0" err="1"/>
              <a:t>инфузии</a:t>
            </a:r>
            <a:r>
              <a:rPr lang="ru-RU" dirty="0"/>
              <a:t>, которая обеспечивает более эффективную </a:t>
            </a:r>
            <a:r>
              <a:rPr lang="ru-RU" dirty="0" err="1"/>
              <a:t>гипокоагуляцию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первые сутки тромбоза доза гепарина может составлять от 30 000 до 60 000 </a:t>
            </a:r>
            <a:r>
              <a:rPr lang="ru-RU" dirty="0" err="1"/>
              <a:t>Ед</a:t>
            </a:r>
            <a:r>
              <a:rPr lang="ru-RU" dirty="0"/>
              <a:t>, иногда - до 80 000 Ед. Коррекция дозы производится под контролем коагулирующих свойств крови, а именно - АЧТВ, показатели которого должны быть в 1,5-2 раза выше контрольного. </a:t>
            </a:r>
          </a:p>
        </p:txBody>
      </p:sp>
    </p:spTree>
    <p:extLst>
      <p:ext uri="{BB962C8B-B14F-4D97-AF65-F5344CB8AC3E}">
        <p14:creationId xmlns:p14="http://schemas.microsoft.com/office/powerpoint/2010/main" val="31531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3999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Цели </a:t>
            </a:r>
            <a:br>
              <a:rPr lang="ru-RU" sz="4000" dirty="0" smtClean="0"/>
            </a:br>
            <a:r>
              <a:rPr lang="ru-RU" sz="4000" dirty="0" smtClean="0"/>
              <a:t>оперативного вмешательства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1" y="2204864"/>
            <a:ext cx="9143998" cy="4175125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Коррекция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мезентериального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кровообращения;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Удаление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инфарцированных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участков кишечника;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Борьба с перитонитом.</a:t>
            </a:r>
          </a:p>
        </p:txBody>
      </p:sp>
    </p:spTree>
    <p:extLst>
      <p:ext uri="{BB962C8B-B14F-4D97-AF65-F5344CB8AC3E}">
        <p14:creationId xmlns:p14="http://schemas.microsoft.com/office/powerpoint/2010/main" val="2253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856"/>
            <a:ext cx="9144000" cy="13843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Виды </a:t>
            </a:r>
            <a:br>
              <a:rPr lang="ru-RU" dirty="0" smtClean="0"/>
            </a:br>
            <a:r>
              <a:rPr lang="ru-RU" dirty="0" smtClean="0"/>
              <a:t>оперативных вмешательств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218487" cy="4247728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Сосудистые операции;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4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Резекции кишечника;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4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Комбинированные вмешательства.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39539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00783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Передний доступ к верхней брыжеечной артерии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3744913" cy="4391025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— ствол    верхней   брыжеечной    артерии;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— средняя ободочная артерия;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—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интестинальные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артерии;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— подвздошная обо­дочная артерия.</a:t>
            </a:r>
          </a:p>
        </p:txBody>
      </p:sp>
      <p:pic>
        <p:nvPicPr>
          <p:cNvPr id="54276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1628775"/>
            <a:ext cx="4752975" cy="4418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70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575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Задний доступ к верхней </a:t>
            </a:r>
            <a:br>
              <a:rPr lang="ru-RU" dirty="0" smtClean="0"/>
            </a:br>
            <a:r>
              <a:rPr lang="ru-RU" dirty="0" smtClean="0"/>
              <a:t>брыжеечной артерии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16113"/>
            <a:ext cx="3671887" cy="4753247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— верхняя брыжеечная артерия;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— левая почечная вена;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— аорта;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— нижняя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бры-жеечная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артерия;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— нижняя полая вена.</a:t>
            </a:r>
          </a:p>
        </p:txBody>
      </p:sp>
      <p:pic>
        <p:nvPicPr>
          <p:cNvPr id="55300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916113"/>
            <a:ext cx="4681537" cy="45370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7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199" y="18864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Артериальное кровоснабжение желудочно-кишечного тракта</a:t>
            </a:r>
          </a:p>
        </p:txBody>
      </p:sp>
      <p:pic>
        <p:nvPicPr>
          <p:cNvPr id="13314" name="Picture 7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31640"/>
            <a:ext cx="5976664" cy="56416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0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Сосудистые операции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4389120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Тромбинтимэктомия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с вшиванием заплаты из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аутовены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Шунтирующие операции;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Протезирование ВБА при значительном тромбозе;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Периартериальная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симпатэктомия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Тромбэктомия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из воротной и брыжеечных вен.</a:t>
            </a:r>
          </a:p>
        </p:txBody>
      </p:sp>
    </p:spTree>
    <p:extLst>
      <p:ext uri="{BB962C8B-B14F-4D97-AF65-F5344CB8AC3E}">
        <p14:creationId xmlns:p14="http://schemas.microsoft.com/office/powerpoint/2010/main" val="280501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6366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Обнажение  ВБА</a:t>
            </a:r>
          </a:p>
        </p:txBody>
      </p:sp>
      <p:pic>
        <p:nvPicPr>
          <p:cNvPr id="58370" name="Picture 3" descr="лапаротомия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5947395" cy="409888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4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Прямая </a:t>
            </a:r>
            <a:r>
              <a:rPr lang="ru-RU" sz="4000" dirty="0" err="1" smtClean="0"/>
              <a:t>эмболэктомия</a:t>
            </a:r>
            <a:r>
              <a:rPr lang="ru-RU" sz="4000" dirty="0" smtClean="0"/>
              <a:t> из верхней брыжеечной артерии</a:t>
            </a:r>
          </a:p>
        </p:txBody>
      </p:sp>
      <p:pic>
        <p:nvPicPr>
          <p:cNvPr id="59394" name="Picture 3" descr="прямая эмболэктомия5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15" y="1838218"/>
            <a:ext cx="6709361" cy="454311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385192" y="116632"/>
            <a:ext cx="8229600" cy="648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Сосудистые операции</a:t>
            </a:r>
          </a:p>
        </p:txBody>
      </p:sp>
      <p:pic>
        <p:nvPicPr>
          <p:cNvPr id="57346" name="Picture 6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85013"/>
            <a:ext cx="5040560" cy="5763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7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Тромбинтимэктомия</a:t>
            </a:r>
            <a:r>
              <a:rPr lang="ru-RU" dirty="0" smtClean="0"/>
              <a:t> из ВБА</a:t>
            </a:r>
          </a:p>
        </p:txBody>
      </p:sp>
      <p:pic>
        <p:nvPicPr>
          <p:cNvPr id="63490" name="Picture 3" descr="тромбинтинэктомия из верхнебрыжеечной артерии6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445842" cy="43924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0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Удаленные части </a:t>
            </a:r>
            <a:r>
              <a:rPr lang="ru-RU" sz="4000" dirty="0" err="1" smtClean="0"/>
              <a:t>эмбола</a:t>
            </a:r>
            <a:endParaRPr lang="ru-RU" sz="4000" dirty="0" smtClean="0"/>
          </a:p>
        </p:txBody>
      </p:sp>
      <p:pic>
        <p:nvPicPr>
          <p:cNvPr id="60418" name="Picture 3" descr="удаленные части эмбола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448" y="1196752"/>
            <a:ext cx="7343775" cy="5060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4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Тромб –сгусток из слипшихся эритроцитов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22" r="10628" b="20034"/>
          <a:stretch/>
        </p:blipFill>
        <p:spPr>
          <a:xfrm>
            <a:off x="1700554" y="1628800"/>
            <a:ext cx="5922404" cy="4441802"/>
          </a:xfrm>
        </p:spPr>
      </p:pic>
    </p:spTree>
    <p:extLst>
      <p:ext uri="{BB962C8B-B14F-4D97-AF65-F5344CB8AC3E}">
        <p14:creationId xmlns:p14="http://schemas.microsoft.com/office/powerpoint/2010/main" val="20322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err="1" smtClean="0"/>
              <a:t>Периартериальная</a:t>
            </a:r>
            <a:r>
              <a:rPr lang="ru-RU" sz="4000" dirty="0" smtClean="0"/>
              <a:t> </a:t>
            </a:r>
            <a:r>
              <a:rPr lang="ru-RU" sz="4000" dirty="0" err="1" smtClean="0"/>
              <a:t>симпатэктомия</a:t>
            </a:r>
            <a:endParaRPr lang="ru-RU" sz="4000" dirty="0" smtClean="0"/>
          </a:p>
        </p:txBody>
      </p:sp>
      <p:pic>
        <p:nvPicPr>
          <p:cNvPr id="64514" name="Picture 3" descr="периартериальная симпатэкомия6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5067244" cy="55523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97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53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08920"/>
            <a:ext cx="4943133" cy="37303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45738"/>
            <a:ext cx="82296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Сегментарный некроз подвздошной кишки  при остром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мезентериальном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тромбозе.</a:t>
            </a:r>
          </a:p>
        </p:txBody>
      </p:sp>
    </p:spTree>
    <p:extLst>
      <p:ext uri="{BB962C8B-B14F-4D97-AF65-F5344CB8AC3E}">
        <p14:creationId xmlns:p14="http://schemas.microsoft.com/office/powerpoint/2010/main" val="37270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Венозный отток от желудочно-кишечного тракта</a:t>
            </a:r>
          </a:p>
        </p:txBody>
      </p:sp>
      <p:pic>
        <p:nvPicPr>
          <p:cNvPr id="14338" name="Picture 7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4752528" cy="511264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мезентериального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кровообращения, некроз купола слепой кишки.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04425"/>
            <a:ext cx="5816103" cy="43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Кишечник до </a:t>
            </a:r>
            <a:r>
              <a:rPr lang="ru-RU" sz="4000" dirty="0" err="1" smtClean="0"/>
              <a:t>реваскуляризации</a:t>
            </a:r>
            <a:endParaRPr lang="ru-RU" sz="4000" dirty="0" smtClean="0"/>
          </a:p>
        </p:txBody>
      </p:sp>
      <p:pic>
        <p:nvPicPr>
          <p:cNvPr id="61442" name="Picture 3" descr="кишечник до реваскуляризации6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08" y="1556792"/>
            <a:ext cx="6643318" cy="46805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0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0" cy="49266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Кишечник после </a:t>
            </a:r>
            <a:r>
              <a:rPr lang="ru-RU" sz="4000" dirty="0" err="1" smtClean="0"/>
              <a:t>реваскуляризации</a:t>
            </a:r>
            <a:endParaRPr lang="ru-RU" sz="4000" dirty="0" smtClean="0"/>
          </a:p>
        </p:txBody>
      </p:sp>
      <p:pic>
        <p:nvPicPr>
          <p:cNvPr id="62466" name="Picture 3" descr="кишечник после реваскуляризации6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251306"/>
            <a:ext cx="7293670" cy="48939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0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Лапаротомия (некроз кишки)</a:t>
            </a:r>
          </a:p>
        </p:txBody>
      </p:sp>
      <p:pic>
        <p:nvPicPr>
          <p:cNvPr id="65538" name="Picture 3" descr="лапаротом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6768124" cy="468052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2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Резекция кишечника</a:t>
            </a:r>
          </a:p>
        </p:txBody>
      </p:sp>
      <p:pic>
        <p:nvPicPr>
          <p:cNvPr id="66562" name="Picture 6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29" y="1935163"/>
            <a:ext cx="6567142" cy="43894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1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9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Резекция Кишечника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406216" cy="555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2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pPr algn="ctr"/>
            <a:r>
              <a:rPr lang="ru-RU" dirty="0"/>
              <a:t>Резекция Кишечника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2" y="1340768"/>
            <a:ext cx="7356308" cy="551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7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667"/>
            <a:ext cx="8229600" cy="7083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Резецированный участок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7325609" cy="549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80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89" y="476672"/>
            <a:ext cx="9036496" cy="134076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Окутывание большим сальником </a:t>
            </a:r>
            <a:r>
              <a:rPr lang="ru-RU" sz="3600" dirty="0" err="1" smtClean="0"/>
              <a:t>еюнотрансверзоанастомоза</a:t>
            </a:r>
            <a:r>
              <a:rPr lang="ru-RU" sz="3600" dirty="0" smtClean="0"/>
              <a:t> или </a:t>
            </a:r>
            <a:r>
              <a:rPr lang="ru-RU" sz="3600" dirty="0" err="1" smtClean="0"/>
              <a:t>Тахокомбом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</p:txBody>
      </p:sp>
      <p:pic>
        <p:nvPicPr>
          <p:cNvPr id="67586" name="Picture 3" descr="окутывание сальнико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17440"/>
            <a:ext cx="5112568" cy="4424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8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7464" y="188640"/>
            <a:ext cx="8229600" cy="5646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Особенность резекции 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421771" y="1052736"/>
            <a:ext cx="8229600" cy="532859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Отступать от края измененной кишки на 5-6 см.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Надежнее анастомоз бок в бок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Тонко-толстокишечный анастомоз – конец в бок по Витебскому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Анастомоз окутывают сальником или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Тахокомбом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12-24 час.- повторная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релапаротомия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65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Классификация  ОНМК</a:t>
            </a:r>
            <a:br>
              <a:rPr lang="ru-RU" sz="4400" dirty="0" smtClean="0"/>
            </a:br>
            <a:r>
              <a:rPr lang="ru-RU" sz="4400" u="sng" dirty="0" smtClean="0"/>
              <a:t>По течению заболевания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392612"/>
          </a:xfrm>
        </p:spPr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endParaRPr lang="ru-RU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 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компенсацией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мезентериального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кровотока.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 </a:t>
            </a:r>
            <a:r>
              <a:rPr lang="ru-RU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субкомпенсацией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мезентериального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кровотока.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 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декомпенсацией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мезентериального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кровотока :      быстро  прогрессирующее                медленно прогрессирующее </a:t>
            </a:r>
          </a:p>
        </p:txBody>
      </p:sp>
    </p:spTree>
    <p:extLst>
      <p:ext uri="{BB962C8B-B14F-4D97-AF65-F5344CB8AC3E}">
        <p14:creationId xmlns:p14="http://schemas.microsoft.com/office/powerpoint/2010/main" val="35592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Ведение </a:t>
            </a:r>
            <a:br>
              <a:rPr lang="ru-RU" sz="4000" dirty="0" smtClean="0"/>
            </a:br>
            <a:r>
              <a:rPr lang="ru-RU" sz="4000" dirty="0" smtClean="0"/>
              <a:t>послеоперационного периода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114800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Коррекция расстройств гемодинамики;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Нормализация газообмена;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Коррекция водно-электролитного и кислотно-щелочного состояния;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Восполнение энергетических потребностей;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Профилактика и лечение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</a:rPr>
              <a:t>полиорганной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недостаточности;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Лечение пареза кишечника;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Рациональная антибиотикотерапия.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49266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Профилактика осложнений                           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0" y="980728"/>
            <a:ext cx="9144000" cy="561662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Декомпенсация легочно-сердечной недостаточности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err="1" smtClean="0"/>
              <a:t>Реперфузионный</a:t>
            </a:r>
            <a:r>
              <a:rPr lang="ru-RU" sz="3200" dirty="0" smtClean="0"/>
              <a:t> синдром –  токсический шок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Пневмония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ТЭЛА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Сепсис</a:t>
            </a:r>
          </a:p>
          <a:p>
            <a:pPr eaLnBrk="1" hangingPunct="1">
              <a:lnSpc>
                <a:spcPct val="90000"/>
              </a:lnSpc>
            </a:pPr>
            <a:endParaRPr lang="ru-RU" sz="3200" dirty="0" smtClean="0"/>
          </a:p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Продолжающаяся гангрена кишки</a:t>
            </a:r>
            <a:r>
              <a:rPr lang="en-US" sz="3200" dirty="0" smtClean="0"/>
              <a:t> </a:t>
            </a:r>
            <a:r>
              <a:rPr lang="ru-RU" sz="3200" dirty="0" smtClean="0"/>
              <a:t> (особенность кровообращения)</a:t>
            </a:r>
          </a:p>
        </p:txBody>
      </p:sp>
    </p:spTree>
    <p:extLst>
      <p:ext uri="{BB962C8B-B14F-4D97-AF65-F5344CB8AC3E}">
        <p14:creationId xmlns:p14="http://schemas.microsoft.com/office/powerpoint/2010/main" val="33028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71600" y="1916832"/>
            <a:ext cx="7402513" cy="4525962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Летальность при ОНМК – 87,6 – 100%</a:t>
            </a:r>
          </a:p>
        </p:txBody>
      </p:sp>
    </p:spTree>
    <p:extLst>
      <p:ext uri="{BB962C8B-B14F-4D97-AF65-F5344CB8AC3E}">
        <p14:creationId xmlns:p14="http://schemas.microsoft.com/office/powerpoint/2010/main" val="24849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83"/>
            <a:ext cx="9144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Ишемическая болезнь органов    пищеварения  (ИБОП)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dirty="0" smtClean="0"/>
              <a:t>           </a:t>
            </a:r>
            <a:r>
              <a:rPr lang="ru-RU" sz="3200" dirty="0" smtClean="0"/>
              <a:t>Введение: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3200" dirty="0" smtClean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200" dirty="0" smtClean="0"/>
              <a:t> проходит под маской гастрита, дуоденита, холецистита, хр. панкреатита, язвенной болезни, колита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3200" dirty="0" smtClean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200" dirty="0" smtClean="0"/>
              <a:t>Выполняются у 1/3 больных операции (Х-</a:t>
            </a:r>
            <a:r>
              <a:rPr lang="ru-RU" sz="3200" dirty="0" err="1" smtClean="0"/>
              <a:t>эктомия</a:t>
            </a:r>
            <a:r>
              <a:rPr lang="ru-RU" sz="3200" dirty="0" smtClean="0"/>
              <a:t>, </a:t>
            </a:r>
            <a:r>
              <a:rPr lang="ru-RU" sz="3200" dirty="0" err="1" smtClean="0"/>
              <a:t>аппендэктомия</a:t>
            </a:r>
            <a:r>
              <a:rPr lang="ru-RU" sz="3200" dirty="0" smtClean="0"/>
              <a:t>), не приносящие успеха и они переходят в группу ПХЭС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5914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56467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Хроническая абдоминальная ишемия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721"/>
            <a:ext cx="8229600" cy="5760368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</a:rPr>
              <a:t>Экстравазальная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 компрессия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b="1" dirty="0" smtClean="0"/>
              <a:t>-</a:t>
            </a:r>
            <a:r>
              <a:rPr lang="ru-RU" sz="2800" dirty="0" smtClean="0"/>
              <a:t>сдавление непарных висцеральных ветвей               ( медиальная ножка диафрагмы, серповидная связка)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8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/>
              <a:t>-</a:t>
            </a:r>
            <a:r>
              <a:rPr lang="ru-RU" sz="2800" dirty="0" err="1" smtClean="0"/>
              <a:t>нейроганглионарная</a:t>
            </a:r>
            <a:r>
              <a:rPr lang="ru-RU" sz="2800" dirty="0" smtClean="0"/>
              <a:t> ткань солнечного сплетения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8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/>
              <a:t>-</a:t>
            </a:r>
            <a:r>
              <a:rPr lang="ru-RU" sz="2800" dirty="0" err="1" smtClean="0"/>
              <a:t>периартериальный</a:t>
            </a:r>
            <a:r>
              <a:rPr lang="ru-RU" sz="2800" dirty="0" smtClean="0"/>
              <a:t> фиброз, </a:t>
            </a:r>
            <a:r>
              <a:rPr lang="ru-RU" sz="2800" dirty="0" err="1" smtClean="0"/>
              <a:t>кинкинг</a:t>
            </a:r>
            <a:r>
              <a:rPr lang="ru-RU" sz="2800" dirty="0" smtClean="0"/>
              <a:t> артерии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ru-RU" sz="28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dirty="0" smtClean="0"/>
              <a:t>-опухоль хвоста </a:t>
            </a:r>
            <a:r>
              <a:rPr lang="ru-RU" sz="2800" dirty="0" err="1" smtClean="0"/>
              <a:t>pancreas</a:t>
            </a:r>
            <a:r>
              <a:rPr lang="ru-RU" sz="2800" dirty="0" smtClean="0"/>
              <a:t> или забрюшинного пространства</a:t>
            </a:r>
            <a:endParaRPr lang="ru-RU" sz="2800" i="1" dirty="0" smtClean="0"/>
          </a:p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800" i="1" dirty="0" smtClean="0"/>
              <a:t> </a:t>
            </a:r>
            <a:r>
              <a:rPr lang="ru-RU" sz="2800" i="1" dirty="0" err="1" smtClean="0">
                <a:solidFill>
                  <a:schemeClr val="accent6">
                    <a:lumMod val="75000"/>
                  </a:schemeClr>
                </a:solidFill>
              </a:rPr>
              <a:t>экстравазальному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 сдавлению чаще подвергается чревный ствол - КСЧС!</a:t>
            </a:r>
          </a:p>
        </p:txBody>
      </p:sp>
    </p:spTree>
    <p:extLst>
      <p:ext uri="{BB962C8B-B14F-4D97-AF65-F5344CB8AC3E}">
        <p14:creationId xmlns:p14="http://schemas.microsoft.com/office/powerpoint/2010/main" val="6598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66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Хроническая абдоминальная ишемия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4547344"/>
          </a:xfrm>
        </p:spPr>
        <p:txBody>
          <a:bodyPr>
            <a:normAutofit fontScale="925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</a:rPr>
              <a:t>Интравазальные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 факторы</a:t>
            </a:r>
          </a:p>
          <a:p>
            <a:pPr marL="365760" indent="-256032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/>
              <a:t>- атеросклероз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/>
              <a:t>-неспецифический аорто-артериит  (НАА)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/>
              <a:t>-гипоплазия аорты и ее ветвей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/>
              <a:t>-фибромускулярная дисплазия (ФМД)</a:t>
            </a:r>
          </a:p>
        </p:txBody>
      </p:sp>
    </p:spTree>
    <p:extLst>
      <p:ext uri="{BB962C8B-B14F-4D97-AF65-F5344CB8AC3E}">
        <p14:creationId xmlns:p14="http://schemas.microsoft.com/office/powerpoint/2010/main" val="16118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Ветви чревного ствола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/>
          <a:lstStyle/>
          <a:p>
            <a:pPr eaLnBrk="1" hangingPunct="1"/>
            <a:r>
              <a:rPr lang="en-US" dirty="0" smtClean="0"/>
              <a:t>A. </a:t>
            </a:r>
            <a:r>
              <a:rPr lang="en-US" sz="3200" dirty="0" smtClean="0"/>
              <a:t>hepatica </a:t>
            </a:r>
            <a:r>
              <a:rPr lang="en-US" sz="3200" dirty="0" err="1" smtClean="0"/>
              <a:t>communis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A. </a:t>
            </a:r>
            <a:r>
              <a:rPr lang="en-US" sz="3200" dirty="0" err="1" smtClean="0"/>
              <a:t>lienalis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A. </a:t>
            </a:r>
            <a:r>
              <a:rPr lang="en-US" sz="3200" dirty="0" err="1" smtClean="0"/>
              <a:t>gastrica</a:t>
            </a:r>
            <a:r>
              <a:rPr lang="en-US" sz="3200" dirty="0" smtClean="0"/>
              <a:t> </a:t>
            </a:r>
            <a:r>
              <a:rPr lang="en-US" sz="3200" dirty="0" err="1" smtClean="0"/>
              <a:t>sinistra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A. </a:t>
            </a:r>
            <a:r>
              <a:rPr lang="en-US" sz="3200" dirty="0" err="1" smtClean="0"/>
              <a:t>gastroduodenalis</a:t>
            </a:r>
            <a:r>
              <a:rPr lang="en-US" sz="3200" dirty="0" smtClean="0"/>
              <a:t>, </a:t>
            </a:r>
            <a:r>
              <a:rPr lang="en-US" sz="3200" dirty="0" err="1" smtClean="0"/>
              <a:t>pancreatoduodenalis</a:t>
            </a:r>
            <a:r>
              <a:rPr lang="ru-RU" sz="3200" dirty="0" smtClean="0"/>
              <a:t> (</a:t>
            </a:r>
            <a:r>
              <a:rPr lang="ru-RU" sz="3200" dirty="0" err="1" smtClean="0"/>
              <a:t>оснвная</a:t>
            </a:r>
            <a:r>
              <a:rPr lang="ru-RU" sz="3200" dirty="0" smtClean="0"/>
              <a:t> связь между </a:t>
            </a:r>
            <a:r>
              <a:rPr lang="en-US" sz="3200" dirty="0" err="1" smtClean="0"/>
              <a:t>tr.coeliacus</a:t>
            </a:r>
            <a:r>
              <a:rPr lang="en-US" sz="3200" dirty="0" smtClean="0"/>
              <a:t> </a:t>
            </a:r>
            <a:r>
              <a:rPr lang="ru-RU" sz="3200" dirty="0" smtClean="0"/>
              <a:t>и ВБА) 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A. </a:t>
            </a:r>
            <a:r>
              <a:rPr lang="en-US" sz="3200" dirty="0" err="1" smtClean="0"/>
              <a:t>gastrica</a:t>
            </a:r>
            <a:r>
              <a:rPr lang="en-US" sz="3200" dirty="0" smtClean="0"/>
              <a:t> </a:t>
            </a:r>
            <a:r>
              <a:rPr lang="en-US" sz="3200" dirty="0" err="1" smtClean="0"/>
              <a:t>dextra</a:t>
            </a:r>
            <a:endParaRPr lang="en-US" sz="3200" dirty="0" smtClean="0"/>
          </a:p>
          <a:p>
            <a:pPr eaLnBrk="1" hangingPunct="1"/>
            <a:r>
              <a:rPr lang="en-US" sz="3200" dirty="0" smtClean="0"/>
              <a:t>A. </a:t>
            </a:r>
            <a:r>
              <a:rPr lang="en-US" sz="3200" dirty="0" err="1" smtClean="0"/>
              <a:t>phrenica</a:t>
            </a:r>
            <a:r>
              <a:rPr lang="en-US" sz="3200" dirty="0" smtClean="0"/>
              <a:t> inferior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5600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3999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Наиболее частая причина ИБОП – </a:t>
            </a:r>
            <a:br>
              <a:rPr lang="ru-RU" sz="4000" dirty="0" smtClean="0"/>
            </a:br>
            <a:r>
              <a:rPr lang="ru-RU" sz="4000" dirty="0" smtClean="0"/>
              <a:t>чревный ствол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61803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Кровоток -1,5 л/мин</a:t>
            </a:r>
          </a:p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Сужение на 25% -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 раза</a:t>
            </a:r>
          </a:p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Сужение на 50% -     в 3 раза</a:t>
            </a:r>
          </a:p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Сужение на 75% -     в 17 раз !</a:t>
            </a:r>
          </a:p>
          <a:p>
            <a:pPr eaLnBrk="1" hangingPunct="1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проявления наблюдаются при снижении кровотока на 20%</a:t>
            </a:r>
          </a:p>
        </p:txBody>
      </p:sp>
    </p:spTree>
    <p:extLst>
      <p:ext uri="{BB962C8B-B14F-4D97-AF65-F5344CB8AC3E}">
        <p14:creationId xmlns:p14="http://schemas.microsoft.com/office/powerpoint/2010/main" val="36022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Клинические проявления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Желудок и ДПК – гастрит, дуоденит, язвенные поражения (плоские язвы), безуспешное лечение «язвенных больных», дебит НС1 ниже, чем при язвенной болезни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Benck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(1972) – при всех ГДК, язвенных рецидивах– исключить патологию КСЧС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 – нарушение всех видов обмена (Б,Ж,У),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цитохромоксидазы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белковая и жировая дистрофия,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уровня кислой фосфатазы</a:t>
            </a:r>
          </a:p>
        </p:txBody>
      </p:sp>
    </p:spTree>
    <p:extLst>
      <p:ext uri="{BB962C8B-B14F-4D97-AF65-F5344CB8AC3E}">
        <p14:creationId xmlns:p14="http://schemas.microsoft.com/office/powerpoint/2010/main" val="41322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7086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Продолжение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784"/>
            <a:ext cx="9144000" cy="339400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sz="3600" dirty="0" smtClean="0"/>
              <a:t>ПЖ – хр. панкреатит с нарушением экскреторной функции у 58% с частыми обострениями и развитием фиброза</a:t>
            </a:r>
          </a:p>
          <a:p>
            <a:pPr eaLnBrk="1" hangingPunct="1"/>
            <a:endParaRPr lang="ru-RU" sz="3600" dirty="0"/>
          </a:p>
          <a:p>
            <a:pPr marL="0" indent="0" eaLnBrk="1" hangingPunct="1">
              <a:buNone/>
            </a:pPr>
            <a:endParaRPr lang="ru-RU" sz="3600" dirty="0" smtClean="0"/>
          </a:p>
          <a:p>
            <a:pPr eaLnBrk="1" hangingPunct="1"/>
            <a:r>
              <a:rPr lang="ru-RU" sz="3600" dirty="0" smtClean="0"/>
              <a:t>Кишечник – явления энтерита, геморрагического колита, проктита</a:t>
            </a:r>
          </a:p>
        </p:txBody>
      </p:sp>
    </p:spTree>
    <p:extLst>
      <p:ext uri="{BB962C8B-B14F-4D97-AF65-F5344CB8AC3E}">
        <p14:creationId xmlns:p14="http://schemas.microsoft.com/office/powerpoint/2010/main" val="15483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схема течения острых нарушений </a:t>
            </a:r>
            <a:r>
              <a:rPr lang="ru-RU" dirty="0" err="1"/>
              <a:t>мезентериального</a:t>
            </a:r>
            <a:r>
              <a:rPr lang="ru-RU" dirty="0"/>
              <a:t> кровообращения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5" y="1935163"/>
            <a:ext cx="7794009" cy="4389437"/>
          </a:xfrm>
        </p:spPr>
      </p:pic>
    </p:spTree>
    <p:extLst>
      <p:ext uri="{BB962C8B-B14F-4D97-AF65-F5344CB8AC3E}">
        <p14:creationId xmlns:p14="http://schemas.microsoft.com/office/powerpoint/2010/main" val="27217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err="1" smtClean="0"/>
              <a:t>Симптомокомплекс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«Брюшной жабы»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800"/>
            <a:ext cx="8975204" cy="489654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3600" dirty="0" smtClean="0">
                <a:solidFill>
                  <a:srgbClr val="FF0000"/>
                </a:solidFill>
              </a:rPr>
              <a:t>Боли в животе</a:t>
            </a:r>
          </a:p>
          <a:p>
            <a:pPr eaLnBrk="1" hangingPunct="1"/>
            <a:endParaRPr lang="ru-RU" sz="36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3600" dirty="0" smtClean="0">
                <a:solidFill>
                  <a:srgbClr val="FF0000"/>
                </a:solidFill>
              </a:rPr>
              <a:t>Дисфункция кишечника</a:t>
            </a:r>
          </a:p>
          <a:p>
            <a:pPr eaLnBrk="1" hangingPunct="1"/>
            <a:endParaRPr lang="ru-RU" sz="36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3600" dirty="0" smtClean="0">
                <a:solidFill>
                  <a:srgbClr val="FF0000"/>
                </a:solidFill>
              </a:rPr>
              <a:t>Прогрессирующее похудание</a:t>
            </a:r>
          </a:p>
          <a:p>
            <a:pPr eaLnBrk="1" hangingPunct="1"/>
            <a:endParaRPr lang="ru-RU" sz="36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3600" dirty="0" smtClean="0">
                <a:solidFill>
                  <a:srgbClr val="FF0000"/>
                </a:solidFill>
              </a:rPr>
              <a:t>Астеноипохондрический депрессивный синдром </a:t>
            </a:r>
          </a:p>
        </p:txBody>
      </p:sp>
    </p:spTree>
    <p:extLst>
      <p:ext uri="{BB962C8B-B14F-4D97-AF65-F5344CB8AC3E}">
        <p14:creationId xmlns:p14="http://schemas.microsoft.com/office/powerpoint/2010/main" val="14967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83"/>
            <a:ext cx="9144000" cy="76112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Боль в животе обусловлена</a:t>
            </a:r>
            <a:endParaRPr lang="ru-RU" dirty="0"/>
          </a:p>
        </p:txBody>
      </p:sp>
      <p:sp>
        <p:nvSpPr>
          <p:cNvPr id="80898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Ишемией органов и ее усилением после еды</a:t>
            </a:r>
          </a:p>
          <a:p>
            <a:pPr eaLnBrk="1" hangingPunct="1"/>
            <a:endParaRPr lang="ru-RU" sz="3600" dirty="0" smtClean="0"/>
          </a:p>
          <a:p>
            <a:pPr eaLnBrk="1" hangingPunct="1"/>
            <a:r>
              <a:rPr lang="ru-RU" sz="3600" dirty="0" smtClean="0"/>
              <a:t>Механическим раздражением чревного сплетения</a:t>
            </a:r>
          </a:p>
          <a:p>
            <a:pPr eaLnBrk="1" hangingPunct="1"/>
            <a:endParaRPr lang="ru-RU" sz="3600" dirty="0" smtClean="0"/>
          </a:p>
          <a:p>
            <a:pPr eaLnBrk="1" hangingPunct="1"/>
            <a:r>
              <a:rPr lang="ru-RU" sz="3600" dirty="0" smtClean="0"/>
              <a:t>Морфологическими изменениями слизистой оболочки ЖКТ</a:t>
            </a:r>
          </a:p>
        </p:txBody>
      </p:sp>
    </p:spTree>
    <p:extLst>
      <p:ext uri="{BB962C8B-B14F-4D97-AF65-F5344CB8AC3E}">
        <p14:creationId xmlns:p14="http://schemas.microsoft.com/office/powerpoint/2010/main" val="1645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Стадии хронической абдоминальной ишемии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557338"/>
            <a:ext cx="8147050" cy="44624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1-относительная компенсация;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2-субкомпенсация;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3-декомпенсация.</a:t>
            </a:r>
          </a:p>
        </p:txBody>
      </p:sp>
    </p:spTree>
    <p:extLst>
      <p:ext uri="{BB962C8B-B14F-4D97-AF65-F5344CB8AC3E}">
        <p14:creationId xmlns:p14="http://schemas.microsoft.com/office/powerpoint/2010/main" val="30078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30087"/>
            <a:ext cx="9252519" cy="59060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 Накоплен значительный опыт клиники КСЧС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-15-60 лет, М-40%, Ж-60%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Боли провоцируются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эмоциональными нагрузками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х-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режима питания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 и роды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86% - постепенное начало</a:t>
            </a:r>
          </a:p>
          <a:p>
            <a:pPr eaLnBrk="1" hangingPunct="1">
              <a:lnSpc>
                <a:spcPct val="9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в 100% - 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эпигастрии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подреберьях,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мезогастрии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717" y="188640"/>
            <a:ext cx="8229600" cy="7920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Патогенез ИБОП</a:t>
            </a:r>
            <a:endParaRPr lang="ru-RU" dirty="0"/>
          </a:p>
        </p:txBody>
      </p:sp>
      <p:sp>
        <p:nvSpPr>
          <p:cNvPr id="8397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dirty="0" smtClean="0"/>
              <a:t>Тяжесть клинических проявлений зависит не столько от кол-ва пораженных артерий, сколько от степени циркуляторных нарушений в данном артериальном бассейне</a:t>
            </a:r>
          </a:p>
          <a:p>
            <a:pPr eaLnBrk="1" hangingPunct="1"/>
            <a:r>
              <a:rPr lang="ru-RU" sz="3200" dirty="0" smtClean="0"/>
              <a:t>От недостаточности коллатеральной циркуляции – </a:t>
            </a:r>
            <a:r>
              <a:rPr lang="ru-RU" sz="3200" dirty="0" err="1" smtClean="0"/>
              <a:t>чревно</a:t>
            </a:r>
            <a:r>
              <a:rPr lang="ru-RU" sz="3200" dirty="0" smtClean="0"/>
              <a:t>-брыжеечные </a:t>
            </a:r>
            <a:r>
              <a:rPr lang="ru-RU" sz="3200" dirty="0" err="1" smtClean="0"/>
              <a:t>перетоки</a:t>
            </a:r>
            <a:r>
              <a:rPr lang="ru-RU" sz="3200" dirty="0" smtClean="0"/>
              <a:t> –</a:t>
            </a:r>
            <a:r>
              <a:rPr lang="en-US" sz="3200" dirty="0" smtClean="0"/>
              <a:t> </a:t>
            </a:r>
            <a:r>
              <a:rPr lang="en-US" sz="3200" dirty="0" err="1" smtClean="0"/>
              <a:t>a.pancreatoduodenalis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9539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67" y="188640"/>
            <a:ext cx="8229600" cy="86409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Клиника КСЧС 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Многократные госпитализации с д/зом:</a:t>
            </a:r>
          </a:p>
          <a:p>
            <a:pPr eaLnBrk="1" hangingPunct="1"/>
            <a:r>
              <a:rPr lang="ru-RU" sz="3200" smtClean="0"/>
              <a:t>Гастрит, Я.Б., хр.панкреатит, хр.колит, гастроптоз, ХНДП, трейцит, дискинезия ЖВП, холецистит, Демпинг-синдром, спаечная болезнь, мезентериальный лимфаденит, ипохондрический, астенический с-мы и т.п.</a:t>
            </a:r>
          </a:p>
          <a:p>
            <a:pPr eaLnBrk="1" hangingPunct="1"/>
            <a:endParaRPr lang="ru-RU" sz="3200" smtClean="0"/>
          </a:p>
        </p:txBody>
      </p:sp>
    </p:spTree>
    <p:extLst>
      <p:ext uri="{BB962C8B-B14F-4D97-AF65-F5344CB8AC3E}">
        <p14:creationId xmlns:p14="http://schemas.microsoft.com/office/powerpoint/2010/main" val="30139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Продолжение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Боли в животе – 100%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Тяжесть и распирание в </a:t>
            </a:r>
            <a:r>
              <a:rPr lang="ru-RU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эпигастрии</a:t>
            </a: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особенно после прием пищи (96%)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Отрыжка-57%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Изжога-38%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Тошнота-30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567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Продолжение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dirty="0" smtClean="0"/>
              <a:t>Дисфункция к-ка: запоры-57%,поносы-8</a:t>
            </a:r>
          </a:p>
          <a:p>
            <a:pPr eaLnBrk="1" hangingPunct="1"/>
            <a:r>
              <a:rPr lang="ru-RU" sz="3200" dirty="0" smtClean="0"/>
              <a:t>Стойкая потеря веса – 57% (пища вызывает боли, отказ от приема пищи)</a:t>
            </a:r>
          </a:p>
          <a:p>
            <a:pPr eaLnBrk="1" hangingPunct="1"/>
            <a:r>
              <a:rPr lang="ru-RU" sz="3200" dirty="0" smtClean="0"/>
              <a:t>Неврогенный </a:t>
            </a:r>
            <a:r>
              <a:rPr lang="ru-RU" sz="3200" dirty="0" err="1" smtClean="0"/>
              <a:t>симптомокомплекс</a:t>
            </a:r>
            <a:r>
              <a:rPr lang="ru-RU" sz="3200" dirty="0" smtClean="0"/>
              <a:t> (головные боли, головокружение, обмороки, слабость, утомляемость) – расценивается как аггравация !</a:t>
            </a:r>
          </a:p>
        </p:txBody>
      </p:sp>
    </p:spTree>
    <p:extLst>
      <p:ext uri="{BB962C8B-B14F-4D97-AF65-F5344CB8AC3E}">
        <p14:creationId xmlns:p14="http://schemas.microsoft.com/office/powerpoint/2010/main" val="7008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462" y="116632"/>
            <a:ext cx="8229600" cy="6480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Диагностика КСЧС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Болезненность в эпигастрии</a:t>
            </a:r>
          </a:p>
          <a:p>
            <a:pPr eaLnBrk="1" hangingPunct="1"/>
            <a:r>
              <a:rPr lang="ru-RU" sz="2800" smtClean="0"/>
              <a:t>Систолический шум (50-78%)</a:t>
            </a:r>
          </a:p>
          <a:p>
            <a:pPr eaLnBrk="1" hangingPunct="1"/>
            <a:r>
              <a:rPr lang="ru-RU" sz="2800" smtClean="0"/>
              <a:t>Р-скопия: гипермоторика желудка, к-ка</a:t>
            </a:r>
          </a:p>
          <a:p>
            <a:pPr eaLnBrk="1" hangingPunct="1"/>
            <a:r>
              <a:rPr lang="ru-RU" sz="2800" smtClean="0"/>
              <a:t>ФГДС – атрофич., язвенные поражения</a:t>
            </a:r>
          </a:p>
          <a:p>
            <a:pPr eaLnBrk="1" hangingPunct="1"/>
            <a:r>
              <a:rPr lang="ru-RU" sz="2800" smtClean="0"/>
              <a:t>УЗИ, МРТ, КТ – патологии органов нет, при болюсном контрастировании - КСЧС</a:t>
            </a:r>
          </a:p>
          <a:p>
            <a:pPr eaLnBrk="1" hangingPunct="1"/>
            <a:r>
              <a:rPr lang="ru-RU" sz="2800" smtClean="0"/>
              <a:t>Ангиография – стенозы чревного ствола</a:t>
            </a:r>
          </a:p>
        </p:txBody>
      </p:sp>
    </p:spTree>
    <p:extLst>
      <p:ext uri="{BB962C8B-B14F-4D97-AF65-F5344CB8AC3E}">
        <p14:creationId xmlns:p14="http://schemas.microsoft.com/office/powerpoint/2010/main" val="7398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ru-RU" dirty="0" smtClean="0"/>
              <a:t>Колоноскопия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086600" cy="5682785"/>
          </a:xfrm>
        </p:spPr>
      </p:pic>
    </p:spTree>
    <p:extLst>
      <p:ext uri="{BB962C8B-B14F-4D97-AF65-F5344CB8AC3E}">
        <p14:creationId xmlns:p14="http://schemas.microsoft.com/office/powerpoint/2010/main" val="14951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marL="571500" indent="-571500"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4000" dirty="0" smtClean="0"/>
              <a:t>Классификация  ОНМК</a:t>
            </a:r>
            <a:br>
              <a:rPr lang="ru-RU" sz="4000" dirty="0" smtClean="0"/>
            </a:br>
            <a:r>
              <a:rPr lang="ru-RU" sz="3600" u="sng" dirty="0" smtClean="0">
                <a:solidFill>
                  <a:srgbClr val="FF0000"/>
                </a:solidFill>
              </a:rPr>
              <a:t>по стадиям заболевания: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619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200" dirty="0" smtClean="0"/>
              <a:t>1.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ишемии  (геморрагического       пропитывания при венозном тромбозе 6-12 час).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Стадия инфаркта кишечника (12-24)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Стадия перитонита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час.</a:t>
            </a:r>
          </a:p>
        </p:txBody>
      </p:sp>
    </p:spTree>
    <p:extLst>
      <p:ext uri="{BB962C8B-B14F-4D97-AF65-F5344CB8AC3E}">
        <p14:creationId xmlns:p14="http://schemas.microsoft.com/office/powerpoint/2010/main" val="11386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695" y="188640"/>
            <a:ext cx="8229600" cy="64807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Показания к операции КСЧС</a:t>
            </a:r>
            <a:endParaRPr lang="ru-RU" dirty="0"/>
          </a:p>
        </p:txBody>
      </p:sp>
      <p:sp>
        <p:nvSpPr>
          <p:cNvPr id="89090" name="Объект 2"/>
          <p:cNvSpPr>
            <a:spLocks noGrp="1"/>
          </p:cNvSpPr>
          <p:nvPr>
            <p:ph idx="1"/>
          </p:nvPr>
        </p:nvSpPr>
        <p:spPr>
          <a:xfrm>
            <a:off x="484651" y="1340768"/>
            <a:ext cx="8229600" cy="4389120"/>
          </a:xfrm>
        </p:spPr>
        <p:txBody>
          <a:bodyPr/>
          <a:lstStyle/>
          <a:p>
            <a:pPr eaLnBrk="1" hangingPunct="1"/>
            <a:r>
              <a:rPr lang="ru-RU" sz="3200" dirty="0" smtClean="0"/>
              <a:t>Боль в животе после приема пищи</a:t>
            </a:r>
          </a:p>
          <a:p>
            <a:pPr eaLnBrk="1" hangingPunct="1"/>
            <a:r>
              <a:rPr lang="ru-RU" sz="3200" dirty="0" smtClean="0"/>
              <a:t>Улучшение состояния натощак</a:t>
            </a:r>
          </a:p>
          <a:p>
            <a:pPr eaLnBrk="1" hangingPunct="1"/>
            <a:r>
              <a:rPr lang="ru-RU" sz="3200" dirty="0" smtClean="0"/>
              <a:t>Похудание</a:t>
            </a:r>
          </a:p>
          <a:p>
            <a:pPr eaLnBrk="1" hangingPunct="1"/>
            <a:r>
              <a:rPr lang="ru-RU" sz="3200" dirty="0" smtClean="0"/>
              <a:t>Систолический шум над аортой</a:t>
            </a:r>
          </a:p>
          <a:p>
            <a:pPr eaLnBrk="1" hangingPunct="1"/>
            <a:r>
              <a:rPr lang="ru-RU" sz="3200" dirty="0" smtClean="0"/>
              <a:t>Ангиографическая картина -компрессия</a:t>
            </a:r>
          </a:p>
          <a:p>
            <a:pPr eaLnBrk="1" hangingPunct="1"/>
            <a:r>
              <a:rPr lang="ru-RU" sz="3200" dirty="0" smtClean="0"/>
              <a:t>Негативные рез-ты исследования функции других органов</a:t>
            </a:r>
          </a:p>
        </p:txBody>
      </p:sp>
    </p:spTree>
    <p:extLst>
      <p:ext uri="{BB962C8B-B14F-4D97-AF65-F5344CB8AC3E}">
        <p14:creationId xmlns:p14="http://schemas.microsoft.com/office/powerpoint/2010/main" val="128553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8856984" cy="5040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1. Условно-реконструктивные операции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21196" y="1196752"/>
            <a:ext cx="8229600" cy="438912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Рассечение серповидной связки;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Пересечение медиальной ножки диафрагмы;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Удаление ганглиев и пересечение нервных волокон солнечного сплетения;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Освобождение артерии от фиброзной ткани.</a:t>
            </a:r>
          </a:p>
        </p:txBody>
      </p:sp>
    </p:spTree>
    <p:extLst>
      <p:ext uri="{BB962C8B-B14F-4D97-AF65-F5344CB8AC3E}">
        <p14:creationId xmlns:p14="http://schemas.microsoft.com/office/powerpoint/2010/main" val="233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683" y="332656"/>
            <a:ext cx="8229600" cy="4206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2. Реконструктивные операции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39542" y="1124744"/>
            <a:ext cx="8445500" cy="519430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Эндартерэктомия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Протезирование сосудов;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Резекция с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реимплантацией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в аорту;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Балонная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ангиопластика</a:t>
            </a:r>
            <a:endParaRPr lang="ru-RU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</a:rPr>
              <a:t>Интраоперационная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дилатация артерий.</a:t>
            </a:r>
          </a:p>
        </p:txBody>
      </p:sp>
    </p:spTree>
    <p:extLst>
      <p:ext uri="{BB962C8B-B14F-4D97-AF65-F5344CB8AC3E}">
        <p14:creationId xmlns:p14="http://schemas.microsoft.com/office/powerpoint/2010/main" val="30477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IMAG002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98"/>
            <a:ext cx="9144000" cy="682699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11188" y="1844675"/>
            <a:ext cx="76327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032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Хроническое нарушение висцерального кровообращения-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900"/>
              <a:t>- это заболевание, для которого характерны ишемические расстройства кровообращения органов брюшной полости, вызванные нарушениями проходимости висцеральных артерий вследствии экстра - или интравазальных причин (А. В. Покровский, 1979). Так как заболевание проявляется приступом болей в животе в момент наибольшей функциональной активности органов пищеварения, некоторые авторы для обозначения этого заболевания применяют термин "angina abdominalis". Механизм происхождения болей идентичен стенокардии напряжения и связан с недостатком притока оксигенированной крови к активно функционирующему органу вследствие нарушения кровотока по артериям.</a:t>
            </a:r>
          </a:p>
        </p:txBody>
      </p:sp>
    </p:spTree>
    <p:extLst>
      <p:ext uri="{BB962C8B-B14F-4D97-AF65-F5344CB8AC3E}">
        <p14:creationId xmlns:p14="http://schemas.microsoft.com/office/powerpoint/2010/main" val="253236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Этиология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/>
              <a:t>-</a:t>
            </a:r>
            <a:r>
              <a:rPr lang="ru-RU" sz="2400"/>
              <a:t>Внутрисосудистые причины: атеросклероз, неспецифический аорто-артериит, аномалии развития сосудов, ангиопатии </a:t>
            </a:r>
          </a:p>
          <a:p>
            <a:pPr>
              <a:buFont typeface="Wingdings" pitchFamily="2" charset="2"/>
              <a:buNone/>
            </a:pPr>
            <a:r>
              <a:rPr lang="ru-RU" sz="2400"/>
              <a:t>- Внесосудистые причины: сдавление  чревного ствола и брыжеечных артерий медиальной ножкой и серповидной связкой диафрагмы, нервными ганглиями солнечного сплетения, периартериальными фиброзными тканями, опухолями.</a:t>
            </a:r>
          </a:p>
        </p:txBody>
      </p:sp>
    </p:spTree>
    <p:extLst>
      <p:ext uri="{BB962C8B-B14F-4D97-AF65-F5344CB8AC3E}">
        <p14:creationId xmlns:p14="http://schemas.microsoft.com/office/powerpoint/2010/main" val="14995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/>
              <a:t>Физиология кровоснабжения органов брюшной полости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600"/>
              <a:t>Основная доля кровоснабжения органов брюшной полости осуществляется чревным стволом, верхней и нижней брыжеечной артерией и венами. </a:t>
            </a:r>
          </a:p>
        </p:txBody>
      </p:sp>
      <p:pic>
        <p:nvPicPr>
          <p:cNvPr id="102404" name="Picture 4" descr="к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08275"/>
            <a:ext cx="6469063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Клинические варианты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/>
              <a:t>Эрозивно-язвенный вариант</a:t>
            </a:r>
            <a:r>
              <a:rPr lang="ru-RU" sz="2400"/>
              <a:t> ( эрозивно-язвенное поражение желудка и двенадцатиперстной кишки) является наиболее частым и характеризуется болями в верхней половине живота (преимущественно в эпигастральной области), которые продолжаются 1–2 ч, купируются самостоятельно или спазмолитиками и анальгетиками; основную часть пациентов с данным вариантом заболевания составляют мужчины, имеющие также ИБС и атеросклеротическое поражение сосудов нижних конечностей. </a:t>
            </a:r>
          </a:p>
          <a:p>
            <a:pPr>
              <a:lnSpc>
                <a:spcPct val="80000"/>
              </a:lnSpc>
            </a:pPr>
            <a:endParaRPr lang="ru-RU" sz="2400"/>
          </a:p>
          <a:p>
            <a:pPr>
              <a:lnSpc>
                <a:spcPct val="80000"/>
              </a:lnSpc>
            </a:pPr>
            <a:endParaRPr lang="ru-RU" sz="2400"/>
          </a:p>
          <a:p>
            <a:pPr>
              <a:lnSpc>
                <a:spcPct val="80000"/>
              </a:lnSpc>
            </a:pP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8383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/>
              <a:t>Псевдопанкреатический вариант</a:t>
            </a:r>
            <a:r>
              <a:rPr lang="ru-RU" sz="2000"/>
              <a:t>  характеризуется болями в эпигастральной области и левом подреберье значительной продолжительности (более 3 ч), усиливающиеся после еды; характер пищи не влияет на тяжесть и длительность болевого приступа; больные вынуждены принимать пищу малыми порциями ; обычно боли в животе сопровождаются метеоризмом, моторными нарушениями, как правило, запорами ; основную часть пациентов с данным вариантом заболевания составляют женщины, имеющие характерный внешний вид за счет пониженного питания, но также среди них могут быть и больные с нормальным или даже повышенным питанием, у которых хроническая абдоминальная ишемия сочетается с гипертонической болезнью, дислипопротеидемией, гипофункцией щитовидной железы.</a:t>
            </a:r>
          </a:p>
        </p:txBody>
      </p:sp>
    </p:spTree>
    <p:extLst>
      <p:ext uri="{BB962C8B-B14F-4D97-AF65-F5344CB8AC3E}">
        <p14:creationId xmlns:p14="http://schemas.microsoft.com/office/powerpoint/2010/main" val="6399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/>
              <a:t>Дискинетический вариант</a:t>
            </a:r>
            <a:r>
              <a:rPr lang="ru-RU" sz="2000"/>
              <a:t>  характеризуется чувством тяжести и полноты в эпигастральной области, быстрой насыщаемостью, метеоризмом, запорами, которые сменяются поносами при небольшом нарушении обычного пищевого рациона, и которые (поносы) приводят к потере массы тела и нарушению секреторно-абсорбционной функции кишечника; боли, обычно длительные (свыше 2 ч) и умеренной интенсивности, локализуются в мезо- и гипогастрии, преимущественно в левых отделах живота или в левой подвздошной области; связь болей с приемом пищи отсутствует, а облегчение состояния больные отмечают после дефекации и отхождения газов.</a:t>
            </a:r>
          </a:p>
        </p:txBody>
      </p:sp>
    </p:spTree>
    <p:extLst>
      <p:ext uri="{BB962C8B-B14F-4D97-AF65-F5344CB8AC3E}">
        <p14:creationId xmlns:p14="http://schemas.microsoft.com/office/powerpoint/2010/main" val="20479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</TotalTime>
  <Words>3579</Words>
  <Application>Microsoft Office PowerPoint</Application>
  <PresentationFormat>Экран (4:3)</PresentationFormat>
  <Paragraphs>504</Paragraphs>
  <Slides>116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4" baseType="lpstr">
      <vt:lpstr>Arial</vt:lpstr>
      <vt:lpstr>Calibri</vt:lpstr>
      <vt:lpstr>Constantia</vt:lpstr>
      <vt:lpstr>Times New Roman</vt:lpstr>
      <vt:lpstr>Wingdings</vt:lpstr>
      <vt:lpstr>Wingdings 2</vt:lpstr>
      <vt:lpstr>Wingdings 3</vt:lpstr>
      <vt:lpstr>Поток</vt:lpstr>
      <vt:lpstr>Острые и хронические нарушения мезентериального кровообращения</vt:lpstr>
      <vt:lpstr>       История вопроса</vt:lpstr>
      <vt:lpstr>Хирургическая анатомия ВБА</vt:lpstr>
      <vt:lpstr>Сегментарное строение верхней брыжеечной артерии</vt:lpstr>
      <vt:lpstr>Артериальное кровоснабжение желудочно-кишечного тракта</vt:lpstr>
      <vt:lpstr>Венозный отток от желудочно-кишечного тракта</vt:lpstr>
      <vt:lpstr>Классификация  ОНМК По течению заболевания</vt:lpstr>
      <vt:lpstr>схема течения острых нарушений мезентериального кровообращения</vt:lpstr>
      <vt:lpstr>Классификация  ОНМК по стадиям заболевания:</vt:lpstr>
      <vt:lpstr>Виды ОНМК</vt:lpstr>
      <vt:lpstr>Классификация  ОНМК по видам нарушений</vt:lpstr>
      <vt:lpstr>ОНМК (венозный)</vt:lpstr>
      <vt:lpstr>Классификация  ОНМК  по видам нарушений:</vt:lpstr>
      <vt:lpstr>Причины ОНМК</vt:lpstr>
      <vt:lpstr>Объем поражения кишечника</vt:lpstr>
      <vt:lpstr>Клиника -Начало заболевания</vt:lpstr>
      <vt:lpstr>                      Клиника</vt:lpstr>
      <vt:lpstr>Объективная симптоматика</vt:lpstr>
      <vt:lpstr>Характерные 4 признака      ОНМК !</vt:lpstr>
      <vt:lpstr>Патофизиология и патанатомия</vt:lpstr>
      <vt:lpstr>Продолжение</vt:lpstr>
      <vt:lpstr>ДИАГНОСТИКА – трудна! (16,7%) на догоспитальном этапе</vt:lpstr>
      <vt:lpstr>Пневматизация и чаши Клойбера- (мелкие, множественные) </vt:lpstr>
      <vt:lpstr>Симптом «газовой колонны»</vt:lpstr>
      <vt:lpstr>Раздутые петли, утолщенная стенка тонкой кишки до 9 мм. интрамуральный газ (N=1,5 мм)</vt:lpstr>
      <vt:lpstr>Эмболия ВБА, стадия инфаркта  (отек складок Керкрингера)</vt:lpstr>
      <vt:lpstr>     Рентгеносемиотика ОНМК</vt:lpstr>
      <vt:lpstr>Брюшная аорто-ангиография</vt:lpstr>
      <vt:lpstr>Рентгеноконтрастная ангиография</vt:lpstr>
      <vt:lpstr>Мезентерикография</vt:lpstr>
      <vt:lpstr>Прямые признаки  поражения сосудов</vt:lpstr>
      <vt:lpstr>Косвенные признаки  поражения артерий</vt:lpstr>
      <vt:lpstr>Ангиографические признаки декомпенсации кровотока</vt:lpstr>
      <vt:lpstr>         Лапароскопия (LS)</vt:lpstr>
      <vt:lpstr>LS – ишемическая стадия</vt:lpstr>
      <vt:lpstr>Лапароскопическая семиотика- стадия ишемии</vt:lpstr>
      <vt:lpstr>Инфаркт тонкой кишки </vt:lpstr>
      <vt:lpstr>LS геморрагического инфаркта</vt:lpstr>
      <vt:lpstr>     Стадия перитонита</vt:lpstr>
      <vt:lpstr>Клинические формы течения</vt:lpstr>
      <vt:lpstr>    Исходы течения ОНМК</vt:lpstr>
      <vt:lpstr>Дифференциальный диагноз</vt:lpstr>
      <vt:lpstr>Предоперационная подготовка</vt:lpstr>
      <vt:lpstr>Антитромботическая терапия</vt:lpstr>
      <vt:lpstr>Гепаринотерапия</vt:lpstr>
      <vt:lpstr>Цели  оперативного вмешательства</vt:lpstr>
      <vt:lpstr>Виды  оперативных вмешательств</vt:lpstr>
      <vt:lpstr>Передний доступ к верхней брыжеечной артерии</vt:lpstr>
      <vt:lpstr>Задний доступ к верхней  брыжеечной артерии</vt:lpstr>
      <vt:lpstr>Сосудистые операции</vt:lpstr>
      <vt:lpstr>Обнажение  ВБА</vt:lpstr>
      <vt:lpstr>Прямая эмболэктомия из верхней брыжеечной артерии</vt:lpstr>
      <vt:lpstr>Сосудистые операции</vt:lpstr>
      <vt:lpstr>Тромбинтимэктомия из ВБА</vt:lpstr>
      <vt:lpstr>Удаленные части эмбола</vt:lpstr>
      <vt:lpstr>Тромб –сгусток из слипшихся эритроцитов</vt:lpstr>
      <vt:lpstr>Периартериальная симпатэктомия</vt:lpstr>
      <vt:lpstr>Презентация PowerPoint</vt:lpstr>
      <vt:lpstr>Сегментарный некроз подвздошной кишки  при остром мезентериальном тромбозе.</vt:lpstr>
      <vt:lpstr>  Острое нарушение мезентериального кровообращения, некроз купола слепой кишки. </vt:lpstr>
      <vt:lpstr>Кишечник до реваскуляризации</vt:lpstr>
      <vt:lpstr>Кишечник после реваскуляризации</vt:lpstr>
      <vt:lpstr>Лапаротомия (некроз кишки)</vt:lpstr>
      <vt:lpstr>Резекция кишечника</vt:lpstr>
      <vt:lpstr>Резекция Кишечника</vt:lpstr>
      <vt:lpstr>Резекция Кишечника</vt:lpstr>
      <vt:lpstr>Резецированный участок</vt:lpstr>
      <vt:lpstr>Окутывание большим сальником еюнотрансверзоанастомоза или Тахокомбом </vt:lpstr>
      <vt:lpstr>    Особенность резекции </vt:lpstr>
      <vt:lpstr>Ведение  послеоперационного периода</vt:lpstr>
      <vt:lpstr>  Профилактика осложнений                           </vt:lpstr>
      <vt:lpstr>Презентация PowerPoint</vt:lpstr>
      <vt:lpstr>Ишемическая болезнь органов    пищеварения  (ИБОП)</vt:lpstr>
      <vt:lpstr>Хроническая абдоминальная ишемия</vt:lpstr>
      <vt:lpstr>Хроническая абдоминальная ишемия</vt:lpstr>
      <vt:lpstr>   Ветви чревного ствола</vt:lpstr>
      <vt:lpstr>Наиболее частая причина ИБОП –  чревный ствол</vt:lpstr>
      <vt:lpstr>Клинические проявления</vt:lpstr>
      <vt:lpstr>                 Продолжение</vt:lpstr>
      <vt:lpstr>Симптомокомплекс  «Брюшной жабы»</vt:lpstr>
      <vt:lpstr>Боль в животе обусловлена</vt:lpstr>
      <vt:lpstr>Стадии хронической абдоминальной ишемии</vt:lpstr>
      <vt:lpstr> Накоплен значительный опыт клиники КСЧС</vt:lpstr>
      <vt:lpstr>          Патогенез ИБОП</vt:lpstr>
      <vt:lpstr>           Клиника КСЧС </vt:lpstr>
      <vt:lpstr>              Продолжение</vt:lpstr>
      <vt:lpstr>          Продолжение</vt:lpstr>
      <vt:lpstr>Диагностика КСЧС</vt:lpstr>
      <vt:lpstr>Колоноскопия</vt:lpstr>
      <vt:lpstr>Показания к операции КСЧС</vt:lpstr>
      <vt:lpstr>1. Условно-реконструктивные операции</vt:lpstr>
      <vt:lpstr>2. Реконструктивные операции</vt:lpstr>
      <vt:lpstr>Презентация PowerPoint</vt:lpstr>
      <vt:lpstr>Хроническое нарушение висцерального кровообращения-</vt:lpstr>
      <vt:lpstr>Этиология</vt:lpstr>
      <vt:lpstr>Физиология кровоснабжения органов брюшной полости</vt:lpstr>
      <vt:lpstr>Клинические варианты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</vt:lpstr>
      <vt:lpstr>Презентация PowerPoint</vt:lpstr>
      <vt:lpstr>Лечение</vt:lpstr>
      <vt:lpstr>Хирургическое лечение</vt:lpstr>
      <vt:lpstr>Патогенез</vt:lpstr>
      <vt:lpstr>Патогенез</vt:lpstr>
      <vt:lpstr>Патогенез</vt:lpstr>
      <vt:lpstr>Морфология</vt:lpstr>
      <vt:lpstr>Презентация PowerPoint</vt:lpstr>
      <vt:lpstr>Презентация PowerPoint</vt:lpstr>
      <vt:lpstr>Клиническая картина</vt:lpstr>
      <vt:lpstr>Клиническая картина</vt:lpstr>
      <vt:lpstr>Клиническая картина</vt:lpstr>
      <vt:lpstr>Хирургическое лечение</vt:lpstr>
      <vt:lpstr>Лечение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Острые и хронические нарушения мезентериального кровообращения</dc:title>
  <dc:creator>Dell</dc:creator>
  <cp:lastModifiedBy>user</cp:lastModifiedBy>
  <cp:revision>14</cp:revision>
  <dcterms:created xsi:type="dcterms:W3CDTF">2014-04-10T06:32:10Z</dcterms:created>
  <dcterms:modified xsi:type="dcterms:W3CDTF">2014-11-28T05:53:30Z</dcterms:modified>
</cp:coreProperties>
</file>