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4" r:id="rId2"/>
    <p:sldId id="288" r:id="rId3"/>
    <p:sldId id="290" r:id="rId4"/>
    <p:sldId id="289" r:id="rId5"/>
    <p:sldId id="258" r:id="rId6"/>
    <p:sldId id="259" r:id="rId7"/>
    <p:sldId id="330" r:id="rId8"/>
    <p:sldId id="393" r:id="rId9"/>
    <p:sldId id="260" r:id="rId10"/>
    <p:sldId id="331" r:id="rId11"/>
    <p:sldId id="282" r:id="rId12"/>
    <p:sldId id="283" r:id="rId13"/>
    <p:sldId id="335" r:id="rId14"/>
    <p:sldId id="336" r:id="rId15"/>
    <p:sldId id="284" r:id="rId16"/>
    <p:sldId id="398" r:id="rId17"/>
    <p:sldId id="291" r:id="rId18"/>
    <p:sldId id="381" r:id="rId19"/>
    <p:sldId id="292" r:id="rId20"/>
    <p:sldId id="293" r:id="rId21"/>
    <p:sldId id="340" r:id="rId22"/>
    <p:sldId id="261" r:id="rId23"/>
    <p:sldId id="405" r:id="rId24"/>
    <p:sldId id="262" r:id="rId25"/>
    <p:sldId id="342" r:id="rId26"/>
    <p:sldId id="343" r:id="rId27"/>
    <p:sldId id="263" r:id="rId28"/>
    <p:sldId id="294" r:id="rId29"/>
    <p:sldId id="295" r:id="rId30"/>
    <p:sldId id="409" r:id="rId31"/>
    <p:sldId id="344" r:id="rId32"/>
    <p:sldId id="400" r:id="rId33"/>
    <p:sldId id="296" r:id="rId34"/>
    <p:sldId id="345" r:id="rId35"/>
    <p:sldId id="382" r:id="rId36"/>
    <p:sldId id="264" r:id="rId37"/>
    <p:sldId id="347" r:id="rId38"/>
    <p:sldId id="265" r:id="rId39"/>
    <p:sldId id="348" r:id="rId40"/>
    <p:sldId id="349" r:id="rId41"/>
    <p:sldId id="380" r:id="rId42"/>
    <p:sldId id="278" r:id="rId43"/>
    <p:sldId id="279" r:id="rId44"/>
    <p:sldId id="391" r:id="rId45"/>
    <p:sldId id="280" r:id="rId46"/>
    <p:sldId id="403" r:id="rId47"/>
    <p:sldId id="411" r:id="rId48"/>
    <p:sldId id="270" r:id="rId49"/>
    <p:sldId id="316" r:id="rId50"/>
    <p:sldId id="277" r:id="rId51"/>
    <p:sldId id="297" r:id="rId52"/>
    <p:sldId id="281" r:id="rId53"/>
    <p:sldId id="404" r:id="rId54"/>
    <p:sldId id="390" r:id="rId55"/>
    <p:sldId id="401" r:id="rId56"/>
    <p:sldId id="300" r:id="rId57"/>
    <p:sldId id="269" r:id="rId58"/>
    <p:sldId id="266" r:id="rId59"/>
    <p:sldId id="267" r:id="rId60"/>
    <p:sldId id="268" r:id="rId61"/>
    <p:sldId id="272" r:id="rId62"/>
    <p:sldId id="271" r:id="rId63"/>
    <p:sldId id="320" r:id="rId64"/>
    <p:sldId id="407" r:id="rId65"/>
    <p:sldId id="285" r:id="rId66"/>
    <p:sldId id="388" r:id="rId67"/>
    <p:sldId id="397" r:id="rId68"/>
    <p:sldId id="321" r:id="rId69"/>
    <p:sldId id="322" r:id="rId70"/>
    <p:sldId id="392" r:id="rId71"/>
    <p:sldId id="396" r:id="rId72"/>
    <p:sldId id="323" r:id="rId73"/>
    <p:sldId id="324" r:id="rId74"/>
    <p:sldId id="298" r:id="rId75"/>
    <p:sldId id="299" r:id="rId76"/>
    <p:sldId id="326" r:id="rId77"/>
    <p:sldId id="273" r:id="rId78"/>
    <p:sldId id="274" r:id="rId79"/>
    <p:sldId id="325" r:id="rId80"/>
    <p:sldId id="327" r:id="rId81"/>
    <p:sldId id="328" r:id="rId82"/>
    <p:sldId id="329" r:id="rId83"/>
    <p:sldId id="350" r:id="rId84"/>
    <p:sldId id="402" r:id="rId85"/>
    <p:sldId id="389" r:id="rId86"/>
    <p:sldId id="383" r:id="rId87"/>
    <p:sldId id="286" r:id="rId88"/>
    <p:sldId id="351" r:id="rId89"/>
    <p:sldId id="352" r:id="rId90"/>
    <p:sldId id="408" r:id="rId91"/>
    <p:sldId id="353" r:id="rId92"/>
    <p:sldId id="365" r:id="rId93"/>
    <p:sldId id="412" r:id="rId94"/>
    <p:sldId id="355" r:id="rId95"/>
    <p:sldId id="399" r:id="rId96"/>
    <p:sldId id="287" r:id="rId97"/>
    <p:sldId id="356" r:id="rId98"/>
    <p:sldId id="406" r:id="rId99"/>
    <p:sldId id="357" r:id="rId100"/>
    <p:sldId id="359" r:id="rId101"/>
    <p:sldId id="386" r:id="rId102"/>
    <p:sldId id="387" r:id="rId103"/>
    <p:sldId id="379" r:id="rId104"/>
    <p:sldId id="384" r:id="rId105"/>
    <p:sldId id="358" r:id="rId106"/>
    <p:sldId id="302" r:id="rId107"/>
    <p:sldId id="361" r:id="rId108"/>
    <p:sldId id="303" r:id="rId109"/>
    <p:sldId id="275" r:id="rId110"/>
    <p:sldId id="276" r:id="rId111"/>
    <p:sldId id="394" r:id="rId112"/>
    <p:sldId id="317" r:id="rId113"/>
    <p:sldId id="318" r:id="rId114"/>
    <p:sldId id="319" r:id="rId1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45" autoAdjust="0"/>
  </p:normalViewPr>
  <p:slideViewPr>
    <p:cSldViewPr>
      <p:cViewPr>
        <p:scale>
          <a:sx n="75" d="100"/>
          <a:sy n="75" d="100"/>
        </p:scale>
        <p:origin x="-10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3 w 2123"/>
                <a:gd name="T1" fmla="*/ 632 h 1696"/>
                <a:gd name="T2" fmla="*/ 517 w 2123"/>
                <a:gd name="T3" fmla="*/ 413 h 1696"/>
                <a:gd name="T4" fmla="*/ 643 w 2123"/>
                <a:gd name="T5" fmla="*/ 240 h 1696"/>
                <a:gd name="T6" fmla="*/ 882 w 2123"/>
                <a:gd name="T7" fmla="*/ 356 h 1696"/>
                <a:gd name="T8" fmla="*/ 1160 w 2123"/>
                <a:gd name="T9" fmla="*/ 525 h 1696"/>
                <a:gd name="T10" fmla="*/ 1415 w 2123"/>
                <a:gd name="T11" fmla="*/ 671 h 1696"/>
                <a:gd name="T12" fmla="*/ 1719 w 2123"/>
                <a:gd name="T13" fmla="*/ 823 h 1696"/>
                <a:gd name="T14" fmla="*/ 1797 w 2123"/>
                <a:gd name="T15" fmla="*/ 855 h 1696"/>
                <a:gd name="T16" fmla="*/ 1754 w 2123"/>
                <a:gd name="T17" fmla="*/ 819 h 1696"/>
                <a:gd name="T18" fmla="*/ 1348 w 2123"/>
                <a:gd name="T19" fmla="*/ 606 h 1696"/>
                <a:gd name="T20" fmla="*/ 1038 w 2123"/>
                <a:gd name="T21" fmla="*/ 413 h 1696"/>
                <a:gd name="T22" fmla="*/ 687 w 2123"/>
                <a:gd name="T23" fmla="*/ 199 h 1696"/>
                <a:gd name="T24" fmla="*/ 954 w 2123"/>
                <a:gd name="T25" fmla="*/ 188 h 1696"/>
                <a:gd name="T26" fmla="*/ 1227 w 2123"/>
                <a:gd name="T27" fmla="*/ 192 h 1696"/>
                <a:gd name="T28" fmla="*/ 1542 w 2123"/>
                <a:gd name="T29" fmla="*/ 163 h 1696"/>
                <a:gd name="T30" fmla="*/ 2024 w 2123"/>
                <a:gd name="T31" fmla="*/ 118 h 1696"/>
                <a:gd name="T32" fmla="*/ 1980 w 2123"/>
                <a:gd name="T33" fmla="*/ 105 h 1696"/>
                <a:gd name="T34" fmla="*/ 1471 w 2123"/>
                <a:gd name="T35" fmla="*/ 156 h 1696"/>
                <a:gd name="T36" fmla="*/ 1154 w 2123"/>
                <a:gd name="T37" fmla="*/ 166 h 1696"/>
                <a:gd name="T38" fmla="*/ 723 w 2123"/>
                <a:gd name="T39" fmla="*/ 156 h 1696"/>
                <a:gd name="T40" fmla="*/ 783 w 2123"/>
                <a:gd name="T41" fmla="*/ 138 h 1696"/>
                <a:gd name="T42" fmla="*/ 1088 w 2123"/>
                <a:gd name="T43" fmla="*/ 0 h 1696"/>
                <a:gd name="T44" fmla="*/ 1038 w 2123"/>
                <a:gd name="T45" fmla="*/ 19 h 1696"/>
                <a:gd name="T46" fmla="*/ 965 w 2123"/>
                <a:gd name="T47" fmla="*/ 51 h 1696"/>
                <a:gd name="T48" fmla="*/ 819 w 2123"/>
                <a:gd name="T49" fmla="*/ 116 h 1696"/>
                <a:gd name="T50" fmla="*/ 643 w 2123"/>
                <a:gd name="T51" fmla="*/ 170 h 1696"/>
                <a:gd name="T52" fmla="*/ 607 w 2123"/>
                <a:gd name="T53" fmla="*/ 218 h 1696"/>
                <a:gd name="T54" fmla="*/ 288 w 2123"/>
                <a:gd name="T55" fmla="*/ 356 h 1696"/>
                <a:gd name="T56" fmla="*/ 0 w 2123"/>
                <a:gd name="T57" fmla="*/ 439 h 1696"/>
                <a:gd name="T58" fmla="*/ 0 w 2123"/>
                <a:gd name="T59" fmla="*/ 443 h 1696"/>
                <a:gd name="T60" fmla="*/ 0 w 2123"/>
                <a:gd name="T61" fmla="*/ 464 h 1696"/>
                <a:gd name="T62" fmla="*/ 285 w 2123"/>
                <a:gd name="T63" fmla="*/ 384 h 1696"/>
                <a:gd name="T64" fmla="*/ 565 w 2123"/>
                <a:gd name="T65" fmla="*/ 260 h 1696"/>
                <a:gd name="T66" fmla="*/ 481 w 2123"/>
                <a:gd name="T67" fmla="*/ 406 h 1696"/>
                <a:gd name="T68" fmla="*/ 499 w 2123"/>
                <a:gd name="T69" fmla="*/ 602 h 1696"/>
                <a:gd name="T70" fmla="*/ 442 w 2123"/>
                <a:gd name="T71" fmla="*/ 706 h 1696"/>
                <a:gd name="T72" fmla="*/ 311 w 2123"/>
                <a:gd name="T73" fmla="*/ 897 h 1696"/>
                <a:gd name="T74" fmla="*/ 305 w 2123"/>
                <a:gd name="T75" fmla="*/ 1026 h 1696"/>
                <a:gd name="T76" fmla="*/ 311 w 2123"/>
                <a:gd name="T77" fmla="*/ 1026 h 1696"/>
                <a:gd name="T78" fmla="*/ 329 w 2123"/>
                <a:gd name="T79" fmla="*/ 940 h 1696"/>
                <a:gd name="T80" fmla="*/ 553 w 2123"/>
                <a:gd name="T81" fmla="*/ 632 h 1696"/>
                <a:gd name="T82" fmla="*/ 553 w 2123"/>
                <a:gd name="T83" fmla="*/ 63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2 w 969"/>
                <a:gd name="T1" fmla="*/ 1213 h 1192"/>
                <a:gd name="T2" fmla="*/ 508 w 969"/>
                <a:gd name="T3" fmla="*/ 1219 h 1192"/>
                <a:gd name="T4" fmla="*/ 598 w 969"/>
                <a:gd name="T5" fmla="*/ 1177 h 1192"/>
                <a:gd name="T6" fmla="*/ 840 w 969"/>
                <a:gd name="T7" fmla="*/ 1112 h 1192"/>
                <a:gd name="T8" fmla="*/ 969 w 969"/>
                <a:gd name="T9" fmla="*/ 1082 h 1192"/>
                <a:gd name="T10" fmla="*/ 786 w 969"/>
                <a:gd name="T11" fmla="*/ 1013 h 1192"/>
                <a:gd name="T12" fmla="*/ 574 w 969"/>
                <a:gd name="T13" fmla="*/ 971 h 1192"/>
                <a:gd name="T14" fmla="*/ 206 w 969"/>
                <a:gd name="T15" fmla="*/ 989 h 1192"/>
                <a:gd name="T16" fmla="*/ 308 w 969"/>
                <a:gd name="T17" fmla="*/ 911 h 1192"/>
                <a:gd name="T18" fmla="*/ 514 w 969"/>
                <a:gd name="T19" fmla="*/ 821 h 1192"/>
                <a:gd name="T20" fmla="*/ 721 w 969"/>
                <a:gd name="T21" fmla="*/ 689 h 1192"/>
                <a:gd name="T22" fmla="*/ 727 w 969"/>
                <a:gd name="T23" fmla="*/ 689 h 1192"/>
                <a:gd name="T24" fmla="*/ 739 w 969"/>
                <a:gd name="T25" fmla="*/ 683 h 1192"/>
                <a:gd name="T26" fmla="*/ 780 w 969"/>
                <a:gd name="T27" fmla="*/ 665 h 1192"/>
                <a:gd name="T28" fmla="*/ 804 w 969"/>
                <a:gd name="T29" fmla="*/ 659 h 1192"/>
                <a:gd name="T30" fmla="*/ 816 w 969"/>
                <a:gd name="T31" fmla="*/ 647 h 1192"/>
                <a:gd name="T32" fmla="*/ 822 w 969"/>
                <a:gd name="T33" fmla="*/ 635 h 1192"/>
                <a:gd name="T34" fmla="*/ 816 w 969"/>
                <a:gd name="T35" fmla="*/ 629 h 1192"/>
                <a:gd name="T36" fmla="*/ 810 w 969"/>
                <a:gd name="T37" fmla="*/ 617 h 1192"/>
                <a:gd name="T38" fmla="*/ 810 w 969"/>
                <a:gd name="T39" fmla="*/ 584 h 1192"/>
                <a:gd name="T40" fmla="*/ 822 w 969"/>
                <a:gd name="T41" fmla="*/ 554 h 1192"/>
                <a:gd name="T42" fmla="*/ 834 w 969"/>
                <a:gd name="T43" fmla="*/ 524 h 1192"/>
                <a:gd name="T44" fmla="*/ 853 w 969"/>
                <a:gd name="T45" fmla="*/ 494 h 1192"/>
                <a:gd name="T46" fmla="*/ 869 w 969"/>
                <a:gd name="T47" fmla="*/ 464 h 1192"/>
                <a:gd name="T48" fmla="*/ 877 w 969"/>
                <a:gd name="T49" fmla="*/ 446 h 1192"/>
                <a:gd name="T50" fmla="*/ 885 w 969"/>
                <a:gd name="T51" fmla="*/ 440 h 1192"/>
                <a:gd name="T52" fmla="*/ 885 w 969"/>
                <a:gd name="T53" fmla="*/ 356 h 1192"/>
                <a:gd name="T54" fmla="*/ 885 w 969"/>
                <a:gd name="T55" fmla="*/ 350 h 1192"/>
                <a:gd name="T56" fmla="*/ 891 w 969"/>
                <a:gd name="T57" fmla="*/ 344 h 1192"/>
                <a:gd name="T58" fmla="*/ 909 w 969"/>
                <a:gd name="T59" fmla="*/ 314 h 1192"/>
                <a:gd name="T60" fmla="*/ 921 w 969"/>
                <a:gd name="T61" fmla="*/ 278 h 1192"/>
                <a:gd name="T62" fmla="*/ 933 w 969"/>
                <a:gd name="T63" fmla="*/ 248 h 1192"/>
                <a:gd name="T64" fmla="*/ 939 w 969"/>
                <a:gd name="T65" fmla="*/ 236 h 1192"/>
                <a:gd name="T66" fmla="*/ 945 w 969"/>
                <a:gd name="T67" fmla="*/ 224 h 1192"/>
                <a:gd name="T68" fmla="*/ 963 w 969"/>
                <a:gd name="T69" fmla="*/ 173 h 1192"/>
                <a:gd name="T70" fmla="*/ 981 w 969"/>
                <a:gd name="T71" fmla="*/ 137 h 1192"/>
                <a:gd name="T72" fmla="*/ 987 w 969"/>
                <a:gd name="T73" fmla="*/ 125 h 1192"/>
                <a:gd name="T74" fmla="*/ 987 w 969"/>
                <a:gd name="T75" fmla="*/ 119 h 1192"/>
                <a:gd name="T76" fmla="*/ 1005 w 969"/>
                <a:gd name="T77" fmla="*/ 0 h 1192"/>
                <a:gd name="T78" fmla="*/ 981 w 969"/>
                <a:gd name="T79" fmla="*/ 47 h 1192"/>
                <a:gd name="T80" fmla="*/ 810 w 969"/>
                <a:gd name="T81" fmla="*/ 113 h 1192"/>
                <a:gd name="T82" fmla="*/ 733 w 969"/>
                <a:gd name="T83" fmla="*/ 161 h 1192"/>
                <a:gd name="T84" fmla="*/ 478 w 969"/>
                <a:gd name="T85" fmla="*/ 242 h 1192"/>
                <a:gd name="T86" fmla="*/ 290 w 969"/>
                <a:gd name="T87" fmla="*/ 296 h 1192"/>
                <a:gd name="T88" fmla="*/ 182 w 969"/>
                <a:gd name="T89" fmla="*/ 302 h 1192"/>
                <a:gd name="T90" fmla="*/ 12 w 969"/>
                <a:gd name="T91" fmla="*/ 494 h 1192"/>
                <a:gd name="T92" fmla="*/ 0 w 969"/>
                <a:gd name="T93" fmla="*/ 518 h 1192"/>
                <a:gd name="T94" fmla="*/ 0 w 969"/>
                <a:gd name="T95" fmla="*/ 1213 h 1192"/>
                <a:gd name="T96" fmla="*/ 96 w 969"/>
                <a:gd name="T97" fmla="*/ 1207 h 1192"/>
                <a:gd name="T98" fmla="*/ 332 w 969"/>
                <a:gd name="T99" fmla="*/ 1213 h 1192"/>
                <a:gd name="T100" fmla="*/ 332 w 969"/>
                <a:gd name="T101" fmla="*/ 1213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70 w 2176"/>
                <a:gd name="T1" fmla="*/ 785 h 1505"/>
                <a:gd name="T2" fmla="*/ 1235 w 2176"/>
                <a:gd name="T3" fmla="*/ 1253 h 1505"/>
                <a:gd name="T4" fmla="*/ 992 w 2176"/>
                <a:gd name="T5" fmla="*/ 1211 h 1505"/>
                <a:gd name="T6" fmla="*/ 750 w 2176"/>
                <a:gd name="T7" fmla="*/ 1145 h 1505"/>
                <a:gd name="T8" fmla="*/ 460 w 2176"/>
                <a:gd name="T9" fmla="*/ 1127 h 1505"/>
                <a:gd name="T10" fmla="*/ 0 w 2176"/>
                <a:gd name="T11" fmla="*/ 1097 h 1505"/>
                <a:gd name="T12" fmla="*/ 30 w 2176"/>
                <a:gd name="T13" fmla="*/ 1133 h 1505"/>
                <a:gd name="T14" fmla="*/ 514 w 2176"/>
                <a:gd name="T15" fmla="*/ 1151 h 1505"/>
                <a:gd name="T16" fmla="*/ 804 w 2176"/>
                <a:gd name="T17" fmla="*/ 1205 h 1505"/>
                <a:gd name="T18" fmla="*/ 1175 w 2176"/>
                <a:gd name="T19" fmla="*/ 1328 h 1505"/>
                <a:gd name="T20" fmla="*/ 1110 w 2176"/>
                <a:gd name="T21" fmla="*/ 1346 h 1505"/>
                <a:gd name="T22" fmla="*/ 738 w 2176"/>
                <a:gd name="T23" fmla="*/ 1532 h 1505"/>
                <a:gd name="T24" fmla="*/ 792 w 2176"/>
                <a:gd name="T25" fmla="*/ 1508 h 1505"/>
                <a:gd name="T26" fmla="*/ 897 w 2176"/>
                <a:gd name="T27" fmla="*/ 1466 h 1505"/>
                <a:gd name="T28" fmla="*/ 1058 w 2176"/>
                <a:gd name="T29" fmla="*/ 1382 h 1505"/>
                <a:gd name="T30" fmla="*/ 1259 w 2176"/>
                <a:gd name="T31" fmla="*/ 1322 h 1505"/>
                <a:gd name="T32" fmla="*/ 1312 w 2176"/>
                <a:gd name="T33" fmla="*/ 1241 h 1505"/>
                <a:gd name="T34" fmla="*/ 1695 w 2176"/>
                <a:gd name="T35" fmla="*/ 1061 h 1505"/>
                <a:gd name="T36" fmla="*/ 2003 w 2176"/>
                <a:gd name="T37" fmla="*/ 971 h 1505"/>
                <a:gd name="T38" fmla="*/ 2257 w 2176"/>
                <a:gd name="T39" fmla="*/ 839 h 1505"/>
                <a:gd name="T40" fmla="*/ 2033 w 2176"/>
                <a:gd name="T41" fmla="*/ 929 h 1505"/>
                <a:gd name="T42" fmla="*/ 1719 w 2176"/>
                <a:gd name="T43" fmla="*/ 1007 h 1505"/>
                <a:gd name="T44" fmla="*/ 1393 w 2176"/>
                <a:gd name="T45" fmla="*/ 1169 h 1505"/>
                <a:gd name="T46" fmla="*/ 1555 w 2176"/>
                <a:gd name="T47" fmla="*/ 923 h 1505"/>
                <a:gd name="T48" fmla="*/ 1683 w 2176"/>
                <a:gd name="T49" fmla="*/ 554 h 1505"/>
                <a:gd name="T50" fmla="*/ 1803 w 2176"/>
                <a:gd name="T51" fmla="*/ 381 h 1505"/>
                <a:gd name="T52" fmla="*/ 2051 w 2176"/>
                <a:gd name="T53" fmla="*/ 60 h 1505"/>
                <a:gd name="T54" fmla="*/ 2077 w 2176"/>
                <a:gd name="T55" fmla="*/ 0 h 1505"/>
                <a:gd name="T56" fmla="*/ 2045 w 2176"/>
                <a:gd name="T57" fmla="*/ 0 h 1505"/>
                <a:gd name="T58" fmla="*/ 1659 w 2176"/>
                <a:gd name="T59" fmla="*/ 489 h 1505"/>
                <a:gd name="T60" fmla="*/ 1531 w 2176"/>
                <a:gd name="T61" fmla="*/ 905 h 1505"/>
                <a:gd name="T62" fmla="*/ 1300 w 2176"/>
                <a:gd name="T63" fmla="*/ 1193 h 1505"/>
                <a:gd name="T64" fmla="*/ 1175 w 2176"/>
                <a:gd name="T65" fmla="*/ 923 h 1505"/>
                <a:gd name="T66" fmla="*/ 1046 w 2176"/>
                <a:gd name="T67" fmla="*/ 549 h 1505"/>
                <a:gd name="T68" fmla="*/ 921 w 2176"/>
                <a:gd name="T69" fmla="*/ 222 h 1505"/>
                <a:gd name="T70" fmla="*/ 816 w 2176"/>
                <a:gd name="T71" fmla="*/ 0 h 1505"/>
                <a:gd name="T72" fmla="*/ 780 w 2176"/>
                <a:gd name="T73" fmla="*/ 0 h 1505"/>
                <a:gd name="T74" fmla="*/ 939 w 2176"/>
                <a:gd name="T75" fmla="*/ 363 h 1505"/>
                <a:gd name="T76" fmla="*/ 1070 w 2176"/>
                <a:gd name="T77" fmla="*/ 785 h 1505"/>
                <a:gd name="T78" fmla="*/ 1070 w 2176"/>
                <a:gd name="T79" fmla="*/ 78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0 w 813"/>
                <a:gd name="T1" fmla="*/ 573 h 804"/>
                <a:gd name="T2" fmla="*/ 338 w 813"/>
                <a:gd name="T3" fmla="*/ 447 h 804"/>
                <a:gd name="T4" fmla="*/ 664 w 813"/>
                <a:gd name="T5" fmla="*/ 225 h 804"/>
                <a:gd name="T6" fmla="*/ 840 w 813"/>
                <a:gd name="T7" fmla="*/ 0 h 804"/>
                <a:gd name="T8" fmla="*/ 702 w 813"/>
                <a:gd name="T9" fmla="*/ 150 h 804"/>
                <a:gd name="T10" fmla="*/ 153 w 813"/>
                <a:gd name="T11" fmla="*/ 513 h 804"/>
                <a:gd name="T12" fmla="*/ 0 w 813"/>
                <a:gd name="T13" fmla="*/ 750 h 804"/>
                <a:gd name="T14" fmla="*/ 0 w 813"/>
                <a:gd name="T15" fmla="*/ 822 h 804"/>
                <a:gd name="T16" fmla="*/ 170 w 813"/>
                <a:gd name="T17" fmla="*/ 573 h 804"/>
                <a:gd name="T18" fmla="*/ 170 w 813"/>
                <a:gd name="T19" fmla="*/ 573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8 w 759"/>
                <a:gd name="T1" fmla="*/ 66 h 107"/>
                <a:gd name="T2" fmla="*/ 786 w 759"/>
                <a:gd name="T3" fmla="*/ 0 h 107"/>
                <a:gd name="T4" fmla="*/ 514 w 759"/>
                <a:gd name="T5" fmla="*/ 36 h 107"/>
                <a:gd name="T6" fmla="*/ 147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8 w 759"/>
                <a:gd name="T15" fmla="*/ 66 h 107"/>
                <a:gd name="T16" fmla="*/ 47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41 w 3169"/>
                <a:gd name="T1" fmla="*/ 248 h 743"/>
                <a:gd name="T2" fmla="*/ 1797 w 3169"/>
                <a:gd name="T3" fmla="*/ 242 h 743"/>
                <a:gd name="T4" fmla="*/ 2168 w 3169"/>
                <a:gd name="T5" fmla="*/ 260 h 743"/>
                <a:gd name="T6" fmla="*/ 2598 w 3169"/>
                <a:gd name="T7" fmla="*/ 242 h 743"/>
                <a:gd name="T8" fmla="*/ 3286 w 3169"/>
                <a:gd name="T9" fmla="*/ 213 h 743"/>
                <a:gd name="T10" fmla="*/ 3232 w 3169"/>
                <a:gd name="T11" fmla="*/ 195 h 743"/>
                <a:gd name="T12" fmla="*/ 2512 w 3169"/>
                <a:gd name="T13" fmla="*/ 230 h 743"/>
                <a:gd name="T14" fmla="*/ 2075 w 3169"/>
                <a:gd name="T15" fmla="*/ 230 h 743"/>
                <a:gd name="T16" fmla="*/ 1513 w 3169"/>
                <a:gd name="T17" fmla="*/ 195 h 743"/>
                <a:gd name="T18" fmla="*/ 1599 w 3169"/>
                <a:gd name="T19" fmla="*/ 168 h 743"/>
                <a:gd name="T20" fmla="*/ 2115 w 3169"/>
                <a:gd name="T21" fmla="*/ 0 h 743"/>
                <a:gd name="T22" fmla="*/ 2033 w 3169"/>
                <a:gd name="T23" fmla="*/ 24 h 743"/>
                <a:gd name="T24" fmla="*/ 1908 w 3169"/>
                <a:gd name="T25" fmla="*/ 66 h 743"/>
                <a:gd name="T26" fmla="*/ 1665 w 3169"/>
                <a:gd name="T27" fmla="*/ 138 h 743"/>
                <a:gd name="T28" fmla="*/ 1392 w 3169"/>
                <a:gd name="T29" fmla="*/ 207 h 743"/>
                <a:gd name="T30" fmla="*/ 1313 w 3169"/>
                <a:gd name="T31" fmla="*/ 260 h 743"/>
                <a:gd name="T32" fmla="*/ 792 w 3169"/>
                <a:gd name="T33" fmla="*/ 422 h 743"/>
                <a:gd name="T34" fmla="*/ 344 w 3169"/>
                <a:gd name="T35" fmla="*/ 512 h 743"/>
                <a:gd name="T36" fmla="*/ 0 w 3169"/>
                <a:gd name="T37" fmla="*/ 635 h 743"/>
                <a:gd name="T38" fmla="*/ 308 w 3169"/>
                <a:gd name="T39" fmla="*/ 548 h 743"/>
                <a:gd name="T40" fmla="*/ 762 w 3169"/>
                <a:gd name="T41" fmla="*/ 458 h 743"/>
                <a:gd name="T42" fmla="*/ 1223 w 3169"/>
                <a:gd name="T43" fmla="*/ 320 h 743"/>
                <a:gd name="T44" fmla="*/ 1017 w 3169"/>
                <a:gd name="T45" fmla="*/ 500 h 743"/>
                <a:gd name="T46" fmla="*/ 903 w 3169"/>
                <a:gd name="T47" fmla="*/ 761 h 743"/>
                <a:gd name="T48" fmla="*/ 897 w 3169"/>
                <a:gd name="T49" fmla="*/ 761 h 743"/>
                <a:gd name="T50" fmla="*/ 969 w 3169"/>
                <a:gd name="T51" fmla="*/ 761 h 743"/>
                <a:gd name="T52" fmla="*/ 1058 w 3169"/>
                <a:gd name="T53" fmla="*/ 506 h 743"/>
                <a:gd name="T54" fmla="*/ 1342 w 3169"/>
                <a:gd name="T55" fmla="*/ 290 h 743"/>
                <a:gd name="T56" fmla="*/ 1585 w 3169"/>
                <a:gd name="T57" fmla="*/ 458 h 743"/>
                <a:gd name="T58" fmla="*/ 1833 w 3169"/>
                <a:gd name="T59" fmla="*/ 695 h 743"/>
                <a:gd name="T60" fmla="*/ 1926 w 3169"/>
                <a:gd name="T61" fmla="*/ 761 h 743"/>
                <a:gd name="T62" fmla="*/ 1991 w 3169"/>
                <a:gd name="T63" fmla="*/ 761 h 743"/>
                <a:gd name="T64" fmla="*/ 1755 w 3169"/>
                <a:gd name="T65" fmla="*/ 536 h 743"/>
                <a:gd name="T66" fmla="*/ 1441 w 3169"/>
                <a:gd name="T67" fmla="*/ 248 h 743"/>
                <a:gd name="T68" fmla="*/ 1441 w 3169"/>
                <a:gd name="T69" fmla="*/ 248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14 w 2153"/>
                <a:gd name="T1" fmla="*/ 869 h 1930"/>
                <a:gd name="T2" fmla="*/ 2009 w 2153"/>
                <a:gd name="T3" fmla="*/ 1037 h 1930"/>
                <a:gd name="T4" fmla="*/ 2132 w 2153"/>
                <a:gd name="T5" fmla="*/ 1186 h 1930"/>
                <a:gd name="T6" fmla="*/ 2198 w 2153"/>
                <a:gd name="T7" fmla="*/ 1273 h 1930"/>
                <a:gd name="T8" fmla="*/ 2234 w 2153"/>
                <a:gd name="T9" fmla="*/ 1321 h 1930"/>
                <a:gd name="T10" fmla="*/ 1961 w 2153"/>
                <a:gd name="T11" fmla="*/ 995 h 1930"/>
                <a:gd name="T12" fmla="*/ 1932 w 2153"/>
                <a:gd name="T13" fmla="*/ 947 h 1930"/>
                <a:gd name="T14" fmla="*/ 1852 w 2153"/>
                <a:gd name="T15" fmla="*/ 1267 h 1930"/>
                <a:gd name="T16" fmla="*/ 1838 w 2153"/>
                <a:gd name="T17" fmla="*/ 1513 h 1930"/>
                <a:gd name="T18" fmla="*/ 1890 w 2153"/>
                <a:gd name="T19" fmla="*/ 1942 h 1930"/>
                <a:gd name="T20" fmla="*/ 1859 w 2153"/>
                <a:gd name="T21" fmla="*/ 1966 h 1930"/>
                <a:gd name="T22" fmla="*/ 1811 w 2153"/>
                <a:gd name="T23" fmla="*/ 1561 h 1930"/>
                <a:gd name="T24" fmla="*/ 1791 w 2153"/>
                <a:gd name="T25" fmla="*/ 1315 h 1930"/>
                <a:gd name="T26" fmla="*/ 1831 w 2153"/>
                <a:gd name="T27" fmla="*/ 1103 h 1930"/>
                <a:gd name="T28" fmla="*/ 1838 w 2153"/>
                <a:gd name="T29" fmla="*/ 893 h 1930"/>
                <a:gd name="T30" fmla="*/ 1313 w 2153"/>
                <a:gd name="T31" fmla="*/ 1025 h 1930"/>
                <a:gd name="T32" fmla="*/ 856 w 2153"/>
                <a:gd name="T33" fmla="*/ 1150 h 1930"/>
                <a:gd name="T34" fmla="*/ 332 w 2153"/>
                <a:gd name="T35" fmla="*/ 1339 h 1930"/>
                <a:gd name="T36" fmla="*/ 18 w 2153"/>
                <a:gd name="T37" fmla="*/ 1447 h 1930"/>
                <a:gd name="T38" fmla="*/ 320 w 2153"/>
                <a:gd name="T39" fmla="*/ 1309 h 1930"/>
                <a:gd name="T40" fmla="*/ 709 w 2153"/>
                <a:gd name="T41" fmla="*/ 1162 h 1930"/>
                <a:gd name="T42" fmla="*/ 1058 w 2153"/>
                <a:gd name="T43" fmla="*/ 1055 h 1930"/>
                <a:gd name="T44" fmla="*/ 1465 w 2153"/>
                <a:gd name="T45" fmla="*/ 947 h 1930"/>
                <a:gd name="T46" fmla="*/ 1755 w 2153"/>
                <a:gd name="T47" fmla="*/ 833 h 1930"/>
                <a:gd name="T48" fmla="*/ 1387 w 2153"/>
                <a:gd name="T49" fmla="*/ 632 h 1930"/>
                <a:gd name="T50" fmla="*/ 897 w 2153"/>
                <a:gd name="T51" fmla="*/ 524 h 1930"/>
                <a:gd name="T52" fmla="*/ 236 w 2153"/>
                <a:gd name="T53" fmla="*/ 161 h 1930"/>
                <a:gd name="T54" fmla="*/ 0 w 2153"/>
                <a:gd name="T55" fmla="*/ 83 h 1930"/>
                <a:gd name="T56" fmla="*/ 338 w 2153"/>
                <a:gd name="T57" fmla="*/ 179 h 1930"/>
                <a:gd name="T58" fmla="*/ 739 w 2153"/>
                <a:gd name="T59" fmla="*/ 392 h 1930"/>
                <a:gd name="T60" fmla="*/ 969 w 2153"/>
                <a:gd name="T61" fmla="*/ 500 h 1930"/>
                <a:gd name="T62" fmla="*/ 1405 w 2153"/>
                <a:gd name="T63" fmla="*/ 602 h 1930"/>
                <a:gd name="T64" fmla="*/ 1713 w 2153"/>
                <a:gd name="T65" fmla="*/ 761 h 1930"/>
                <a:gd name="T66" fmla="*/ 1477 w 2153"/>
                <a:gd name="T67" fmla="*/ 470 h 1930"/>
                <a:gd name="T68" fmla="*/ 1334 w 2153"/>
                <a:gd name="T69" fmla="*/ 191 h 1930"/>
                <a:gd name="T70" fmla="*/ 1199 w 2153"/>
                <a:gd name="T71" fmla="*/ 0 h 1930"/>
                <a:gd name="T72" fmla="*/ 1393 w 2153"/>
                <a:gd name="T73" fmla="*/ 215 h 1930"/>
                <a:gd name="T74" fmla="*/ 1543 w 2153"/>
                <a:gd name="T75" fmla="*/ 494 h 1930"/>
                <a:gd name="T76" fmla="*/ 1811 w 2153"/>
                <a:gd name="T77" fmla="*/ 821 h 1930"/>
                <a:gd name="T78" fmla="*/ 1914 w 2153"/>
                <a:gd name="T79" fmla="*/ 869 h 1930"/>
                <a:gd name="T80" fmla="*/ 1914 w 2153"/>
                <a:gd name="T81" fmla="*/ 86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2055-1228-4282-B03B-9E12F32CB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2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C009-9859-4D17-B4CA-CD1A5C86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B6A6-D0A2-40A5-B7F5-0D07AE3BE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1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8367-D12B-4A9F-9CCA-6B1919C3E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7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2452-A48B-44B6-ACC9-CA40A2A81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3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3C42-52A0-4E7D-AB68-CEEF929AF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7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98CC-C0EF-4C3E-8F58-5CEE6D9D5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4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4F1C-49EC-4208-BE99-8C808A9AD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C096-D4DF-4E94-88CD-213CE9FE9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4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30D7D-9AAA-48FF-B076-2AC5BC63E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7B5C-E65D-4520-A936-599CC8046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4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498A-16DA-4B43-AFF4-6CBC648AB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9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AEDF-D8FD-4AD7-ABC5-2B915EC8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3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5A5A-81CC-4D33-892E-3D124EF87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1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4299-6E2A-4C5D-9852-677FFC358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8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75D4-7912-4ADA-BAC9-27F1418C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3 w 2123"/>
                <a:gd name="T1" fmla="*/ 632 h 1696"/>
                <a:gd name="T2" fmla="*/ 517 w 2123"/>
                <a:gd name="T3" fmla="*/ 413 h 1696"/>
                <a:gd name="T4" fmla="*/ 643 w 2123"/>
                <a:gd name="T5" fmla="*/ 240 h 1696"/>
                <a:gd name="T6" fmla="*/ 882 w 2123"/>
                <a:gd name="T7" fmla="*/ 356 h 1696"/>
                <a:gd name="T8" fmla="*/ 1160 w 2123"/>
                <a:gd name="T9" fmla="*/ 525 h 1696"/>
                <a:gd name="T10" fmla="*/ 1415 w 2123"/>
                <a:gd name="T11" fmla="*/ 671 h 1696"/>
                <a:gd name="T12" fmla="*/ 1719 w 2123"/>
                <a:gd name="T13" fmla="*/ 823 h 1696"/>
                <a:gd name="T14" fmla="*/ 1797 w 2123"/>
                <a:gd name="T15" fmla="*/ 855 h 1696"/>
                <a:gd name="T16" fmla="*/ 1754 w 2123"/>
                <a:gd name="T17" fmla="*/ 819 h 1696"/>
                <a:gd name="T18" fmla="*/ 1348 w 2123"/>
                <a:gd name="T19" fmla="*/ 606 h 1696"/>
                <a:gd name="T20" fmla="*/ 1038 w 2123"/>
                <a:gd name="T21" fmla="*/ 413 h 1696"/>
                <a:gd name="T22" fmla="*/ 687 w 2123"/>
                <a:gd name="T23" fmla="*/ 199 h 1696"/>
                <a:gd name="T24" fmla="*/ 954 w 2123"/>
                <a:gd name="T25" fmla="*/ 188 h 1696"/>
                <a:gd name="T26" fmla="*/ 1227 w 2123"/>
                <a:gd name="T27" fmla="*/ 192 h 1696"/>
                <a:gd name="T28" fmla="*/ 1542 w 2123"/>
                <a:gd name="T29" fmla="*/ 163 h 1696"/>
                <a:gd name="T30" fmla="*/ 2024 w 2123"/>
                <a:gd name="T31" fmla="*/ 118 h 1696"/>
                <a:gd name="T32" fmla="*/ 1980 w 2123"/>
                <a:gd name="T33" fmla="*/ 105 h 1696"/>
                <a:gd name="T34" fmla="*/ 1471 w 2123"/>
                <a:gd name="T35" fmla="*/ 156 h 1696"/>
                <a:gd name="T36" fmla="*/ 1154 w 2123"/>
                <a:gd name="T37" fmla="*/ 166 h 1696"/>
                <a:gd name="T38" fmla="*/ 723 w 2123"/>
                <a:gd name="T39" fmla="*/ 156 h 1696"/>
                <a:gd name="T40" fmla="*/ 783 w 2123"/>
                <a:gd name="T41" fmla="*/ 138 h 1696"/>
                <a:gd name="T42" fmla="*/ 1088 w 2123"/>
                <a:gd name="T43" fmla="*/ 0 h 1696"/>
                <a:gd name="T44" fmla="*/ 1038 w 2123"/>
                <a:gd name="T45" fmla="*/ 19 h 1696"/>
                <a:gd name="T46" fmla="*/ 965 w 2123"/>
                <a:gd name="T47" fmla="*/ 51 h 1696"/>
                <a:gd name="T48" fmla="*/ 819 w 2123"/>
                <a:gd name="T49" fmla="*/ 116 h 1696"/>
                <a:gd name="T50" fmla="*/ 643 w 2123"/>
                <a:gd name="T51" fmla="*/ 170 h 1696"/>
                <a:gd name="T52" fmla="*/ 607 w 2123"/>
                <a:gd name="T53" fmla="*/ 218 h 1696"/>
                <a:gd name="T54" fmla="*/ 288 w 2123"/>
                <a:gd name="T55" fmla="*/ 356 h 1696"/>
                <a:gd name="T56" fmla="*/ 0 w 2123"/>
                <a:gd name="T57" fmla="*/ 439 h 1696"/>
                <a:gd name="T58" fmla="*/ 0 w 2123"/>
                <a:gd name="T59" fmla="*/ 443 h 1696"/>
                <a:gd name="T60" fmla="*/ 0 w 2123"/>
                <a:gd name="T61" fmla="*/ 464 h 1696"/>
                <a:gd name="T62" fmla="*/ 285 w 2123"/>
                <a:gd name="T63" fmla="*/ 384 h 1696"/>
                <a:gd name="T64" fmla="*/ 565 w 2123"/>
                <a:gd name="T65" fmla="*/ 260 h 1696"/>
                <a:gd name="T66" fmla="*/ 481 w 2123"/>
                <a:gd name="T67" fmla="*/ 406 h 1696"/>
                <a:gd name="T68" fmla="*/ 499 w 2123"/>
                <a:gd name="T69" fmla="*/ 602 h 1696"/>
                <a:gd name="T70" fmla="*/ 442 w 2123"/>
                <a:gd name="T71" fmla="*/ 706 h 1696"/>
                <a:gd name="T72" fmla="*/ 311 w 2123"/>
                <a:gd name="T73" fmla="*/ 897 h 1696"/>
                <a:gd name="T74" fmla="*/ 305 w 2123"/>
                <a:gd name="T75" fmla="*/ 1026 h 1696"/>
                <a:gd name="T76" fmla="*/ 311 w 2123"/>
                <a:gd name="T77" fmla="*/ 1026 h 1696"/>
                <a:gd name="T78" fmla="*/ 329 w 2123"/>
                <a:gd name="T79" fmla="*/ 940 h 1696"/>
                <a:gd name="T80" fmla="*/ 553 w 2123"/>
                <a:gd name="T81" fmla="*/ 632 h 1696"/>
                <a:gd name="T82" fmla="*/ 553 w 2123"/>
                <a:gd name="T83" fmla="*/ 63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2 w 969"/>
                <a:gd name="T1" fmla="*/ 1213 h 1192"/>
                <a:gd name="T2" fmla="*/ 508 w 969"/>
                <a:gd name="T3" fmla="*/ 1219 h 1192"/>
                <a:gd name="T4" fmla="*/ 598 w 969"/>
                <a:gd name="T5" fmla="*/ 1177 h 1192"/>
                <a:gd name="T6" fmla="*/ 840 w 969"/>
                <a:gd name="T7" fmla="*/ 1112 h 1192"/>
                <a:gd name="T8" fmla="*/ 969 w 969"/>
                <a:gd name="T9" fmla="*/ 1082 h 1192"/>
                <a:gd name="T10" fmla="*/ 786 w 969"/>
                <a:gd name="T11" fmla="*/ 1013 h 1192"/>
                <a:gd name="T12" fmla="*/ 574 w 969"/>
                <a:gd name="T13" fmla="*/ 971 h 1192"/>
                <a:gd name="T14" fmla="*/ 206 w 969"/>
                <a:gd name="T15" fmla="*/ 989 h 1192"/>
                <a:gd name="T16" fmla="*/ 308 w 969"/>
                <a:gd name="T17" fmla="*/ 911 h 1192"/>
                <a:gd name="T18" fmla="*/ 514 w 969"/>
                <a:gd name="T19" fmla="*/ 821 h 1192"/>
                <a:gd name="T20" fmla="*/ 721 w 969"/>
                <a:gd name="T21" fmla="*/ 689 h 1192"/>
                <a:gd name="T22" fmla="*/ 727 w 969"/>
                <a:gd name="T23" fmla="*/ 689 h 1192"/>
                <a:gd name="T24" fmla="*/ 739 w 969"/>
                <a:gd name="T25" fmla="*/ 683 h 1192"/>
                <a:gd name="T26" fmla="*/ 780 w 969"/>
                <a:gd name="T27" fmla="*/ 665 h 1192"/>
                <a:gd name="T28" fmla="*/ 804 w 969"/>
                <a:gd name="T29" fmla="*/ 659 h 1192"/>
                <a:gd name="T30" fmla="*/ 816 w 969"/>
                <a:gd name="T31" fmla="*/ 647 h 1192"/>
                <a:gd name="T32" fmla="*/ 822 w 969"/>
                <a:gd name="T33" fmla="*/ 635 h 1192"/>
                <a:gd name="T34" fmla="*/ 816 w 969"/>
                <a:gd name="T35" fmla="*/ 629 h 1192"/>
                <a:gd name="T36" fmla="*/ 810 w 969"/>
                <a:gd name="T37" fmla="*/ 617 h 1192"/>
                <a:gd name="T38" fmla="*/ 810 w 969"/>
                <a:gd name="T39" fmla="*/ 584 h 1192"/>
                <a:gd name="T40" fmla="*/ 822 w 969"/>
                <a:gd name="T41" fmla="*/ 554 h 1192"/>
                <a:gd name="T42" fmla="*/ 834 w 969"/>
                <a:gd name="T43" fmla="*/ 524 h 1192"/>
                <a:gd name="T44" fmla="*/ 853 w 969"/>
                <a:gd name="T45" fmla="*/ 494 h 1192"/>
                <a:gd name="T46" fmla="*/ 869 w 969"/>
                <a:gd name="T47" fmla="*/ 464 h 1192"/>
                <a:gd name="T48" fmla="*/ 877 w 969"/>
                <a:gd name="T49" fmla="*/ 446 h 1192"/>
                <a:gd name="T50" fmla="*/ 885 w 969"/>
                <a:gd name="T51" fmla="*/ 440 h 1192"/>
                <a:gd name="T52" fmla="*/ 885 w 969"/>
                <a:gd name="T53" fmla="*/ 356 h 1192"/>
                <a:gd name="T54" fmla="*/ 885 w 969"/>
                <a:gd name="T55" fmla="*/ 350 h 1192"/>
                <a:gd name="T56" fmla="*/ 891 w 969"/>
                <a:gd name="T57" fmla="*/ 344 h 1192"/>
                <a:gd name="T58" fmla="*/ 909 w 969"/>
                <a:gd name="T59" fmla="*/ 314 h 1192"/>
                <a:gd name="T60" fmla="*/ 921 w 969"/>
                <a:gd name="T61" fmla="*/ 278 h 1192"/>
                <a:gd name="T62" fmla="*/ 933 w 969"/>
                <a:gd name="T63" fmla="*/ 248 h 1192"/>
                <a:gd name="T64" fmla="*/ 939 w 969"/>
                <a:gd name="T65" fmla="*/ 236 h 1192"/>
                <a:gd name="T66" fmla="*/ 945 w 969"/>
                <a:gd name="T67" fmla="*/ 224 h 1192"/>
                <a:gd name="T68" fmla="*/ 963 w 969"/>
                <a:gd name="T69" fmla="*/ 173 h 1192"/>
                <a:gd name="T70" fmla="*/ 981 w 969"/>
                <a:gd name="T71" fmla="*/ 137 h 1192"/>
                <a:gd name="T72" fmla="*/ 987 w 969"/>
                <a:gd name="T73" fmla="*/ 125 h 1192"/>
                <a:gd name="T74" fmla="*/ 987 w 969"/>
                <a:gd name="T75" fmla="*/ 119 h 1192"/>
                <a:gd name="T76" fmla="*/ 1005 w 969"/>
                <a:gd name="T77" fmla="*/ 0 h 1192"/>
                <a:gd name="T78" fmla="*/ 981 w 969"/>
                <a:gd name="T79" fmla="*/ 47 h 1192"/>
                <a:gd name="T80" fmla="*/ 810 w 969"/>
                <a:gd name="T81" fmla="*/ 113 h 1192"/>
                <a:gd name="T82" fmla="*/ 733 w 969"/>
                <a:gd name="T83" fmla="*/ 161 h 1192"/>
                <a:gd name="T84" fmla="*/ 478 w 969"/>
                <a:gd name="T85" fmla="*/ 242 h 1192"/>
                <a:gd name="T86" fmla="*/ 290 w 969"/>
                <a:gd name="T87" fmla="*/ 296 h 1192"/>
                <a:gd name="T88" fmla="*/ 182 w 969"/>
                <a:gd name="T89" fmla="*/ 302 h 1192"/>
                <a:gd name="T90" fmla="*/ 12 w 969"/>
                <a:gd name="T91" fmla="*/ 494 h 1192"/>
                <a:gd name="T92" fmla="*/ 0 w 969"/>
                <a:gd name="T93" fmla="*/ 518 h 1192"/>
                <a:gd name="T94" fmla="*/ 0 w 969"/>
                <a:gd name="T95" fmla="*/ 1213 h 1192"/>
                <a:gd name="T96" fmla="*/ 96 w 969"/>
                <a:gd name="T97" fmla="*/ 1207 h 1192"/>
                <a:gd name="T98" fmla="*/ 332 w 969"/>
                <a:gd name="T99" fmla="*/ 1213 h 1192"/>
                <a:gd name="T100" fmla="*/ 332 w 969"/>
                <a:gd name="T101" fmla="*/ 1213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70 w 2176"/>
                <a:gd name="T1" fmla="*/ 785 h 1505"/>
                <a:gd name="T2" fmla="*/ 1235 w 2176"/>
                <a:gd name="T3" fmla="*/ 1253 h 1505"/>
                <a:gd name="T4" fmla="*/ 992 w 2176"/>
                <a:gd name="T5" fmla="*/ 1211 h 1505"/>
                <a:gd name="T6" fmla="*/ 750 w 2176"/>
                <a:gd name="T7" fmla="*/ 1145 h 1505"/>
                <a:gd name="T8" fmla="*/ 460 w 2176"/>
                <a:gd name="T9" fmla="*/ 1127 h 1505"/>
                <a:gd name="T10" fmla="*/ 0 w 2176"/>
                <a:gd name="T11" fmla="*/ 1097 h 1505"/>
                <a:gd name="T12" fmla="*/ 30 w 2176"/>
                <a:gd name="T13" fmla="*/ 1133 h 1505"/>
                <a:gd name="T14" fmla="*/ 514 w 2176"/>
                <a:gd name="T15" fmla="*/ 1151 h 1505"/>
                <a:gd name="T16" fmla="*/ 804 w 2176"/>
                <a:gd name="T17" fmla="*/ 1205 h 1505"/>
                <a:gd name="T18" fmla="*/ 1175 w 2176"/>
                <a:gd name="T19" fmla="*/ 1328 h 1505"/>
                <a:gd name="T20" fmla="*/ 1110 w 2176"/>
                <a:gd name="T21" fmla="*/ 1346 h 1505"/>
                <a:gd name="T22" fmla="*/ 738 w 2176"/>
                <a:gd name="T23" fmla="*/ 1532 h 1505"/>
                <a:gd name="T24" fmla="*/ 792 w 2176"/>
                <a:gd name="T25" fmla="*/ 1508 h 1505"/>
                <a:gd name="T26" fmla="*/ 897 w 2176"/>
                <a:gd name="T27" fmla="*/ 1466 h 1505"/>
                <a:gd name="T28" fmla="*/ 1058 w 2176"/>
                <a:gd name="T29" fmla="*/ 1382 h 1505"/>
                <a:gd name="T30" fmla="*/ 1259 w 2176"/>
                <a:gd name="T31" fmla="*/ 1322 h 1505"/>
                <a:gd name="T32" fmla="*/ 1312 w 2176"/>
                <a:gd name="T33" fmla="*/ 1241 h 1505"/>
                <a:gd name="T34" fmla="*/ 1695 w 2176"/>
                <a:gd name="T35" fmla="*/ 1061 h 1505"/>
                <a:gd name="T36" fmla="*/ 2003 w 2176"/>
                <a:gd name="T37" fmla="*/ 971 h 1505"/>
                <a:gd name="T38" fmla="*/ 2257 w 2176"/>
                <a:gd name="T39" fmla="*/ 839 h 1505"/>
                <a:gd name="T40" fmla="*/ 2033 w 2176"/>
                <a:gd name="T41" fmla="*/ 929 h 1505"/>
                <a:gd name="T42" fmla="*/ 1719 w 2176"/>
                <a:gd name="T43" fmla="*/ 1007 h 1505"/>
                <a:gd name="T44" fmla="*/ 1393 w 2176"/>
                <a:gd name="T45" fmla="*/ 1169 h 1505"/>
                <a:gd name="T46" fmla="*/ 1555 w 2176"/>
                <a:gd name="T47" fmla="*/ 923 h 1505"/>
                <a:gd name="T48" fmla="*/ 1683 w 2176"/>
                <a:gd name="T49" fmla="*/ 554 h 1505"/>
                <a:gd name="T50" fmla="*/ 1803 w 2176"/>
                <a:gd name="T51" fmla="*/ 381 h 1505"/>
                <a:gd name="T52" fmla="*/ 2051 w 2176"/>
                <a:gd name="T53" fmla="*/ 60 h 1505"/>
                <a:gd name="T54" fmla="*/ 2077 w 2176"/>
                <a:gd name="T55" fmla="*/ 0 h 1505"/>
                <a:gd name="T56" fmla="*/ 2045 w 2176"/>
                <a:gd name="T57" fmla="*/ 0 h 1505"/>
                <a:gd name="T58" fmla="*/ 1659 w 2176"/>
                <a:gd name="T59" fmla="*/ 489 h 1505"/>
                <a:gd name="T60" fmla="*/ 1531 w 2176"/>
                <a:gd name="T61" fmla="*/ 905 h 1505"/>
                <a:gd name="T62" fmla="*/ 1300 w 2176"/>
                <a:gd name="T63" fmla="*/ 1193 h 1505"/>
                <a:gd name="T64" fmla="*/ 1175 w 2176"/>
                <a:gd name="T65" fmla="*/ 923 h 1505"/>
                <a:gd name="T66" fmla="*/ 1046 w 2176"/>
                <a:gd name="T67" fmla="*/ 549 h 1505"/>
                <a:gd name="T68" fmla="*/ 921 w 2176"/>
                <a:gd name="T69" fmla="*/ 222 h 1505"/>
                <a:gd name="T70" fmla="*/ 816 w 2176"/>
                <a:gd name="T71" fmla="*/ 0 h 1505"/>
                <a:gd name="T72" fmla="*/ 780 w 2176"/>
                <a:gd name="T73" fmla="*/ 0 h 1505"/>
                <a:gd name="T74" fmla="*/ 939 w 2176"/>
                <a:gd name="T75" fmla="*/ 363 h 1505"/>
                <a:gd name="T76" fmla="*/ 1070 w 2176"/>
                <a:gd name="T77" fmla="*/ 785 h 1505"/>
                <a:gd name="T78" fmla="*/ 1070 w 2176"/>
                <a:gd name="T79" fmla="*/ 78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0 w 813"/>
                <a:gd name="T1" fmla="*/ 573 h 804"/>
                <a:gd name="T2" fmla="*/ 338 w 813"/>
                <a:gd name="T3" fmla="*/ 447 h 804"/>
                <a:gd name="T4" fmla="*/ 664 w 813"/>
                <a:gd name="T5" fmla="*/ 225 h 804"/>
                <a:gd name="T6" fmla="*/ 840 w 813"/>
                <a:gd name="T7" fmla="*/ 0 h 804"/>
                <a:gd name="T8" fmla="*/ 702 w 813"/>
                <a:gd name="T9" fmla="*/ 150 h 804"/>
                <a:gd name="T10" fmla="*/ 153 w 813"/>
                <a:gd name="T11" fmla="*/ 513 h 804"/>
                <a:gd name="T12" fmla="*/ 0 w 813"/>
                <a:gd name="T13" fmla="*/ 750 h 804"/>
                <a:gd name="T14" fmla="*/ 0 w 813"/>
                <a:gd name="T15" fmla="*/ 822 h 804"/>
                <a:gd name="T16" fmla="*/ 170 w 813"/>
                <a:gd name="T17" fmla="*/ 573 h 804"/>
                <a:gd name="T18" fmla="*/ 170 w 813"/>
                <a:gd name="T19" fmla="*/ 573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8 w 759"/>
                <a:gd name="T1" fmla="*/ 66 h 107"/>
                <a:gd name="T2" fmla="*/ 786 w 759"/>
                <a:gd name="T3" fmla="*/ 0 h 107"/>
                <a:gd name="T4" fmla="*/ 514 w 759"/>
                <a:gd name="T5" fmla="*/ 36 h 107"/>
                <a:gd name="T6" fmla="*/ 147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8 w 759"/>
                <a:gd name="T15" fmla="*/ 66 h 107"/>
                <a:gd name="T16" fmla="*/ 47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41 w 3169"/>
                <a:gd name="T1" fmla="*/ 248 h 743"/>
                <a:gd name="T2" fmla="*/ 1797 w 3169"/>
                <a:gd name="T3" fmla="*/ 242 h 743"/>
                <a:gd name="T4" fmla="*/ 2168 w 3169"/>
                <a:gd name="T5" fmla="*/ 260 h 743"/>
                <a:gd name="T6" fmla="*/ 2598 w 3169"/>
                <a:gd name="T7" fmla="*/ 242 h 743"/>
                <a:gd name="T8" fmla="*/ 3286 w 3169"/>
                <a:gd name="T9" fmla="*/ 213 h 743"/>
                <a:gd name="T10" fmla="*/ 3232 w 3169"/>
                <a:gd name="T11" fmla="*/ 195 h 743"/>
                <a:gd name="T12" fmla="*/ 2512 w 3169"/>
                <a:gd name="T13" fmla="*/ 230 h 743"/>
                <a:gd name="T14" fmla="*/ 2075 w 3169"/>
                <a:gd name="T15" fmla="*/ 230 h 743"/>
                <a:gd name="T16" fmla="*/ 1513 w 3169"/>
                <a:gd name="T17" fmla="*/ 195 h 743"/>
                <a:gd name="T18" fmla="*/ 1599 w 3169"/>
                <a:gd name="T19" fmla="*/ 168 h 743"/>
                <a:gd name="T20" fmla="*/ 2115 w 3169"/>
                <a:gd name="T21" fmla="*/ 0 h 743"/>
                <a:gd name="T22" fmla="*/ 2033 w 3169"/>
                <a:gd name="T23" fmla="*/ 24 h 743"/>
                <a:gd name="T24" fmla="*/ 1908 w 3169"/>
                <a:gd name="T25" fmla="*/ 66 h 743"/>
                <a:gd name="T26" fmla="*/ 1665 w 3169"/>
                <a:gd name="T27" fmla="*/ 138 h 743"/>
                <a:gd name="T28" fmla="*/ 1392 w 3169"/>
                <a:gd name="T29" fmla="*/ 207 h 743"/>
                <a:gd name="T30" fmla="*/ 1313 w 3169"/>
                <a:gd name="T31" fmla="*/ 260 h 743"/>
                <a:gd name="T32" fmla="*/ 792 w 3169"/>
                <a:gd name="T33" fmla="*/ 422 h 743"/>
                <a:gd name="T34" fmla="*/ 344 w 3169"/>
                <a:gd name="T35" fmla="*/ 512 h 743"/>
                <a:gd name="T36" fmla="*/ 0 w 3169"/>
                <a:gd name="T37" fmla="*/ 635 h 743"/>
                <a:gd name="T38" fmla="*/ 308 w 3169"/>
                <a:gd name="T39" fmla="*/ 548 h 743"/>
                <a:gd name="T40" fmla="*/ 762 w 3169"/>
                <a:gd name="T41" fmla="*/ 458 h 743"/>
                <a:gd name="T42" fmla="*/ 1223 w 3169"/>
                <a:gd name="T43" fmla="*/ 320 h 743"/>
                <a:gd name="T44" fmla="*/ 1017 w 3169"/>
                <a:gd name="T45" fmla="*/ 500 h 743"/>
                <a:gd name="T46" fmla="*/ 903 w 3169"/>
                <a:gd name="T47" fmla="*/ 761 h 743"/>
                <a:gd name="T48" fmla="*/ 897 w 3169"/>
                <a:gd name="T49" fmla="*/ 761 h 743"/>
                <a:gd name="T50" fmla="*/ 969 w 3169"/>
                <a:gd name="T51" fmla="*/ 761 h 743"/>
                <a:gd name="T52" fmla="*/ 1058 w 3169"/>
                <a:gd name="T53" fmla="*/ 506 h 743"/>
                <a:gd name="T54" fmla="*/ 1342 w 3169"/>
                <a:gd name="T55" fmla="*/ 290 h 743"/>
                <a:gd name="T56" fmla="*/ 1585 w 3169"/>
                <a:gd name="T57" fmla="*/ 458 h 743"/>
                <a:gd name="T58" fmla="*/ 1833 w 3169"/>
                <a:gd name="T59" fmla="*/ 695 h 743"/>
                <a:gd name="T60" fmla="*/ 1926 w 3169"/>
                <a:gd name="T61" fmla="*/ 761 h 743"/>
                <a:gd name="T62" fmla="*/ 1991 w 3169"/>
                <a:gd name="T63" fmla="*/ 761 h 743"/>
                <a:gd name="T64" fmla="*/ 1755 w 3169"/>
                <a:gd name="T65" fmla="*/ 536 h 743"/>
                <a:gd name="T66" fmla="*/ 1441 w 3169"/>
                <a:gd name="T67" fmla="*/ 248 h 743"/>
                <a:gd name="T68" fmla="*/ 1441 w 3169"/>
                <a:gd name="T69" fmla="*/ 248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14 w 2153"/>
                <a:gd name="T1" fmla="*/ 869 h 1930"/>
                <a:gd name="T2" fmla="*/ 2009 w 2153"/>
                <a:gd name="T3" fmla="*/ 1037 h 1930"/>
                <a:gd name="T4" fmla="*/ 2132 w 2153"/>
                <a:gd name="T5" fmla="*/ 1186 h 1930"/>
                <a:gd name="T6" fmla="*/ 2198 w 2153"/>
                <a:gd name="T7" fmla="*/ 1273 h 1930"/>
                <a:gd name="T8" fmla="*/ 2234 w 2153"/>
                <a:gd name="T9" fmla="*/ 1321 h 1930"/>
                <a:gd name="T10" fmla="*/ 1961 w 2153"/>
                <a:gd name="T11" fmla="*/ 995 h 1930"/>
                <a:gd name="T12" fmla="*/ 1932 w 2153"/>
                <a:gd name="T13" fmla="*/ 947 h 1930"/>
                <a:gd name="T14" fmla="*/ 1852 w 2153"/>
                <a:gd name="T15" fmla="*/ 1267 h 1930"/>
                <a:gd name="T16" fmla="*/ 1838 w 2153"/>
                <a:gd name="T17" fmla="*/ 1513 h 1930"/>
                <a:gd name="T18" fmla="*/ 1890 w 2153"/>
                <a:gd name="T19" fmla="*/ 1942 h 1930"/>
                <a:gd name="T20" fmla="*/ 1859 w 2153"/>
                <a:gd name="T21" fmla="*/ 1966 h 1930"/>
                <a:gd name="T22" fmla="*/ 1811 w 2153"/>
                <a:gd name="T23" fmla="*/ 1561 h 1930"/>
                <a:gd name="T24" fmla="*/ 1791 w 2153"/>
                <a:gd name="T25" fmla="*/ 1315 h 1930"/>
                <a:gd name="T26" fmla="*/ 1831 w 2153"/>
                <a:gd name="T27" fmla="*/ 1103 h 1930"/>
                <a:gd name="T28" fmla="*/ 1838 w 2153"/>
                <a:gd name="T29" fmla="*/ 893 h 1930"/>
                <a:gd name="T30" fmla="*/ 1313 w 2153"/>
                <a:gd name="T31" fmla="*/ 1025 h 1930"/>
                <a:gd name="T32" fmla="*/ 856 w 2153"/>
                <a:gd name="T33" fmla="*/ 1150 h 1930"/>
                <a:gd name="T34" fmla="*/ 332 w 2153"/>
                <a:gd name="T35" fmla="*/ 1339 h 1930"/>
                <a:gd name="T36" fmla="*/ 18 w 2153"/>
                <a:gd name="T37" fmla="*/ 1447 h 1930"/>
                <a:gd name="T38" fmla="*/ 320 w 2153"/>
                <a:gd name="T39" fmla="*/ 1309 h 1930"/>
                <a:gd name="T40" fmla="*/ 709 w 2153"/>
                <a:gd name="T41" fmla="*/ 1162 h 1930"/>
                <a:gd name="T42" fmla="*/ 1058 w 2153"/>
                <a:gd name="T43" fmla="*/ 1055 h 1930"/>
                <a:gd name="T44" fmla="*/ 1465 w 2153"/>
                <a:gd name="T45" fmla="*/ 947 h 1930"/>
                <a:gd name="T46" fmla="*/ 1755 w 2153"/>
                <a:gd name="T47" fmla="*/ 833 h 1930"/>
                <a:gd name="T48" fmla="*/ 1387 w 2153"/>
                <a:gd name="T49" fmla="*/ 632 h 1930"/>
                <a:gd name="T50" fmla="*/ 897 w 2153"/>
                <a:gd name="T51" fmla="*/ 524 h 1930"/>
                <a:gd name="T52" fmla="*/ 236 w 2153"/>
                <a:gd name="T53" fmla="*/ 161 h 1930"/>
                <a:gd name="T54" fmla="*/ 0 w 2153"/>
                <a:gd name="T55" fmla="*/ 83 h 1930"/>
                <a:gd name="T56" fmla="*/ 338 w 2153"/>
                <a:gd name="T57" fmla="*/ 179 h 1930"/>
                <a:gd name="T58" fmla="*/ 739 w 2153"/>
                <a:gd name="T59" fmla="*/ 392 h 1930"/>
                <a:gd name="T60" fmla="*/ 969 w 2153"/>
                <a:gd name="T61" fmla="*/ 500 h 1930"/>
                <a:gd name="T62" fmla="*/ 1405 w 2153"/>
                <a:gd name="T63" fmla="*/ 602 h 1930"/>
                <a:gd name="T64" fmla="*/ 1713 w 2153"/>
                <a:gd name="T65" fmla="*/ 761 h 1930"/>
                <a:gd name="T66" fmla="*/ 1477 w 2153"/>
                <a:gd name="T67" fmla="*/ 470 h 1930"/>
                <a:gd name="T68" fmla="*/ 1334 w 2153"/>
                <a:gd name="T69" fmla="*/ 191 h 1930"/>
                <a:gd name="T70" fmla="*/ 1199 w 2153"/>
                <a:gd name="T71" fmla="*/ 0 h 1930"/>
                <a:gd name="T72" fmla="*/ 1393 w 2153"/>
                <a:gd name="T73" fmla="*/ 215 h 1930"/>
                <a:gd name="T74" fmla="*/ 1543 w 2153"/>
                <a:gd name="T75" fmla="*/ 494 h 1930"/>
                <a:gd name="T76" fmla="*/ 1811 w 2153"/>
                <a:gd name="T77" fmla="*/ 821 h 1930"/>
                <a:gd name="T78" fmla="*/ 1914 w 2153"/>
                <a:gd name="T79" fmla="*/ 869 h 1930"/>
                <a:gd name="T80" fmla="*/ 1914 w 2153"/>
                <a:gd name="T81" fmla="*/ 86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96B439-A2D1-4889-A12F-21A2CFA4C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8" r:id="rId14"/>
    <p:sldLayoutId id="2147483849" r:id="rId15"/>
    <p:sldLayoutId id="2147483850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Кафедра госпитальной </a:t>
            </a:r>
            <a:r>
              <a:rPr lang="ru-RU" dirty="0" smtClean="0"/>
              <a:t>хирургии</a:t>
            </a:r>
            <a:endParaRPr lang="ru-RU" dirty="0" smtClean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 С Т О Р И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Коарктация аорты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врожденное сегментарное сужение аорты, располагающееся в области ее перешейка.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среди детей первого года жизни с ВПС коарктации аорты - четвертый по частоте порок.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встречается у 7,5% всех детей, родившихся с ВПС. Заболевание в 2-2,5 раза чаще встречается у лиц мужского пола.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Для определения локализации опухоли применяются: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УЗИ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компьютерная томография (КТ)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магнитно-резонансная томография (МРТ)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сканирование надпочечников после инъекции специального вещества (131I-метайодобензилгуанидина)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Катетеризация нижней полой вены с определением содержания катехоламинов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60562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8864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289175"/>
            <a:ext cx="4191000" cy="3152775"/>
          </a:xfrm>
        </p:spPr>
      </p:pic>
    </p:spTree>
    <p:extLst>
      <p:ext uri="{BB962C8B-B14F-4D97-AF65-F5344CB8AC3E}">
        <p14:creationId xmlns:p14="http://schemas.microsoft.com/office/powerpoint/2010/main" val="3138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80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8532813" cy="672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61" y="1600200"/>
            <a:ext cx="6187877" cy="4530725"/>
          </a:xfrm>
        </p:spPr>
      </p:pic>
    </p:spTree>
    <p:extLst>
      <p:ext uri="{BB962C8B-B14F-4D97-AF65-F5344CB8AC3E}">
        <p14:creationId xmlns:p14="http://schemas.microsoft.com/office/powerpoint/2010/main" val="1591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Лабораторная диагностика: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повышенный уровень свободных катехоламинов в моче или плазме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самая надежная проба – определение общей концентрации </a:t>
            </a:r>
            <a:r>
              <a:rPr lang="ru-RU" dirty="0" err="1" smtClean="0"/>
              <a:t>метанефринов</a:t>
            </a:r>
            <a:r>
              <a:rPr lang="ru-RU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метанефрина</a:t>
            </a:r>
            <a:r>
              <a:rPr lang="ru-RU" sz="2000" dirty="0" smtClean="0"/>
              <a:t> и </a:t>
            </a:r>
            <a:r>
              <a:rPr lang="ru-RU" sz="2000" dirty="0" err="1" smtClean="0"/>
              <a:t>норметанефрина</a:t>
            </a:r>
            <a:r>
              <a:rPr lang="ru-RU" sz="2000" dirty="0" smtClean="0"/>
              <a:t> – биологически неактивных продуктов </a:t>
            </a:r>
            <a:r>
              <a:rPr lang="ru-RU" sz="2000" dirty="0" err="1" smtClean="0"/>
              <a:t>метилирования</a:t>
            </a:r>
            <a:r>
              <a:rPr lang="ru-RU" sz="2000" dirty="0" smtClean="0"/>
              <a:t> адреналина и норадреналина) в суточной моче.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Адренолитический тест: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При постоянной гипертензии и АД не ниже 160/110 мм рт. ст. применяется проба с α-</a:t>
            </a:r>
            <a:r>
              <a:rPr lang="ru-RU" sz="2000" dirty="0" err="1" smtClean="0"/>
              <a:t>адреноблокаторами</a:t>
            </a:r>
            <a:r>
              <a:rPr lang="ru-RU" sz="2000" dirty="0" smtClean="0"/>
              <a:t> – </a:t>
            </a:r>
            <a:r>
              <a:rPr lang="ru-RU" sz="2000" dirty="0" err="1" smtClean="0"/>
              <a:t>фентоламином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тропафеном</a:t>
            </a:r>
            <a:r>
              <a:rPr lang="ru-RU" sz="2000" dirty="0" smtClean="0"/>
              <a:t>. Вводят внутривенно 5 мг </a:t>
            </a:r>
            <a:r>
              <a:rPr lang="ru-RU" sz="2000" dirty="0" err="1" smtClean="0"/>
              <a:t>фентоламина</a:t>
            </a:r>
            <a:r>
              <a:rPr lang="ru-RU" sz="2000" dirty="0" smtClean="0"/>
              <a:t> или 1 мл 1% либо 2% раствора </a:t>
            </a:r>
            <a:r>
              <a:rPr lang="ru-RU" sz="2000" dirty="0" err="1" smtClean="0"/>
              <a:t>тропафена</a:t>
            </a:r>
            <a:r>
              <a:rPr lang="ru-RU" sz="2000" dirty="0" smtClean="0"/>
              <a:t>. Снижение АД в течение 5 мин на 40/25 мм рт. ст. по сравнению с исходным позволяет заподозрить наличие </a:t>
            </a:r>
            <a:r>
              <a:rPr lang="ru-RU" sz="2000" dirty="0" err="1" smtClean="0"/>
              <a:t>феохромоцитомы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Биохимия: в моче – адреналин (10,5 мкг). Норадреналин (40 мкг) – повышение в 5 раз</a:t>
            </a:r>
          </a:p>
          <a:p>
            <a:pPr eaLnBrk="1" hangingPunct="1">
              <a:defRPr/>
            </a:pPr>
            <a:r>
              <a:rPr lang="ru-RU" dirty="0" smtClean="0"/>
              <a:t>Гипергликемия, </a:t>
            </a:r>
            <a:r>
              <a:rPr lang="ru-RU" dirty="0" err="1" smtClean="0"/>
              <a:t>глюкозурия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Лечение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Наиболее радикальный метод лечения феохромоцитомы – хирургическое удаление опухоли. Однако он может проводиться лишь после стабилизации артериального давления.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 этой целью на дооперационном этапе лечения феохромоцитомы пациенту назначается приём а-адреноблокаторов: Феноксибензамин, Фентоламин, Тропафен и т.д. Критерием эффективности лечения феохромоцитомы считается появление ортостатических колебаний артериального давления, вызванных переменой положения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Хирургическое лечение -  эпинефрэктомия.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Лапаротомия</a:t>
            </a:r>
          </a:p>
          <a:p>
            <a:pPr eaLnBrk="1" hangingPunct="1">
              <a:defRPr/>
            </a:pPr>
            <a:r>
              <a:rPr lang="ru-RU" smtClean="0"/>
              <a:t>Тораколюмбофренотомия</a:t>
            </a:r>
          </a:p>
          <a:p>
            <a:pPr eaLnBrk="1" hangingPunct="1">
              <a:defRPr/>
            </a:pPr>
            <a:r>
              <a:rPr lang="ru-RU" smtClean="0"/>
              <a:t>Лапароскопическое удаление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1140" name="Picture 4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60350"/>
            <a:ext cx="41386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Bonnet (1903)</a:t>
            </a:r>
            <a:r>
              <a:rPr lang="ru-RU" dirty="0" smtClean="0"/>
              <a:t>, </a:t>
            </a:r>
            <a:r>
              <a:rPr lang="en-US" dirty="0" smtClean="0"/>
              <a:t>Edwards (1948) </a:t>
            </a:r>
            <a:r>
              <a:rPr lang="ru-RU" dirty="0" smtClean="0"/>
              <a:t>выделяют: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Взрослый тип;</a:t>
            </a:r>
          </a:p>
          <a:p>
            <a:pPr eaLnBrk="1" hangingPunct="1">
              <a:defRPr/>
            </a:pPr>
            <a:r>
              <a:rPr lang="ru-RU" sz="4000" smtClean="0"/>
              <a:t>Детский тип.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6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3900"/>
            <a:ext cx="82073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2" y="1600200"/>
            <a:ext cx="5576276" cy="4530725"/>
          </a:xfrm>
        </p:spPr>
      </p:pic>
    </p:spTree>
    <p:extLst>
      <p:ext uri="{BB962C8B-B14F-4D97-AF65-F5344CB8AC3E}">
        <p14:creationId xmlns:p14="http://schemas.microsoft.com/office/powerpoint/2010/main" val="29002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Диагностика</a:t>
            </a:r>
            <a:br>
              <a:rPr lang="ru-RU" sz="3600" smtClean="0"/>
            </a:br>
            <a:r>
              <a:rPr lang="ru-RU" sz="3600" smtClean="0"/>
              <a:t>1 этап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8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Начало заболевания в детском возрасте и в возрастные периоды 17-30 и старше 45 лет.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Клиника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-стабильно высокие цифры систолического, и особенно диастолического (выше 100 мм </a:t>
            </a:r>
            <a:r>
              <a:rPr lang="ru-RU" sz="2400" dirty="0" err="1" smtClean="0"/>
              <a:t>рт.ст</a:t>
            </a:r>
            <a:r>
              <a:rPr lang="ru-RU" sz="2400" dirty="0" smtClean="0"/>
              <a:t>.) АД;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-быстрое прогрессирование АГ, резистентность к стандартной гипотензивной терапии;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-быстрое развитие поражения органов – мишеней: гипертрофии  ЛЖ с его перегрузкой, эпизодами острой левожелудочковой недостаточности; </a:t>
            </a:r>
            <a:r>
              <a:rPr lang="ru-RU" sz="2400" dirty="0" err="1" smtClean="0"/>
              <a:t>ангиопатия</a:t>
            </a:r>
            <a:r>
              <a:rPr lang="ru-RU" sz="2400" dirty="0" smtClean="0"/>
              <a:t> сетчатки; энцефалопатия и мозговые осложнения; протеинурия, микрогематурия, появление признаков  ХПН у лиц с АГ.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2 этап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Ультрасонография</a:t>
            </a:r>
            <a:r>
              <a:rPr lang="ru-RU" sz="16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Экскреторная урография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Почечная </a:t>
            </a:r>
            <a:r>
              <a:rPr lang="ru-RU" sz="2800" dirty="0" err="1" smtClean="0"/>
              <a:t>сцинтиграфия</a:t>
            </a:r>
            <a:r>
              <a:rPr lang="ru-RU" sz="16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Допплеровское ультразвуковое сканирование</a:t>
            </a:r>
            <a:r>
              <a:rPr lang="ru-RU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3 этап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выполнение  </a:t>
            </a:r>
            <a:r>
              <a:rPr lang="ru-RU" dirty="0" err="1" smtClean="0"/>
              <a:t>аортографии</a:t>
            </a:r>
            <a:r>
              <a:rPr lang="ru-RU" dirty="0" smtClean="0"/>
              <a:t> с почечным сегментом. Этот метод на сегодняшний день является "золотым стандартом" в диагностике ВРГ и характеризуется диагностической точностью 98-99%.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Анатомически выделяют: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smtClean="0"/>
              <a:t>Изолированная 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smtClean="0"/>
              <a:t>КА в сочетании с ОАП (предуктальная, юкстадуктальная, постдуктальная)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smtClean="0"/>
              <a:t>КА в сочетании с другими ВПС.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smtClean="0"/>
              <a:t>Атипические варианты (кинкинг, грудная, абдоминальная аорта)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Варианты </a:t>
            </a:r>
            <a:r>
              <a:rPr lang="ru-RU" sz="1800" dirty="0" err="1" smtClean="0"/>
              <a:t>коарктации</a:t>
            </a:r>
            <a:r>
              <a:rPr lang="ru-RU" sz="1800" dirty="0" smtClean="0"/>
              <a:t> аорты. 1 - </a:t>
            </a:r>
            <a:r>
              <a:rPr lang="ru-RU" sz="1800" dirty="0" err="1" smtClean="0"/>
              <a:t>постдуктальный</a:t>
            </a:r>
            <a:r>
              <a:rPr lang="ru-RU" sz="1800" dirty="0" smtClean="0"/>
              <a:t>; 2 - </a:t>
            </a:r>
            <a:r>
              <a:rPr lang="ru-RU" sz="1800" dirty="0" err="1" smtClean="0"/>
              <a:t>преддуктальный</a:t>
            </a:r>
            <a:r>
              <a:rPr lang="ru-RU" sz="1800" dirty="0" smtClean="0"/>
              <a:t> с локальным сужением; 3 - </a:t>
            </a:r>
            <a:r>
              <a:rPr lang="ru-RU" sz="1800" dirty="0" err="1" smtClean="0"/>
              <a:t>преддуктальный</a:t>
            </a:r>
            <a:r>
              <a:rPr lang="ru-RU" sz="1800" dirty="0" smtClean="0"/>
              <a:t> с сужением на протяжении; а - </a:t>
            </a:r>
            <a:r>
              <a:rPr lang="ru-RU" sz="1800" dirty="0" err="1" smtClean="0"/>
              <a:t>коарктация</a:t>
            </a:r>
            <a:r>
              <a:rPr lang="ru-RU" sz="1800" dirty="0" smtClean="0"/>
              <a:t> аорты; б - открытый артериальный проток.</a:t>
            </a:r>
          </a:p>
        </p:txBody>
      </p:sp>
      <p:pic>
        <p:nvPicPr>
          <p:cNvPr id="17411" name="Picture 6" descr="коаркт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420938"/>
            <a:ext cx="65532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Патогенез артериальной гипертензии при коарктации аорты.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Почечный механизм</a:t>
            </a:r>
          </a:p>
          <a:p>
            <a:pPr eaLnBrk="1" hangingPunct="1">
              <a:defRPr/>
            </a:pPr>
            <a:r>
              <a:rPr lang="ru-RU" dirty="0" smtClean="0"/>
              <a:t>Механический – препятствие току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Патогенез.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4400" b="1" smtClean="0"/>
              <a:t>Проксимальнее сужения.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i="1" smtClean="0"/>
              <a:t>Гипертензия – увеличение ЛЖ – расширение сети коллатералей – активация ЮГА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ru-RU" sz="4400" b="1" smtClean="0"/>
              <a:t>Дистальнее сужения.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i="1" smtClean="0"/>
              <a:t>Гипотензия (градиент давления 50 мм рт.ст.)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10" y="1600200"/>
            <a:ext cx="6544380" cy="4530725"/>
          </a:xfrm>
        </p:spPr>
      </p:pic>
    </p:spTree>
    <p:extLst>
      <p:ext uri="{BB962C8B-B14F-4D97-AF65-F5344CB8AC3E}">
        <p14:creationId xmlns:p14="http://schemas.microsoft.com/office/powerpoint/2010/main" val="39445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Клиника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Малоподвижность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Резкие головные боли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Носовые кровотечения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Расстройство зрения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Пневмонии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Высокое АД, градиент давления 50 мм.рт.ст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Спастические боли в животе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Перемежающаяся хромота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3893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Клиника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Непропорциональное развитие туловища</a:t>
            </a:r>
          </a:p>
          <a:p>
            <a:pPr eaLnBrk="1" hangingPunct="1">
              <a:defRPr/>
            </a:pPr>
            <a:r>
              <a:rPr lang="ru-RU" dirty="0" smtClean="0"/>
              <a:t>Акцент П тона на ЛА</a:t>
            </a:r>
          </a:p>
          <a:p>
            <a:pPr eaLnBrk="1" hangingPunct="1">
              <a:defRPr/>
            </a:pPr>
            <a:r>
              <a:rPr lang="en-US" dirty="0" smtClean="0"/>
              <a:t>&gt;</a:t>
            </a:r>
            <a:r>
              <a:rPr lang="ru-RU" dirty="0" smtClean="0"/>
              <a:t> АД 140/60 иногда до 220 мм </a:t>
            </a:r>
            <a:r>
              <a:rPr lang="ru-RU" dirty="0" err="1" smtClean="0"/>
              <a:t>рт</a:t>
            </a:r>
            <a:r>
              <a:rPr lang="ru-RU" dirty="0" smtClean="0"/>
              <a:t> </a:t>
            </a:r>
            <a:r>
              <a:rPr lang="ru-RU" dirty="0" err="1" smtClean="0"/>
              <a:t>ст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Расширение тени сердца</a:t>
            </a:r>
          </a:p>
          <a:p>
            <a:pPr eaLnBrk="1" hangingPunct="1">
              <a:defRPr/>
            </a:pPr>
            <a:r>
              <a:rPr lang="ru-RU" dirty="0" smtClean="0"/>
              <a:t>Систолический грубый шум на верхушке, с проведением на шею, левую </a:t>
            </a:r>
            <a:r>
              <a:rPr lang="ru-RU" dirty="0" err="1" smtClean="0"/>
              <a:t>подключ</a:t>
            </a:r>
            <a:r>
              <a:rPr lang="ru-RU" dirty="0" smtClean="0"/>
              <a:t>. арт.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43888" y="6597650"/>
            <a:ext cx="730250" cy="730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-431800"/>
            <a:ext cx="130175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7172" name="Picture 4" descr="Виле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150"/>
            <a:ext cx="43195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Виле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6094"/>
            <a:ext cx="43195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Р-гр. грудной клетки – расширение тени сердца влево, выбухание тени восходящей аорты, венозный застой в легких, </a:t>
            </a:r>
            <a:r>
              <a:rPr lang="ru-RU" dirty="0" err="1" smtClean="0"/>
              <a:t>узурация</a:t>
            </a:r>
            <a:r>
              <a:rPr lang="ru-RU" dirty="0" smtClean="0"/>
              <a:t> ребер</a:t>
            </a:r>
          </a:p>
          <a:p>
            <a:pPr eaLnBrk="1" hangingPunct="1">
              <a:defRPr/>
            </a:pPr>
            <a:r>
              <a:rPr lang="ru-RU" dirty="0" smtClean="0"/>
              <a:t>ЭКГ - </a:t>
            </a:r>
            <a:r>
              <a:rPr lang="en-US" dirty="0" smtClean="0"/>
              <a:t>&gt;</a:t>
            </a:r>
            <a:r>
              <a:rPr lang="ru-RU" dirty="0" smtClean="0"/>
              <a:t> ЛЖ</a:t>
            </a:r>
          </a:p>
          <a:p>
            <a:pPr eaLnBrk="1" hangingPunct="1">
              <a:defRPr/>
            </a:pPr>
            <a:r>
              <a:rPr lang="ru-RU" dirty="0" smtClean="0"/>
              <a:t>ЭХОКС, ЯМР с </a:t>
            </a:r>
            <a:r>
              <a:rPr lang="ru-RU" dirty="0" err="1" smtClean="0"/>
              <a:t>болюсным</a:t>
            </a:r>
            <a:r>
              <a:rPr lang="ru-RU" dirty="0" smtClean="0"/>
              <a:t> </a:t>
            </a:r>
            <a:r>
              <a:rPr lang="ru-RU" dirty="0" err="1" smtClean="0"/>
              <a:t>контрастир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err="1" smtClean="0"/>
              <a:t>Мультиспиральная</a:t>
            </a:r>
            <a:r>
              <a:rPr lang="ru-RU" dirty="0" smtClean="0"/>
              <a:t> КТ</a:t>
            </a:r>
          </a:p>
          <a:p>
            <a:pPr eaLnBrk="1" hangingPunct="1">
              <a:defRPr/>
            </a:pPr>
            <a:r>
              <a:rPr lang="ru-RU" dirty="0" smtClean="0"/>
              <a:t>РВГ</a:t>
            </a:r>
          </a:p>
          <a:p>
            <a:pPr eaLnBrk="1" hangingPunct="1">
              <a:defRPr/>
            </a:pPr>
            <a:r>
              <a:rPr lang="ru-RU" dirty="0" err="1" smtClean="0"/>
              <a:t>Аортография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Диагностика: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44675"/>
            <a:ext cx="4787900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Рентгенологическое исследование грудной клетки (с контрастированием пищевода):сердце умеренно увеличено  за счет ЛЖ, легочный рисунок выражен сильнее, сосудистый пучок выбухает справа за счет расширения восходящей части аорты, </a:t>
            </a:r>
            <a:r>
              <a:rPr lang="ru-RU" sz="2400" dirty="0" err="1" smtClean="0"/>
              <a:t>контрастированный</a:t>
            </a:r>
            <a:r>
              <a:rPr lang="ru-RU" sz="2400" dirty="0" smtClean="0"/>
              <a:t> пищевод отклонен влево в месте сужения аорты. </a:t>
            </a: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16113"/>
            <a:ext cx="401955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77716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9" y="1600200"/>
            <a:ext cx="6048842" cy="4530725"/>
          </a:xfrm>
        </p:spPr>
      </p:pic>
    </p:spTree>
    <p:extLst>
      <p:ext uri="{BB962C8B-B14F-4D97-AF65-F5344CB8AC3E}">
        <p14:creationId xmlns:p14="http://schemas.microsoft.com/office/powerpoint/2010/main" val="37749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4" name="Picture 4" descr="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39052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МСКТ у пациента с коарктацией аорты (А,В) (стрелка). Аортография (С,D). Контроль за эффективностью эндоскопического лечения, последующее наблюдение(E,F).</a:t>
            </a:r>
          </a:p>
        </p:txBody>
      </p:sp>
      <p:pic>
        <p:nvPicPr>
          <p:cNvPr id="26627" name="Picture 6" descr="ао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981200"/>
            <a:ext cx="5329237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196975"/>
            <a:ext cx="3695700" cy="4899025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Магнитно-резонансная томография при коарктации аорты</a:t>
            </a:r>
          </a:p>
        </p:txBody>
      </p:sp>
      <p:pic>
        <p:nvPicPr>
          <p:cNvPr id="27652" name="Picture 11" descr="аорта М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4494213" cy="508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Реовазография</a:t>
            </a:r>
            <a:r>
              <a:rPr lang="ru-RU" dirty="0" smtClean="0"/>
              <a:t> н/конечностей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8676" name="Picture 4" descr="05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125538"/>
            <a:ext cx="66960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Причины летальности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Разрыв аорты</a:t>
            </a:r>
          </a:p>
          <a:p>
            <a:pPr eaLnBrk="1" hangingPunct="1">
              <a:defRPr/>
            </a:pPr>
            <a:r>
              <a:rPr lang="ru-RU" smtClean="0"/>
              <a:t>СН</a:t>
            </a:r>
          </a:p>
          <a:p>
            <a:pPr eaLnBrk="1" hangingPunct="1">
              <a:defRPr/>
            </a:pPr>
            <a:r>
              <a:rPr lang="ru-RU" smtClean="0"/>
              <a:t>Бактериальный эндокардит</a:t>
            </a:r>
          </a:p>
          <a:p>
            <a:pPr eaLnBrk="1" hangingPunct="1">
              <a:defRPr/>
            </a:pPr>
            <a:r>
              <a:rPr lang="ru-RU" smtClean="0"/>
              <a:t>Тяжелые пневмонии</a:t>
            </a:r>
          </a:p>
          <a:p>
            <a:pPr eaLnBrk="1" hangingPunct="1">
              <a:defRPr/>
            </a:pPr>
            <a:r>
              <a:rPr lang="ru-RU" smtClean="0"/>
              <a:t>Инсульты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Показания к операции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Градиент давления свыше 50 мм.рт.ст.</a:t>
            </a:r>
          </a:p>
          <a:p>
            <a:pPr eaLnBrk="1" hangingPunct="1">
              <a:defRPr/>
            </a:pPr>
            <a:r>
              <a:rPr lang="ru-RU" smtClean="0"/>
              <a:t>Возраст 5-7 лет</a:t>
            </a:r>
          </a:p>
          <a:p>
            <a:pPr eaLnBrk="1" hangingPunct="1">
              <a:defRPr/>
            </a:pPr>
            <a:r>
              <a:rPr lang="ru-RU" smtClean="0"/>
              <a:t>В случае градиента давления в 1-й год жизни, то операция необходима.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Забегальск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895350"/>
            <a:ext cx="377666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9" y="1600200"/>
            <a:ext cx="6048842" cy="4530725"/>
          </a:xfrm>
        </p:spPr>
      </p:pic>
    </p:spTree>
    <p:extLst>
      <p:ext uri="{BB962C8B-B14F-4D97-AF65-F5344CB8AC3E}">
        <p14:creationId xmlns:p14="http://schemas.microsoft.com/office/powerpoint/2010/main" val="38687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Показание к операции: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r>
              <a:rPr lang="ru-RU" sz="2800" dirty="0" smtClean="0"/>
              <a:t>Детям грудного возраста с </a:t>
            </a:r>
            <a:r>
              <a:rPr lang="ru-RU" sz="2800" dirty="0" err="1" smtClean="0"/>
              <a:t>коарктацией</a:t>
            </a:r>
            <a:r>
              <a:rPr lang="ru-RU" sz="2800" dirty="0" smtClean="0"/>
              <a:t> аорты и осложненным течением заболевания (сердечная недостаточность, артериальная гипертензия, гипотрофия).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При изолированной </a:t>
            </a:r>
            <a:r>
              <a:rPr lang="ru-RU" sz="2800" dirty="0" err="1" smtClean="0"/>
              <a:t>коарктации</a:t>
            </a:r>
            <a:r>
              <a:rPr lang="ru-RU" sz="2800" dirty="0" smtClean="0"/>
              <a:t> аорты операция показана при высокой артериальной гипертензии, </a:t>
            </a:r>
            <a:r>
              <a:rPr lang="ru-RU" sz="2800" dirty="0" err="1" smtClean="0"/>
              <a:t>кардиомегалии</a:t>
            </a:r>
            <a:r>
              <a:rPr lang="ru-RU" sz="2800" dirty="0" smtClean="0"/>
              <a:t>, признаках неконтролируемой сердечной недостаточности и </a:t>
            </a:r>
            <a:r>
              <a:rPr lang="ru-RU" sz="2800" dirty="0" err="1" smtClean="0"/>
              <a:t>фиброэластоза</a:t>
            </a:r>
            <a:r>
              <a:rPr lang="ru-RU" sz="28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 взрослых больных в возрасте старше 19-20 лет вопрос о показаниях к операции должен решаться индивидуально: операция необходима больным, у которых отсутствуют склеротическая форма легочной гипертензии и тяжелый </a:t>
            </a:r>
            <a:r>
              <a:rPr lang="ru-RU" sz="2800" dirty="0" err="1" smtClean="0"/>
              <a:t>кальциноз</a:t>
            </a:r>
            <a:r>
              <a:rPr lang="ru-RU" sz="2800" dirty="0" smtClean="0"/>
              <a:t> аорты.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" y="1600200"/>
            <a:ext cx="7476443" cy="4530725"/>
          </a:xfrm>
        </p:spPr>
      </p:pic>
    </p:spTree>
    <p:extLst>
      <p:ext uri="{BB962C8B-B14F-4D97-AF65-F5344CB8AC3E}">
        <p14:creationId xmlns:p14="http://schemas.microsoft.com/office/powerpoint/2010/main" val="23918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Типы операций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Баллонная </a:t>
            </a:r>
            <a:r>
              <a:rPr lang="ru-RU" dirty="0" err="1" smtClean="0"/>
              <a:t>ангиопластика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err="1" smtClean="0"/>
              <a:t>Истмопластика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Резекция + сшивание конец-в-конец</a:t>
            </a:r>
          </a:p>
          <a:p>
            <a:pPr eaLnBrk="1" hangingPunct="1">
              <a:defRPr/>
            </a:pPr>
            <a:r>
              <a:rPr lang="ru-RU" dirty="0" smtClean="0"/>
              <a:t>Резекция суженного участка + </a:t>
            </a:r>
            <a:r>
              <a:rPr lang="ru-RU" dirty="0" err="1" smtClean="0"/>
              <a:t>аллопротезирование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Аллопластическое шунтирование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err="1" smtClean="0"/>
              <a:t>Балонная</a:t>
            </a:r>
            <a:r>
              <a:rPr lang="ru-RU" sz="3600" dirty="0" smtClean="0"/>
              <a:t> </a:t>
            </a:r>
            <a:r>
              <a:rPr lang="ru-RU" sz="3600" dirty="0" err="1" smtClean="0"/>
              <a:t>ангиопластика</a:t>
            </a:r>
            <a:endParaRPr lang="ru-RU" sz="3600" dirty="0" smtClean="0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14900" y="1981200"/>
            <a:ext cx="36957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Баллонная </a:t>
            </a:r>
            <a:r>
              <a:rPr lang="ru-RU" sz="2800" dirty="0" err="1" smtClean="0"/>
              <a:t>ангиопластика</a:t>
            </a:r>
            <a:r>
              <a:rPr lang="ru-RU" sz="2800" dirty="0" smtClean="0"/>
              <a:t> и </a:t>
            </a:r>
            <a:r>
              <a:rPr lang="ru-RU" sz="2800" dirty="0" err="1" smtClean="0"/>
              <a:t>стентирование</a:t>
            </a:r>
            <a:r>
              <a:rPr lang="ru-RU" sz="2800" dirty="0" smtClean="0"/>
              <a:t> </a:t>
            </a:r>
            <a:r>
              <a:rPr lang="ru-RU" sz="2800" dirty="0" err="1" smtClean="0"/>
              <a:t>коарктации</a:t>
            </a:r>
            <a:r>
              <a:rPr lang="ru-RU" sz="2800" dirty="0" smtClean="0"/>
              <a:t> аорты.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1-Вид аорты при </a:t>
            </a:r>
            <a:r>
              <a:rPr lang="ru-RU" sz="2400" dirty="0" err="1" smtClean="0"/>
              <a:t>коарктации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стентирования</a:t>
            </a:r>
            <a:r>
              <a:rPr lang="ru-RU" sz="2400" dirty="0" smtClean="0"/>
              <a:t> (</a:t>
            </a:r>
            <a:r>
              <a:rPr lang="ru-RU" sz="2400" dirty="0" err="1" smtClean="0"/>
              <a:t>ангиограмма</a:t>
            </a:r>
            <a:r>
              <a:rPr lang="ru-RU" sz="2400" dirty="0" smtClean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2-Вид аорты после </a:t>
            </a:r>
            <a:r>
              <a:rPr lang="ru-RU" sz="2400" dirty="0" err="1" smtClean="0"/>
              <a:t>ангиопластики</a:t>
            </a:r>
            <a:r>
              <a:rPr lang="ru-RU" sz="2400" dirty="0" smtClean="0"/>
              <a:t> со </a:t>
            </a:r>
            <a:r>
              <a:rPr lang="ru-RU" sz="2400" dirty="0" err="1" smtClean="0"/>
              <a:t>стентированием</a:t>
            </a:r>
            <a:r>
              <a:rPr lang="ru-RU" sz="1800" dirty="0" smtClean="0"/>
              <a:t>.</a:t>
            </a:r>
          </a:p>
        </p:txBody>
      </p:sp>
      <p:pic>
        <p:nvPicPr>
          <p:cNvPr id="33796" name="Picture 8" descr="Стент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4032250" cy="2478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9" descr="Стент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114800"/>
            <a:ext cx="403225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41796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ИСТМОПЛАСТИКА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2133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4820" name="Picture 4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424862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Этапы пластики </a:t>
            </a:r>
            <a:r>
              <a:rPr lang="ru-RU" sz="2400" dirty="0" err="1" smtClean="0"/>
              <a:t>коарктации</a:t>
            </a:r>
            <a:r>
              <a:rPr lang="ru-RU" sz="2400" dirty="0" smtClean="0"/>
              <a:t> аорты левой подключичной артерией (операция </a:t>
            </a:r>
            <a:r>
              <a:rPr lang="ru-RU" sz="3200" dirty="0" err="1" smtClean="0"/>
              <a:t>Вальдхаузена</a:t>
            </a:r>
            <a:r>
              <a:rPr lang="ru-RU" sz="2400" dirty="0" smtClean="0"/>
              <a:t>).</a:t>
            </a:r>
          </a:p>
        </p:txBody>
      </p:sp>
      <p:pic>
        <p:nvPicPr>
          <p:cNvPr id="3584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68638"/>
            <a:ext cx="7543800" cy="3027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Аутовенозная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ластика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6868" name="Picture 4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484313"/>
            <a:ext cx="748823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Резекция </a:t>
            </a:r>
            <a:r>
              <a:rPr lang="ru-RU" dirty="0" err="1" smtClean="0"/>
              <a:t>коарктации</a:t>
            </a:r>
            <a:endParaRPr lang="ru-RU" dirty="0" smtClean="0"/>
          </a:p>
        </p:txBody>
      </p:sp>
      <p:pic>
        <p:nvPicPr>
          <p:cNvPr id="3789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89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855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14900" y="1981200"/>
            <a:ext cx="4229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1- Этап выделения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участка коарктации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аорты.</a:t>
            </a:r>
          </a:p>
          <a:p>
            <a:pPr eaLnBrk="1" hangingPunct="1">
              <a:defRPr/>
            </a:pPr>
            <a:r>
              <a:rPr lang="ru-RU" sz="2800" smtClean="0"/>
              <a:t>2-Участок коарктации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резецирован с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наложением анастомоза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конец-в-конец.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2296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Гавриленко 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13385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8915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549275"/>
            <a:ext cx="7543800" cy="3744913"/>
          </a:xfrm>
        </p:spPr>
      </p:pic>
      <p:sp>
        <p:nvSpPr>
          <p:cNvPr id="11061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4941888"/>
            <a:ext cx="7543800" cy="16589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Этапы протезирования аорты при ее коарктации.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Вазоренальная </a:t>
            </a:r>
            <a:r>
              <a:rPr lang="ru-RU" dirty="0"/>
              <a:t>г</a:t>
            </a:r>
            <a:r>
              <a:rPr lang="ru-RU" dirty="0" smtClean="0"/>
              <a:t>ипертензия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Этиология ВРГ.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smtClean="0"/>
              <a:t>1. Врожденные.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гипо- и аплазии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Аневризмы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2800" i="1" smtClean="0"/>
              <a:t>A-V</a:t>
            </a:r>
            <a:r>
              <a:rPr lang="ru-RU" sz="2800" i="1" smtClean="0"/>
              <a:t> соустья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Нефроптоз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Синдром Марфана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Кинкинг (перегиб) ножки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Перегибы почечной артерии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ФМД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ru-RU" sz="2800" i="1" smtClean="0"/>
              <a:t>Экстравазальные сдавления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035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2. Приобретенные.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Атеросклероз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Неспецифический аортоартериит (НАА, болезнь Такаясу)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Посттравматические </a:t>
            </a:r>
            <a:r>
              <a:rPr lang="en-US" i="1" smtClean="0"/>
              <a:t>A-V </a:t>
            </a:r>
            <a:r>
              <a:rPr lang="ru-RU" i="1" smtClean="0"/>
              <a:t>соустья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Эмболии, тромбозы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Рестенозы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Экстравазальные компрессии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i="1" smtClean="0"/>
              <a:t>ятрогенные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12" y="1600200"/>
            <a:ext cx="6044775" cy="4530725"/>
          </a:xfrm>
        </p:spPr>
      </p:pic>
    </p:spTree>
    <p:extLst>
      <p:ext uri="{BB962C8B-B14F-4D97-AF65-F5344CB8AC3E}">
        <p14:creationId xmlns:p14="http://schemas.microsoft.com/office/powerpoint/2010/main" val="27166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u="sng" smtClean="0"/>
              <a:t>Основные причины:</a:t>
            </a:r>
          </a:p>
          <a:p>
            <a:pPr eaLnBrk="1" hangingPunct="1">
              <a:buFontTx/>
              <a:buChar char="-"/>
              <a:defRPr/>
            </a:pPr>
            <a:r>
              <a:rPr lang="ru-RU" sz="4000" b="1" smtClean="0">
                <a:solidFill>
                  <a:schemeClr val="hlink"/>
                </a:solidFill>
              </a:rPr>
              <a:t>Атеросклероз (40-65%)</a:t>
            </a:r>
          </a:p>
          <a:p>
            <a:pPr eaLnBrk="1" hangingPunct="1">
              <a:buFontTx/>
              <a:buNone/>
              <a:defRPr/>
            </a:pPr>
            <a:r>
              <a:rPr lang="ru-RU" sz="4000" b="1" smtClean="0">
                <a:solidFill>
                  <a:schemeClr val="hlink"/>
                </a:solidFill>
              </a:rPr>
              <a:t>- ФМД (15-30%)</a:t>
            </a:r>
          </a:p>
          <a:p>
            <a:pPr eaLnBrk="1" hangingPunct="1">
              <a:buFontTx/>
              <a:buNone/>
              <a:defRPr/>
            </a:pPr>
            <a:r>
              <a:rPr lang="ru-RU" sz="4000" b="1" smtClean="0">
                <a:solidFill>
                  <a:schemeClr val="hlink"/>
                </a:solidFill>
              </a:rPr>
              <a:t>- НАА (15-20%)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17734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3" y="1600200"/>
            <a:ext cx="4726633" cy="4530725"/>
          </a:xfrm>
        </p:spPr>
      </p:pic>
    </p:spTree>
    <p:extLst>
      <p:ext uri="{BB962C8B-B14F-4D97-AF65-F5344CB8AC3E}">
        <p14:creationId xmlns:p14="http://schemas.microsoft.com/office/powerpoint/2010/main" val="41617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8313" y="260350"/>
            <a:ext cx="29511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Гипертрофия и </a:t>
            </a:r>
          </a:p>
          <a:p>
            <a:pPr algn="ctr"/>
            <a:r>
              <a:rPr lang="ru-RU" sz="2400"/>
              <a:t>гиперплазия ЮГА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68313" y="1628775"/>
            <a:ext cx="30956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Понижение </a:t>
            </a:r>
          </a:p>
          <a:p>
            <a:pPr algn="ctr"/>
            <a:r>
              <a:rPr lang="ru-RU" sz="2400"/>
              <a:t>депрессорной функции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64163" y="260350"/>
            <a:ext cx="356393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Стеноз почечной </a:t>
            </a:r>
          </a:p>
          <a:p>
            <a:pPr algn="ctr"/>
            <a:r>
              <a:rPr lang="ru-RU" sz="2400"/>
              <a:t>артерии – уменьшение </a:t>
            </a:r>
          </a:p>
          <a:p>
            <a:pPr algn="ctr"/>
            <a:r>
              <a:rPr lang="ru-RU" sz="2400"/>
              <a:t>магистрального кровотока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651500" y="1557338"/>
            <a:ext cx="32416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/>
              <a:t>Нарушение внутрипочечного</a:t>
            </a:r>
          </a:p>
          <a:p>
            <a:pPr algn="ctr"/>
            <a:r>
              <a:rPr lang="ru-RU" sz="2000"/>
              <a:t> кровотока  -хронический </a:t>
            </a:r>
          </a:p>
          <a:p>
            <a:pPr algn="ctr"/>
            <a:r>
              <a:rPr lang="ru-RU" sz="2000"/>
              <a:t>гломеруло- и пиелонефрит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4427538" y="4941888"/>
            <a:ext cx="32400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/>
              <a:t>Гиперсекреция альдостерона</a:t>
            </a: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250825" y="5084763"/>
            <a:ext cx="33845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/>
              <a:t>Повышение реактивности </a:t>
            </a:r>
          </a:p>
          <a:p>
            <a:pPr algn="ctr"/>
            <a:r>
              <a:rPr lang="ru-RU" sz="2000"/>
              <a:t>сосудов и периферического </a:t>
            </a:r>
          </a:p>
          <a:p>
            <a:pPr algn="ctr"/>
            <a:r>
              <a:rPr lang="ru-RU" sz="2000"/>
              <a:t>сопротивления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4356100" y="6092825"/>
            <a:ext cx="4103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гипертония</a:t>
            </a:r>
          </a:p>
        </p:txBody>
      </p:sp>
      <p:sp>
        <p:nvSpPr>
          <p:cNvPr id="44043" name="Oval 13"/>
          <p:cNvSpPr>
            <a:spLocks noChangeArrowheads="1"/>
          </p:cNvSpPr>
          <p:nvPr/>
        </p:nvSpPr>
        <p:spPr bwMode="auto">
          <a:xfrm>
            <a:off x="4067175" y="981075"/>
            <a:ext cx="122555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почка</a:t>
            </a:r>
          </a:p>
        </p:txBody>
      </p:sp>
      <p:sp>
        <p:nvSpPr>
          <p:cNvPr id="44044" name="Oval 14"/>
          <p:cNvSpPr>
            <a:spLocks noChangeArrowheads="1"/>
          </p:cNvSpPr>
          <p:nvPr/>
        </p:nvSpPr>
        <p:spPr bwMode="auto">
          <a:xfrm>
            <a:off x="1331913" y="3357563"/>
            <a:ext cx="863600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НП</a:t>
            </a:r>
          </a:p>
        </p:txBody>
      </p:sp>
      <p:sp>
        <p:nvSpPr>
          <p:cNvPr id="44045" name="Oval 15"/>
          <p:cNvSpPr>
            <a:spLocks noChangeArrowheads="1"/>
          </p:cNvSpPr>
          <p:nvPr/>
        </p:nvSpPr>
        <p:spPr bwMode="auto">
          <a:xfrm>
            <a:off x="7524750" y="3500438"/>
            <a:ext cx="129540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сосуды</a:t>
            </a:r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 flipH="1">
            <a:off x="5003800" y="54927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 flipH="1" flipV="1">
            <a:off x="5148263" y="206057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>
            <a:off x="3492500" y="620713"/>
            <a:ext cx="7191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9" name="Line 19"/>
          <p:cNvSpPr>
            <a:spLocks noChangeShapeType="1"/>
          </p:cNvSpPr>
          <p:nvPr/>
        </p:nvSpPr>
        <p:spPr bwMode="auto">
          <a:xfrm flipV="1">
            <a:off x="3563938" y="1844675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>
            <a:off x="4427538" y="20605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1" name="Rectangle 8"/>
          <p:cNvSpPr>
            <a:spLocks noChangeArrowheads="1"/>
          </p:cNvSpPr>
          <p:nvPr/>
        </p:nvSpPr>
        <p:spPr bwMode="auto">
          <a:xfrm>
            <a:off x="3203575" y="2924175"/>
            <a:ext cx="31686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Гиперсекреция ренина</a:t>
            </a:r>
          </a:p>
        </p:txBody>
      </p:sp>
      <p:sp>
        <p:nvSpPr>
          <p:cNvPr id="44052" name="Line 21"/>
          <p:cNvSpPr>
            <a:spLocks noChangeShapeType="1"/>
          </p:cNvSpPr>
          <p:nvPr/>
        </p:nvSpPr>
        <p:spPr bwMode="auto">
          <a:xfrm flipH="1">
            <a:off x="2051050" y="3213100"/>
            <a:ext cx="10810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3" name="Line 22"/>
          <p:cNvSpPr>
            <a:spLocks noChangeShapeType="1"/>
          </p:cNvSpPr>
          <p:nvPr/>
        </p:nvSpPr>
        <p:spPr bwMode="auto">
          <a:xfrm>
            <a:off x="2124075" y="4005263"/>
            <a:ext cx="24479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4" name="Rectangle 9"/>
          <p:cNvSpPr>
            <a:spLocks noChangeArrowheads="1"/>
          </p:cNvSpPr>
          <p:nvPr/>
        </p:nvSpPr>
        <p:spPr bwMode="auto">
          <a:xfrm>
            <a:off x="3203575" y="3789363"/>
            <a:ext cx="33845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Повышенное образование</a:t>
            </a:r>
          </a:p>
          <a:p>
            <a:pPr algn="ctr"/>
            <a:r>
              <a:rPr lang="ru-RU" sz="2400"/>
              <a:t>Ангиотензина </a:t>
            </a:r>
            <a:r>
              <a:rPr lang="en-US" sz="2400"/>
              <a:t>II</a:t>
            </a:r>
            <a:endParaRPr lang="ru-RU" sz="2400"/>
          </a:p>
        </p:txBody>
      </p:sp>
      <p:sp>
        <p:nvSpPr>
          <p:cNvPr id="44055" name="Line 24"/>
          <p:cNvSpPr>
            <a:spLocks noChangeShapeType="1"/>
          </p:cNvSpPr>
          <p:nvPr/>
        </p:nvSpPr>
        <p:spPr bwMode="auto">
          <a:xfrm flipH="1">
            <a:off x="7812088" y="4652963"/>
            <a:ext cx="4318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Line 25"/>
          <p:cNvSpPr>
            <a:spLocks noChangeShapeType="1"/>
          </p:cNvSpPr>
          <p:nvPr/>
        </p:nvSpPr>
        <p:spPr bwMode="auto">
          <a:xfrm flipH="1">
            <a:off x="3635375" y="4508500"/>
            <a:ext cx="410527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 flipV="1">
            <a:off x="6732588" y="4149725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Поражение органов мишеней</a:t>
            </a:r>
          </a:p>
        </p:txBody>
      </p:sp>
      <p:pic>
        <p:nvPicPr>
          <p:cNvPr id="450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96975"/>
            <a:ext cx="7993063" cy="590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89138"/>
            <a:ext cx="7847012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smtClean="0"/>
              <a:t>Кафедра госпитальной хирургии</a:t>
            </a:r>
            <a:br>
              <a:rPr lang="ru-RU" sz="3600" b="0" smtClean="0"/>
            </a:br>
            <a:r>
              <a:rPr lang="ru-RU" sz="3600" b="0" smtClean="0"/>
              <a:t/>
            </a:r>
            <a:br>
              <a:rPr lang="ru-RU" sz="3600" b="0" smtClean="0"/>
            </a:br>
            <a:r>
              <a:rPr lang="ru-RU" b="0" smtClean="0"/>
              <a:t>Симптоматические гипертонии в хирургии</a:t>
            </a:r>
            <a:br>
              <a:rPr lang="ru-RU" b="0" smtClean="0"/>
            </a:br>
            <a:r>
              <a:rPr lang="ru-RU" b="0" smtClean="0"/>
              <a:t/>
            </a:r>
            <a:br>
              <a:rPr lang="ru-RU" b="0" smtClean="0"/>
            </a:br>
            <a:r>
              <a:rPr lang="ru-RU" sz="4000" b="0" i="1" smtClean="0"/>
              <a:t>проф. В.С. Тарасенко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smtClean="0"/>
              <a:t>Классификация ВРГ по стадиям болезни</a:t>
            </a:r>
          </a:p>
        </p:txBody>
      </p:sp>
      <p:graphicFrame>
        <p:nvGraphicFramePr>
          <p:cNvPr id="25648" name="Group 48"/>
          <p:cNvGraphicFramePr>
            <a:graphicFrameLocks noGrp="1"/>
          </p:cNvGraphicFramePr>
          <p:nvPr>
            <p:ph type="tbl" idx="1"/>
          </p:nvPr>
        </p:nvGraphicFramePr>
        <p:xfrm>
          <a:off x="611188" y="1484313"/>
          <a:ext cx="8229600" cy="5397556"/>
        </p:xfrm>
        <a:graphic>
          <a:graphicData uri="http://schemas.openxmlformats.org/drawingml/2006/table">
            <a:tbl>
              <a:tblPr/>
              <a:tblGrid>
                <a:gridCol w="2133600"/>
                <a:gridCol w="2895600"/>
                <a:gridCol w="3200400"/>
              </a:tblGrid>
              <a:tr h="99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Стадия 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течение АГ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Функция почек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Компенсация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Нормотензия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Умеренная гипертензия, корригируемая лекарствами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Нормальная 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Субкомпенсация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Стабильная гипертензия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Умеренное снижение функции почек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2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Декомпенсация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Тяжелая рефрактерная к гипотензивной терапии гипертензия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Злокачественная (17-20%)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Значительное снижение функции почек и уменьшение размеров почек на 4 см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Угнетение функции почек и уменьшение размеров на 5 и более см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Клиника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Кардиальные симптомы</a:t>
            </a:r>
          </a:p>
          <a:p>
            <a:pPr eaLnBrk="1" hangingPunct="1">
              <a:defRPr/>
            </a:pPr>
            <a:r>
              <a:rPr lang="ru-RU" smtClean="0"/>
              <a:t>Церебральные</a:t>
            </a:r>
          </a:p>
          <a:p>
            <a:pPr eaLnBrk="1" hangingPunct="1">
              <a:defRPr/>
            </a:pPr>
            <a:r>
              <a:rPr lang="ru-RU" smtClean="0"/>
              <a:t>Глазные</a:t>
            </a:r>
          </a:p>
          <a:p>
            <a:pPr eaLnBrk="1" hangingPunct="1">
              <a:defRPr/>
            </a:pPr>
            <a:r>
              <a:rPr lang="ru-RU" smtClean="0"/>
              <a:t>Абдоминальные</a:t>
            </a:r>
          </a:p>
          <a:p>
            <a:pPr eaLnBrk="1" hangingPunct="1">
              <a:defRPr/>
            </a:pPr>
            <a:r>
              <a:rPr lang="ru-RU" smtClean="0"/>
              <a:t>Вторичный гиперальдостеронизм (слабость)</a:t>
            </a:r>
          </a:p>
          <a:p>
            <a:pPr eaLnBrk="1" hangingPunct="1">
              <a:defRPr/>
            </a:pPr>
            <a:r>
              <a:rPr lang="ru-RU" smtClean="0"/>
              <a:t>Надпочечниковый криз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/>
              <a:t>Методы диагностики ВРГ: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Определение активности ренина (</a:t>
            </a:r>
            <a:r>
              <a:rPr lang="en-US" sz="2800" smtClean="0"/>
              <a:t>N </a:t>
            </a:r>
            <a:r>
              <a:rPr lang="ru-RU" sz="2800" smtClean="0"/>
              <a:t>до 10 мкг/л)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Экскреторная урография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Радионуклидные исследования (гиппуран </a:t>
            </a:r>
            <a:r>
              <a:rPr lang="en-US" sz="2800" smtClean="0"/>
              <a:t>J</a:t>
            </a:r>
            <a:r>
              <a:rPr lang="ru-RU" sz="2800" smtClean="0"/>
              <a:t> 131)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УЗИ ангиосканирование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Спиральная компьютерная ангиография (почексол, иопрамид, иодиксанол 60%- 80-160)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Магнитно-резонансная ангиография (в</a:t>
            </a:r>
            <a:r>
              <a:rPr lang="en-US" sz="2800" smtClean="0"/>
              <a:t>/</a:t>
            </a:r>
            <a:r>
              <a:rPr lang="ru-RU" sz="2800" smtClean="0"/>
              <a:t>в гадолиний 30-40 мл)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Ангиографическое исследование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Биопсия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15693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35725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36862"/>
            <a:ext cx="3048000" cy="2057400"/>
          </a:xfrm>
        </p:spPr>
      </p:pic>
    </p:spTree>
    <p:extLst>
      <p:ext uri="{BB962C8B-B14F-4D97-AF65-F5344CB8AC3E}">
        <p14:creationId xmlns:p14="http://schemas.microsoft.com/office/powerpoint/2010/main" val="1820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Водорастворимые  рентгеноконтрастные в-ва 60-70%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Сергозин – историческое значение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Верографин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Урографин, уротраст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Кардиотраст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Тразограф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Триомбраст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Омнипак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Ультравист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3252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60350"/>
            <a:ext cx="42148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4276" name="Picture 4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0350"/>
            <a:ext cx="45815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5300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2463"/>
            <a:ext cx="82804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Гипертония (тихий убийца)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2286000"/>
            <a:ext cx="2514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ПРЕРЕНАЛЬНЫЕ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Артериит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Атеросклероз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Тромбоз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Эмболия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Аномалии почечных артерий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ПОЧЕЧНЫЕ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ПОСЛЕПОЧЕЧНЫЕ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514600" y="2286000"/>
            <a:ext cx="3352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НАДПОЧЕЧНИКОВЫЕ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Феохромоцитома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АДРЕНОКОРТИКАЛЬНЫЕ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Синдром Кона-Кушинга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Кушингоиды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СЕРДЕЧНО-СОСУДИСТЫЕ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Коарктация аорты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Застойная гипертония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НЕЙРОГЕННЫЕ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Каротидный синус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Центральная нервная система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795963" y="2276475"/>
            <a:ext cx="2824162" cy="4278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Пожилой возраст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smtClean="0"/>
              <a:t>Сосудистая дистония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i="1" smtClean="0"/>
              <a:t>NaCl</a:t>
            </a:r>
            <a:endParaRPr lang="ru-RU" sz="1800" i="1" smtClean="0"/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09600" y="6858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Вторичная гипертония (причина известна) 20%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924300" y="685800"/>
            <a:ext cx="5219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Первичная эссенциальная гипертония (причина неизвестна) 80%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28600" y="1524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Почечная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667000" y="152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Не почечная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5791200" y="1600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Конституциональная </a:t>
            </a:r>
          </a:p>
        </p:txBody>
      </p:sp>
      <p:sp>
        <p:nvSpPr>
          <p:cNvPr id="11275" name="Line 16"/>
          <p:cNvSpPr>
            <a:spLocks noChangeShapeType="1"/>
          </p:cNvSpPr>
          <p:nvPr/>
        </p:nvSpPr>
        <p:spPr bwMode="auto">
          <a:xfrm flipH="1">
            <a:off x="2438400" y="533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>
            <a:off x="6019800" y="533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 flipH="1">
            <a:off x="1447800" y="1447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2514600" y="1447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6934200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21"/>
          <p:cNvSpPr>
            <a:spLocks noChangeShapeType="1"/>
          </p:cNvSpPr>
          <p:nvPr/>
        </p:nvSpPr>
        <p:spPr bwMode="auto">
          <a:xfrm>
            <a:off x="11430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>
            <a:off x="35052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Line 23"/>
          <p:cNvSpPr>
            <a:spLocks noChangeShapeType="1"/>
          </p:cNvSpPr>
          <p:nvPr/>
        </p:nvSpPr>
        <p:spPr bwMode="auto">
          <a:xfrm>
            <a:off x="69342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6324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820737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7348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27075"/>
            <a:ext cx="82804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8372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7375"/>
            <a:ext cx="8135938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Компьютерная томография почек (слева - А) и ангиография почечной артерии (справа - В,С).</a:t>
            </a:r>
          </a:p>
        </p:txBody>
      </p:sp>
      <p:pic>
        <p:nvPicPr>
          <p:cNvPr id="593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1200"/>
            <a:ext cx="7920037" cy="473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2177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100" smtClean="0"/>
              <a:t>Диагностический алгоритм для выявления ВРГ: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675687" cy="5949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Тяжелая гипертензия в детском и молодом возрасте.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Прогрессирующая тяжелая гипертензия, рефрактерная к лекарственным препаратам.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Внезапное развитие гипертензии в любом возрасте.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Сочетание повышения АД и одностороннего уменьшения  размеров почки.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Быстрое ухудшение функции почек на фоне повышения АД.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Ухудшение функции почек на фоне лечения ингибиторами АПФ.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Сочетание гипертензии с атеросклерозом сонных, коронарных артерий.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Сосудистый систолический шум на брюшной аорте.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27532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31622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Лечение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Для лечения вазоренальной гипертензии в настоящее время существует 3 основных подхода:</a:t>
            </a:r>
          </a:p>
          <a:p>
            <a:pPr eaLnBrk="1" hangingPunct="1">
              <a:defRPr/>
            </a:pPr>
            <a:r>
              <a:rPr lang="ru-RU" dirty="0" smtClean="0"/>
              <a:t>1.рентгенэндоваскулярная пластика;</a:t>
            </a:r>
          </a:p>
          <a:p>
            <a:pPr eaLnBrk="1" hangingPunct="1">
              <a:defRPr/>
            </a:pPr>
            <a:r>
              <a:rPr lang="ru-RU" dirty="0" smtClean="0"/>
              <a:t>2.открытая хирургическая реконструкция.</a:t>
            </a:r>
          </a:p>
          <a:p>
            <a:pPr eaLnBrk="1" hangingPunct="1">
              <a:defRPr/>
            </a:pPr>
            <a:r>
              <a:rPr lang="ru-RU" dirty="0" smtClean="0"/>
              <a:t>3.нефрэктомия при асимметричном поражении почек и нарушении ее функции и </a:t>
            </a:r>
            <a:r>
              <a:rPr lang="ru-RU" dirty="0" err="1" smtClean="0"/>
              <a:t>нефропексия</a:t>
            </a:r>
            <a:r>
              <a:rPr lang="ru-RU" dirty="0" smtClean="0"/>
              <a:t> при </a:t>
            </a:r>
            <a:r>
              <a:rPr lang="ru-RU" dirty="0" err="1" smtClean="0"/>
              <a:t>кинкинге</a:t>
            </a:r>
            <a:r>
              <a:rPr lang="ru-RU" dirty="0" smtClean="0"/>
              <a:t> ножки (нефроптоз Ш </a:t>
            </a:r>
            <a:r>
              <a:rPr lang="ru-RU" dirty="0" err="1" smtClean="0"/>
              <a:t>ст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1.рентгенэндоваскулярная     </a:t>
            </a:r>
            <a:br>
              <a:rPr lang="ru-RU" sz="3600" smtClean="0"/>
            </a:br>
            <a:r>
              <a:rPr lang="ru-RU" sz="3600" smtClean="0"/>
              <a:t>   пластика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Показания к  эндоваскулярной баллонной дилятации почечных артерий: фибромускулярные стенозы почечных артерий, в том числе с распространением патологического процесса на ветви II-III порядка, атеросклеротические стенозы I-III сегментов почечных артерий, кроме устьевых, критических и кальцинированных стенозов.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Коарктация аорты 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060575"/>
            <a:ext cx="5832475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08187"/>
            <a:ext cx="5715000" cy="3714750"/>
          </a:xfrm>
        </p:spPr>
      </p:pic>
    </p:spTree>
    <p:extLst>
      <p:ext uri="{BB962C8B-B14F-4D97-AF65-F5344CB8AC3E}">
        <p14:creationId xmlns:p14="http://schemas.microsoft.com/office/powerpoint/2010/main" val="694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2641600"/>
            <a:ext cx="3133725" cy="2447925"/>
          </a:xfrm>
        </p:spPr>
      </p:pic>
    </p:spTree>
    <p:extLst>
      <p:ext uri="{BB962C8B-B14F-4D97-AF65-F5344CB8AC3E}">
        <p14:creationId xmlns:p14="http://schemas.microsoft.com/office/powerpoint/2010/main" val="2859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Противопоказания к </a:t>
            </a:r>
            <a:r>
              <a:rPr lang="ru-RU" sz="3200" dirty="0" err="1" smtClean="0"/>
              <a:t>эндоваскулярной</a:t>
            </a:r>
            <a:r>
              <a:rPr lang="ru-RU" sz="3200" dirty="0" smtClean="0"/>
              <a:t> хирургии почечных артерий: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dirty="0" smtClean="0"/>
              <a:t>критический стеноз почечной артерии с уменьшением почки в размерах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40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dirty="0" smtClean="0"/>
              <a:t>ФМД с выраженным избытком длины почечной артерии;.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2.открытая хирургическая реконструкция.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-</a:t>
            </a:r>
            <a:r>
              <a:rPr lang="ru-RU" dirty="0" err="1" smtClean="0"/>
              <a:t>Эндартерэктомия</a:t>
            </a:r>
            <a:r>
              <a:rPr lang="ru-RU" dirty="0" smtClean="0"/>
              <a:t> почечной артерии</a:t>
            </a:r>
          </a:p>
          <a:p>
            <a:pPr eaLnBrk="1" hangingPunct="1">
              <a:defRPr/>
            </a:pPr>
            <a:r>
              <a:rPr lang="ru-RU" dirty="0" smtClean="0"/>
              <a:t>-Резекция почечной артерии</a:t>
            </a:r>
          </a:p>
          <a:p>
            <a:pPr eaLnBrk="1" hangingPunct="1">
              <a:defRPr/>
            </a:pPr>
            <a:r>
              <a:rPr lang="ru-RU" dirty="0" smtClean="0"/>
              <a:t>-Аорторенальный шунт</a:t>
            </a:r>
          </a:p>
          <a:p>
            <a:pPr eaLnBrk="1" hangingPunct="1">
              <a:defRPr/>
            </a:pPr>
            <a:r>
              <a:rPr lang="ru-RU" dirty="0" smtClean="0"/>
              <a:t>-Спленоренальный анастомоз</a:t>
            </a:r>
          </a:p>
          <a:p>
            <a:pPr eaLnBrk="1" hangingPunct="1">
              <a:defRPr/>
            </a:pPr>
            <a:r>
              <a:rPr lang="ru-RU" dirty="0" smtClean="0"/>
              <a:t>-</a:t>
            </a:r>
            <a:r>
              <a:rPr lang="ru-RU" dirty="0" err="1" smtClean="0"/>
              <a:t>Реимплантация</a:t>
            </a:r>
            <a:r>
              <a:rPr lang="ru-RU" dirty="0" smtClean="0"/>
              <a:t> почечной артерии</a:t>
            </a:r>
          </a:p>
          <a:p>
            <a:pPr eaLnBrk="1" hangingPunct="1">
              <a:defRPr/>
            </a:pPr>
            <a:r>
              <a:rPr lang="ru-RU" dirty="0" smtClean="0"/>
              <a:t>-</a:t>
            </a:r>
            <a:r>
              <a:rPr lang="ru-RU" dirty="0" err="1" smtClean="0"/>
              <a:t>Десимпатизация</a:t>
            </a:r>
            <a:r>
              <a:rPr lang="ru-RU" dirty="0" smtClean="0"/>
              <a:t> артерии (опер. </a:t>
            </a:r>
            <a:r>
              <a:rPr lang="ru-RU" dirty="0" err="1" smtClean="0"/>
              <a:t>Смисвика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dirty="0" smtClean="0"/>
              <a:t>-Аутотрансплантация почки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Абсолютные показания к хирургическому лечению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Диффузное поражение поч. артерий</a:t>
            </a:r>
          </a:p>
          <a:p>
            <a:pPr eaLnBrk="1" hangingPunct="1">
              <a:defRPr/>
            </a:pPr>
            <a:r>
              <a:rPr lang="ru-RU" smtClean="0"/>
              <a:t>Аневризма артерии</a:t>
            </a:r>
          </a:p>
          <a:p>
            <a:pPr eaLnBrk="1" hangingPunct="1">
              <a:defRPr/>
            </a:pPr>
            <a:r>
              <a:rPr lang="ru-RU" smtClean="0"/>
              <a:t>А-В соустья</a:t>
            </a:r>
          </a:p>
          <a:p>
            <a:pPr eaLnBrk="1" hangingPunct="1">
              <a:defRPr/>
            </a:pPr>
            <a:r>
              <a:rPr lang="ru-RU" smtClean="0"/>
              <a:t>Стеноз (рестенозы) артерии</a:t>
            </a:r>
          </a:p>
          <a:p>
            <a:pPr eaLnBrk="1" hangingPunct="1">
              <a:defRPr/>
            </a:pPr>
            <a:r>
              <a:rPr lang="ru-RU" smtClean="0"/>
              <a:t>Первично сморщенная почка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Противопоказания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ХСН</a:t>
            </a:r>
          </a:p>
          <a:p>
            <a:pPr eaLnBrk="1" hangingPunct="1">
              <a:defRPr/>
            </a:pPr>
            <a:r>
              <a:rPr lang="ru-RU" smtClean="0"/>
              <a:t>ОДН</a:t>
            </a:r>
          </a:p>
          <a:p>
            <a:pPr eaLnBrk="1" hangingPunct="1">
              <a:defRPr/>
            </a:pPr>
            <a:r>
              <a:rPr lang="ru-RU" smtClean="0"/>
              <a:t>ОППН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Эндартерэктомия почечной артерии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989138"/>
            <a:ext cx="46085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Эндартерэктомия</a:t>
            </a:r>
            <a:r>
              <a:rPr lang="ru-RU" sz="2400" dirty="0" smtClean="0"/>
              <a:t> выполняется, как правило, при </a:t>
            </a:r>
            <a:r>
              <a:rPr lang="ru-RU" sz="2400" dirty="0" err="1" smtClean="0"/>
              <a:t>атероматозной</a:t>
            </a:r>
            <a:r>
              <a:rPr lang="ru-RU" sz="2400" dirty="0" smtClean="0"/>
              <a:t> бляшке, вызвавшей стеноз почечной артерии. Обычно стеноз локализуется в проксимальной трети почечной артерии у места ее отхождения от аорты. Подобный вид поражения почечной артерии имеет место у 55 — 65% больных с гипертензией вазоренального характера</a:t>
            </a:r>
            <a:r>
              <a:rPr lang="ru-RU" sz="2000" dirty="0" smtClean="0"/>
              <a:t>.</a:t>
            </a:r>
          </a:p>
        </p:txBody>
      </p:sp>
      <p:pic>
        <p:nvPicPr>
          <p:cNvPr id="67588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44675"/>
            <a:ext cx="223202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Эндартерэктомия</a:t>
            </a:r>
            <a:r>
              <a:rPr lang="ru-RU" dirty="0" smtClean="0"/>
              <a:t> из устья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8612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33538"/>
            <a:ext cx="82804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9636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14388"/>
            <a:ext cx="82804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Резекция почечной артерии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981200"/>
            <a:ext cx="447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Этот вид операции показан при хорошо локализованном стенозе или стенозах, аневризме в средней трети артерии. Идеальна эта операция при одиночном врожденном стенозе, чаще всего при фибромускулярной дисплазии</a:t>
            </a:r>
          </a:p>
        </p:txBody>
      </p:sp>
      <p:pic>
        <p:nvPicPr>
          <p:cNvPr id="70660" name="Picture 7" descr="rezekciya-pochechnoi-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89138"/>
            <a:ext cx="2586038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16144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Спленоренальный анастомоз</a:t>
            </a:r>
          </a:p>
        </p:txBody>
      </p:sp>
      <p:pic>
        <p:nvPicPr>
          <p:cNvPr id="71683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695700" cy="4471988"/>
          </a:xfrm>
        </p:spPr>
      </p:pic>
      <p:sp>
        <p:nvSpPr>
          <p:cNvPr id="6452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981200"/>
            <a:ext cx="3695700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Спленоренальный анастомоз показан при стенозе левой почечной артерии обычно фибромускулярного характера, когда имеет место хорошо выраженное </a:t>
            </a:r>
            <a:r>
              <a:rPr lang="ru-RU" sz="2800" dirty="0" err="1" smtClean="0"/>
              <a:t>постстенотическое</a:t>
            </a:r>
            <a:r>
              <a:rPr lang="ru-RU" sz="2800" dirty="0" smtClean="0"/>
              <a:t> расширение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Реимплантация почечной артерии</a:t>
            </a:r>
          </a:p>
        </p:txBody>
      </p:sp>
      <p:pic>
        <p:nvPicPr>
          <p:cNvPr id="7270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360738" cy="4114800"/>
          </a:xfrm>
        </p:spPr>
      </p:pic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9138"/>
            <a:ext cx="4321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Главной трудностью операции является момент наложения швов при анастомозе из-за несоответствия толщины стенок соединяемых сосудов. Из-за этого на месте анастомоза нередко развивается </a:t>
            </a:r>
            <a:r>
              <a:rPr lang="ru-RU" sz="2800" dirty="0" err="1" smtClean="0"/>
              <a:t>рестеноз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Аутотрансплантация почки</a:t>
            </a:r>
          </a:p>
        </p:txBody>
      </p:sp>
      <p:pic>
        <p:nvPicPr>
          <p:cNvPr id="7373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2641600" cy="4114800"/>
          </a:xfrm>
        </p:spPr>
      </p:pic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981200"/>
            <a:ext cx="4897437" cy="41148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. В настоящее время эту операцию чаще всего выполняют при ФМД, аневризме почечной артерии и особенно ее ветвей при их расположении в воротах почки или бифуркации ее артерии.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Феохромоцитома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- заболевание, обусловленное доброкачественной или злокачественной опухолью специфической ткани надпочечников, в которой в норме происходит выработка гормонов катехоламинов (адреналина, норадреналина), а при развитии опухоли секреция катехоламинов становится избыточной;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- </a:t>
            </a:r>
            <a:r>
              <a:rPr lang="ru-RU" dirty="0" err="1" smtClean="0"/>
              <a:t>эктопированной</a:t>
            </a:r>
            <a:r>
              <a:rPr lang="ru-RU" dirty="0" smtClean="0"/>
              <a:t> опухолью, секретирующей избыточное количество катехоламинов.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9" y="1600200"/>
            <a:ext cx="6048842" cy="4530725"/>
          </a:xfrm>
        </p:spPr>
      </p:pic>
    </p:spTree>
    <p:extLst>
      <p:ext uri="{BB962C8B-B14F-4D97-AF65-F5344CB8AC3E}">
        <p14:creationId xmlns:p14="http://schemas.microsoft.com/office/powerpoint/2010/main" val="2297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165350"/>
            <a:ext cx="5200650" cy="3400425"/>
          </a:xfrm>
        </p:spPr>
      </p:pic>
    </p:spTree>
    <p:extLst>
      <p:ext uri="{BB962C8B-B14F-4D97-AF65-F5344CB8AC3E}">
        <p14:creationId xmlns:p14="http://schemas.microsoft.com/office/powerpoint/2010/main" val="4181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36563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Феохромоцитома-опухоль мозгового слоя надпочечников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По течению:</a:t>
            </a:r>
          </a:p>
          <a:p>
            <a:pPr eaLnBrk="1" hangingPunct="1">
              <a:defRPr/>
            </a:pPr>
            <a:r>
              <a:rPr lang="ru-RU" smtClean="0"/>
              <a:t>Пароксизмальная;</a:t>
            </a:r>
          </a:p>
          <a:p>
            <a:pPr eaLnBrk="1" hangingPunct="1">
              <a:defRPr/>
            </a:pPr>
            <a:r>
              <a:rPr lang="ru-RU" smtClean="0"/>
              <a:t>Постоянная.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Эпидемиология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 популяции </a:t>
            </a:r>
            <a:r>
              <a:rPr lang="ru-RU" dirty="0" err="1" smtClean="0"/>
              <a:t>феохромоцитомы</a:t>
            </a:r>
            <a:r>
              <a:rPr lang="ru-RU" dirty="0" smtClean="0"/>
              <a:t> встречаются сравнительно редко, с частотой не превышающей 1:200 тыс. в год, а заболеваемость составляет не более 1 человека на 2 млн населения.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 Опухоль может возникнуть у лиц любого возраста, но наиболее часто наблюдается между 20 и 40 годами.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Феохромоцитома</a:t>
            </a:r>
            <a:r>
              <a:rPr lang="ru-RU" dirty="0" smtClean="0"/>
              <a:t> встречается у 1% больных с постоянно повышенным диастолическим артериальным давлением (АД).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Локализация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 85-90% случаев </a:t>
            </a:r>
            <a:r>
              <a:rPr lang="ru-RU" dirty="0" err="1" smtClean="0"/>
              <a:t>феохромоцитома</a:t>
            </a:r>
            <a:r>
              <a:rPr lang="ru-RU" dirty="0" smtClean="0"/>
              <a:t> локализуется в надпочечниках - чаще в правом, хотя в 10% случаев опухоль является двухсторонней. В остальных случаях опухоль имеет </a:t>
            </a:r>
            <a:r>
              <a:rPr lang="ru-RU" dirty="0" err="1" smtClean="0"/>
              <a:t>вненадпочечниковую</a:t>
            </a:r>
            <a:r>
              <a:rPr lang="ru-RU" dirty="0" smtClean="0"/>
              <a:t> локализацию: может обнаруживаться в области брюшной части аорты, грудной полости, в области мочевого пузыря, головы, шеи. </a:t>
            </a:r>
            <a:r>
              <a:rPr lang="ru-RU" dirty="0" err="1" smtClean="0"/>
              <a:t>Феохромоцитомы</a:t>
            </a:r>
            <a:r>
              <a:rPr lang="ru-RU" dirty="0" smtClean="0"/>
              <a:t> </a:t>
            </a:r>
            <a:r>
              <a:rPr lang="ru-RU" dirty="0" err="1" smtClean="0"/>
              <a:t>вненадпочечниковой</a:t>
            </a:r>
            <a:r>
              <a:rPr lang="ru-RU" dirty="0" smtClean="0"/>
              <a:t> локализации чаще диагностируются у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6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2021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9" y="1600200"/>
            <a:ext cx="6048842" cy="4530725"/>
          </a:xfrm>
        </p:spPr>
      </p:pic>
    </p:spTree>
    <p:extLst>
      <p:ext uri="{BB962C8B-B14F-4D97-AF65-F5344CB8AC3E}">
        <p14:creationId xmlns:p14="http://schemas.microsoft.com/office/powerpoint/2010/main" val="42319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Клинические проявления: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Жалобы.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Головная боль, нередко сопровождается тошнотой и рвотой.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 60-70% больных наблюдается потливость, сердцебиение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На тошноту, рвоту, боли в </a:t>
            </a:r>
            <a:r>
              <a:rPr lang="ru-RU" sz="2800" dirty="0" err="1" smtClean="0"/>
              <a:t>эпигастральной</a:t>
            </a:r>
            <a:r>
              <a:rPr lang="ru-RU" sz="2800" dirty="0" smtClean="0"/>
              <a:t> области, нарушение перистальтики кишечника.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Сужение сосудов конечностей под влиянием катехоламинов может вызывать боль и парестезию, перемежающуюся хромоту, синдром </a:t>
            </a:r>
            <a:r>
              <a:rPr lang="ru-RU" sz="2800" dirty="0" err="1" smtClean="0"/>
              <a:t>Рейно</a:t>
            </a:r>
            <a:r>
              <a:rPr lang="ru-RU" sz="2800" dirty="0" smtClean="0"/>
              <a:t>, ишемию, трофические язвы.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Артериальная гипертония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Почти у 50% больных с </a:t>
            </a:r>
            <a:r>
              <a:rPr lang="ru-RU" sz="2800" dirty="0" err="1" smtClean="0"/>
              <a:t>феохромоцитомой</a:t>
            </a:r>
            <a:r>
              <a:rPr lang="ru-RU" sz="2800" dirty="0" smtClean="0"/>
              <a:t> имеется артериальная гипертония.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 особенностям течения выделяют три формы заболевания: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• пароксизмальная форма артериальной гипертензии (встречается у 1/3 больных);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• постоянная форма артериальной гипертензии (отмечается у 50% больных);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• бессимптомная форма, протекающая без характерных признаков (отмечается у 1/5 больных).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7" y="16002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6710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Стадии заболевания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• </a:t>
            </a:r>
            <a:r>
              <a:rPr lang="ru-RU" sz="2400" dirty="0" smtClean="0"/>
              <a:t>І стадия – начальная (редкие приступы с короткими гипертоническими кризами (систолическое АД до 200 мм рт. ст.);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• ІІ стадия – компенсированная (продолжительные приступы (до 30 мин) не чаще 1 раза в неделю с повышением систолическое АД до 250 мм рт. ст. с гипергликемией, </a:t>
            </a:r>
            <a:r>
              <a:rPr lang="ru-RU" sz="2400" dirty="0" err="1" smtClean="0"/>
              <a:t>глюкозурией</a:t>
            </a:r>
            <a:r>
              <a:rPr lang="ru-RU" sz="2400" dirty="0" smtClean="0"/>
              <a:t>; в межприступный период сохраняется постоянная артериальная гипертензия);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ІІІ стадия – декомпенсированная (ежедневные продолжительные гипертонические кризы с подъемом систолического АД до 300 мм рт. ст. и сохранение гипертензии в межприступный период; сохраняется гипергликемия и </a:t>
            </a:r>
            <a:r>
              <a:rPr lang="ru-RU" sz="2400" dirty="0" err="1" smtClean="0"/>
              <a:t>глюкозурия</a:t>
            </a:r>
            <a:r>
              <a:rPr lang="ru-RU" sz="2400" dirty="0" smtClean="0"/>
              <a:t>, нарушается зрение).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10" y="1600200"/>
            <a:ext cx="6544380" cy="4530725"/>
          </a:xfrm>
        </p:spPr>
      </p:pic>
    </p:spTree>
    <p:extLst>
      <p:ext uri="{BB962C8B-B14F-4D97-AF65-F5344CB8AC3E}">
        <p14:creationId xmlns:p14="http://schemas.microsoft.com/office/powerpoint/2010/main" val="32509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Клиника.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964612" cy="60928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Приступы пароксизмальной гипертонии (330/250 мм рт.ст.).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Тахикардия.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Сильная головная боль.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Резкая бледность и похолодание кистей, стоп, онемение.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Выраженная пульсация сосудов головы и шеи.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Боли в области сердца, эпигастрии, пояснице.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Повышение температуры тела во время приступа.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Смена бледности на гиперемию.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Гипергликемия, глюкозурия.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smtClean="0"/>
              <a:t>Изменения на глазном дне (спазм сосудов сетчатки, кровоизлияния, отек сосочка зрительного нерва).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Катехоламиновые кризы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катехоламиновых</a:t>
            </a:r>
            <a:r>
              <a:rPr lang="ru-RU" dirty="0" smtClean="0"/>
              <a:t> кризов наиболее характерна классическая триада симптомов в виде: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внезапная сильная головная боль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повышенное потоотделение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повышенное сердцебиение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высокая их  специфичность (94%) и чувствительность (91%).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Отсутствие всех трех симптомов определенно отвергает диагноз </a:t>
            </a:r>
            <a:r>
              <a:rPr lang="ru-RU" dirty="0" err="1" smtClean="0"/>
              <a:t>феохромоцитомы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9" y="1600200"/>
            <a:ext cx="6048842" cy="4530725"/>
          </a:xfrm>
        </p:spPr>
      </p:pic>
    </p:spTree>
    <p:extLst>
      <p:ext uri="{BB962C8B-B14F-4D97-AF65-F5344CB8AC3E}">
        <p14:creationId xmlns:p14="http://schemas.microsoft.com/office/powerpoint/2010/main" val="36958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Диагностика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926388" cy="5300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  <a:r>
              <a:rPr lang="ru-RU" sz="2400" dirty="0" err="1" smtClean="0"/>
              <a:t>Феохромоцитому</a:t>
            </a:r>
            <a:r>
              <a:rPr lang="ru-RU" sz="2400" dirty="0" smtClean="0"/>
              <a:t> называют «великой притворщицей», поскольку ее клинические проявления чрезвычайно разнообразны.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Подозрение на </a:t>
            </a:r>
            <a:r>
              <a:rPr lang="ru-RU" sz="2400" dirty="0" err="1" smtClean="0"/>
              <a:t>феохромоцитому</a:t>
            </a:r>
            <a:r>
              <a:rPr lang="ru-RU" sz="24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пациенты с тяжелой стойкой АГ с </a:t>
            </a:r>
            <a:r>
              <a:rPr lang="ru-RU" sz="2400" dirty="0" err="1" smtClean="0"/>
              <a:t>кризовым</a:t>
            </a:r>
            <a:r>
              <a:rPr lang="ru-RU" sz="2400" dirty="0" smtClean="0"/>
              <a:t> течением при неэффективности применения стандартной гипотензивной терапии;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любая форма АГ у детей;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повышение АД после назначения β-</a:t>
            </a:r>
            <a:r>
              <a:rPr lang="ru-RU" sz="2400" dirty="0" err="1" smtClean="0"/>
              <a:t>адреноблокаторов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• изменения </a:t>
            </a:r>
            <a:r>
              <a:rPr lang="ru-RU" sz="2400" dirty="0" err="1" smtClean="0"/>
              <a:t>ЭКГили</a:t>
            </a:r>
            <a:r>
              <a:rPr lang="ru-RU" sz="2400" dirty="0" smtClean="0"/>
              <a:t> лабораторных показателей,  </a:t>
            </a:r>
            <a:r>
              <a:rPr lang="ru-RU" sz="2400" dirty="0" err="1" smtClean="0"/>
              <a:t>объясня-емые</a:t>
            </a:r>
            <a:r>
              <a:rPr lang="ru-RU" sz="2400" dirty="0" smtClean="0"/>
              <a:t> повышением уровня катехоламинов в крови;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необъяснимая лихорадка;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нарушение толерантности к углеводам (например, периодическое увеличение содержания глюкозы крови).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1363</TotalTime>
  <Words>2259</Words>
  <Application>Microsoft Office PowerPoint</Application>
  <PresentationFormat>Экран (4:3)</PresentationFormat>
  <Paragraphs>362</Paragraphs>
  <Slides>114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114</vt:i4>
      </vt:variant>
    </vt:vector>
  </HeadingPairs>
  <TitlesOfParts>
    <vt:vector size="115" baseType="lpstr">
      <vt:lpstr>Клен</vt:lpstr>
      <vt:lpstr>Кафедра госпитальной хирургии</vt:lpstr>
      <vt:lpstr>Презентация PowerPoint</vt:lpstr>
      <vt:lpstr>Презентация PowerPoint</vt:lpstr>
      <vt:lpstr>Презентация PowerPoint</vt:lpstr>
      <vt:lpstr>Кафедра госпитальной хирургии  Симптоматические гипертонии в хирургии  проф. В.С. Тарасенко</vt:lpstr>
      <vt:lpstr>Гипертония (тихий убийца)</vt:lpstr>
      <vt:lpstr>Коарктация аорты </vt:lpstr>
      <vt:lpstr>Презентация PowerPoint</vt:lpstr>
      <vt:lpstr>Презентация PowerPoint</vt:lpstr>
      <vt:lpstr>Коарктация аорты </vt:lpstr>
      <vt:lpstr>Bonnet (1903), Edwards (1948) выделяют:</vt:lpstr>
      <vt:lpstr>Анатомически выделяют:</vt:lpstr>
      <vt:lpstr>Варианты коарктации аорты. 1 - постдуктальный; 2 - преддуктальный с локальным сужением; 3 - преддуктальный с сужением на протяжении; а - коарктация аорты; б - открытый артериальный проток.</vt:lpstr>
      <vt:lpstr>Патогенез артериальной гипертензии при коарктации аорты.</vt:lpstr>
      <vt:lpstr>Патогенез.</vt:lpstr>
      <vt:lpstr>Презентация PowerPoint</vt:lpstr>
      <vt:lpstr>Клиника</vt:lpstr>
      <vt:lpstr>Презентация PowerPoint</vt:lpstr>
      <vt:lpstr>Клиника</vt:lpstr>
      <vt:lpstr>Диагностика</vt:lpstr>
      <vt:lpstr>Диагностика:</vt:lpstr>
      <vt:lpstr>Презентация PowerPoint</vt:lpstr>
      <vt:lpstr>Презентация PowerPoint</vt:lpstr>
      <vt:lpstr>Презентация PowerPoint</vt:lpstr>
      <vt:lpstr>МСКТ у пациента с коарктацией аорты (А,В) (стрелка). Аортография (С,D). Контроль за эффективностью эндоскопического лечения, последующее наблюдение(E,F).</vt:lpstr>
      <vt:lpstr>Презентация PowerPoint</vt:lpstr>
      <vt:lpstr>Реовазография н/конечностей</vt:lpstr>
      <vt:lpstr>Причины летальности</vt:lpstr>
      <vt:lpstr>Показания к операции</vt:lpstr>
      <vt:lpstr>Презентация PowerPoint</vt:lpstr>
      <vt:lpstr>Показание к операции: </vt:lpstr>
      <vt:lpstr>Презентация PowerPoint</vt:lpstr>
      <vt:lpstr>Типы операций</vt:lpstr>
      <vt:lpstr>Балонная ангиопластика</vt:lpstr>
      <vt:lpstr>Презентация PowerPoint</vt:lpstr>
      <vt:lpstr>ИСТМОПЛАСТИКА</vt:lpstr>
      <vt:lpstr>Этапы пластики коарктации аорты левой подключичной артерией (операция Вальдхаузена).</vt:lpstr>
      <vt:lpstr>Аутовенозная пластика</vt:lpstr>
      <vt:lpstr>Резекция коарктации</vt:lpstr>
      <vt:lpstr>Презентация PowerPoint</vt:lpstr>
      <vt:lpstr>Вазоренальная гипертензия</vt:lpstr>
      <vt:lpstr>Этиология ВРГ.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Поражение органов мишеней</vt:lpstr>
      <vt:lpstr>Классификация ВРГ по стадиям болезни</vt:lpstr>
      <vt:lpstr>Клиника</vt:lpstr>
      <vt:lpstr>Методы диагностики ВРГ:</vt:lpstr>
      <vt:lpstr>Презентация PowerPoint</vt:lpstr>
      <vt:lpstr>Презентация PowerPoint</vt:lpstr>
      <vt:lpstr>Презентация PowerPoint</vt:lpstr>
      <vt:lpstr>Водорастворимые  рентгеноконтрастные в-ва 60-70%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Компьютерная томография почек (слева - А) и ангиография почечной артерии (справа - В,С).</vt:lpstr>
      <vt:lpstr>Презентация PowerPoint</vt:lpstr>
      <vt:lpstr>Диагностический алгоритм для выявления ВРГ:</vt:lpstr>
      <vt:lpstr>Презентация PowerPoint</vt:lpstr>
      <vt:lpstr>Презентация PowerPoint</vt:lpstr>
      <vt:lpstr>Лечение</vt:lpstr>
      <vt:lpstr>1.рентгенэндоваскулярная         пластика</vt:lpstr>
      <vt:lpstr>Презентация PowerPoint</vt:lpstr>
      <vt:lpstr>Презентация PowerPoint</vt:lpstr>
      <vt:lpstr>Противопоказания к эндоваскулярной хирургии почечных артерий: </vt:lpstr>
      <vt:lpstr>2.открытая хирургическая реконструкция.</vt:lpstr>
      <vt:lpstr>Абсолютные показания к хирургическому лечению</vt:lpstr>
      <vt:lpstr>Противопоказания</vt:lpstr>
      <vt:lpstr>Эндартерэктомия почечной артерии</vt:lpstr>
      <vt:lpstr>Эндартерэктомия из устья</vt:lpstr>
      <vt:lpstr>Презентация PowerPoint</vt:lpstr>
      <vt:lpstr>Резекция почечной артерии</vt:lpstr>
      <vt:lpstr>Спленоренальный анастомоз</vt:lpstr>
      <vt:lpstr>Реимплантация почечной артерии</vt:lpstr>
      <vt:lpstr>Аутотрансплантация почки</vt:lpstr>
      <vt:lpstr>Феохромоцитома</vt:lpstr>
      <vt:lpstr>Презентация PowerPoint</vt:lpstr>
      <vt:lpstr>Презентация PowerPoint</vt:lpstr>
      <vt:lpstr>Презентация PowerPoint</vt:lpstr>
      <vt:lpstr>Феохромоцитома-опухоль мозгового слоя надпочечников</vt:lpstr>
      <vt:lpstr>Эпидемиология</vt:lpstr>
      <vt:lpstr>Локализация</vt:lpstr>
      <vt:lpstr>Презентация PowerPoint</vt:lpstr>
      <vt:lpstr> Клинические проявления: </vt:lpstr>
      <vt:lpstr>Артериальная гипертония</vt:lpstr>
      <vt:lpstr>Презентация PowerPoint</vt:lpstr>
      <vt:lpstr>Стадии заболевания</vt:lpstr>
      <vt:lpstr>Презентация PowerPoint</vt:lpstr>
      <vt:lpstr>Клиника.</vt:lpstr>
      <vt:lpstr>Катехоламиновые кризы</vt:lpstr>
      <vt:lpstr>Презентация PowerPoint</vt:lpstr>
      <vt:lpstr>Диагностика </vt:lpstr>
      <vt:lpstr>Для определения локализации опухоли применяются:  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диагностика:</vt:lpstr>
      <vt:lpstr>Диагностика</vt:lpstr>
      <vt:lpstr>Лечение</vt:lpstr>
      <vt:lpstr>Хирургическое лечение -  эпинефрэктомия.</vt:lpstr>
      <vt:lpstr>Презентация PowerPoint</vt:lpstr>
      <vt:lpstr>Презентация PowerPoint</vt:lpstr>
      <vt:lpstr>Благодарю за внимание</vt:lpstr>
      <vt:lpstr>Диагностика 1 этап</vt:lpstr>
      <vt:lpstr>2 этап</vt:lpstr>
      <vt:lpstr>3 этап</vt:lpstr>
    </vt:vector>
  </TitlesOfParts>
  <Company>ОрГМА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госпитальной хирургии Симптоматические гипертонии в хирургии проф. В.С. Тарасенко</dc:title>
  <dc:creator>Чукина Ольга</dc:creator>
  <cp:lastModifiedBy>Dell</cp:lastModifiedBy>
  <cp:revision>84</cp:revision>
  <dcterms:created xsi:type="dcterms:W3CDTF">2008-08-31T20:16:05Z</dcterms:created>
  <dcterms:modified xsi:type="dcterms:W3CDTF">2018-05-30T08:25:47Z</dcterms:modified>
</cp:coreProperties>
</file>