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3" r:id="rId3"/>
    <p:sldId id="334" r:id="rId4"/>
    <p:sldId id="344" r:id="rId5"/>
    <p:sldId id="345" r:id="rId6"/>
    <p:sldId id="346" r:id="rId7"/>
    <p:sldId id="347" r:id="rId8"/>
    <p:sldId id="342" r:id="rId9"/>
    <p:sldId id="337" r:id="rId10"/>
    <p:sldId id="343" r:id="rId11"/>
    <p:sldId id="323" r:id="rId12"/>
    <p:sldId id="314" r:id="rId13"/>
    <p:sldId id="351" r:id="rId14"/>
    <p:sldId id="257" r:id="rId15"/>
    <p:sldId id="289" r:id="rId16"/>
    <p:sldId id="317" r:id="rId17"/>
    <p:sldId id="336" r:id="rId18"/>
    <p:sldId id="327" r:id="rId19"/>
    <p:sldId id="338" r:id="rId20"/>
    <p:sldId id="339" r:id="rId21"/>
    <p:sldId id="340" r:id="rId22"/>
    <p:sldId id="341" r:id="rId23"/>
    <p:sldId id="330" r:id="rId24"/>
    <p:sldId id="306" r:id="rId25"/>
    <p:sldId id="307" r:id="rId26"/>
    <p:sldId id="308" r:id="rId27"/>
    <p:sldId id="313" r:id="rId28"/>
    <p:sldId id="328" r:id="rId29"/>
    <p:sldId id="329" r:id="rId30"/>
    <p:sldId id="296" r:id="rId31"/>
    <p:sldId id="297" r:id="rId32"/>
    <p:sldId id="349" r:id="rId33"/>
    <p:sldId id="286" r:id="rId34"/>
    <p:sldId id="331" r:id="rId35"/>
    <p:sldId id="350" r:id="rId36"/>
    <p:sldId id="26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anose="02020603050405020304" pitchFamily="18" charset="0"/>
              </a:rPr>
              <a:t>Онтология</a:t>
            </a:r>
            <a:endParaRPr lang="ru-RU" sz="66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2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Михаил Петрович </a:t>
            </a:r>
            <a:r>
              <a:rPr lang="ru-RU" sz="3200" b="1" dirty="0" err="1" smtClean="0">
                <a:solidFill>
                  <a:schemeClr val="tx1"/>
                </a:solidFill>
                <a:latin typeface="Comic Sans MS" pitchFamily="66" charset="0"/>
              </a:rPr>
              <a:t>Девятаев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 (1917-2002гг.)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– лётчик-истребитель, герой Советского Союза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Девя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6858000" cy="4680520"/>
          </a:xfrm>
        </p:spPr>
      </p:pic>
    </p:spTree>
    <p:extLst>
      <p:ext uri="{BB962C8B-B14F-4D97-AF65-F5344CB8AC3E}">
        <p14:creationId xmlns="" xmlns:p14="http://schemas.microsoft.com/office/powerpoint/2010/main" val="5804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Подходы к проблеме бытия в западной и восточной философии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u="sng" dirty="0" smtClean="0"/>
              <a:t>Восточная философия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1) </a:t>
            </a:r>
            <a:r>
              <a:rPr lang="ru-RU" sz="2400" dirty="0" err="1" smtClean="0"/>
              <a:t>мифологичность</a:t>
            </a:r>
            <a:r>
              <a:rPr lang="ru-RU" sz="2400" dirty="0" smtClean="0"/>
              <a:t> сознания;</a:t>
            </a:r>
          </a:p>
          <a:p>
            <a:r>
              <a:rPr lang="ru-RU" sz="2400" dirty="0" smtClean="0"/>
              <a:t>подход к проблеме бытия с позиции фатализма: развитие бытия мира, природы и человека заранее предопределено;</a:t>
            </a:r>
          </a:p>
          <a:p>
            <a:r>
              <a:rPr lang="ru-RU" sz="2400" i="1" u="sng" dirty="0" smtClean="0"/>
              <a:t>Западная философия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1) рациональность сознания;</a:t>
            </a:r>
          </a:p>
          <a:p>
            <a:r>
              <a:rPr lang="ru-RU" sz="2400" dirty="0" smtClean="0"/>
              <a:t>2) исследование бытия с позиции волюнтаризма: характер бытия </a:t>
            </a:r>
            <a:r>
              <a:rPr lang="ru-RU" sz="2400" err="1" smtClean="0"/>
              <a:t>мира</a:t>
            </a:r>
            <a:r>
              <a:rPr lang="ru-RU" sz="2400" smtClean="0"/>
              <a:t>, природы </a:t>
            </a:r>
            <a:r>
              <a:rPr lang="ru-RU" sz="2400" dirty="0" smtClean="0"/>
              <a:t>и особенно человека заранее не предопределен и может изменяться.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Основной вопрос онтологии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latin typeface="Comic Sans MS" pitchFamily="66" charset="0"/>
              </a:rPr>
              <a:t>Вопрос о соотношении бытия и не-бытия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Предметная область философии и онтологии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Основное понятие философии – </a:t>
            </a:r>
            <a:r>
              <a:rPr lang="ru-RU" sz="2800" b="1" i="1" dirty="0" smtClean="0">
                <a:latin typeface="Comic Sans MS" pitchFamily="66" charset="0"/>
              </a:rPr>
              <a:t>бытие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Основное понятие </a:t>
            </a:r>
            <a:r>
              <a:rPr lang="ru-RU" sz="2800" dirty="0" smtClean="0">
                <a:latin typeface="Comic Sans MS" pitchFamily="66" charset="0"/>
              </a:rPr>
              <a:t>онтологии </a:t>
            </a:r>
            <a:r>
              <a:rPr lang="ru-RU" sz="2800" dirty="0" smtClean="0">
                <a:latin typeface="Comic Sans MS" pitchFamily="66" charset="0"/>
              </a:rPr>
              <a:t>– </a:t>
            </a:r>
            <a:r>
              <a:rPr lang="ru-RU" sz="2800" b="1" i="1" dirty="0" smtClean="0">
                <a:latin typeface="Comic Sans MS" pitchFamily="66" charset="0"/>
              </a:rPr>
              <a:t>бытие (суть, смысл бытия)</a:t>
            </a:r>
            <a:endParaRPr lang="ru-RU" sz="2800" b="1" i="1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8700" cy="2160240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Онтология </a:t>
            </a:r>
            <a: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раздел философии, изучающий фундаментальные принципы устройства бытия, его начала, сущностные формы и свойства. 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Термин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«онтология» впервые был употреблён 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Рудольфом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Гоклениусом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 книге «Философский лексикон» (1613г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.) и</a:t>
            </a:r>
            <a:b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закреплён 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 философии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Христианом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Вольфом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 </a:t>
            </a:r>
            <a:endParaRPr lang="ru-RU" sz="2000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61998" y="5969150"/>
            <a:ext cx="4040188" cy="78233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Христиан Вольф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(1679-1754)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6814" y="5930900"/>
            <a:ext cx="4041775" cy="78233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Рудольф </a:t>
            </a:r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Гоклениус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(1547-1628)</a:t>
            </a:r>
            <a:endParaRPr lang="ru-RU" sz="20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6237312"/>
            <a:ext cx="154360" cy="123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55" y="2514600"/>
            <a:ext cx="2700681" cy="34163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3" y="2509416"/>
            <a:ext cx="3127499" cy="3421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51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216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изучения онтологии: бытие и небытие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Бытие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универсальная философская категория, обозначающая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различные аспекты существования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человека и природы, развития общества и государства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Автор понятия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Comic Sans MS" pitchFamily="66" charset="0"/>
                <a:cs typeface="Times New Roman" panose="02020603050405020304" pitchFamily="18" charset="0"/>
              </a:rPr>
              <a:t>Парменид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Comic Sans MS" pitchFamily="66" charset="0"/>
                <a:cs typeface="Times New Roman" panose="02020603050405020304" pitchFamily="18" charset="0"/>
              </a:rPr>
              <a:t>Парменид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выделил такие характеристики бытия как: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целостность, истинность, благость</a:t>
            </a:r>
            <a:r>
              <a:rPr lang="ru-RU" sz="2400" b="1" dirty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и  красота.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Comic Sans MS" pitchFamily="66" charset="0"/>
                <a:cs typeface="Times New Roman" panose="02020603050405020304" pitchFamily="18" charset="0"/>
              </a:rPr>
              <a:t>Парменид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отрицал существование не-бытия: «бытие есть, не-бытия нет».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Философ выделял: 1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>)«бытие по мнению»</a:t>
            </a: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 - внешняя реальность;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2) </a:t>
            </a:r>
            <a:r>
              <a:rPr lang="ru-RU" sz="2800" b="1" dirty="0" smtClean="0">
                <a:latin typeface="Comic Sans MS" pitchFamily="66" charset="0"/>
                <a:cs typeface="Times New Roman" panose="02020603050405020304" pitchFamily="18" charset="0"/>
              </a:rPr>
              <a:t>«истинное бытие» </a:t>
            </a:r>
            <a:r>
              <a:rPr lang="ru-RU" sz="2800" dirty="0" smtClean="0">
                <a:latin typeface="Comic Sans MS" pitchFamily="66" charset="0"/>
                <a:cs typeface="Times New Roman" panose="02020603050405020304" pitchFamily="18" charset="0"/>
              </a:rPr>
              <a:t>как результат философского познания мира.</a:t>
            </a:r>
            <a:endParaRPr lang="ru-RU" sz="28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Основные свойства бытия: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</a:t>
            </a:r>
            <a:r>
              <a:rPr lang="ru-RU" sz="3200" dirty="0" smtClean="0">
                <a:latin typeface="Comic Sans MS" pitchFamily="66" charset="0"/>
              </a:rPr>
              <a:t>бытие находится в постоянном развитии;</a:t>
            </a:r>
          </a:p>
          <a:p>
            <a:r>
              <a:rPr lang="ru-RU" sz="3200" dirty="0" smtClean="0">
                <a:latin typeface="Comic Sans MS" pitchFamily="66" charset="0"/>
              </a:rPr>
              <a:t>2) развитие бытия происходит во времени;</a:t>
            </a:r>
          </a:p>
          <a:p>
            <a:r>
              <a:rPr lang="ru-RU" sz="3200" dirty="0" smtClean="0">
                <a:latin typeface="Comic Sans MS" pitchFamily="66" charset="0"/>
              </a:rPr>
              <a:t>3) развитие бытия диалектично по своей природе.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9" y="188640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Общая черта всех форм бытия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состояние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постоянного развития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 </a:t>
            </a:r>
            <a:endParaRPr lang="ru-RU" sz="48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О проблеме развития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впервые в философии заговорил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Гераклит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, считавший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изменчивость и противоречивость главными особенностями развития окружающего 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мира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latin typeface="Comic Sans MS" pitchFamily="66" charset="0"/>
                <a:cs typeface="Times New Roman" panose="02020603050405020304" pitchFamily="18" charset="0"/>
              </a:rPr>
              <a:t>Развитие</a:t>
            </a:r>
            <a:r>
              <a:rPr lang="ru-RU" sz="2400" u="sng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Comic Sans MS" pitchFamily="66" charset="0"/>
                <a:cs typeface="Times New Roman" panose="02020603050405020304" pitchFamily="18" charset="0"/>
              </a:rPr>
              <a:t>– это высшая форма движения. </a:t>
            </a:r>
            <a:endParaRPr lang="ru-RU" sz="2400" u="sng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Два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типа развития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1.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прогресс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– поступательное движение, связанное с улучшением процесса развития объекта или явления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24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	2. </a:t>
            </a:r>
            <a:r>
              <a:rPr lang="ru-RU" sz="2400" b="1" dirty="0" smtClean="0">
                <a:latin typeface="Comic Sans MS" pitchFamily="66" charset="0"/>
                <a:cs typeface="Times New Roman" panose="02020603050405020304" pitchFamily="18" charset="0"/>
              </a:rPr>
              <a:t>регресс</a:t>
            </a:r>
            <a:r>
              <a:rPr lang="ru-RU" sz="24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itchFamily="66" charset="0"/>
                <a:cs typeface="Times New Roman" panose="02020603050405020304" pitchFamily="18" charset="0"/>
              </a:rPr>
              <a:t>– движение, связанное с ухудшением качественных характеристик объекта или явления.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Два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подхода к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философскому пониманию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бытия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176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  <a:t>идеалистический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или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субстанциальный;</a:t>
            </a: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	2. </a:t>
            </a:r>
            <a:r>
              <a:rPr lang="ru-RU" sz="2000" b="1" dirty="0" smtClean="0">
                <a:latin typeface="Comic Sans MS" pitchFamily="66" charset="0"/>
                <a:cs typeface="Times New Roman" panose="02020603050405020304" pitchFamily="18" charset="0"/>
              </a:rPr>
              <a:t>материалистический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субстратный.</a:t>
            </a: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latin typeface="Comic Sans MS" pitchFamily="66" charset="0"/>
                <a:cs typeface="Times New Roman" panose="02020603050405020304" pitchFamily="18" charset="0"/>
              </a:rPr>
              <a:t>Субстрат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–материальная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основа предметов и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явлений.</a:t>
            </a:r>
          </a:p>
          <a:p>
            <a:pPr marL="0" indent="0" algn="just">
              <a:buNone/>
            </a:pPr>
            <a:r>
              <a:rPr lang="ru-RU" sz="2000" b="1" u="sng" dirty="0" smtClean="0">
                <a:latin typeface="Comic Sans MS" pitchFamily="66" charset="0"/>
                <a:cs typeface="Times New Roman" panose="02020603050405020304" pitchFamily="18" charset="0"/>
              </a:rPr>
              <a:t>Субстанция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– идеальная первооснова всего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сущего.</a:t>
            </a:r>
          </a:p>
          <a:p>
            <a:pPr marL="0" indent="0" algn="ctr">
              <a:buNone/>
            </a:pP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Пример – проблема </a:t>
            </a:r>
            <a:r>
              <a:rPr lang="ru-RU" sz="2000" dirty="0">
                <a:latin typeface="Comic Sans MS" pitchFamily="66" charset="0"/>
                <a:cs typeface="Times New Roman" panose="02020603050405020304" pitchFamily="18" charset="0"/>
              </a:rPr>
              <a:t>первоначала </a:t>
            </a:r>
            <a:r>
              <a:rPr lang="ru-RU" sz="2000" dirty="0" smtClean="0">
                <a:latin typeface="Comic Sans MS" pitchFamily="66" charset="0"/>
                <a:cs typeface="Times New Roman" panose="02020603050405020304" pitchFamily="18" charset="0"/>
              </a:rPr>
              <a:t>у древнегреческих философов: </a:t>
            </a:r>
          </a:p>
          <a:p>
            <a:pPr marL="0" indent="0" algn="ctr">
              <a:buNone/>
            </a:pPr>
            <a:endParaRPr lang="ru-RU" sz="2000" dirty="0" smtClean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5173153"/>
              </p:ext>
            </p:extLst>
          </p:nvPr>
        </p:nvGraphicFramePr>
        <p:xfrm>
          <a:off x="251520" y="3573015"/>
          <a:ext cx="8445624" cy="2630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208"/>
                <a:gridCol w="2815208"/>
                <a:gridCol w="2815208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Философ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Первоначало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Его суть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Фалес Милетский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Вода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Анаксимен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Воздух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Гераклит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Огонь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Субстрат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61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Анаксимандр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Comic Sans MS" pitchFamily="66" charset="0"/>
                        </a:rPr>
                        <a:t>Апейрон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– идеальная </a:t>
                      </a:r>
                      <a:r>
                        <a:rPr lang="ru-RU" dirty="0" err="1" smtClean="0">
                          <a:latin typeface="Comic Sans MS" pitchFamily="66" charset="0"/>
                        </a:rPr>
                        <a:t>первоматерия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Субстанция </a:t>
                      </a:r>
                      <a:endParaRPr lang="ru-RU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2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идеалистов-1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Платон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 определял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бытие  как мир идей.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Он разделял бытие на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«мир идей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» и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«действительность»,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а также ввел понятие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«иное»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(дополняет бытие, но не противоположно ему).</a:t>
            </a: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	Главная идея – идея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блага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6" y="1920875"/>
            <a:ext cx="3214568" cy="4433888"/>
          </a:xfrm>
        </p:spPr>
      </p:pic>
    </p:spTree>
    <p:extLst>
      <p:ext uri="{BB962C8B-B14F-4D97-AF65-F5344CB8AC3E}">
        <p14:creationId xmlns="" xmlns:p14="http://schemas.microsoft.com/office/powerpoint/2010/main" val="139583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 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Значение понятия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r>
              <a:rPr lang="ru-RU" b="1" i="1" dirty="0" smtClean="0"/>
              <a:t>«</a:t>
            </a:r>
            <a:r>
              <a:rPr lang="ru-RU" sz="3200" b="1" i="1" dirty="0" err="1" smtClean="0">
                <a:latin typeface="Comic Sans MS" pitchFamily="66" charset="0"/>
              </a:rPr>
              <a:t>Онтос</a:t>
            </a:r>
            <a:r>
              <a:rPr lang="ru-RU" sz="3200" b="1" i="1" dirty="0" smtClean="0">
                <a:latin typeface="Comic Sans MS" pitchFamily="66" charset="0"/>
              </a:rPr>
              <a:t>» </a:t>
            </a:r>
            <a:r>
              <a:rPr lang="ru-RU" sz="3200" dirty="0" smtClean="0">
                <a:latin typeface="Comic Sans MS" pitchFamily="66" charset="0"/>
              </a:rPr>
              <a:t>(в переводе с греч.) – бытие, сущность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200" b="1" i="1" dirty="0" smtClean="0">
                <a:latin typeface="Comic Sans MS" pitchFamily="66" charset="0"/>
              </a:rPr>
              <a:t>«Логос» </a:t>
            </a:r>
            <a:r>
              <a:rPr lang="ru-RU" sz="3200" dirty="0" smtClean="0">
                <a:latin typeface="Comic Sans MS" pitchFamily="66" charset="0"/>
              </a:rPr>
              <a:t>(в переводе с греч.) – речь, мысль, смысл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идеалистов-2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88840"/>
            <a:ext cx="3048000" cy="4176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Пифагор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 – связывал бытие с идеей числа: «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бытие – это мир чисел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»; числа, по мнению Пифагора, обладали мистическими свойствами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85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материалистов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Аристотель: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бытие как то, что имеет непосредственное отношение к физическому миру. </a:t>
            </a:r>
            <a:endParaRPr lang="ru-RU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Comic Sans MS" pitchFamily="66" charset="0"/>
                <a:cs typeface="Times New Roman" panose="02020603050405020304" pitchFamily="18" charset="0"/>
              </a:rPr>
              <a:t>Выделял </a:t>
            </a: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четыре источника бытия: </a:t>
            </a:r>
            <a:r>
              <a:rPr lang="ru-RU" dirty="0">
                <a:latin typeface="Comic Sans MS" pitchFamily="66" charset="0"/>
              </a:rPr>
              <a:t>форму, материю, цель  и творца. </a:t>
            </a: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  <a:cs typeface="Times New Roman" panose="02020603050405020304" pitchFamily="18" charset="0"/>
              </a:rPr>
              <a:t>	Выделял в бытии </a:t>
            </a:r>
            <a:r>
              <a:rPr lang="ru-RU" b="1" dirty="0">
                <a:latin typeface="Comic Sans MS" pitchFamily="66" charset="0"/>
                <a:cs typeface="Times New Roman" panose="02020603050405020304" pitchFamily="18" charset="0"/>
              </a:rPr>
              <a:t>возможность и действительность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" y="2157311"/>
            <a:ext cx="3491345" cy="3961015"/>
          </a:xfrm>
        </p:spPr>
      </p:pic>
    </p:spTree>
    <p:extLst>
      <p:ext uri="{BB962C8B-B14F-4D97-AF65-F5344CB8AC3E}">
        <p14:creationId xmlns="" xmlns:p14="http://schemas.microsoft.com/office/powerpoint/2010/main" val="125214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Онтологическая проблематика в античной философии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материалистов-2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0" y="1920875"/>
            <a:ext cx="3100620" cy="44338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>
                <a:latin typeface="Comic Sans MS" pitchFamily="66" charset="0"/>
                <a:cs typeface="Times New Roman" panose="02020603050405020304" pitchFamily="18" charset="0"/>
              </a:rPr>
              <a:t>Гераклит </a:t>
            </a:r>
            <a:r>
              <a:rPr lang="ru-RU" sz="2800" dirty="0">
                <a:latin typeface="Comic Sans MS" pitchFamily="66" charset="0"/>
                <a:cs typeface="Times New Roman" panose="02020603050405020304" pitchFamily="18" charset="0"/>
              </a:rPr>
              <a:t>ввел понятие н</a:t>
            </a:r>
            <a:r>
              <a:rPr lang="ru-RU" sz="2800" b="1" i="1" dirty="0">
                <a:latin typeface="Comic Sans MS" pitchFamily="66" charset="0"/>
                <a:cs typeface="Times New Roman" panose="02020603050405020304" pitchFamily="18" charset="0"/>
              </a:rPr>
              <a:t>е-бытие, </a:t>
            </a:r>
            <a:r>
              <a:rPr lang="ru-RU" sz="2800" dirty="0">
                <a:latin typeface="Comic Sans MS" pitchFamily="66" charset="0"/>
                <a:cs typeface="Times New Roman" panose="02020603050405020304" pitchFamily="18" charset="0"/>
              </a:rPr>
              <a:t>обозначающее не только окончание физического существования объекта, но и переход его в другое качество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26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 материалисты, и идеалисты </a:t>
            </a:r>
            <a:b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        в рамках античной онтологии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			</a:t>
            </a:r>
            <a:r>
              <a:rPr lang="ru-RU" sz="4400" b="1" i="1" dirty="0" smtClean="0">
                <a:latin typeface="Comic Sans MS" pitchFamily="66" charset="0"/>
              </a:rPr>
              <a:t>не разделяли</a:t>
            </a:r>
          </a:p>
          <a:p>
            <a:pPr>
              <a:buNone/>
            </a:pPr>
            <a:r>
              <a:rPr lang="ru-RU" sz="4400" b="1" i="1" dirty="0" smtClean="0">
                <a:latin typeface="Comic Sans MS" pitchFamily="66" charset="0"/>
              </a:rPr>
              <a:t> 		</a:t>
            </a:r>
            <a:r>
              <a:rPr lang="ru-RU" sz="4400" i="1" dirty="0" smtClean="0">
                <a:latin typeface="Comic Sans MS" pitchFamily="66" charset="0"/>
              </a:rPr>
              <a:t> бытие и мышление </a:t>
            </a:r>
            <a:endParaRPr lang="ru-RU" sz="44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Отличительные черты средневековой	 онтологии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sz="2800" dirty="0" smtClean="0">
                <a:latin typeface="Comic Sans MS" pitchFamily="66" charset="0"/>
              </a:rPr>
              <a:t>бытие  мира = бытие Бога;</a:t>
            </a:r>
          </a:p>
          <a:p>
            <a:r>
              <a:rPr lang="ru-RU" sz="2800" dirty="0" smtClean="0">
                <a:latin typeface="Comic Sans MS" pitchFamily="66" charset="0"/>
              </a:rPr>
              <a:t>2) </a:t>
            </a:r>
            <a:r>
              <a:rPr lang="ru-RU" sz="2800" b="1" i="1" dirty="0" smtClean="0">
                <a:latin typeface="Comic Sans MS" pitchFamily="66" charset="0"/>
              </a:rPr>
              <a:t>онтологический догматизм</a:t>
            </a:r>
            <a:r>
              <a:rPr lang="ru-RU" sz="2800" dirty="0" smtClean="0">
                <a:latin typeface="Comic Sans MS" pitchFamily="66" charset="0"/>
              </a:rPr>
              <a:t>:  только бытие Бога является основой бытия мира и человека;</a:t>
            </a:r>
          </a:p>
          <a:p>
            <a:r>
              <a:rPr lang="ru-RU" sz="2800" dirty="0" smtClean="0">
                <a:latin typeface="Comic Sans MS" pitchFamily="66" charset="0"/>
              </a:rPr>
              <a:t>3) идеалистическое восприятие бытия человека: вера в Ад и Рай, существование жизни после смерти.</a:t>
            </a:r>
          </a:p>
          <a:p>
            <a:r>
              <a:rPr lang="ru-RU" sz="2800" dirty="0" smtClean="0">
                <a:latin typeface="Comic Sans MS" pitchFamily="66" charset="0"/>
              </a:rPr>
              <a:t>4) создание системы доказательств бытия Бога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</a:rPr>
              <a:t>Аврелий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Августин </a:t>
            </a: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(354-430)гг., создатель патристики, создатель  одного доказательства бытия Бога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авгу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312368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Фома Аквинский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(1225-1274 гг.)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создатель схоластики, автор  5-ти  доказательств бытия Бога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3617565" cy="403244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Историческая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эволюция онтологии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2055702"/>
              </p:ext>
            </p:extLst>
          </p:nvPr>
        </p:nvGraphicFramePr>
        <p:xfrm>
          <a:off x="539552" y="1124744"/>
          <a:ext cx="80648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/>
                <a:gridCol w="4651136"/>
              </a:tblGrid>
              <a:tr h="3252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Название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эпохи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Особенность онтологии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09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Comic Sans MS" pitchFamily="66" charset="0"/>
                        </a:rPr>
                        <a:t>Возрождение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светский характер восприятия бытия: бытие мира и человека отделялось от бытия Бога;</a:t>
                      </a:r>
                    </a:p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2) бытие осмысливается как нечто телесное, вещественное, как объективная реальность, противостоящая человеку и его разуму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0876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Comic Sans MS" pitchFamily="66" charset="0"/>
                        </a:rPr>
                        <a:t>Новое</a:t>
                      </a:r>
                      <a:r>
                        <a:rPr lang="ru-RU" b="1" i="1" baseline="0" dirty="0" smtClean="0">
                          <a:latin typeface="Comic Sans MS" pitchFamily="66" charset="0"/>
                        </a:rPr>
                        <a:t> время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omic Sans MS" pitchFamily="66" charset="0"/>
                        </a:rPr>
                        <a:t>проблема бытия была связана с проблемой познания мира человеком; </a:t>
                      </a:r>
                      <a:r>
                        <a:rPr lang="ru-RU" sz="1800" b="1" dirty="0" smtClean="0">
                          <a:latin typeface="Comic Sans MS" pitchFamily="66" charset="0"/>
                        </a:rPr>
                        <a:t>отделение бытия от мышления;</a:t>
                      </a:r>
                    </a:p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0090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Comic Sans MS" pitchFamily="66" charset="0"/>
                        </a:rPr>
                        <a:t>Просвещение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познание бытия возможно только с помощью точных наук;</a:t>
                      </a:r>
                    </a:p>
                    <a:p>
                      <a:r>
                        <a:rPr lang="ru-RU" sz="1800" dirty="0" smtClean="0">
                          <a:latin typeface="Comic Sans MS" pitchFamily="66" charset="0"/>
                        </a:rPr>
                        <a:t>2) путь к познанию бытия лежит через просвещение разума.</a:t>
                      </a:r>
                    </a:p>
                    <a:p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25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omic Sans MS" pitchFamily="66" charset="0"/>
              </a:rPr>
              <a:t>Иммануил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 Кант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(1724-1804гг.) – немецкий философ-идеалист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ка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53" y="1935163"/>
            <a:ext cx="7030494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Онтология Канта: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онтология Канта носила </a:t>
            </a:r>
            <a:r>
              <a:rPr lang="ru-RU" b="1" dirty="0" smtClean="0">
                <a:latin typeface="Comic Sans MS" pitchFamily="66" charset="0"/>
              </a:rPr>
              <a:t>нравственный характер: </a:t>
            </a:r>
            <a:r>
              <a:rPr lang="ru-RU" dirty="0" smtClean="0">
                <a:latin typeface="Comic Sans MS" pitchFamily="66" charset="0"/>
              </a:rPr>
              <a:t>вещи в себе (</a:t>
            </a:r>
            <a:r>
              <a:rPr lang="ru-RU" dirty="0" err="1" smtClean="0">
                <a:latin typeface="Comic Sans MS" pitchFamily="66" charset="0"/>
              </a:rPr>
              <a:t>Богу,душа,свобода</a:t>
            </a:r>
            <a:r>
              <a:rPr lang="ru-RU" dirty="0" smtClean="0">
                <a:latin typeface="Comic Sans MS" pitchFamily="66" charset="0"/>
              </a:rPr>
              <a:t>) обеспечивают нравственный характер мироустройства; </a:t>
            </a:r>
          </a:p>
          <a:p>
            <a:r>
              <a:rPr lang="ru-RU" dirty="0" smtClean="0">
                <a:latin typeface="Comic Sans MS" pitchFamily="66" charset="0"/>
              </a:rPr>
              <a:t>2) подход Канта к онтологии </a:t>
            </a:r>
            <a:r>
              <a:rPr lang="ru-RU" b="1" dirty="0" smtClean="0">
                <a:latin typeface="Comic Sans MS" pitchFamily="66" charset="0"/>
              </a:rPr>
              <a:t>персонифицирован</a:t>
            </a:r>
            <a:r>
              <a:rPr lang="ru-RU" dirty="0" smtClean="0">
                <a:latin typeface="Comic Sans MS" pitchFamily="66" charset="0"/>
              </a:rPr>
              <a:t>: прежде всего он исследует бытие человека как нравственного существа;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1. Различение онтологического и </a:t>
            </a:r>
            <a:r>
              <a:rPr lang="ru-RU" sz="4400" b="1" dirty="0" err="1" smtClean="0">
                <a:solidFill>
                  <a:schemeClr val="tx1"/>
                </a:solidFill>
                <a:latin typeface="Comic Sans MS" pitchFamily="66" charset="0"/>
              </a:rPr>
              <a:t>онтического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Онтологическое</a:t>
            </a:r>
            <a:r>
              <a:rPr lang="ru-RU" dirty="0" smtClean="0">
                <a:latin typeface="Comic Sans MS" pitchFamily="66" charset="0"/>
              </a:rPr>
              <a:t> – философское понятие, описывающее структурные элементы бытия; 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b="1" i="1" dirty="0" err="1" smtClean="0">
                <a:latin typeface="Comic Sans MS" pitchFamily="66" charset="0"/>
              </a:rPr>
              <a:t>Онтическое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– философское понятие, при помощи которого описываются сущностные характеристики человека, мира, природы и т.д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Георг Гегель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(1770-1831гг.) – немецкий философ-идеалист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Гег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744416" cy="468052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Онтология Гегеля: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>
                <a:latin typeface="Comic Sans MS" pitchFamily="66" charset="0"/>
              </a:rPr>
              <a:t>) его онтология носила </a:t>
            </a:r>
            <a:r>
              <a:rPr lang="ru-RU" b="1" dirty="0" smtClean="0">
                <a:latin typeface="Comic Sans MS" pitchFamily="66" charset="0"/>
              </a:rPr>
              <a:t>диалектический характер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smtClean="0">
                <a:latin typeface="Comic Sans MS" pitchFamily="66" charset="0"/>
              </a:rPr>
              <a:t>2) считал, что бытие находится в постоянном </a:t>
            </a:r>
            <a:r>
              <a:rPr lang="ru-RU" b="1" dirty="0" smtClean="0">
                <a:latin typeface="Comic Sans MS" pitchFamily="66" charset="0"/>
              </a:rPr>
              <a:t>развитии</a:t>
            </a:r>
            <a:r>
              <a:rPr lang="ru-RU" dirty="0" smtClean="0">
                <a:latin typeface="Comic Sans MS" pitchFamily="66" charset="0"/>
              </a:rPr>
              <a:t>, и это развитие полно </a:t>
            </a:r>
            <a:r>
              <a:rPr lang="ru-RU" b="1" dirty="0" smtClean="0">
                <a:latin typeface="Comic Sans MS" pitchFamily="66" charset="0"/>
              </a:rPr>
              <a:t>противоречий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3) осмыслить эти противоречия помогает </a:t>
            </a:r>
            <a:r>
              <a:rPr lang="ru-RU" b="1" dirty="0" smtClean="0">
                <a:latin typeface="Comic Sans MS" pitchFamily="66" charset="0"/>
              </a:rPr>
              <a:t>логика </a:t>
            </a:r>
            <a:r>
              <a:rPr lang="ru-RU" dirty="0" smtClean="0">
                <a:latin typeface="Comic Sans MS" pitchFamily="66" charset="0"/>
              </a:rPr>
              <a:t>(«Наука логики»);</a:t>
            </a:r>
          </a:p>
          <a:p>
            <a:r>
              <a:rPr lang="ru-RU" dirty="0" smtClean="0">
                <a:latin typeface="Comic Sans MS" pitchFamily="66" charset="0"/>
              </a:rPr>
              <a:t>4) выделял природу (</a:t>
            </a:r>
            <a:r>
              <a:rPr lang="ru-RU" b="1" dirty="0" smtClean="0">
                <a:latin typeface="Comic Sans MS" pitchFamily="66" charset="0"/>
              </a:rPr>
              <a:t>бытие природы</a:t>
            </a:r>
            <a:r>
              <a:rPr lang="ru-RU" dirty="0" smtClean="0">
                <a:latin typeface="Comic Sans MS" pitchFamily="66" charset="0"/>
              </a:rPr>
              <a:t>) и целесообразную деятельность людей (</a:t>
            </a:r>
            <a:r>
              <a:rPr lang="ru-RU" b="1" dirty="0" smtClean="0">
                <a:latin typeface="Comic Sans MS" pitchFamily="66" charset="0"/>
              </a:rPr>
              <a:t>общественное бытие</a:t>
            </a:r>
            <a:r>
              <a:rPr lang="ru-RU" dirty="0" smtClean="0">
                <a:latin typeface="Comic Sans MS" pitchFamily="66" charset="0"/>
              </a:rPr>
              <a:t>).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Карл Маркс (1818-1883) – немецкий экономист и философ-материалист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Comic Sans MS" pitchFamily="66" charset="0"/>
              </a:rPr>
              <a:t>Человек есть совокупность общественных отношений»;</a:t>
            </a:r>
          </a:p>
          <a:p>
            <a:r>
              <a:rPr lang="ru-RU" dirty="0" smtClean="0">
                <a:latin typeface="Comic Sans MS" pitchFamily="66" charset="0"/>
              </a:rPr>
              <a:t>Маркс считал, что изучение бытия человека неотделимо от изучения бытия общества;</a:t>
            </a:r>
          </a:p>
          <a:p>
            <a:r>
              <a:rPr lang="ru-RU" dirty="0" smtClean="0">
                <a:latin typeface="Comic Sans MS" pitchFamily="66" charset="0"/>
              </a:rPr>
              <a:t>Утверждал противоречие между бытием общества и индивида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3" descr="Карл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5819" y="1920875"/>
            <a:ext cx="3161362" cy="44338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формы </a:t>
            </a:r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бытия</a:t>
            </a:r>
            <a:r>
              <a:rPr lang="ru-RU" sz="36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1044435"/>
              </p:ext>
            </p:extLst>
          </p:nvPr>
        </p:nvGraphicFramePr>
        <p:xfrm>
          <a:off x="107504" y="834792"/>
          <a:ext cx="8712968" cy="5843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775"/>
                <a:gridCol w="6266193"/>
              </a:tblGrid>
              <a:tr h="338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материальное бытие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материальных тел, вещей, явлений природы окружающего мира (предмет является материальным, если он имеет массу, объём и положение в пространстве)</a:t>
                      </a:r>
                      <a:endParaRPr lang="ru-RU" sz="1600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77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идеальное  бытие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идеального как самостоятельной реальности, непознаваемой разумом человека</a:t>
                      </a:r>
                    </a:p>
                  </a:txBody>
                  <a:tcPr/>
                </a:tc>
              </a:tr>
              <a:tr h="7434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человеческое бытие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существование человека как единства материального и духовного; </a:t>
                      </a:r>
                      <a:r>
                        <a:rPr lang="ru-RU" sz="16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главная характеристика </a:t>
                      </a:r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– сознательный характер</a:t>
                      </a:r>
                    </a:p>
                  </a:txBody>
                  <a:tcPr/>
                </a:tc>
              </a:tr>
              <a:tr h="7091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социальное бытие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omic Sans MS" pitchFamily="66" charset="0"/>
                          <a:cs typeface="Times New Roman" panose="02020603050405020304" pitchFamily="18" charset="0"/>
                        </a:rPr>
                        <a:t>бытие человека в обществе и существование самого общества; система социальной деятельности</a:t>
                      </a:r>
                      <a:endParaRPr lang="ru-RU" sz="1600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6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ноуменальное бытие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бытие, познать</a:t>
                      </a:r>
                      <a:r>
                        <a:rPr kumimoji="0" lang="ru-RU" sz="1800" kern="1200" baseline="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которое можно только при помощи мышления, но не органов чувств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16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феноменальное бытие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весь чувственно воспринимаемый мир во всем его многообразии и изменчивости.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/>
                      </a:r>
                      <a:br>
                        <a:rPr lang="ru-RU" dirty="0" smtClean="0">
                          <a:latin typeface="Comic Sans MS" pitchFamily="66" charset="0"/>
                        </a:rPr>
                      </a:br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восприятие феномена</a:t>
                      </a:r>
                      <a:r>
                        <a:rPr kumimoji="0" lang="ru-RU" sz="1800" kern="1200" baseline="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носит субъективный характер</a:t>
                      </a:r>
                      <a:r>
                        <a:rPr kumimoji="0" lang="ru-RU" sz="1800" kern="1200" dirty="0" smtClean="0">
                          <a:effectLst/>
                          <a:latin typeface="Comic Sans MS" pitchFamily="66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Comic Sans MS" pitchFamily="66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01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Информационное бытие: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отражение, воспроизведение прошлого и настоящего бытия, например, естественнонаучное знание, телевизионные репортажи; </a:t>
            </a:r>
          </a:p>
          <a:p>
            <a:r>
              <a:rPr lang="ru-RU" dirty="0" smtClean="0">
                <a:latin typeface="Comic Sans MS" pitchFamily="66" charset="0"/>
              </a:rPr>
              <a:t>2) модели, образы будущего, обычно желаемого, бытия, например, технические, экономические и другие проекты;  </a:t>
            </a:r>
          </a:p>
          <a:p>
            <a:r>
              <a:rPr lang="ru-RU" dirty="0" smtClean="0">
                <a:latin typeface="Comic Sans MS" pitchFamily="66" charset="0"/>
              </a:rPr>
              <a:t>3) характер его развития глобален, но неравномерен.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Comic Sans MS" pitchFamily="66" charset="0"/>
              </a:rPr>
              <a:t>Цифровое (информационное неравенство)</a:t>
            </a:r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 – это…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omic Sans MS" pitchFamily="66" charset="0"/>
              </a:rPr>
              <a:t>…</a:t>
            </a:r>
            <a:r>
              <a:rPr lang="ru-RU" sz="2800" dirty="0" smtClean="0">
                <a:latin typeface="Comic Sans MS" pitchFamily="66" charset="0"/>
              </a:rPr>
              <a:t>понятие, обозначающее социальное явление, при котором различия возможностей доступа к информационным технологиям является причиной неравенства индивидов и социальных групп.</a:t>
            </a:r>
          </a:p>
          <a:p>
            <a:r>
              <a:rPr lang="ru-RU" sz="2800" b="1" i="1" dirty="0" smtClean="0">
                <a:latin typeface="Comic Sans MS" pitchFamily="66" charset="0"/>
              </a:rPr>
              <a:t>«Цифровая бедность» </a:t>
            </a:r>
            <a:r>
              <a:rPr lang="ru-RU" sz="2800" dirty="0" smtClean="0">
                <a:latin typeface="Comic Sans MS" pitchFamily="66" charset="0"/>
              </a:rPr>
              <a:t>- новый вид социального неравенства, вытекающий из разных возможностей использования новейших информационно-коммуникативных технологий.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Выводы</a:t>
            </a: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ru-RU" dirty="0" smtClean="0">
                <a:latin typeface="Comic Sans MS" pitchFamily="66" charset="0"/>
              </a:rPr>
              <a:t>1.понятие </a:t>
            </a:r>
            <a:r>
              <a:rPr lang="ru-RU" u="sng" dirty="0" smtClean="0">
                <a:latin typeface="Comic Sans MS" pitchFamily="66" charset="0"/>
              </a:rPr>
              <a:t>бытие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является </a:t>
            </a:r>
            <a:r>
              <a:rPr lang="ru-RU" b="1" dirty="0">
                <a:latin typeface="Comic Sans MS" pitchFamily="66" charset="0"/>
              </a:rPr>
              <a:t>системообразующим</a:t>
            </a:r>
            <a:r>
              <a:rPr lang="ru-RU" dirty="0">
                <a:latin typeface="Comic Sans MS" pitchFamily="66" charset="0"/>
              </a:rPr>
              <a:t> для философии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2. всего </a:t>
            </a:r>
            <a:r>
              <a:rPr lang="ru-RU" dirty="0">
                <a:latin typeface="Comic Sans MS" pitchFamily="66" charset="0"/>
              </a:rPr>
              <a:t>существует </a:t>
            </a:r>
            <a:r>
              <a:rPr lang="ru-RU" b="1" dirty="0">
                <a:latin typeface="Comic Sans MS" pitchFamily="66" charset="0"/>
              </a:rPr>
              <a:t>шесть форм бытия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3. все </a:t>
            </a:r>
            <a:r>
              <a:rPr lang="ru-RU" dirty="0">
                <a:latin typeface="Comic Sans MS" pitchFamily="66" charset="0"/>
              </a:rPr>
              <a:t>эти формы находятся в состоянии </a:t>
            </a:r>
            <a:r>
              <a:rPr lang="ru-RU" b="1" dirty="0">
                <a:latin typeface="Comic Sans MS" pitchFamily="66" charset="0"/>
              </a:rPr>
              <a:t>развития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4. выделяют </a:t>
            </a:r>
            <a:r>
              <a:rPr lang="ru-RU" u="sng" dirty="0">
                <a:latin typeface="Comic Sans MS" pitchFamily="66" charset="0"/>
              </a:rPr>
              <a:t>две формы развития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b="1" dirty="0">
                <a:latin typeface="Comic Sans MS" pitchFamily="66" charset="0"/>
              </a:rPr>
              <a:t>прогресс и регресс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5. главной </a:t>
            </a:r>
            <a:r>
              <a:rPr lang="ru-RU" dirty="0">
                <a:latin typeface="Comic Sans MS" pitchFamily="66" charset="0"/>
              </a:rPr>
              <a:t>характеристикой </a:t>
            </a:r>
            <a:r>
              <a:rPr lang="ru-RU" u="sng" dirty="0">
                <a:latin typeface="Comic Sans MS" pitchFamily="66" charset="0"/>
              </a:rPr>
              <a:t>бытия человека </a:t>
            </a:r>
            <a:r>
              <a:rPr lang="ru-RU" dirty="0">
                <a:latin typeface="Comic Sans MS" pitchFamily="66" charset="0"/>
              </a:rPr>
              <a:t>является его </a:t>
            </a:r>
            <a:r>
              <a:rPr lang="ru-RU" b="1" dirty="0">
                <a:latin typeface="Comic Sans MS" pitchFamily="66" charset="0"/>
              </a:rPr>
              <a:t>сознательный характер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latin typeface="Comic Sans MS" pitchFamily="66" charset="0"/>
              </a:rPr>
              <a:t>6. В рамках философии сформировалась проблема внутренних противоречий в развитии бытия; подробно эта проблема изучалась в рамках </a:t>
            </a:r>
            <a:r>
              <a:rPr lang="ru-RU" b="1" i="1" dirty="0" smtClean="0">
                <a:latin typeface="Comic Sans MS" pitchFamily="66" charset="0"/>
              </a:rPr>
              <a:t>диалектики.</a:t>
            </a:r>
            <a:endParaRPr lang="ru-RU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18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к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3704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         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Рене </a:t>
            </a:r>
            <a:r>
              <a:rPr lang="ru-RU" sz="3100" dirty="0" err="1" smtClean="0">
                <a:solidFill>
                  <a:schemeClr val="tx1"/>
                </a:solidFill>
                <a:latin typeface="Comic Sans MS" pitchFamily="66" charset="0"/>
              </a:rPr>
              <a:t>Лакост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(1904-1996гг.) </a:t>
            </a:r>
            <a:b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 французский  спортсмен, предприниматель, филантроп</a:t>
            </a:r>
            <a:endParaRPr lang="ru-RU" sz="3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Рене Лак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797" y="1935163"/>
            <a:ext cx="5992405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акост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35163"/>
            <a:ext cx="3467477" cy="47341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Пример различения онтологического и </a:t>
            </a:r>
            <a:r>
              <a:rPr lang="ru-RU" sz="4000" b="1" dirty="0" err="1" smtClean="0">
                <a:solidFill>
                  <a:schemeClr val="tx1"/>
                </a:solidFill>
                <a:latin typeface="Comic Sans MS" pitchFamily="66" charset="0"/>
              </a:rPr>
              <a:t>онтического</a:t>
            </a: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 (Р. </a:t>
            </a:r>
            <a:r>
              <a:rPr lang="ru-RU" sz="4000" b="1" dirty="0" err="1" smtClean="0">
                <a:solidFill>
                  <a:schemeClr val="tx1"/>
                </a:solidFill>
                <a:latin typeface="Comic Sans MS" pitchFamily="66" charset="0"/>
              </a:rPr>
              <a:t>Лакост</a:t>
            </a: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Comic Sans MS" pitchFamily="66" charset="0"/>
              </a:rPr>
              <a:t>Онтологическое:</a:t>
            </a:r>
          </a:p>
          <a:p>
            <a:r>
              <a:rPr lang="ru-RU" dirty="0" smtClean="0">
                <a:latin typeface="Comic Sans MS" pitchFamily="66" charset="0"/>
              </a:rPr>
              <a:t>Национальность: француз;</a:t>
            </a:r>
          </a:p>
          <a:p>
            <a:r>
              <a:rPr lang="ru-RU" dirty="0" smtClean="0">
                <a:latin typeface="Comic Sans MS" pitchFamily="66" charset="0"/>
              </a:rPr>
              <a:t>Род занятий: бизнесмен, профессиональный теннисист;</a:t>
            </a:r>
          </a:p>
          <a:p>
            <a:r>
              <a:rPr lang="ru-RU" dirty="0" smtClean="0">
                <a:latin typeface="Comic Sans MS" pitchFamily="66" charset="0"/>
              </a:rPr>
              <a:t>Уровень дохода: высокий;</a:t>
            </a:r>
          </a:p>
          <a:p>
            <a:r>
              <a:rPr lang="ru-RU" dirty="0" smtClean="0">
                <a:latin typeface="Comic Sans MS" pitchFamily="66" charset="0"/>
              </a:rPr>
              <a:t>Социальная принадлежность: верхний высший класс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err="1" smtClean="0">
                <a:latin typeface="Comic Sans MS" pitchFamily="66" charset="0"/>
              </a:rPr>
              <a:t>Онтическое</a:t>
            </a:r>
            <a:r>
              <a:rPr lang="ru-RU" b="1" i="1" dirty="0" smtClean="0"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latin typeface="Comic Sans MS" pitchFamily="66" charset="0"/>
              </a:rPr>
              <a:t>Мировоззрение: волюнтарист;</a:t>
            </a:r>
          </a:p>
          <a:p>
            <a:r>
              <a:rPr lang="ru-RU" dirty="0" smtClean="0">
                <a:latin typeface="Comic Sans MS" pitchFamily="66" charset="0"/>
              </a:rPr>
              <a:t>Темперамент: флегматик;</a:t>
            </a:r>
          </a:p>
          <a:p>
            <a:r>
              <a:rPr lang="ru-RU" dirty="0" smtClean="0">
                <a:latin typeface="Comic Sans MS" pitchFamily="66" charset="0"/>
              </a:rPr>
              <a:t>Смысл в жизни: помощь людям, благотворительность;</a:t>
            </a:r>
          </a:p>
          <a:p>
            <a:r>
              <a:rPr lang="ru-RU" dirty="0" smtClean="0">
                <a:latin typeface="Comic Sans MS" pitchFamily="66" charset="0"/>
              </a:rPr>
              <a:t>Цель жизни: изменить восприятие мужской моды в сознании людей; стать новаторов в области спортивной одежды и снаряжения.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Мартин Хайдеггер (1889-1976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) –немецкий философ, представитель экзистенциализма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400" b="1" dirty="0" smtClean="0">
                <a:latin typeface="Comic Sans MS" pitchFamily="66" charset="0"/>
              </a:rPr>
              <a:t>Бытие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latin typeface="Comic Sans MS" pitchFamily="66" charset="0"/>
              </a:rPr>
              <a:t>(существование человека/</a:t>
            </a:r>
            <a:r>
              <a:rPr lang="ru-RU" sz="2400" dirty="0" err="1" smtClean="0">
                <a:latin typeface="Comic Sans MS" pitchFamily="66" charset="0"/>
              </a:rPr>
              <a:t>соц.группы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527048" lvl="5" indent="0" algn="just">
              <a:buNone/>
            </a:pPr>
            <a:r>
              <a:rPr lang="ru-RU" sz="2600" b="1" dirty="0" smtClean="0">
                <a:latin typeface="Comic Sans MS" pitchFamily="66" charset="0"/>
                <a:cs typeface="Times New Roman" panose="02020603050405020304" pitchFamily="18" charset="0"/>
              </a:rPr>
              <a:t>Со-бытие</a:t>
            </a:r>
          </a:p>
          <a:p>
            <a:pPr marL="1527048" lvl="5" indent="0" algn="just">
              <a:buNone/>
            </a:pPr>
            <a:r>
              <a:rPr lang="ru-RU" sz="2600" b="1" dirty="0" smtClean="0">
                <a:latin typeface="Comic Sans MS" pitchFamily="66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Comic Sans MS" pitchFamily="66" charset="0"/>
                <a:cs typeface="Times New Roman" panose="02020603050405020304" pitchFamily="18" charset="0"/>
              </a:rPr>
              <a:t>бытие совместно с другими,</a:t>
            </a:r>
          </a:p>
          <a:p>
            <a:pPr marL="1527048" lvl="5" indent="0" algn="just">
              <a:buNone/>
            </a:pPr>
            <a:r>
              <a:rPr lang="ru-RU" sz="2200" dirty="0" smtClean="0">
                <a:latin typeface="Comic Sans MS" pitchFamily="66" charset="0"/>
                <a:cs typeface="Times New Roman" panose="02020603050405020304" pitchFamily="18" charset="0"/>
              </a:rPr>
              <a:t>сосуществование</a:t>
            </a:r>
            <a:r>
              <a:rPr lang="ru-RU" sz="2200" b="1" dirty="0" smtClean="0">
                <a:latin typeface="Comic Sans MS" pitchFamily="66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Содержимое 3" descr="Хайдегг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2925" y="1943259"/>
            <a:ext cx="3167149" cy="4389120"/>
          </a:xfrm>
        </p:spPr>
      </p:pic>
    </p:spTree>
    <p:extLst>
      <p:ext uri="{BB962C8B-B14F-4D97-AF65-F5344CB8AC3E}">
        <p14:creationId xmlns="" xmlns:p14="http://schemas.microsoft.com/office/powerpoint/2010/main" val="287804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  <a:latin typeface="Comic Sans MS" pitchFamily="66" charset="0"/>
              </a:rPr>
              <a:t>2. Разделение бытия и мышления</a:t>
            </a:r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i="1" dirty="0" smtClean="0">
                <a:latin typeface="Comic Sans MS" pitchFamily="66" charset="0"/>
              </a:rPr>
              <a:t>Основной вопрос философии:</a:t>
            </a:r>
          </a:p>
          <a:p>
            <a:r>
              <a:rPr lang="ru-RU" sz="4400" i="1" dirty="0" smtClean="0">
                <a:latin typeface="Comic Sans MS" pitchFamily="66" charset="0"/>
              </a:rPr>
              <a:t>что первично -  бытие, или сознание?</a:t>
            </a:r>
          </a:p>
          <a:p>
            <a:r>
              <a:rPr lang="ru-RU" b="1" dirty="0" smtClean="0">
                <a:latin typeface="Comic Sans MS" pitchFamily="66" charset="0"/>
              </a:rPr>
              <a:t>Материализм: </a:t>
            </a:r>
            <a:r>
              <a:rPr lang="ru-RU" dirty="0" smtClean="0">
                <a:latin typeface="Comic Sans MS" pitchFamily="66" charset="0"/>
              </a:rPr>
              <a:t>бытие определяет сознание (К. Маркс, Ф. Энгельс)</a:t>
            </a:r>
          </a:p>
          <a:p>
            <a:r>
              <a:rPr lang="ru-RU" b="1" dirty="0" smtClean="0">
                <a:latin typeface="Comic Sans MS" pitchFamily="66" charset="0"/>
              </a:rPr>
              <a:t>Идеализм: </a:t>
            </a:r>
            <a:r>
              <a:rPr lang="ru-RU" dirty="0" smtClean="0">
                <a:latin typeface="Comic Sans MS" pitchFamily="66" charset="0"/>
              </a:rPr>
              <a:t>сознание определяет бытие (</a:t>
            </a:r>
            <a:r>
              <a:rPr lang="ru-RU" dirty="0" err="1" smtClean="0">
                <a:latin typeface="Comic Sans MS" pitchFamily="66" charset="0"/>
              </a:rPr>
              <a:t>Платон,Пифагор</a:t>
            </a:r>
            <a:r>
              <a:rPr lang="ru-RU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955</TotalTime>
  <Words>1184</Words>
  <Application>Microsoft Office PowerPoint</Application>
  <PresentationFormat>Экран (4:3)</PresentationFormat>
  <Paragraphs>174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Онтология</vt:lpstr>
      <vt:lpstr>         Значение понятия</vt:lpstr>
      <vt:lpstr> 1. Различение онтологического и онтического</vt:lpstr>
      <vt:lpstr>Слайд 4</vt:lpstr>
      <vt:lpstr>           Рене Лакост (1904-1996гг.)   французский  спортсмен, предприниматель, филантроп</vt:lpstr>
      <vt:lpstr>Слайд 6</vt:lpstr>
      <vt:lpstr> Пример различения онтологического и онтического (Р. Лакост)</vt:lpstr>
      <vt:lpstr>Мартин Хайдеггер (1889-1976) –немецкий философ, представитель экзистенциализма</vt:lpstr>
      <vt:lpstr> 2. Разделение бытия и мышления</vt:lpstr>
      <vt:lpstr>Михаил Петрович Девятаев (1917-2002гг.) – лётчик-истребитель, герой Советского Союза</vt:lpstr>
      <vt:lpstr> Подходы к проблеме бытия в западной и восточной философии</vt:lpstr>
      <vt:lpstr>Основной вопрос онтологии</vt:lpstr>
      <vt:lpstr>Предметная область философии и онтологии</vt:lpstr>
      <vt:lpstr>     Онтология – раздел философии, изучающий фундаментальные принципы устройства бытия, его начала, сущностные формы и свойства.   Термин «онтология» впервые был употреблён Рудольфом Гоклениусом в книге «Философский лексикон» (1613г.) и закреплён в философии Христианом Вольфом. </vt:lpstr>
      <vt:lpstr>Объект изучения онтологии: бытие и небытие   Бытие – универсальная философская категория, обозначающая различные аспекты существования человека и природы, развития общества и государства. </vt:lpstr>
      <vt:lpstr>   Основные свойства бытия:</vt:lpstr>
      <vt:lpstr>Общая черта всех форм бытия – состояние постоянного развития. </vt:lpstr>
      <vt:lpstr>Два подхода к философскому пониманию бытия: </vt:lpstr>
      <vt:lpstr>Онтологическая проблематика в античной философии идеалистов-1</vt:lpstr>
      <vt:lpstr>Онтологическая проблематика в античной философии идеалистов-2</vt:lpstr>
      <vt:lpstr>Онтологическая проблематика в античной философии материалистов</vt:lpstr>
      <vt:lpstr>Онтологическая проблематика в античной философии материалистов-2</vt:lpstr>
      <vt:lpstr>     И материалисты, и идеалисты          в рамках античной онтологии</vt:lpstr>
      <vt:lpstr>       Отличительные черты средневековой  онтологии:</vt:lpstr>
      <vt:lpstr>  Аврелий Августин  (354-430)гг., создатель патристики, создатель  одного доказательства бытия Бога</vt:lpstr>
      <vt:lpstr>Фома Аквинский (1225-1274 гг.), создатель схоластики, автор  5-ти  доказательств бытия Бога</vt:lpstr>
      <vt:lpstr> Историческая эволюция онтологии</vt:lpstr>
      <vt:lpstr> Иммануил Кант (1724-1804гг.) – немецкий философ-идеалист</vt:lpstr>
      <vt:lpstr>        Онтология Канта:</vt:lpstr>
      <vt:lpstr> Георг Гегель (1770-1831гг.) – немецкий философ-идеалист</vt:lpstr>
      <vt:lpstr>       Онтология Гегеля:</vt:lpstr>
      <vt:lpstr>Карл Маркс (1818-1883) – немецкий экономист и философ-материалист</vt:lpstr>
      <vt:lpstr>Основные формы бытия: </vt:lpstr>
      <vt:lpstr> Информационное бытие:</vt:lpstr>
      <vt:lpstr> Цифровое (информационное неравенство) – это…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познания  в философии</dc:title>
  <dc:creator>lliriK</dc:creator>
  <cp:lastModifiedBy>Кафедра философии</cp:lastModifiedBy>
  <cp:revision>107</cp:revision>
  <dcterms:created xsi:type="dcterms:W3CDTF">2016-10-26T13:27:37Z</dcterms:created>
  <dcterms:modified xsi:type="dcterms:W3CDTF">2020-09-10T09:29:54Z</dcterms:modified>
</cp:coreProperties>
</file>