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67"/>
  </p:notesMasterIdLst>
  <p:sldIdLst>
    <p:sldId id="256" r:id="rId2"/>
    <p:sldId id="257" r:id="rId3"/>
    <p:sldId id="329" r:id="rId4"/>
    <p:sldId id="280" r:id="rId5"/>
    <p:sldId id="320" r:id="rId6"/>
    <p:sldId id="321" r:id="rId7"/>
    <p:sldId id="316" r:id="rId8"/>
    <p:sldId id="281" r:id="rId9"/>
    <p:sldId id="317" r:id="rId10"/>
    <p:sldId id="318" r:id="rId11"/>
    <p:sldId id="261" r:id="rId12"/>
    <p:sldId id="323" r:id="rId13"/>
    <p:sldId id="285" r:id="rId14"/>
    <p:sldId id="262" r:id="rId15"/>
    <p:sldId id="311" r:id="rId16"/>
    <p:sldId id="290" r:id="rId17"/>
    <p:sldId id="330" r:id="rId18"/>
    <p:sldId id="331" r:id="rId19"/>
    <p:sldId id="324" r:id="rId20"/>
    <p:sldId id="332" r:id="rId21"/>
    <p:sldId id="291" r:id="rId22"/>
    <p:sldId id="292" r:id="rId23"/>
    <p:sldId id="293" r:id="rId24"/>
    <p:sldId id="294" r:id="rId25"/>
    <p:sldId id="326" r:id="rId26"/>
    <p:sldId id="298" r:id="rId27"/>
    <p:sldId id="333" r:id="rId28"/>
    <p:sldId id="296" r:id="rId29"/>
    <p:sldId id="299" r:id="rId30"/>
    <p:sldId id="334" r:id="rId31"/>
    <p:sldId id="337" r:id="rId32"/>
    <p:sldId id="336" r:id="rId33"/>
    <p:sldId id="286" r:id="rId34"/>
    <p:sldId id="273" r:id="rId35"/>
    <p:sldId id="264" r:id="rId36"/>
    <p:sldId id="265" r:id="rId37"/>
    <p:sldId id="266" r:id="rId38"/>
    <p:sldId id="274" r:id="rId39"/>
    <p:sldId id="275" r:id="rId40"/>
    <p:sldId id="263" r:id="rId41"/>
    <p:sldId id="268" r:id="rId42"/>
    <p:sldId id="269" r:id="rId43"/>
    <p:sldId id="303" r:id="rId44"/>
    <p:sldId id="304" r:id="rId45"/>
    <p:sldId id="270" r:id="rId46"/>
    <p:sldId id="271" r:id="rId47"/>
    <p:sldId id="306" r:id="rId48"/>
    <p:sldId id="307" r:id="rId49"/>
    <p:sldId id="312" r:id="rId50"/>
    <p:sldId id="277" r:id="rId51"/>
    <p:sldId id="278" r:id="rId52"/>
    <p:sldId id="328" r:id="rId53"/>
    <p:sldId id="279" r:id="rId54"/>
    <p:sldId id="300" r:id="rId55"/>
    <p:sldId id="301" r:id="rId56"/>
    <p:sldId id="302" r:id="rId57"/>
    <p:sldId id="310" r:id="rId58"/>
    <p:sldId id="272" r:id="rId59"/>
    <p:sldId id="313" r:id="rId60"/>
    <p:sldId id="339" r:id="rId61"/>
    <p:sldId id="308" r:id="rId62"/>
    <p:sldId id="309" r:id="rId63"/>
    <p:sldId id="305" r:id="rId64"/>
    <p:sldId id="340" r:id="rId65"/>
    <p:sldId id="319" r:id="rId6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85635" autoAdjust="0"/>
  </p:normalViewPr>
  <p:slideViewPr>
    <p:cSldViewPr snapToGrid="0">
      <p:cViewPr varScale="1">
        <p:scale>
          <a:sx n="98" d="100"/>
          <a:sy n="98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0T18:09:48.253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2:3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2:4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20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24575,'-1'1'0,"0"-1"0,0 0 0,0 1 0,1-1 0,-2 0 0,1 0 0,1 1 0,-1 0 0,0-1 0,0 1 0,0-1 0,0 1 0,0 0 0,1 0 0,0-1 0,-1 1 0,0 0 0,0 0 0,1-1 0,0 2 0,-1-1 0,1-1 0,-1 1 0,1 1 0,-1-2 0,1 3 0,-6 30 0,6-30 0,-6 71 0,7 101 0,1-64 0,-1-68 0,0-26 0,0-1 0,-1 1 0,-1-1 0,-1 1 0,-1-1 0,-5 23 0,8-38 0,0 0 0,0-1 0,0 0 0,-1 1 0,1 0 0,0 0 0,0-1 0,0 0 0,0 1 0,-1 0 0,1 0 0,-1-1 0,1 0 0,-1 1 0,1 0 0,0-1 0,-1 1 0,1-1 0,-1 0 0,0 0 0,1 1 0,0-1 0,-1 1 0,0-1 0,0 1 0,1-1 0,-2 0 0,1 0 0,1 0 0,-1-1 0,0 1 0,0-1 0,1 0 0,-1 1 0,0 0 0,0-1 0,1 0 0,-1 1 0,1-1 0,-1 1 0,0-1 0,1 0 0,0 0 0,-1 1 0,0-3 0,-14-36 0,10 6-99,3 21-59,0 0-1,0 1 1,-1-1 0,0 1 0,-2 0-1,1-1 1,-9-14 0,4 11-6668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20:4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24575,'5'0'0,"6"0"0,1-6 0,4 0 0,-2 0 0,-2-3 0,-5-6 0,-1-3 0,1-1 0,5 5 0,5 3 0,4 1 0,3 0 0,-2-2 0,-5-4 0,-1 1 0,-3 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20:4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20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20:5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1:5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24575,'0'854'0,"-1"-838"-74,-1 1-1,0-2 0,-2 0 1,-5 18-1,5-15-917,0-3-5834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1:5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24575,'0'5'0,"0"7"0,5 0 0,1 4 0,5-1 0,1 2 0,2-3 0,0 2 0,1-2 0,4-4 0,-2 2 0,1-1 0,-1 2 0,-6 4 0,-3-1-8191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1:5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24575,'-5'0'0,"-2"5"0,1 7 0,2 5 0,-4 5 0,-1 4 0,-3 2 0,-6-4 0,3 0 0,1-6-8191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2:1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24575,'0'758'0,"0"-768"-85,-1 0 0,1 0-1,-2 1 1,0-1 0,0 1-1,-1-1 1,0 1 0,0 0-1,-1 0 1,-1 0 0,1 0-1,-1 1 1,-1 0 0,0 0-1,-9-11 1,4 5-6741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2:1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24575,'0'-4'0,"0"-7"0,0-7 0,5 0 0,7 3 0,5 5 0,5 3 0,-1-2 0,1 1 0,-3-3 0,-6 0-8191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2:2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2:2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18:12:2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65381-92ED-4315-8EDC-E3F4F1C8987A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F0F4A-B809-4099-90A8-E2306A47A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8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DA3F0F4A-B809-4099-90A8-E2306A47A9E4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25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27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6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7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622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8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68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7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9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6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6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6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5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50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8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9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8000"/>
                <a:lumOff val="72000"/>
              </a:schemeClr>
            </a:gs>
            <a:gs pos="100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FAD204-8BF7-4D3F-ABA6-D351FBB631F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3A4448-F5D6-45E9-9EF5-F6EF242C9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79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doctranslator.com/ru/?utm_source=onlinedoctranslator&amp;utm_medium=pptx&amp;utm_campaign=attribu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lecturio.com/assets/Femoral-ring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0.png"/><Relationship Id="rId18" Type="http://schemas.openxmlformats.org/officeDocument/2006/relationships/customXml" Target="../ink/ink9.xml"/><Relationship Id="rId26" Type="http://schemas.openxmlformats.org/officeDocument/2006/relationships/customXml" Target="../ink/ink14.xml"/><Relationship Id="rId3" Type="http://schemas.openxmlformats.org/officeDocument/2006/relationships/image" Target="../media/image7.png"/><Relationship Id="rId21" Type="http://schemas.openxmlformats.org/officeDocument/2006/relationships/customXml" Target="../ink/ink12.xml"/><Relationship Id="rId7" Type="http://schemas.openxmlformats.org/officeDocument/2006/relationships/image" Target="../media/image70.png"/><Relationship Id="rId12" Type="http://schemas.openxmlformats.org/officeDocument/2006/relationships/customXml" Target="../ink/ink6.xml"/><Relationship Id="rId17" Type="http://schemas.openxmlformats.org/officeDocument/2006/relationships/image" Target="../media/image110.png"/><Relationship Id="rId25" Type="http://schemas.openxmlformats.org/officeDocument/2006/relationships/image" Target="../media/image14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1.xml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9.png"/><Relationship Id="rId24" Type="http://schemas.openxmlformats.org/officeDocument/2006/relationships/customXml" Target="../ink/ink13.xml"/><Relationship Id="rId5" Type="http://schemas.openxmlformats.org/officeDocument/2006/relationships/image" Target="../media/image60.png"/><Relationship Id="rId15" Type="http://schemas.openxmlformats.org/officeDocument/2006/relationships/image" Target="../media/image11.png"/><Relationship Id="rId23" Type="http://schemas.openxmlformats.org/officeDocument/2006/relationships/image" Target="../media/image13.png"/><Relationship Id="rId28" Type="http://schemas.openxmlformats.org/officeDocument/2006/relationships/customXml" Target="../ink/ink16.xml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4" Type="http://schemas.openxmlformats.org/officeDocument/2006/relationships/customXml" Target="../ink/ink2.xml"/><Relationship Id="rId9" Type="http://schemas.openxmlformats.org/officeDocument/2006/relationships/image" Target="../media/image8.png"/><Relationship Id="rId14" Type="http://schemas.openxmlformats.org/officeDocument/2006/relationships/customXml" Target="../ink/ink7.xml"/><Relationship Id="rId27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CFCC5-E35E-4CD8-9787-38545EFEF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2649" y="1013792"/>
            <a:ext cx="4596306" cy="1460499"/>
          </a:xfrm>
        </p:spPr>
        <p:txBody>
          <a:bodyPr>
            <a:normAutofit fontScale="90000"/>
          </a:bodyPr>
          <a:lstStyle/>
          <a:p>
            <a:pPr algn="ctr" rtl="0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Оренбургский государственный медицинский университет</a:t>
            </a:r>
            <a:br>
              <a:rPr lang="en-US" sz="202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  <a:r>
              <a:rPr lang="ru-RU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АБДОМИНАЛЬНЫЕ</a:t>
            </a:r>
            <a:r>
              <a:rPr lang="en-US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ГРЫЖ</a:t>
            </a:r>
            <a:r>
              <a:rPr lang="ru-RU" sz="3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E289AC-0A95-4597-8EF5-887E6038C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14" y="3101008"/>
            <a:ext cx="6815796" cy="1928192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факультетской хирургии</a:t>
            </a: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Дисциплина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Абдоминальная хирургия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Картинки по запросу логотип оргму">
            <a:extLst>
              <a:ext uri="{FF2B5EF4-FFF2-40B4-BE49-F238E27FC236}">
                <a16:creationId xmlns:a16="http://schemas.microsoft.com/office/drawing/2014/main" id="{EDA45FFB-6592-4A23-B62C-F55CA414B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" y="32355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010001" name="ODT_ATTR_LBL_SHAPE">
            <a:extLst>
              <a:ext uri="{FF2B5EF4-FFF2-40B4-BE49-F238E27FC236}">
                <a16:creationId xmlns:a16="http://schemas.microsoft.com/office/drawing/2014/main" id="{ADCB8724-23CD-4EE8-B5B5-3CB2DDF8932E}"/>
              </a:ext>
            </a:extLst>
          </p:cNvPr>
          <p:cNvSpPr txBox="1"/>
          <p:nvPr/>
        </p:nvSpPr>
        <p:spPr>
          <a:xfrm>
            <a:off x="0" y="0"/>
            <a:ext cx="5000000" cy="276999"/>
          </a:xfrm>
          <a:prstGeom prst="rect">
            <a:avLst/>
          </a:prstGeom>
          <a:solidFill>
            <a:srgbClr val="FAFAFA"/>
          </a:solidFill>
        </p:spPr>
        <p:txBody>
          <a:bodyPr wrap="none" lIns="288000">
            <a:spAutoFit/>
          </a:bodyPr>
          <a:lstStyle/>
          <a:p>
            <a:pPr rtl="0"/>
            <a:r>
              <a:rPr lang="en-US" sz="1000" dirty="0">
                <a:solidFill>
                  <a:srgbClr val="0F2B46"/>
                </a:solidFill>
                <a:effectLst/>
                <a:latin typeface="Roboto" panose="02000000000000000000" pitchFamily="2" charset="0"/>
              </a:rPr>
              <a:t>Перевод: английский - русский - </a:t>
            </a:r>
            <a:r>
              <a:rPr lang="en-US" sz="1000" u="sng" dirty="0">
                <a:solidFill>
                  <a:srgbClr val="0F2B46"/>
                </a:solidFill>
                <a:effectLst/>
                <a:latin typeface="Roboto" panose="02000000000000000000" pitchFamily="2" charset="0"/>
                <a:hlinkClick r:id="rId3" tooltip="Doc Translator - www.onlinedoctranslator.com"/>
              </a:rPr>
              <a:t>www.onlinedoctranslator.com</a:t>
            </a:r>
            <a:endParaRPr lang="en-US" sz="1000" dirty="0"/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94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CCD94-4880-4D3B-904C-681A03AF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25" y="277611"/>
            <a:ext cx="8537027" cy="621572"/>
          </a:xfrm>
        </p:spPr>
        <p:txBody>
          <a:bodyPr>
            <a:normAutofit/>
          </a:bodyPr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анатомическая структура грыжевого мешка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56075C-8BE6-49AA-B33D-B8BBE835F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E3165A-6452-4B48-B03F-BCBCA870B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06" y="1331843"/>
            <a:ext cx="6400799" cy="359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90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C6062-A330-4EE7-9F15-24F53427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0"/>
            <a:ext cx="8123272" cy="1192237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крышка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27DC33-5133-4F54-BB56-40F5E0C9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27" y="844062"/>
            <a:ext cx="4765730" cy="417283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Грыжа, состоящая из забрюшинного жира и/или толстой кишки (слепая кишка справа, сигмовидная слева), которые «скользят» через увеличенное внутреннее кольцо, а не в существующий брюшной мешок и из него.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кишечник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2-абдоминальная линия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3-брюшная стенка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4-грыжевые ворота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5-грыжевой мешок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грыжевые выстилки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7-контент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065842-64D7-41E2-B77A-15C9B2B6B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"/>
          <a:stretch/>
        </p:blipFill>
        <p:spPr>
          <a:xfrm>
            <a:off x="5446583" y="1529461"/>
            <a:ext cx="3189848" cy="31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4FBE4-DEB9-4DC4-A6EA-14488535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20852"/>
            <a:ext cx="8309252" cy="1001661"/>
          </a:xfrm>
        </p:spPr>
        <p:txBody>
          <a:bodyPr>
            <a:normAutofit/>
          </a:bodyPr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брюшная полость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10731-BDCE-4346-BD43-0813A101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159" y="1570381"/>
            <a:ext cx="8030281" cy="3220280"/>
          </a:xfrm>
        </p:spPr>
        <p:txBody>
          <a:bodyPr>
            <a:normAutofit/>
          </a:bodyPr>
          <a:lstStyle/>
          <a:p>
            <a:pPr algn="l" rtl="0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распространенные симптомы грыжи включают припухлость в слабой области живота, чувство тяжести в животе и дискомфорт в области живота, особенно при кашле, подъеме или наклоне.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 у некоторых людей симптомы могут не проявляться, и они поймут, что у них это заболевание, только во время медицинских осмотров.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0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DB986-4EF8-437D-AE4D-68BDF27C6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0"/>
            <a:ext cx="8332499" cy="1339948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i="0" dirty="0">
                <a:solidFill>
                  <a:srgbClr val="FFFFFF"/>
                </a:solidFill>
                <a:effectLst/>
                <a:latin typeface="Open Sans"/>
              </a:rPr>
              <a:t/>
            </a:r>
            <a:br>
              <a:rPr lang="en-US" b="1" i="0" dirty="0">
                <a:solidFill>
                  <a:srgbClr val="FFFFFF"/>
                </a:solidFill>
                <a:effectLst/>
                <a:latin typeface="Open Sans"/>
              </a:rPr>
            </a:br>
            <a:r>
              <a:rPr lang="en-US" sz="30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b="1" i="0" cap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диагностика грыжи брюшной стенки</a:t>
            </a:r>
            <a:r>
              <a:rPr lang="en-US" b="1" i="0" dirty="0">
                <a:solidFill>
                  <a:srgbClr val="FFFFFF"/>
                </a:solidFill>
                <a:effectLst/>
                <a:latin typeface="Open Sans"/>
              </a:rPr>
              <a:t/>
            </a:r>
            <a:br>
              <a:rPr lang="en-US" b="1" i="0" dirty="0">
                <a:solidFill>
                  <a:srgbClr val="FFFFFF"/>
                </a:solidFill>
                <a:effectLst/>
                <a:latin typeface="Open San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762115-E2D7-44BA-A321-4E210F129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043608"/>
            <a:ext cx="8004677" cy="3916018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ru-RU" sz="232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2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Диагноз грыжи живота ставится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клинический.</a:t>
            </a: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ru-RU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 может быть заметна только при повышении внутрибрюшного давления, поэтому больного следует обследовать в положении стоя. Если грыжа не пальпируется, пациент должен покашлять или выполнить пробу Вальсальвы, пока врач пальпирует брюшную стенку. При осмотре основное внимание уделяется области пупка, паховой области (с пальцем в паховом канале у мужчин), бедренному треугольнику и любым имеющимся разрезам.</a:t>
            </a:r>
          </a:p>
          <a:p>
            <a:pPr marL="0" indent="0" algn="l" rtl="0"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Черт!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Паховые новообразования, напоминающие грыжи, могут быть результатом аденопатии (инфекционной или злокачественной), эктопии яичка или липомы. Эти массы являются твердыми и несократимыми. Образование мошонки может быть варикоцеле, гидроцеле или опухолью яичка. УЗИ может быть сделано, если физическое обследование сомнительно. КТ и МРТ иногда используются при редких тазовых грыжах (запирательная грыжа).</a:t>
            </a:r>
          </a:p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11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066DE-75D0-4DD7-814A-C80F6D1D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0"/>
            <a:ext cx="8338937" cy="643597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4E355-5177-4939-98A6-21D3EDB75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04" y="1113182"/>
            <a:ext cx="6622055" cy="3807564"/>
          </a:xfrm>
        </p:spPr>
        <p:txBody>
          <a:bodyPr>
            <a:normAutofit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Уменьшающийся комок с видимым и пальпируемым кашлевым толчком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Осмотр пациента в положении стоя и лежа на спине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Положение, температура, нежность,</a:t>
            </a:r>
          </a:p>
          <a:p>
            <a:pPr marL="0" indent="0" algn="l" rtl="0"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форма, размер, консистенция комка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Сводимость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 или косвенный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ли вы пойти выше этого?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Перкуссия и аускультация</a:t>
            </a:r>
          </a:p>
          <a:p>
            <a:pPr algn="l" rtl="0"/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CAABDB-90CA-4640-A646-D69F7DDB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9783"/>
            <a:ext cx="4396333" cy="2462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561AB-442B-42F3-9639-861611AADFF7}"/>
              </a:ext>
            </a:extLst>
          </p:cNvPr>
          <p:cNvSpPr txBox="1"/>
          <p:nvPr/>
        </p:nvSpPr>
        <p:spPr>
          <a:xfrm flipH="1">
            <a:off x="4571999" y="4591878"/>
            <a:ext cx="428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 паховой грыжи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4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54927-EF13-48E3-A4D1-3704F085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62733"/>
            <a:ext cx="8233276" cy="1022888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брюшной грыжи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FA34E-3BE2-4558-A7CA-04E7B4D58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185620"/>
            <a:ext cx="3729502" cy="281294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Консервативный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(симптоматический)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диета, перевязки, борьба с запорами и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етс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Хирургический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(плановая или экстренная операция)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D8E25D-06D4-415A-996D-D7F3758D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86" y="1757121"/>
            <a:ext cx="2057400" cy="2057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897762-2394-438E-A54A-453B1EDBF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816" y="1185621"/>
            <a:ext cx="2057400" cy="1600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E9AD0A-FED4-40CF-ABB1-69239A583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486" y="2942897"/>
            <a:ext cx="2209355" cy="20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1279B-CABA-4A16-BAC6-795F59DB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89453"/>
            <a:ext cx="8358809" cy="1305395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 грыжи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E7DCBB-4EB8-4D0E-BA8E-4B31B06D7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3833"/>
            <a:ext cx="7394713" cy="3530446"/>
          </a:xfrm>
        </p:spPr>
        <p:txBody>
          <a:bodyPr>
            <a:normAutofit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Невправимая (невправимая или ущемленная грыжа)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Препятствие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задушенный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воспаленный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A00277-1D0B-48AF-8EC0-FA4AA77A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309" y="1495010"/>
            <a:ext cx="2743822" cy="32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D27C8-EAE6-4328-9994-3B053854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09331"/>
            <a:ext cx="7994737" cy="1063487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вправимая грыжа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055BB-96CF-43EB-B527-78A2A92F7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387626"/>
            <a:ext cx="8117683" cy="445273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Содержимое не может быть возвращено в полость тела.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Причинами неприводимости являются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Узкая шейка с ригидными краями, часто в сочетании с вместительным мешком (бедренным, пупочным)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спаек между содержимым и мешком (при застарелых грыжах)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Черт!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Невправимые грыжи имеют больший риск обструкции или ущемления, чем вправимые.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77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5003A-D218-4E2E-8E09-A1D660EA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49088"/>
            <a:ext cx="8074250" cy="864704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71EE68-533A-4826-8292-E5DF524EA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292087"/>
            <a:ext cx="8074250" cy="370232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Непроходимая грыжа содержит кишечник, просвет которого закупорен.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Непроходимость обычно возникает на шейке мешка, но может быть вызвана спайками внутри него.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обструкция находится на обоих концах петли, внутри нее скапливается жидкость и возникает ее растяжение (закрытая петлевая обструкция).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Черт!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заключенный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 используется для описания невправимой, но не ущемленной грыжи. Таким образом, невправимую непроходимую грыжу также можно назвать ущемленной.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6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83C28-CD46-48FC-B359-D44B7BF1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29208"/>
            <a:ext cx="7925163" cy="518492"/>
          </a:xfrm>
        </p:spPr>
        <p:txBody>
          <a:bodyPr>
            <a:normAutofit/>
          </a:bodyPr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01E876-0845-4BCA-9E84-B24E5BD92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160" y="983973"/>
            <a:ext cx="8143823" cy="3896139"/>
          </a:xfrm>
        </p:spPr>
        <p:txBody>
          <a:bodyPr>
            <a:normAutofit fontScale="77500" lnSpcReduction="20000"/>
          </a:bodyPr>
          <a:lstStyle/>
          <a:p>
            <a:pPr algn="l" rtl="0"/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Десять процентов паховых грыж впервые проявляются странгуляцией.</a:t>
            </a:r>
          </a:p>
          <a:p>
            <a:pPr algn="l" rtl="0"/>
            <a:endParaRPr 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 становится ущемленной, когда ее невозможно вправить обратно внутрь брюшной стенки через грыжевые ворота.</a:t>
            </a:r>
          </a:p>
          <a:p>
            <a:pPr algn="l" rtl="0"/>
            <a:endParaRPr 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Кровь не может оттекать из вен и лимфатических сосудов.</a:t>
            </a:r>
          </a:p>
          <a:p>
            <a:pPr algn="l" rtl="0"/>
            <a:endParaRPr 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Возникает отек.</a:t>
            </a:r>
          </a:p>
          <a:p>
            <a:pPr algn="l" rtl="0"/>
            <a:endParaRPr lang="en-US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Артериальный кровоток может быть снижен и привести к ишемии и некрозу.</a:t>
            </a:r>
            <a:endParaRPr lang="ru-RU" sz="2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6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E0F19-1BB1-4329-BEA2-156AC55D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05508"/>
            <a:ext cx="8193014" cy="1139483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C2244-A3E6-4DEA-BA1A-F439B9B3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-69574"/>
            <a:ext cx="4065564" cy="510756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Выпячивание внутреннего органа через слабое место или разрыв мышцы или другой ткани, которая удерживает его на месте. Большинство грыж возникают в брюшной полости.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Грыжи являются распространенной проблемой; однако их истинная частота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неизвестный. Подсчитано, что 5% населения будет развиваться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 брюшной стенки, но распространенность может быть еще выше.</a:t>
            </a:r>
          </a:p>
          <a:p>
            <a:pPr marL="0" indent="0" algn="l" rtl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18B5E-FAF9-49D7-861D-17C294B1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568" y="1339197"/>
            <a:ext cx="3604517" cy="2845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6900DA-8805-42FF-B216-0743C6EA56B4}"/>
              </a:ext>
            </a:extLst>
          </p:cNvPr>
          <p:cNvSpPr txBox="1"/>
          <p:nvPr/>
        </p:nvSpPr>
        <p:spPr>
          <a:xfrm>
            <a:off x="5882024" y="427874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Пупочная грыжа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4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D57AE-8647-401C-B814-1AD50911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78905"/>
            <a:ext cx="7865529" cy="1083365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02E338-8121-4D97-8E29-11FCA87CF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887" y="1292086"/>
            <a:ext cx="7613376" cy="326997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отменить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ишемический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некроз.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содержимое мешка грыжи живота не является кишечником (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сальник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некроз стерильный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Ущемление кишечника на сегодняшний день является наиболее распространенным и приводит к инфицированному некрозу (гангрене).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1990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52756-2713-403D-B459-0DD054E40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49088"/>
            <a:ext cx="7835711" cy="775251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удушения</a:t>
            </a:r>
            <a:endParaRPr lang="ru-RU" b="1" cap="none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C00DDBB8-C83E-4A20-9AD1-5740D2B47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9" y="1109598"/>
            <a:ext cx="7134582" cy="3223861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96928-56D2-4A0D-BB46-AE5D6189E147}"/>
              </a:ext>
            </a:extLst>
          </p:cNvPr>
          <p:cNvSpPr txBox="1"/>
          <p:nvPr/>
        </p:nvSpPr>
        <p:spPr>
          <a:xfrm>
            <a:off x="1214288" y="4333460"/>
            <a:ext cx="296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Упругое удушение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427AB-F3D0-44EA-971D-627CA90D20FE}"/>
              </a:ext>
            </a:extLst>
          </p:cNvPr>
          <p:cNvSpPr txBox="1"/>
          <p:nvPr/>
        </p:nvSpPr>
        <p:spPr>
          <a:xfrm>
            <a:off x="4422913" y="4333460"/>
            <a:ext cx="376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удушение экскрементами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79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C0577-95EC-4CF1-8B78-B3590B4D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298174"/>
            <a:ext cx="6525039" cy="814853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удушения</a:t>
            </a:r>
            <a:endParaRPr lang="ru-RU" b="1" cap="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A951CB-14CE-4763-BD79-4FB335E4B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"/>
          <a:stretch/>
        </p:blipFill>
        <p:spPr>
          <a:xfrm>
            <a:off x="1617784" y="1272210"/>
            <a:ext cx="6084277" cy="2713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DBA29B-90A1-4B5B-BDBD-69C0E20C51F2}"/>
              </a:ext>
            </a:extLst>
          </p:cNvPr>
          <p:cNvSpPr txBox="1"/>
          <p:nvPr/>
        </p:nvSpPr>
        <p:spPr>
          <a:xfrm flipH="1">
            <a:off x="2600075" y="4244009"/>
            <a:ext cx="372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Ретроградное удушение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51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8564A-9990-4E70-9F1F-41538521F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8" y="348018"/>
            <a:ext cx="8213399" cy="829102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удушения</a:t>
            </a:r>
            <a:endParaRPr lang="ru-RU" b="1" cap="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1A0BB35-4551-41EE-BB2B-DBB523BB1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" t="27" r="99" b="88"/>
          <a:stretch/>
        </p:blipFill>
        <p:spPr>
          <a:xfrm>
            <a:off x="1620078" y="1341783"/>
            <a:ext cx="6062870" cy="26835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EF6A8-7170-4EDE-9F0C-8FBA2CBF770C}"/>
              </a:ext>
            </a:extLst>
          </p:cNvPr>
          <p:cNvSpPr txBox="1"/>
          <p:nvPr/>
        </p:nvSpPr>
        <p:spPr>
          <a:xfrm>
            <a:off x="2325757" y="4482548"/>
            <a:ext cx="477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Рихтеровское (пристеночное) ущемление кишечника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0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783BB-2C13-4A78-8209-0180D938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00465"/>
            <a:ext cx="8192369" cy="822960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клиника ущемленной грыжи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D1F9C-7ACA-4462-AF39-E5AB9CA99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77" y="1023425"/>
            <a:ext cx="8192369" cy="375033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Острое начало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 в области грыжи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Вправление ранее вправившейся грыжи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Резкая болезненность, уплотнение, натяжение грыжи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кашель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</a:t>
            </a:r>
          </a:p>
          <a:p>
            <a:pPr marL="0" indent="0" algn="l" rtl="0">
              <a:buNone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 является показанием к экстренной операции!!!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59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B5046-BE79-46BF-9197-9F145914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9270"/>
            <a:ext cx="8143823" cy="1143000"/>
          </a:xfrm>
        </p:spPr>
        <p:txBody>
          <a:bodyPr>
            <a:normAutofit/>
          </a:bodyPr>
          <a:lstStyle/>
          <a:p>
            <a:pPr algn="ctr" rtl="0"/>
            <a:r>
              <a:rPr lang="en-US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операции в</a:t>
            </a:r>
            <a:b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</a:t>
            </a:r>
            <a:endParaRPr lang="ru-RU" sz="2400" b="1" cap="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91876-506B-41B7-A2FE-D2D7EDA51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262270"/>
            <a:ext cx="7964920" cy="35482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.Наглухо рассечение тканей до апоневроза и вскрытие грыжевого мешка.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Вскрытие грыжевого мешка, осмотр и ликвидация грыжевых вод, сохранение ущемленного органа.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Разрез ущемленного кольца.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Определение жизнеспособности ущемленных органов.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Резекция нежизнеспособных органов.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Пластика грыжевых ворот (без сетки).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A7A93-300F-4EFB-B04D-6756D3DA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88845"/>
            <a:ext cx="8064311" cy="1142999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операции в</a:t>
            </a:r>
            <a:b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</a:t>
            </a:r>
            <a:endParaRPr lang="ru-RU" b="1" cap="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2813A1-D620-4D13-80F5-C3F69E3BC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"/>
          <a:stretch/>
        </p:blipFill>
        <p:spPr>
          <a:xfrm>
            <a:off x="976327" y="1639956"/>
            <a:ext cx="6998677" cy="25841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097D00-B332-4998-9F9A-22AFF4E41630}"/>
              </a:ext>
            </a:extLst>
          </p:cNvPr>
          <p:cNvSpPr txBox="1"/>
          <p:nvPr/>
        </p:nvSpPr>
        <p:spPr>
          <a:xfrm flipH="1">
            <a:off x="1026024" y="4442791"/>
            <a:ext cx="354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Вскрытие грыжевого мешка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CEAE1-D539-464A-BEA6-2B034BC534BA}"/>
              </a:ext>
            </a:extLst>
          </p:cNvPr>
          <p:cNvSpPr txBox="1"/>
          <p:nvPr/>
        </p:nvSpPr>
        <p:spPr>
          <a:xfrm>
            <a:off x="4790661" y="4442791"/>
            <a:ext cx="354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Вскрытие грыжевых ворот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87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4DB01-B0E9-466F-BBFA-7A764C798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98783"/>
            <a:ext cx="8117682" cy="795130"/>
          </a:xfrm>
        </p:spPr>
        <p:txBody>
          <a:bodyPr>
            <a:noAutofit/>
          </a:bodyPr>
          <a:lstStyle/>
          <a:p>
            <a:pPr algn="ctr" rtl="0"/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операции на</a:t>
            </a:r>
            <a:b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</a:t>
            </a:r>
            <a:endParaRPr lang="ru-RU" sz="2400" b="1" cap="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C9F7FB-679C-4CEF-8A9E-9FDC4E19A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062" y="1216024"/>
            <a:ext cx="6060829" cy="3246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234382-77AA-424E-A676-C25E81FE4B07}"/>
              </a:ext>
            </a:extLst>
          </p:cNvPr>
          <p:cNvSpPr txBox="1"/>
          <p:nvPr/>
        </p:nvSpPr>
        <p:spPr>
          <a:xfrm flipH="1">
            <a:off x="1938130" y="4462670"/>
            <a:ext cx="515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ущемленного кольца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79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0C27A-6661-4EAF-88E8-322B67B6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9270"/>
            <a:ext cx="8342606" cy="1222513"/>
          </a:xfrm>
        </p:spPr>
        <p:txBody>
          <a:bodyPr>
            <a:normAutofit/>
          </a:bodyPr>
          <a:lstStyle/>
          <a:p>
            <a:pPr algn="ctr" rtl="0"/>
            <a:r>
              <a:rPr lang="en-US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операции в</a:t>
            </a:r>
            <a:b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BC702F9-6181-420D-8A3D-5F6AECCF7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312986" y="1470991"/>
            <a:ext cx="6682152" cy="269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C145C5-CFAB-497C-B39F-5A58E4D21DF3}"/>
              </a:ext>
            </a:extLst>
          </p:cNvPr>
          <p:cNvSpPr txBox="1"/>
          <p:nvPr/>
        </p:nvSpPr>
        <p:spPr>
          <a:xfrm>
            <a:off x="1312986" y="4572000"/>
            <a:ext cx="668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Резекция нежизнеспособной части кишки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15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2928D-D6CA-45D9-B396-F2844B4D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99392"/>
            <a:ext cx="8088401" cy="894521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нежизнеспособного кишечника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8F690C-83EE-4739-B50D-4054FBB3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4" y="993913"/>
            <a:ext cx="6681485" cy="3956907"/>
          </a:xfrm>
        </p:spPr>
        <p:txBody>
          <a:bodyPr/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перистальтических движений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пульсации на</a:t>
            </a:r>
          </a:p>
          <a:p>
            <a:pPr marL="0" indent="0" algn="l" rtl="0">
              <a:buClrTx/>
              <a:buNone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мезентериальные сосуды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Сине-черный цвет петли кишечника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блеска брюшины</a:t>
            </a:r>
          </a:p>
          <a:p>
            <a:pPr algn="l"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7C6423-A969-4A89-A3E2-6B041CC5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25" y="1172817"/>
            <a:ext cx="3494868" cy="31518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6C272-55AD-4D4E-985E-878705D65694}"/>
              </a:ext>
            </a:extLst>
          </p:cNvPr>
          <p:cNvSpPr txBox="1"/>
          <p:nvPr/>
        </p:nvSpPr>
        <p:spPr>
          <a:xfrm>
            <a:off x="5128591" y="4651513"/>
            <a:ext cx="3532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Гангрена кишечника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9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2DDE2-D075-4331-900A-E8CB6619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9270"/>
            <a:ext cx="8143823" cy="506896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эпидемиология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C85CF-F6F5-44A8-8399-29853BB31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1" y="327992"/>
            <a:ext cx="3975652" cy="456206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упоминание о грыже содержится в египетском папирусе.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Эберс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это считалось социальным клеймом.</a:t>
            </a:r>
          </a:p>
          <a:p>
            <a:pPr marL="0" indent="0" algn="l" rtl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Брюшные грыжи встречаются часто. Они встречаются в любом возрасте и у обоих полов и составляют примерно 10 % общей хирургической нагрузки.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98D22A-E6DF-487A-8C51-C44BDB3F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48" y="934278"/>
            <a:ext cx="3864734" cy="40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1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22D1A-BB92-4786-AAAF-34376BDE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18662"/>
            <a:ext cx="8104067" cy="854765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воспаленная грыжа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93731E-38FB-47F6-8E92-631C114A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232453"/>
            <a:ext cx="8104067" cy="32898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Содержимое воспаляется любым процессом, вызывающим это в ткани или органе, которые в норме не являются грыжевыми,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Острый аппендицит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дивертикулит Меккеля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Острый сальпингит</a:t>
            </a: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Бывает невозможно отличить воспаленную грыжу от ущемленной.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8742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D2CCF-2D78-479A-B685-4B72B30D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68358"/>
            <a:ext cx="8044433" cy="586408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клиника воспаленной грыжи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D468894-9DA0-46F6-A5DC-33ADE5481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8967" y="3027292"/>
            <a:ext cx="2466975" cy="1847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90A993-3B6C-409A-99E9-0D6A48C5A228}"/>
              </a:ext>
            </a:extLst>
          </p:cNvPr>
          <p:cNvSpPr txBox="1"/>
          <p:nvPr/>
        </p:nvSpPr>
        <p:spPr>
          <a:xfrm>
            <a:off x="298174" y="927909"/>
            <a:ext cx="865776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Острое начало</a:t>
            </a:r>
          </a:p>
          <a:p>
            <a:pPr marL="257175" indent="-257175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 в области грыжи</a:t>
            </a:r>
          </a:p>
          <a:p>
            <a:pPr marL="257175" indent="-257175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Вправление ранее вправившейся грыжи</a:t>
            </a:r>
          </a:p>
          <a:p>
            <a:pPr marL="257175" indent="-257175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 «подавления кашля» отрицательный.</a:t>
            </a:r>
          </a:p>
          <a:p>
            <a:pPr marL="257175" indent="-257175" algn="l" rtl="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симптомы воспаления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боль, покраснение, отек, болезненность, высокая температура кожи.</a:t>
            </a:r>
          </a:p>
          <a:p>
            <a:pPr algn="l" rtl="0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Внимание!!</a:t>
            </a: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Ущемленная грыжа инфицируется без лечения после</a:t>
            </a: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часов.</a:t>
            </a:r>
          </a:p>
          <a:p>
            <a:pPr algn="l" rtl="0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Воспаленная грыжа приводит к образованию флегмоны</a:t>
            </a: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грыжевого мешка!</a:t>
            </a:r>
          </a:p>
          <a:p>
            <a:pPr algn="l" rtl="0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Воспаленная грыжа является показанием к экстренной операции!!!</a:t>
            </a:r>
          </a:p>
        </p:txBody>
      </p:sp>
    </p:spTree>
    <p:extLst>
      <p:ext uri="{BB962C8B-B14F-4D97-AF65-F5344CB8AC3E}">
        <p14:creationId xmlns:p14="http://schemas.microsoft.com/office/powerpoint/2010/main" val="2670786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FDAC2-BA4D-4F10-A250-5D70941E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43" y="79514"/>
            <a:ext cx="7911549" cy="1580322"/>
          </a:xfrm>
        </p:spPr>
        <p:txBody>
          <a:bodyPr>
            <a:noAutofit/>
          </a:bodyPr>
          <a:lstStyle/>
          <a:p>
            <a:pPr algn="ctr" rtl="0"/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операции на</a:t>
            </a:r>
            <a:b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воспаленная грыжа,</a:t>
            </a:r>
            <a:b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Осложняется флегмоной грыжевого мешка</a:t>
            </a:r>
            <a:endParaRPr lang="ru-RU" sz="2400" b="1" cap="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DC602-7A87-4501-B738-B8BB5400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570383"/>
            <a:ext cx="7911549" cy="3677478"/>
          </a:xfrm>
        </p:spPr>
        <p:txBody>
          <a:bodyPr>
            <a:normAutofit fontScale="92500" lnSpcReduction="20000"/>
          </a:bodyPr>
          <a:lstStyle/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лапаротомия, ревизия кишки.</a:t>
            </a:r>
          </a:p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Резекция гангренозного участка петли кишки (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застревание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грыжевых ущемленных воротах), без удаления из грыжевого мешка.</a:t>
            </a:r>
          </a:p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Занимаюсь энтеро-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энтероанастомоз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Ушивание отверстия по линии живота (под грыжевыми воротами), ушивание лапаротомной раны.</a:t>
            </a:r>
          </a:p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Разрез тканей над инфицированной грыжей до апоневроза и вскрытие грыжевого мешка.</a:t>
            </a:r>
          </a:p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Вскрытие грыжевого мешка, ликвидация гангренозного участка петли кишки и гноя.</a:t>
            </a:r>
          </a:p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Вскрытие грыжевого мешка,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санация</a:t>
            </a: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rtl="0">
              <a:buClrTx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Закрыть рану без пластики и швов!</a:t>
            </a:r>
          </a:p>
          <a:p>
            <a:pPr marL="0" indent="0" algn="l" rtl="0">
              <a:buClr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487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EADC1-4BB1-424E-AE1C-A622AAC9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0" y="105509"/>
            <a:ext cx="7914044" cy="833510"/>
          </a:xfrm>
        </p:spPr>
        <p:txBody>
          <a:bodyPr/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DC361-7502-4DDE-83E7-F9570C442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67" y="1033669"/>
            <a:ext cx="4684541" cy="307119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 представляет собой выпячивание содержимого брюшной полости через приобретенную или врожденную область слабости или дефекта брюшной стенки непосредственно над паховой связкой.</a:t>
            </a:r>
          </a:p>
          <a:p>
            <a:pPr marL="0" indent="0" algn="l" rtl="0"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75% всех грыж возникают в паховой области.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E4FD5B-FD63-44EA-9B8D-9A761F250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108" y="1359977"/>
            <a:ext cx="4016326" cy="33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07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D2B47-EAF0-41A6-B287-463640C8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02" y="213692"/>
            <a:ext cx="8183105" cy="681962"/>
          </a:xfrm>
        </p:spPr>
        <p:txBody>
          <a:bodyPr/>
          <a:lstStyle/>
          <a:p>
            <a:pPr algn="ctr" rtl="0"/>
            <a:r>
              <a:rPr lang="en-US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анатомия паховой области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88A7C-D336-4F06-85F4-D26CF45C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78" y="1109343"/>
            <a:ext cx="4800600" cy="4034156"/>
          </a:xfrm>
        </p:spPr>
        <p:txBody>
          <a:bodyPr>
            <a:normAutofit fontScale="92500" lnSpcReduction="20000"/>
          </a:bodyPr>
          <a:lstStyle/>
          <a:p>
            <a:pPr marL="257175" indent="-257175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Паховый канал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Анатомическое пространство под апоневрозом наружной косой мышцы живота, между внутренним и наружным паховыми кольцами.</a:t>
            </a:r>
            <a:endParaRPr lang="ru-RU" altLang="ru-RU" sz="1900" kern="0" dirty="0">
              <a:solidFill>
                <a:srgbClr val="000000"/>
              </a:solidFill>
              <a:latin typeface="Arial" panose="020B0604020202020204" pitchFamily="34" charset="0"/>
              <a:ea typeface="MS Pゴシック"/>
            </a:endParaRP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У мужчин он содержит кремастерную мышцу, которая покрывает структуры спинного мозга (семявыносящий проток, тестикулярные сосуды и связанные с ними соединительные ткани).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У женщин он содержит кремастерную мышцу, круглую связку матки, нервы и некоторые соединительные ткани.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Подвздошно-паховые и другие нервы находятся в кремастере и внутренней косой мышце или на них.</a:t>
            </a:r>
          </a:p>
          <a:p>
            <a:pPr algn="l"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7AD5C-34B0-4BB7-85AA-9D566F89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19" y="1109342"/>
            <a:ext cx="3351003" cy="38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89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3F24F-D687-467D-B052-B2AB2609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05410"/>
            <a:ext cx="7774560" cy="770984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1704F-02C7-4D51-A33A-8C1A21C00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976393"/>
            <a:ext cx="7225748" cy="3961697"/>
          </a:xfrm>
        </p:spPr>
        <p:txBody>
          <a:bodyPr>
            <a:normAutofit/>
          </a:bodyPr>
          <a:lstStyle/>
          <a:p>
            <a:pPr marL="0" indent="0" algn="l" rtl="0">
              <a:buClrTx/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500 000 новых паховых грыж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диагностируется ежегодно.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Пожизненный риск паховой грыжи составляет около</a:t>
            </a:r>
          </a:p>
          <a:p>
            <a:pPr marL="0" indent="0" algn="l" rtl="0"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процентов у мужчин и 2 процента у женщин.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 может появиться в любом возрасте, но риск</a:t>
            </a:r>
          </a:p>
          <a:p>
            <a:pPr marL="0" indent="0" algn="l" rtl="0"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одного увеличивается с возрастом.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 20 процентов случаев грыж являются двусторонними.</a:t>
            </a:r>
          </a:p>
          <a:p>
            <a:pPr algn="l" rt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B38646-DE7F-4C5D-B2DF-CB5A1882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352" y="1747377"/>
            <a:ext cx="2895058" cy="24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55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33833-6EB1-4B77-8C49-EA0CBDCE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73406"/>
            <a:ext cx="8117681" cy="733245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</a:t>
            </a:r>
            <a:endParaRPr lang="ru-RU" b="1" cap="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C404A-C9F9-4CEE-ACF1-30A8D74DA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86" y="1081176"/>
            <a:ext cx="4058841" cy="3731216"/>
          </a:xfrm>
        </p:spPr>
        <p:txBody>
          <a:bodyPr>
            <a:normAutofit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паховых грыж у детей колеблется от 0,8 до 4,4%.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мальчиков встречается в 10 раз чаще, чем у девочек.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Чаще встречается у детей, рожденных до 32 недель.</a:t>
            </a:r>
            <a:r>
              <a:rPr lang="ja-JP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altLang="ja-JP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гестации (распространенность 13%) и у детей с массой тела менее 1000 г при рождении (распространенность 30%).</a:t>
            </a:r>
            <a:endParaRPr lang="en-US" alt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0FBEBD-02A9-4225-8238-52AD1137F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539" y="1481505"/>
            <a:ext cx="4058840" cy="34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2A6DA-B4D0-40E5-89A9-DA7A0DAC8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39486"/>
            <a:ext cx="8018658" cy="1266986"/>
          </a:xfrm>
        </p:spPr>
        <p:txBody>
          <a:bodyPr/>
          <a:lstStyle/>
          <a:p>
            <a:pPr algn="ctr" rtl="0"/>
            <a:r>
              <a:rPr lang="en-US" altLang="ru-RU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alt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прямое и косвенное</a:t>
            </a:r>
            <a:br>
              <a:rPr lang="en-US" alt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Паховые грыжи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3BE3BE-65B2-4B0E-B96C-A10EBED6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3" y="772978"/>
            <a:ext cx="8270506" cy="4440264"/>
          </a:xfrm>
        </p:spPr>
        <p:txBody>
          <a:bodyPr>
            <a:normAutofit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Прямая паховая грыжа выпячивается через паховое дно, что определяется</a:t>
            </a:r>
            <a:r>
              <a:rPr lang="en-US" alt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Гессельбаха</a:t>
            </a: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треугольника, лобкового бугорка, латерального края прямой мышцы живота и паховой связки, что составляет одну треть всех паховых грыж.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Косая паховая грыжа выпячивается через внутреннее паховое кольцо и может спускаться через паховый канал и составляет около двух третей всех паховых грыж.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Прямые грыжи обычно развиваются только в зрелом возрасте и чаще рецидивируют, чем косые грыжи.</a:t>
            </a:r>
          </a:p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465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4B82C-253B-4A93-BF4F-50AEEC80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04615"/>
            <a:ext cx="8065153" cy="918274"/>
          </a:xfrm>
        </p:spPr>
        <p:txBody>
          <a:bodyPr>
            <a:normAutofit/>
          </a:bodyPr>
          <a:lstStyle/>
          <a:p>
            <a:pPr algn="ctr" rtl="0"/>
            <a:r>
              <a:rPr lang="en-US" altLang="ru-RU" sz="2400" b="1" kern="0" cap="none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Косвенная паховая грыжа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197D5-07D9-4A04-BACB-4AB3A2402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14" y="1022889"/>
            <a:ext cx="5532895" cy="3859078"/>
          </a:xfrm>
        </p:spPr>
        <p:txBody>
          <a:bodyPr>
            <a:normAutofit fontScale="92500" lnSpcReduction="10000"/>
          </a:bodyPr>
          <a:lstStyle/>
          <a:p>
            <a:pPr marL="685800" lvl="1" indent="-342900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Состоит из брюшинного мешка, проходящего через внутреннее кольцо, передне-медиальнее семенного канатика (или круглой связки) и в который</a:t>
            </a:r>
            <a:r>
              <a:rPr lang="en-US" altLang="ru-RU" sz="1800" kern="0" dirty="0" err="1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сальник</a:t>
            </a:r>
            <a:r>
              <a:rPr lang="en-US" alt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или кишечник может войти.</a:t>
            </a:r>
          </a:p>
          <a:p>
            <a:pPr marL="685800" lvl="1" indent="-342900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Обычно врожденный, но может быть и приобретенным.</a:t>
            </a:r>
          </a:p>
          <a:p>
            <a:pPr marL="685800" lvl="1" indent="-342900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Большинство грыж у пациентов моложе 25 лет являются врожденными и непрямыми.</a:t>
            </a:r>
          </a:p>
          <a:p>
            <a:pPr marL="685800" lvl="1" indent="-342900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Соотношение мужчин и женщин составляет примерно 9:1.</a:t>
            </a:r>
          </a:p>
          <a:p>
            <a:pPr marL="685800" lvl="1" indent="-342900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Внутреннее кольцо может быть нормальным или расширенным.</a:t>
            </a:r>
          </a:p>
          <a:p>
            <a:pPr marL="685800" lvl="1" indent="-342900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US" altLang="ru-RU" sz="18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Более высокий риск ущемления/удушения, если внутреннее кольцо маленькое, а грыжа большая и распространяется на мошонку.</a:t>
            </a:r>
          </a:p>
          <a:p>
            <a:pPr algn="l"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7C5E7-DB8B-47C9-9860-F31071D6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143" y="1359978"/>
            <a:ext cx="3093244" cy="2943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420241-D852-4364-8D02-598BB68A92D5}"/>
              </a:ext>
            </a:extLst>
          </p:cNvPr>
          <p:cNvSpPr txBox="1"/>
          <p:nvPr/>
        </p:nvSpPr>
        <p:spPr>
          <a:xfrm>
            <a:off x="6651821" y="4456067"/>
            <a:ext cx="284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 мошонки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04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7A335-1F47-4AEC-BF73-0A925C8B9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04615"/>
            <a:ext cx="7449095" cy="813220"/>
          </a:xfrm>
        </p:spPr>
        <p:txBody>
          <a:bodyPr>
            <a:normAutofit/>
          </a:bodyPr>
          <a:lstStyle/>
          <a:p>
            <a:pPr algn="ctr" rtl="0"/>
            <a:r>
              <a:rPr lang="en-US" altLang="ru-RU" sz="2400" b="1" kern="0" cap="none" dirty="0">
                <a:ln>
                  <a:noFill/>
                </a:ln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Прямая паховая грыжа</a:t>
            </a:r>
            <a:endParaRPr lang="ru-RU" sz="2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F4EBE-426B-4223-8C70-D8FAB5EA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02" y="1266987"/>
            <a:ext cx="5532893" cy="3556862"/>
          </a:xfrm>
        </p:spPr>
        <p:txBody>
          <a:bodyPr>
            <a:normAutofit fontScale="85000" lnSpcReduction="20000"/>
          </a:bodyPr>
          <a:lstStyle/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Выпячивание в паховый канал в результате слабости или ослабления заднего дна пахового канала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Может развиваться в любом месте пахового дна от внутреннего кольца до лобковой кости и вовлекать часть или все дно.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Содержит в основном забрюшинный жир. Однако иногда присутствует настоящий перитонеальный мешок, содержащий кишечник.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Обычно низкий (но не нулевой) риск лишения свободы или удушения.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Нечасто у женщин, у которых обычно имеется косая грыжа.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Это происходит медиально от эпигастральных сосудов.</a:t>
            </a:r>
          </a:p>
          <a:p>
            <a:pPr lvl="1" algn="l" defTabSz="685800" rtl="0" fontAlgn="base">
              <a:lnSpc>
                <a:spcPct val="9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en-US" altLang="ru-RU" sz="1900" kern="0" dirty="0">
                <a:solidFill>
                  <a:srgbClr val="000000"/>
                </a:solidFill>
                <a:latin typeface="Arial" panose="020B0604020202020204" pitchFamily="34" charset="0"/>
                <a:ea typeface="MS Pゴシック"/>
              </a:rPr>
              <a:t>Большие прямые грыжи могут распространяться на мошонку.</a:t>
            </a:r>
          </a:p>
          <a:p>
            <a:pPr algn="l"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579D33-1AE0-4D79-874C-1D8886C7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93" y="1266987"/>
            <a:ext cx="3225806" cy="355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3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6652D-D516-49F7-B329-7190DB2B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0"/>
            <a:ext cx="8117683" cy="1213339"/>
          </a:xfrm>
        </p:spPr>
        <p:txBody>
          <a:bodyPr>
            <a:normAutofit/>
          </a:bodyPr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релевантность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F12CB8-9970-414F-9B6E-4EE36473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735496"/>
            <a:ext cx="8233277" cy="407565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75% всех грыж живота являются паховыми. Послеоперационные грыжи составляют еще 10-15%. Бедренные и необычные грыжи составляют оставшиеся 10-15%.</a:t>
            </a:r>
          </a:p>
          <a:p>
            <a:pPr marL="0" indent="0" algn="l" rtl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грыжи протекают бессимптомно, но некоторые становятся ущемленными или ущемленными, вызывая боль и требуя немедленного хирургического вмешательства.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69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F4959-82EA-4A67-8E26-8343F3AC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0"/>
            <a:ext cx="7507214" cy="709048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дифференциальный диагноз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B30C9F-9521-449C-91F2-95798DC3E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938" y="912933"/>
            <a:ext cx="7507214" cy="3811465"/>
          </a:xfrm>
        </p:spPr>
      </p:pic>
    </p:spTree>
    <p:extLst>
      <p:ext uri="{BB962C8B-B14F-4D97-AF65-F5344CB8AC3E}">
        <p14:creationId xmlns:p14="http://schemas.microsoft.com/office/powerpoint/2010/main" val="942772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5CBE5-E237-4389-AC54-F8A38BFE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09227"/>
            <a:ext cx="8239509" cy="662552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altLang="ru-RU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Типы хирургического ремонта</a:t>
            </a:r>
            <a:br>
              <a:rPr lang="en-US" altLang="ru-RU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для паховой грыжи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C3D3F-8D3D-4C08-87C3-6735B92D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069384"/>
            <a:ext cx="8239509" cy="3864890"/>
          </a:xfrm>
        </p:spPr>
        <p:txBody>
          <a:bodyPr>
            <a:normAutofit/>
          </a:bodyPr>
          <a:lstStyle/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Хирургическое лечение паховой грыжи обычно делится на три категории:</a:t>
            </a:r>
          </a:p>
          <a:p>
            <a:pPr marL="558404" lvl="1" indent="-257175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Открытая пластика без сетчатого имплантата (т.е. с наложением швов)</a:t>
            </a:r>
          </a:p>
          <a:p>
            <a:pPr marL="558404" lvl="1" indent="-257175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Открытый ремонт с сеткой</a:t>
            </a:r>
          </a:p>
          <a:p>
            <a:pPr marL="558404" lvl="1" indent="-257175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Лапароскопическая пластика сеткой</a:t>
            </a:r>
          </a:p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В каждой из этих категорий применялось несколько процедур.</a:t>
            </a:r>
          </a:p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Почти повсеместное применение сетки (за исключением педиатрических случаев) означает, что наиболее актуальные вопросы о герниопластике связаны с различными операциями с использованием сетки.</a:t>
            </a:r>
          </a:p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438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CF5A3-49D1-4AB2-92D6-BA40232BF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88" y="293135"/>
            <a:ext cx="8100024" cy="627681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altLang="ru-RU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Типы хирургического ремонта</a:t>
            </a:r>
            <a:br>
              <a:rPr lang="en-US" altLang="ru-RU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для паховой грыжи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21691C-11BD-42C4-9CE6-21C88565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38" y="813661"/>
            <a:ext cx="4358897" cy="4207790"/>
          </a:xfrm>
        </p:spPr>
        <p:txBody>
          <a:bodyPr>
            <a:normAutofit/>
          </a:bodyPr>
          <a:lstStyle/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Кугель патч ремонт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сетка овальной формы удерживается в открытом состоянии с помощью возвратного кольца с эффектом памяти, вставляется позади грыжевого дефекта и удерживается на месте одним швом.</a:t>
            </a:r>
          </a:p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endParaRPr lang="en-US" altLang="ru-RU" sz="2250" kern="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l"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68FA8E-F029-4D1F-A4DD-1F88A08B2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35" y="1185621"/>
            <a:ext cx="4455762" cy="36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3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96426-79D0-46FF-8B95-FCCF7725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9" y="162733"/>
            <a:ext cx="4068305" cy="3196526"/>
          </a:xfrm>
        </p:spPr>
        <p:txBody>
          <a:bodyPr>
            <a:normAutofit/>
          </a:bodyPr>
          <a:lstStyle/>
          <a:p>
            <a:pPr algn="l" rtl="0"/>
            <a:r>
              <a:rPr lang="ru-RU" altLang="ru-RU" sz="1800" b="1" u="sng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ru-RU" altLang="ru-RU" sz="1800" b="1" u="sng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ru-RU" altLang="ru-RU" sz="1800" b="1" u="sng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ru-RU" altLang="ru-RU" sz="1800" b="1" u="sng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ru-RU" altLang="ru-RU" sz="1800" b="1" u="sng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ru-RU" altLang="ru-RU" sz="1800" b="1" u="sng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1800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Техника Лихтенштейна</a:t>
            </a:r>
            <a:r>
              <a:rPr lang="en-US" altLang="ru-RU" sz="1800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br>
              <a:rPr lang="en-US" altLang="ru-RU" sz="1800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1800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Открытая пластика без натяжения, при которой сетка ушивается впереди грыжевого дефекта (спереди).</a:t>
            </a: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FB58A-881E-4277-8E62-6FAEFF76CF8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513159" y="162731"/>
            <a:ext cx="8321619" cy="950452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alt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Типы хирургического ремонта</a:t>
            </a:r>
          </a:p>
          <a:p>
            <a:pPr marL="0" indent="0" algn="ctr" rtl="0">
              <a:buNone/>
            </a:pPr>
            <a:r>
              <a:rPr lang="en-US" alt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для паховой грыжи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EFBB52-4D68-4662-9C3C-2F95B5733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924" y="1626232"/>
            <a:ext cx="4761854" cy="33545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63A8F5-CED4-4BBE-AE6F-2C34B030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59" y="3016476"/>
            <a:ext cx="3241306" cy="196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7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C3FF0-7264-48F8-94CA-8C64387D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2" y="1441939"/>
            <a:ext cx="2286000" cy="3701562"/>
          </a:xfrm>
        </p:spPr>
        <p:txBody>
          <a:bodyPr>
            <a:normAutofit fontScale="90000"/>
          </a:bodyPr>
          <a:lstStyle/>
          <a:p>
            <a:pPr marL="219075" indent="-219075" algn="l" defTabSz="685800" rt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ru-RU" sz="1800" b="1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ru-RU" sz="2000" b="1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Техника сетчатой ​​пробки</a:t>
            </a:r>
            <a:r>
              <a:rPr lang="en-US" altLang="ru-RU" sz="2000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а</a:t>
            </a:r>
            <a:r>
              <a:rPr lang="en-US" altLang="ru-RU" sz="2000" kern="0" cap="none" dirty="0" err="1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предварительно сформированный</a:t>
            </a:r>
            <a:r>
              <a:rPr lang="en-US" altLang="ru-RU" sz="2000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сетчатая заглушка вводится в слабое место грыжи во время операции, а поверх грыжи накладывается кусок плоской сетки.</a:t>
            </a:r>
            <a:br>
              <a:rPr lang="en-US" altLang="ru-RU" sz="2000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09A28-777A-4F34-8F32-5FBAC6E876F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513157" y="127860"/>
            <a:ext cx="8193014" cy="101514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alt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Типы хирургического ремонта</a:t>
            </a:r>
          </a:p>
          <a:p>
            <a:pPr marL="0" indent="0" algn="ctr" rtl="0">
              <a:buNone/>
            </a:pPr>
            <a:r>
              <a:rPr lang="en-US" alt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для паховой грыжи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3F9FD3-8CDD-4E85-9F18-34B4586C8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" r="30"/>
          <a:stretch/>
        </p:blipFill>
        <p:spPr>
          <a:xfrm>
            <a:off x="2473569" y="1348325"/>
            <a:ext cx="6588369" cy="35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25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D49AA-4864-46CA-9D6A-82079ED2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16239"/>
            <a:ext cx="8309252" cy="685799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хирургического ремонта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B448D-16A0-4D87-8361-C18D3135F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034512"/>
            <a:ext cx="8193014" cy="3742841"/>
          </a:xfrm>
        </p:spPr>
        <p:txBody>
          <a:bodyPr>
            <a:normAutofit/>
          </a:bodyPr>
          <a:lstStyle/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Система PROLEN для лечения грыж: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Цельное сетчатое устройство, состоящее из</a:t>
            </a:r>
            <a:r>
              <a:rPr lang="en-US" altLang="ru-RU" sz="1800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накладка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заплата, соединенная с круглой заплатой подложки сетчатым цилиндром.</a:t>
            </a:r>
          </a:p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Ремонт Рив-Ривс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восстановление без натяжения, при котором сетка размещается непосредственно над брюшиной.</a:t>
            </a:r>
          </a:p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b="1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Стоппа</a:t>
            </a:r>
            <a:r>
              <a:rPr lang="en-US" altLang="ru-RU" sz="18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техника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Большая полиэфирная сетка помещается в предбрюшинную соединительную ткань между брюшиной и поперечной фасцией, чтобы предотвратить расширение висцерального мешка через</a:t>
            </a:r>
            <a:r>
              <a:rPr lang="en-US" altLang="ru-RU" sz="1800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мышечно-гребешковый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отверстие.</a:t>
            </a:r>
          </a:p>
          <a:p>
            <a:pPr marL="0" indent="0" algn="l" defTabSz="685800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FB20F"/>
              </a:buClr>
              <a:buSzPct val="100000"/>
              <a:buNone/>
              <a:defRPr/>
            </a:pPr>
            <a:r>
              <a:rPr lang="en-US" altLang="ru-RU" sz="1800" b="1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Трабукко</a:t>
            </a:r>
            <a:r>
              <a:rPr lang="en-US" altLang="ru-RU" sz="1800" b="1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техника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процедура пластики грыжи, которая включает в себя размещение одного</a:t>
            </a:r>
            <a:r>
              <a:rPr lang="en-US" altLang="ru-RU" sz="1800" kern="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предварительно сформированный</a:t>
            </a:r>
            <a:r>
              <a:rPr lang="en-US" altLang="ru-RU" sz="18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сетка без использования швов.</a:t>
            </a:r>
          </a:p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799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7B553-A00B-41CF-BC8D-3EF3D6F0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81367"/>
            <a:ext cx="7972163" cy="767166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апароскопический ремонт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BF669-408A-4ACF-AEF8-04AAFB7C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851" y="697423"/>
            <a:ext cx="8706173" cy="436471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внутрибрюшинно</a:t>
            </a:r>
            <a:r>
              <a:rPr lang="en-US" altLang="ru-R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накладка</a:t>
            </a:r>
            <a:r>
              <a:rPr lang="en-US" alt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сетки:</a:t>
            </a: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Сетку помещают под грыжевой дефект внутрибрюшно, чтобы обойти паховую диссекцию.</a:t>
            </a:r>
          </a:p>
          <a:p>
            <a:pPr marL="0" indent="0" algn="l" rtl="0">
              <a:buNone/>
            </a:pPr>
            <a:endParaRPr lang="en-US" alt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 внебрюшинная техника:</a:t>
            </a: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полость брюшины не проникают, а сеткой укрывают грыжу снаружи предбрюшинного пространства.</a:t>
            </a:r>
          </a:p>
          <a:p>
            <a:pPr marL="0" indent="0" algn="l" rtl="0">
              <a:buNone/>
            </a:pPr>
            <a:endParaRPr lang="en-US" alt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alt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Трансабдоминальная предбрюшинная техника:</a:t>
            </a: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Лапароскопическая процедура восстановления, при которой хирург входит в брюшную полость, надрезает брюшину, входит в предбрюшинное пространство и накладывает сетку на грыжу; затем брюшину зашивают и зашивают.</a:t>
            </a:r>
          </a:p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31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9476F-D668-48B0-837E-6EA551B2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74357"/>
            <a:ext cx="8041906" cy="616057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апароскопический ремонт</a:t>
            </a:r>
            <a:endParaRPr lang="ru-RU" cap="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8C79845-816B-4D81-991F-54B11BE2F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948" y="770413"/>
            <a:ext cx="7543800" cy="40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64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8F710-CCE3-4C80-BFC1-7E24DA28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098" y="174357"/>
            <a:ext cx="8682926" cy="1348352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открытого ремонта без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сетка (</a:t>
            </a:r>
            <a:r>
              <a:rPr lang="en-US" sz="24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Бассини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Хирургия)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7BA057-3858-4EB4-A99B-74E9E6C29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" t="141" r="83" b="195"/>
          <a:stretch/>
        </p:blipFill>
        <p:spPr>
          <a:xfrm>
            <a:off x="646044" y="1522709"/>
            <a:ext cx="7653130" cy="33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31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0600F-F27D-48E9-B7D8-2CE23F33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11" y="214278"/>
            <a:ext cx="8903777" cy="1342391"/>
          </a:xfrm>
        </p:spPr>
        <p:txBody>
          <a:bodyPr>
            <a:noAutofit/>
          </a:bodyPr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открытого ремонта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сетки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Постемпски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Хирургия-</a:t>
            </a:r>
            <a:r>
              <a:rPr 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Удаление пахового канала)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CBC4D-C920-4DCD-AEBD-749F37D84E1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766806" y="3225801"/>
            <a:ext cx="5147153" cy="34289"/>
          </a:xfrm>
        </p:spPr>
        <p:txBody>
          <a:bodyPr>
            <a:normAutofit fontScale="25000" lnSpcReduction="20000"/>
          </a:bodyPr>
          <a:lstStyle/>
          <a:p>
            <a:pPr algn="l"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CDC83-186F-43E9-88EC-1C0F8B262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" t="160" r="97" b="133"/>
          <a:stretch/>
        </p:blipFill>
        <p:spPr>
          <a:xfrm>
            <a:off x="501926" y="1987827"/>
            <a:ext cx="8140148" cy="29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3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E4672-299D-49E8-88A2-43BAE0F99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8" y="267347"/>
            <a:ext cx="8216262" cy="767166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defRPr/>
            </a:pPr>
            <a:r>
              <a:rPr lang="en-US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Этиология брюшной грыжи</a:t>
            </a:r>
            <a:br>
              <a:rPr lang="en-US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5CC503-86C3-40D0-A89A-A89DD151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056" y="957695"/>
            <a:ext cx="4491298" cy="3918460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Грыжи брюшной стенки могут возникать у людей любого возраста, в том числе у младенцев. Однако риск развития грыжи имеет тенденцию к увеличению с возрастом. Большинство грыж брюшной стенки возникают из-за слабости брюшной стенки. Ряд различных факторов приводит к повышению внутрибрюшного давления и способствует развитию этой слабости.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этим факторам относятся: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факторы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факторы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1B62DF-49DB-49CF-9010-2C50D57F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53" y="957694"/>
            <a:ext cx="4179170" cy="3228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2F594-7915-4503-904D-5C1796AA4730}"/>
              </a:ext>
            </a:extLst>
          </p:cNvPr>
          <p:cNvSpPr txBox="1"/>
          <p:nvPr/>
        </p:nvSpPr>
        <p:spPr>
          <a:xfrm>
            <a:off x="5312043" y="4475135"/>
            <a:ext cx="246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548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C2306-70B4-46A9-9369-A74A13A5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73" y="105509"/>
            <a:ext cx="7614506" cy="1171135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</a:rPr>
              <a:t>А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анатомия бедренной области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0B2A4D5-D621-45AA-8F6E-DC8431B9D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4129" y="1739349"/>
            <a:ext cx="4403249" cy="2902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77D31-808F-4E73-A5D4-95B1AB0BD349}"/>
              </a:ext>
            </a:extLst>
          </p:cNvPr>
          <p:cNvSpPr txBox="1"/>
          <p:nvPr/>
        </p:nvSpPr>
        <p:spPr>
          <a:xfrm>
            <a:off x="305972" y="1911240"/>
            <a:ext cx="37877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Границы:</a:t>
            </a:r>
          </a:p>
          <a:p>
            <a:pPr marL="257175" indent="-257175" algn="l" rtl="0" fontAlgn="base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Передняя: паховая связка</a:t>
            </a:r>
          </a:p>
          <a:p>
            <a:pPr marL="257175" indent="-257175" algn="l" rtl="0" fontAlgn="base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Сзади: гребенчатая связка и мышца</a:t>
            </a:r>
          </a:p>
          <a:p>
            <a:pPr marL="257175" indent="-257175" algn="l" rtl="0" fontAlgn="base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Медиально: лакунарная связка</a:t>
            </a:r>
          </a:p>
          <a:p>
            <a:pPr marL="257175" indent="-257175" algn="l" rtl="0" fontAlgn="base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Латеральная: медиальная граница бедренной вены.</a:t>
            </a:r>
          </a:p>
          <a:p>
            <a:pPr algn="l" rtl="0"/>
            <a:r>
              <a:rPr lang="en-US" sz="1800" dirty="0">
                <a:solidFill>
                  <a:srgbClr val="59A83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lang="en-US" sz="1800" dirty="0">
                <a:solidFill>
                  <a:srgbClr val="59A83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12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5AE15-C398-495A-9E27-C0700553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14" y="168813"/>
            <a:ext cx="8737110" cy="923818"/>
          </a:xfrm>
        </p:spPr>
        <p:txBody>
          <a:bodyPr>
            <a:normAutofit/>
          </a:bodyPr>
          <a:lstStyle/>
          <a:p>
            <a:pPr algn="ctr" rtl="0"/>
            <a:r>
              <a:rPr lang="en-US" b="1" i="0" cap="none" dirty="0"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бедренных грыж</a:t>
            </a:r>
            <a:r>
              <a:rPr lang="en-US" b="0" i="0" dirty="0"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0" i="0" dirty="0"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7BAD8-E491-4AE6-8E97-69687E412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1" y="654148"/>
            <a:ext cx="4783016" cy="448935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расположения и содержимого выпячивания описано несколько подтипов бедренных грыж: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Гессельбаха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Шейка мешка лежит латеральнее бедренных сосудов.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Вельпо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грыжевой мешок лежит впереди бедренных сосудов, что может привести к тому, что этот тип может быть ошибочно принят за бедренную аневризму.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Лаугье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Грыжевой мешок пересекает лакунарную связку или гребенчатую связку Купера.</a:t>
            </a:r>
          </a:p>
          <a:p>
            <a:pPr marL="0" indent="0" algn="l" rt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D41129-A617-49F4-9643-BC5E2113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54148"/>
            <a:ext cx="4241409" cy="43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7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3DEF1-A9A0-4C25-B9A8-07CD67DEE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32475"/>
            <a:ext cx="8344123" cy="790414"/>
          </a:xfrm>
        </p:spPr>
        <p:txBody>
          <a:bodyPr/>
          <a:lstStyle/>
          <a:p>
            <a:pPr algn="ctr" rtl="0"/>
            <a:r>
              <a:rPr lang="en-US" b="1" i="0" cap="none" dirty="0">
                <a:solidFill>
                  <a:srgbClr val="2D2D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бедренных грыж</a:t>
            </a:r>
            <a:endParaRPr lang="ru-RU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D71A62-D211-450E-AB04-E82111F6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62" y="705678"/>
            <a:ext cx="5637508" cy="4437822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 Серафини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грыжевой мешок лежит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позади бедренных сосудов.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 Клоке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грыжевой мешок опускается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глубоко к бедренным сосудам через гребенчатую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фасция.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Гаренжо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грыжевое содержимое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 червеобразный отросток, который часто приводит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ущемлению грыжи и требует</a:t>
            </a: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аппендэктомия как часть оперативного вмешательства.</a:t>
            </a:r>
          </a:p>
          <a:p>
            <a:pPr algn="l"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F6FCC8-0FE2-449F-ABE3-8764D32A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549" y="805277"/>
            <a:ext cx="3750590" cy="40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418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1B1DB-D8F9-40F9-9BB2-688E1367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77474"/>
            <a:ext cx="8117682" cy="945648"/>
          </a:xfrm>
        </p:spPr>
        <p:txBody>
          <a:bodyPr/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Дифференциальные диагнозы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45564-9EAA-47B4-8ADA-5E36BE16A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1123123"/>
            <a:ext cx="3640175" cy="2961860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Опухший бедренный лимфатический узел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Аневризма бедренной артерии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подкожной вены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Абсцесс поясничной мышцы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pPr algn="l" rtl="0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A5513-AB7A-46C0-9970-978F62F7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000" y="1485574"/>
            <a:ext cx="4522180" cy="33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18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DD92-AAD2-4BBD-988F-7D421570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49088"/>
            <a:ext cx="8143823" cy="1222513"/>
          </a:xfrm>
        </p:spPr>
        <p:txBody>
          <a:bodyPr/>
          <a:lstStyle/>
          <a:p>
            <a:pPr algn="ctr" rtl="0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24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ассини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 (бедренный доступ)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3A88E0-C94B-4372-A404-59C914537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"/>
          <a:stretch/>
        </p:blipFill>
        <p:spPr>
          <a:xfrm>
            <a:off x="2230042" y="1418096"/>
            <a:ext cx="5303820" cy="2835852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0B581AE7-3643-4A52-A2EE-B3EDA49D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649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D8D8A-3C53-45F5-857D-4351DD3A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98628"/>
            <a:ext cx="8163702" cy="954312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Руджи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(паховый доступ)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8E4CF7F-6380-48AC-818A-F3AEE20E9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" b="153"/>
          <a:stretch/>
        </p:blipFill>
        <p:spPr>
          <a:xfrm>
            <a:off x="1057495" y="1282147"/>
            <a:ext cx="7201922" cy="34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73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A565E-1114-460E-8C25-9E170F64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39148"/>
            <a:ext cx="8084189" cy="1222514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Руджи</a:t>
            </a: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</a:t>
            </a:r>
            <a:b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(паховый доступ)</a:t>
            </a:r>
            <a:endParaRPr lang="ru-RU" sz="2400" cap="none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388B76-BFC9-4457-A15E-3B9247245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" t="311" r="198" b="124"/>
          <a:stretch/>
        </p:blipFill>
        <p:spPr>
          <a:xfrm>
            <a:off x="1500809" y="1550505"/>
            <a:ext cx="6062869" cy="302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D1C49-B5E9-4716-AF6E-37A7B80A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08723"/>
            <a:ext cx="8074250" cy="1043609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Рэй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(паховый доступ)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A832861-942D-4040-9397-FA97FF531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" t="89" r="119" b="89"/>
          <a:stretch/>
        </p:blipFill>
        <p:spPr>
          <a:xfrm>
            <a:off x="1043610" y="1411357"/>
            <a:ext cx="7335078" cy="32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52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1A89D-AC2A-4E05-85CD-14B2039A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159027"/>
            <a:ext cx="7954980" cy="1043608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пупочная грыжа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924F3D-A016-429A-AE12-97592CF77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023731"/>
            <a:ext cx="6605846" cy="3960742"/>
          </a:xfrm>
        </p:spPr>
        <p:txBody>
          <a:bodyPr>
            <a:normAutofit/>
          </a:bodyPr>
          <a:lstStyle/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Обычен в младенчестве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 во взрослом возрасте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узкую жесткую шею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Брюшинный мешок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Маленькие не имеют значения</a:t>
            </a:r>
          </a:p>
          <a:p>
            <a:pPr algn="l" rtl="0">
              <a:buClr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содержат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сальник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тонкая или толстая кишка</a:t>
            </a:r>
          </a:p>
          <a:p>
            <a:pPr algn="l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9728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B78A6-12F4-44A0-A9C3-593D1374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10" y="252664"/>
            <a:ext cx="7973799" cy="649706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Анатомия пупочной области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CF441-90B6-4ADD-B9E0-B026C61B7A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"/>
          <a:stretch/>
        </p:blipFill>
        <p:spPr>
          <a:xfrm>
            <a:off x="223314" y="974035"/>
            <a:ext cx="8523121" cy="2842592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AED25CE3-2968-4616-A6D5-115B082C7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93710" y="3130826"/>
            <a:ext cx="2752725" cy="18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882BA-BA9F-4422-8D1A-B26451C5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278970"/>
            <a:ext cx="8100025" cy="592811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Этиология брюшной грыжи</a:t>
            </a:r>
            <a:endParaRPr lang="ru-RU" sz="2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2B3EB-BB8D-416C-9E4E-BE7D4DFF1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158" y="964770"/>
            <a:ext cx="6961068" cy="4084309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факторы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Старение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Хронический кашель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Коллагеновые сосудистые заболевания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Частый подъем тяжестей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Ожирение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Беременность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Напряжение во время дефекации или мочеиспускания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Местные факторы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Травмы в области живота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Хирургические отверстия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дефекты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 предыдущих грыж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Инфекция (особенно после операции)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6B5E07-910A-4364-BDBC-27AC506A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16" y="1200150"/>
            <a:ext cx="3126882" cy="28332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AE7B3-8F38-4364-8396-5E425A41BA16}"/>
              </a:ext>
            </a:extLst>
          </p:cNvPr>
          <p:cNvSpPr txBox="1"/>
          <p:nvPr/>
        </p:nvSpPr>
        <p:spPr>
          <a:xfrm>
            <a:off x="6055963" y="4361804"/>
            <a:ext cx="179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Паховая грыжа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1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E5EF0-288A-4EB9-BBD7-9944C2E82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0"/>
            <a:ext cx="8123945" cy="1212574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дифференциальный диагноз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пупочной грыжи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264A8-6488-4D43-8B24-CE2AE3FE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8" y="1073427"/>
            <a:ext cx="8253155" cy="385638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Преабдоминальная липома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опухолевидное образование имеет четкие границы, эластичное, невправимое, не имеет грыжевых ворот.</a:t>
            </a:r>
          </a:p>
          <a:p>
            <a:pPr marL="0" indent="0" algn="l" rtl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Метастазы рака желудка имплантационного типа в брюшную стенку и пупок.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может быть болезненной, плотной, невправимой, не двигается. Для исключения онкологической патологии проведена эндоскопия, рентгенография желудка с барием, УЗИ органов брюшной полости.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5653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EF95BA-2040-428B-A78F-45303CBD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5" y="104615"/>
            <a:ext cx="8589935" cy="1157655"/>
          </a:xfrm>
        </p:spPr>
        <p:txBody>
          <a:bodyPr>
            <a:noAutofit/>
          </a:bodyPr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открытого ремонта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сетки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Сапешко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Хирургия)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68C894D-18D9-41D2-812B-16F4DFD9A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" t="153" r="72" b="164"/>
          <a:stretch/>
        </p:blipFill>
        <p:spPr>
          <a:xfrm>
            <a:off x="1428540" y="1510748"/>
            <a:ext cx="6569764" cy="306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200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8589E4-3276-4B50-B169-0DE2D7D9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0" y="0"/>
            <a:ext cx="8380709" cy="1510747"/>
          </a:xfrm>
        </p:spPr>
        <p:txBody>
          <a:bodyPr>
            <a:normAutofit/>
          </a:bodyPr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открытого ремонта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сетки</a:t>
            </a:r>
            <a:b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Мейо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Хирургия)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DCB11E2-64B3-40FD-9537-75AF407A7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" t="105" r="78" b="139"/>
          <a:stretch/>
        </p:blipFill>
        <p:spPr>
          <a:xfrm>
            <a:off x="1242391" y="1510747"/>
            <a:ext cx="6927574" cy="32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312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755E1-FB87-4248-9EFA-8CBA7582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52" y="-244097"/>
            <a:ext cx="3649850" cy="5183845"/>
          </a:xfrm>
        </p:spPr>
        <p:txBody>
          <a:bodyPr>
            <a:normAutofit fontScale="90000"/>
          </a:bodyPr>
          <a:lstStyle/>
          <a:p>
            <a:pPr marL="219075" indent="-219075" algn="l" defTabSz="685800" rtl="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ru-RU" sz="2250" b="1" u="sng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2025" b="1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Техника открытой предбрюшинной сетки</a:t>
            </a:r>
            <a:r>
              <a:rPr lang="en-US" altLang="ru-RU" sz="2025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восстановление без натяжения, при котором сетка пришивается сзади.</a:t>
            </a:r>
            <a:br>
              <a:rPr lang="en-US" altLang="ru-RU" sz="2025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2025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ru-RU" sz="2025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ru-RU" sz="2025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IPOM (внутрибрюшинный</a:t>
            </a:r>
            <a:r>
              <a:rPr lang="en-US" altLang="ru-RU" sz="2025" b="1" kern="0" cap="none" dirty="0" err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Накладка</a:t>
            </a:r>
            <a:r>
              <a:rPr lang="en-US" altLang="ru-RU" sz="2025" b="1" kern="0" cap="none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Сетчатая) техника</a:t>
            </a:r>
            <a:r>
              <a:rPr lang="en-US" altLang="ru-RU" sz="2025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это специальная восстановительная процедура, при которой сетка вводится в брюшную полость и размещается изнутри над грыжевым отверстием. Делаем лапароскопию.</a:t>
            </a:r>
            <a:r>
              <a:rPr lang="en-US" altLang="ru-RU" sz="2250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en-US" altLang="ru-RU" sz="2250" kern="0" cap="none" dirty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FD8C7-D4ED-46DA-A5C5-29595D24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9" y="203753"/>
            <a:ext cx="8014615" cy="1028700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хирургического ремонта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сеткой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C2AFA-F2A6-40B1-A9F9-CE1FFDC5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9"/>
          <a:stretch/>
        </p:blipFill>
        <p:spPr>
          <a:xfrm>
            <a:off x="4006312" y="1023731"/>
            <a:ext cx="4916837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0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DEB12-3549-4950-A5C2-DAD5A8F1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BAD53-C58B-4608-942C-8257B305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8" y="514351"/>
            <a:ext cx="8104067" cy="271145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 иллюстративный материал заимствован из общедоступных интернет-ресурсов, не содержащих никаких указаний на авторов этих материалов и каких-либо ограничений на их заимствование.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653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64572-E53F-43F5-9976-62C82455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CF054-F5A1-428D-87CA-5F6F279E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6BF22-D11A-4C22-AF01-413690E51C4F}"/>
              </a:ext>
            </a:extLst>
          </p:cNvPr>
          <p:cNvSpPr txBox="1"/>
          <p:nvPr/>
        </p:nvSpPr>
        <p:spPr>
          <a:xfrm>
            <a:off x="457200" y="2449567"/>
            <a:ext cx="64008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 rtl="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1.Русаков В.И. Основы частной хирургии, части I-III. Ростов, 1975.</a:t>
            </a:r>
          </a:p>
          <a:p>
            <a:pPr algn="l" rtl="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Хирургические заболевания. Учебное изд. к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Савельев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ПРОТИВ,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Кириенко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АИ, том. I-II. М. ГЭОТАР-Медиа, 2005.</a:t>
            </a:r>
          </a:p>
          <a:p>
            <a:pPr algn="l" rtl="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Хирургические заболевания. Отредактировано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Кузин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 ГЭОТАР-Медиа, 2015.</a:t>
            </a:r>
          </a:p>
          <a:p>
            <a:pPr algn="l" rtl="0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Частная хирургия. Учебник для медицинских вузов.- ч. I-II. Под редакцией Ю. Л. Шевченко СПб: "Специальная литература", 1998.</a:t>
            </a:r>
          </a:p>
        </p:txBody>
      </p:sp>
    </p:spTree>
    <p:extLst>
      <p:ext uri="{BB962C8B-B14F-4D97-AF65-F5344CB8AC3E}">
        <p14:creationId xmlns:p14="http://schemas.microsoft.com/office/powerpoint/2010/main" val="313150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CD908-1020-4E41-BDFD-A0196853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8" y="260131"/>
            <a:ext cx="7686624" cy="768569"/>
          </a:xfrm>
        </p:spPr>
        <p:txBody>
          <a:bodyPr/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Патогенез</a:t>
            </a:r>
            <a:endParaRPr lang="ru-RU" sz="24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A83372-7C7B-417D-BA11-1408286A9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159" y="1104860"/>
            <a:ext cx="7159849" cy="3603617"/>
          </a:xfrm>
        </p:spPr>
        <p:txBody>
          <a:bodyPr>
            <a:normAutofit/>
          </a:bodyPr>
          <a:lstStyle/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этиологическими факторами</a:t>
            </a:r>
          </a:p>
          <a:p>
            <a:pPr algn="l" rtl="0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внутрибрюшного давления</a:t>
            </a:r>
          </a:p>
          <a:p>
            <a:pPr algn="l" rtl="0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Слабость мышц</a:t>
            </a:r>
          </a:p>
          <a:p>
            <a:pPr algn="l" rtl="0"/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Выпячивание ткани органа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A78EA52-38DC-4532-B178-7D8D099C7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54881"/>
              </p:ext>
            </p:extLst>
          </p:nvPr>
        </p:nvGraphicFramePr>
        <p:xfrm>
          <a:off x="552735" y="1176885"/>
          <a:ext cx="3040039" cy="4299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40039">
                  <a:extLst>
                    <a:ext uri="{9D8B030D-6E8A-4147-A177-3AD203B41FA5}">
                      <a16:colId xmlns:a16="http://schemas.microsoft.com/office/drawing/2014/main" val="2315794770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l" rtl="0"/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535224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89DC446-47C5-40B1-99EF-B4402E1EC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17592"/>
              </p:ext>
            </p:extLst>
          </p:nvPr>
        </p:nvGraphicFramePr>
        <p:xfrm>
          <a:off x="511791" y="1842448"/>
          <a:ext cx="3091218" cy="4299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91218">
                  <a:extLst>
                    <a:ext uri="{9D8B030D-6E8A-4147-A177-3AD203B41FA5}">
                      <a16:colId xmlns:a16="http://schemas.microsoft.com/office/drawing/2014/main" val="1494664882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l" rtl="0"/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370671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0490D2C-E883-489E-AF5C-F19E8D96A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89829"/>
              </p:ext>
            </p:extLst>
          </p:nvPr>
        </p:nvGraphicFramePr>
        <p:xfrm>
          <a:off x="522028" y="2640841"/>
          <a:ext cx="3101453" cy="4299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01453">
                  <a:extLst>
                    <a:ext uri="{9D8B030D-6E8A-4147-A177-3AD203B41FA5}">
                      <a16:colId xmlns:a16="http://schemas.microsoft.com/office/drawing/2014/main" val="3395350873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l" rtl="0"/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5205847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76B9B58-4928-4D0E-8C15-31BD4FDD3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0762"/>
              </p:ext>
            </p:extLst>
          </p:nvPr>
        </p:nvGraphicFramePr>
        <p:xfrm>
          <a:off x="562970" y="3377821"/>
          <a:ext cx="3091218" cy="4606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91218">
                  <a:extLst>
                    <a:ext uri="{9D8B030D-6E8A-4147-A177-3AD203B41FA5}">
                      <a16:colId xmlns:a16="http://schemas.microsoft.com/office/drawing/2014/main" val="4212973812"/>
                    </a:ext>
                  </a:extLst>
                </a:gridCol>
              </a:tblGrid>
              <a:tr h="460612">
                <a:tc>
                  <a:txBody>
                    <a:bodyPr/>
                    <a:lstStyle/>
                    <a:p>
                      <a:pPr algn="l" rtl="0"/>
                      <a:endParaRPr lang="ru-RU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22533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FE580B44-0782-4CE0-B2CE-78DF540EB3E7}"/>
                  </a:ext>
                </a:extLst>
              </p14:cNvPr>
              <p14:cNvContentPartPr/>
              <p14:nvPr/>
            </p14:nvContentPartPr>
            <p14:xfrm>
              <a:off x="2568707" y="1606790"/>
              <a:ext cx="270" cy="27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FE580B44-0782-4CE0-B2CE-78DF540EB3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5207" y="1525790"/>
                <a:ext cx="2700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8F7BACB-000C-4E70-A124-E5565CD2E6DF}"/>
              </a:ext>
            </a:extLst>
          </p:cNvPr>
          <p:cNvGrpSpPr/>
          <p:nvPr/>
        </p:nvGrpSpPr>
        <p:grpSpPr>
          <a:xfrm>
            <a:off x="1934207" y="2251550"/>
            <a:ext cx="72090" cy="354240"/>
            <a:chOff x="2578943" y="3002067"/>
            <a:chExt cx="9612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86A8CA94-220D-45BE-BB0E-9136FA4780ED}"/>
                    </a:ext>
                  </a:extLst>
                </p14:cNvPr>
                <p14:cNvContentPartPr/>
                <p14:nvPr/>
              </p14:nvContentPartPr>
              <p14:xfrm>
                <a:off x="2621063" y="3002067"/>
                <a:ext cx="12960" cy="47232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86A8CA94-220D-45BE-BB0E-9136FA4780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12423" y="2993427"/>
                  <a:ext cx="30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5ABD7B4E-0C89-4A25-B4D5-BB49DDE613EA}"/>
                    </a:ext>
                  </a:extLst>
                </p14:cNvPr>
                <p14:cNvContentPartPr/>
                <p14:nvPr/>
              </p14:nvContentPartPr>
              <p14:xfrm>
                <a:off x="2578943" y="3370347"/>
                <a:ext cx="80640" cy="9612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5ABD7B4E-0C89-4A25-B4D5-BB49DDE613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0303" y="3361707"/>
                  <a:ext cx="98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A772D087-ABB8-4A61-A8FE-F85E81EF22FE}"/>
                    </a:ext>
                  </a:extLst>
                </p14:cNvPr>
                <p14:cNvContentPartPr/>
                <p14:nvPr/>
              </p14:nvContentPartPr>
              <p14:xfrm>
                <a:off x="2627903" y="3370347"/>
                <a:ext cx="47160" cy="8496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A772D087-ABB8-4A61-A8FE-F85E81EF22F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18903" y="3361707"/>
                  <a:ext cx="6480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E6EC4EFB-029D-4F5F-9740-EB77C8536BCA}"/>
                  </a:ext>
                </a:extLst>
              </p14:cNvPr>
              <p14:cNvContentPartPr/>
              <p14:nvPr/>
            </p14:nvContentPartPr>
            <p14:xfrm>
              <a:off x="1979837" y="3080720"/>
              <a:ext cx="26190" cy="27297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E6EC4EFB-029D-4F5F-9740-EB77C8536B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0868" y="3071729"/>
                <a:ext cx="43770" cy="29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6E6D7015-B6DE-4195-954F-8B5C43FA182A}"/>
                  </a:ext>
                </a:extLst>
              </p14:cNvPr>
              <p14:cNvContentPartPr/>
              <p14:nvPr/>
            </p14:nvContentPartPr>
            <p14:xfrm>
              <a:off x="2016017" y="3302930"/>
              <a:ext cx="47250" cy="4428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6E6D7015-B6DE-4195-954F-8B5C43FA18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7068" y="3293930"/>
                <a:ext cx="6479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2B1E7F95-5CFE-4924-BB5A-31D99DBD22A6}"/>
                  </a:ext>
                </a:extLst>
              </p14:cNvPr>
              <p14:cNvContentPartPr/>
              <p14:nvPr/>
            </p14:nvContentPartPr>
            <p14:xfrm>
              <a:off x="3387887" y="1975070"/>
              <a:ext cx="270" cy="27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2B1E7F95-5CFE-4924-BB5A-31D99DBD22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81137" y="1968320"/>
                <a:ext cx="1350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6C0BC70-A6F5-47AC-B9F9-7854E0CCDD10}"/>
              </a:ext>
            </a:extLst>
          </p:cNvPr>
          <p:cNvGrpSpPr/>
          <p:nvPr/>
        </p:nvGrpSpPr>
        <p:grpSpPr>
          <a:xfrm>
            <a:off x="2446127" y="1104860"/>
            <a:ext cx="10260" cy="270"/>
            <a:chOff x="3261503" y="1473147"/>
            <a:chExt cx="136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B755C6E3-9527-4503-9363-FC3509A4BC58}"/>
                    </a:ext>
                  </a:extLst>
                </p14:cNvPr>
                <p14:cNvContentPartPr/>
                <p14:nvPr/>
              </p14:nvContentPartPr>
              <p14:xfrm>
                <a:off x="3261503" y="1473147"/>
                <a:ext cx="2520" cy="36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B755C6E3-9527-4503-9363-FC3509A4BC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2863" y="1464507"/>
                  <a:ext cx="2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FE97BF82-3915-4613-A3A4-5CB3BFF2AB99}"/>
                    </a:ext>
                  </a:extLst>
                </p14:cNvPr>
                <p14:cNvContentPartPr/>
                <p14:nvPr/>
              </p14:nvContentPartPr>
              <p14:xfrm>
                <a:off x="3274823" y="1473147"/>
                <a:ext cx="360" cy="36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FE97BF82-3915-4613-A3A4-5CB3BFF2AB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66183" y="146450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5970D739-A4E7-4A83-A225-FFEC880EF0F4}"/>
                  </a:ext>
                </a:extLst>
              </p14:cNvPr>
              <p14:cNvContentPartPr/>
              <p14:nvPr/>
            </p14:nvContentPartPr>
            <p14:xfrm>
              <a:off x="849077" y="1453160"/>
              <a:ext cx="270" cy="27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5970D739-A4E7-4A83-A225-FFEC880EF0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2327" y="1446410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C8058C5A-61DC-4675-B883-E3DE3CB1914A}"/>
                  </a:ext>
                </a:extLst>
              </p14:cNvPr>
              <p14:cNvContentPartPr/>
              <p14:nvPr/>
            </p14:nvContentPartPr>
            <p14:xfrm>
              <a:off x="1954727" y="1739900"/>
              <a:ext cx="270" cy="27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C8058C5A-61DC-4675-B883-E3DE3CB191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7977" y="1733150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4" name="Рукописный ввод 73">
                <a:extLst>
                  <a:ext uri="{FF2B5EF4-FFF2-40B4-BE49-F238E27FC236}">
                    <a16:creationId xmlns:a16="http://schemas.microsoft.com/office/drawing/2014/main" id="{29F26C92-164C-4ECD-B081-B8F482B7A3C7}"/>
                  </a:ext>
                </a:extLst>
              </p14:cNvPr>
              <p14:cNvContentPartPr/>
              <p14:nvPr/>
            </p14:nvContentPartPr>
            <p14:xfrm>
              <a:off x="1912348" y="1599872"/>
              <a:ext cx="45630" cy="220050"/>
            </p14:xfrm>
          </p:contentPart>
        </mc:Choice>
        <mc:Fallback xmlns="">
          <p:pic>
            <p:nvPicPr>
              <p:cNvPr id="74" name="Рукописный ввод 73">
                <a:extLst>
                  <a:ext uri="{FF2B5EF4-FFF2-40B4-BE49-F238E27FC236}">
                    <a16:creationId xmlns:a16="http://schemas.microsoft.com/office/drawing/2014/main" id="{29F26C92-164C-4ECD-B081-B8F482B7A3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03366" y="1590883"/>
                <a:ext cx="63235" cy="237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5" name="Рукописный ввод 74">
                <a:extLst>
                  <a:ext uri="{FF2B5EF4-FFF2-40B4-BE49-F238E27FC236}">
                    <a16:creationId xmlns:a16="http://schemas.microsoft.com/office/drawing/2014/main" id="{FEF3F171-7841-44BD-ADE2-9EC196E6F0F1}"/>
                  </a:ext>
                </a:extLst>
              </p14:cNvPr>
              <p14:cNvContentPartPr/>
              <p14:nvPr/>
            </p14:nvContentPartPr>
            <p14:xfrm>
              <a:off x="1927738" y="1744592"/>
              <a:ext cx="83970" cy="64530"/>
            </p14:xfrm>
          </p:contentPart>
        </mc:Choice>
        <mc:Fallback xmlns="">
          <p:pic>
            <p:nvPicPr>
              <p:cNvPr id="75" name="Рукописный ввод 74">
                <a:extLst>
                  <a:ext uri="{FF2B5EF4-FFF2-40B4-BE49-F238E27FC236}">
                    <a16:creationId xmlns:a16="http://schemas.microsoft.com/office/drawing/2014/main" id="{FEF3F171-7841-44BD-ADE2-9EC196E6F0F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18728" y="1735629"/>
                <a:ext cx="101629" cy="82097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9557B2B-1069-4E19-BCBD-205AA623A4BE}"/>
              </a:ext>
            </a:extLst>
          </p:cNvPr>
          <p:cNvGrpSpPr/>
          <p:nvPr/>
        </p:nvGrpSpPr>
        <p:grpSpPr>
          <a:xfrm>
            <a:off x="6847678" y="2792462"/>
            <a:ext cx="270" cy="270"/>
            <a:chOff x="9130237" y="372328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81C08934-73ED-40A4-98E8-26CFF0F81458}"/>
                    </a:ext>
                  </a:extLst>
                </p14:cNvPr>
                <p14:cNvContentPartPr/>
                <p14:nvPr/>
              </p14:nvContentPartPr>
              <p14:xfrm>
                <a:off x="9130237" y="3723282"/>
                <a:ext cx="360" cy="36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81C08934-73ED-40A4-98E8-26CFF0F8145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21597" y="37146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BE49B0D7-7F29-4926-A65B-CDE3ED742F51}"/>
                    </a:ext>
                  </a:extLst>
                </p14:cNvPr>
                <p14:cNvContentPartPr/>
                <p14:nvPr/>
              </p14:nvContentPartPr>
              <p14:xfrm>
                <a:off x="9130237" y="3723282"/>
                <a:ext cx="360" cy="36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BE49B0D7-7F29-4926-A65B-CDE3ED742F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21597" y="37146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9" name="Рукописный ввод 78">
                <a:extLst>
                  <a:ext uri="{FF2B5EF4-FFF2-40B4-BE49-F238E27FC236}">
                    <a16:creationId xmlns:a16="http://schemas.microsoft.com/office/drawing/2014/main" id="{9BC0A2C8-D13A-47D8-BA77-04B9685DDABE}"/>
                  </a:ext>
                </a:extLst>
              </p14:cNvPr>
              <p14:cNvContentPartPr/>
              <p14:nvPr/>
            </p14:nvContentPartPr>
            <p14:xfrm>
              <a:off x="-99692" y="218552"/>
              <a:ext cx="270" cy="270"/>
            </p14:xfrm>
          </p:contentPart>
        </mc:Choice>
        <mc:Fallback xmlns="">
          <p:pic>
            <p:nvPicPr>
              <p:cNvPr id="79" name="Рукописный ввод 78">
                <a:extLst>
                  <a:ext uri="{FF2B5EF4-FFF2-40B4-BE49-F238E27FC236}">
                    <a16:creationId xmlns:a16="http://schemas.microsoft.com/office/drawing/2014/main" id="{9BC0A2C8-D13A-47D8-BA77-04B9685DDAB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06442" y="211802"/>
                <a:ext cx="13500" cy="135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BEFFEB-F7AA-4C26-958C-2177CEB1AA2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64917" y="1134230"/>
            <a:ext cx="41148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9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CE1E7-401C-45BD-9EA5-8CB81F10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9" y="89682"/>
            <a:ext cx="8317000" cy="859888"/>
          </a:xfrm>
        </p:spPr>
        <p:txBody>
          <a:bodyPr/>
          <a:lstStyle/>
          <a:p>
            <a:pPr algn="ctr" rtl="0"/>
            <a:r>
              <a:rPr lang="en-US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</a:t>
            </a:r>
            <a:endParaRPr lang="ru-RU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9E335-18BF-4C0C-96EC-4D69F87C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41" y="685800"/>
            <a:ext cx="6776276" cy="4368020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b="1" i="0" dirty="0">
              <a:solidFill>
                <a:srgbClr val="174F6D"/>
              </a:solidFill>
              <a:effectLst/>
              <a:latin typeface="Open Sans"/>
            </a:endParaRPr>
          </a:p>
          <a:p>
            <a:pPr marL="0" indent="0" algn="l" rtl="0">
              <a:buNone/>
            </a:pP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Грыжи классифицируют по происхождению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l" rtl="0">
              <a:buNone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приобретенный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первичный вторичный)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врожденный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локализации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грыжи брюшной стенки</a:t>
            </a:r>
          </a:p>
          <a:p>
            <a:pPr marL="0" indent="0" algn="l" rtl="0">
              <a:buNone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паховые грыжи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Судя по наличию</a:t>
            </a:r>
          </a:p>
          <a:p>
            <a:pPr marL="0" indent="0" algn="l" rtl="0">
              <a:buNone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-несложный</a:t>
            </a:r>
          </a:p>
          <a:p>
            <a:pPr marL="0" indent="0" algn="l" rtl="0">
              <a:buNone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-сложный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72CAD-4D94-4A01-BB1A-35ADE7C4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517" y="804041"/>
            <a:ext cx="4383405" cy="40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009D8-7478-4071-A294-B70062F9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845" y="189186"/>
            <a:ext cx="8430611" cy="638504"/>
          </a:xfrm>
        </p:spPr>
        <p:txBody>
          <a:bodyPr>
            <a:normAutofit/>
          </a:bodyPr>
          <a:lstStyle/>
          <a:p>
            <a:pPr algn="ctr" rtl="0"/>
            <a:r>
              <a:rPr lang="en-US" sz="24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</a:t>
            </a:r>
            <a:endParaRPr lang="ru-RU" sz="2400" cap="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83601C-80C7-44C2-80C3-B648A5ECF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160" y="945931"/>
            <a:ext cx="6400800" cy="3549869"/>
          </a:xfrm>
        </p:spPr>
        <p:txBody>
          <a:bodyPr>
            <a:normAutofit/>
          </a:bodyPr>
          <a:lstStyle/>
          <a:p>
            <a:pPr algn="l" rtl="0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</a:t>
            </a: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паховый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непрямой, прямой, комбинированный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бедренный</a:t>
            </a:r>
          </a:p>
          <a:p>
            <a:pPr algn="l" rtl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Передний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пупочный,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эпигастральный,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шпигельный</a:t>
            </a:r>
          </a:p>
          <a:p>
            <a:pPr algn="l" rtl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Тазовый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запирательный, седалищный,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промежностный</a:t>
            </a:r>
          </a:p>
          <a:p>
            <a:pPr algn="l" rtl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Задний</a:t>
            </a:r>
          </a:p>
          <a:p>
            <a:pPr algn="l" rtl="0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Пиломатериалы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верхний треугольник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нижний треугольник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8D94F9-1B6C-40CB-A28B-A750132A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718" y="827689"/>
            <a:ext cx="3630483" cy="420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848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2041</TotalTime>
  <Words>2338</Words>
  <Application>Microsoft Office PowerPoint</Application>
  <PresentationFormat>Экран (16:9)</PresentationFormat>
  <Paragraphs>337</Paragraphs>
  <Slides>65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6" baseType="lpstr">
      <vt:lpstr>ＭＳ Ｐゴシック</vt:lpstr>
      <vt:lpstr>Arial</vt:lpstr>
      <vt:lpstr>Calibri</vt:lpstr>
      <vt:lpstr>Century Gothic</vt:lpstr>
      <vt:lpstr>メイリオ</vt:lpstr>
      <vt:lpstr>MS Pゴシック</vt:lpstr>
      <vt:lpstr>Open Sans</vt:lpstr>
      <vt:lpstr>Roboto</vt:lpstr>
      <vt:lpstr>Wingdings</vt:lpstr>
      <vt:lpstr>Wingdings 3</vt:lpstr>
      <vt:lpstr>Сектор</vt:lpstr>
      <vt:lpstr>      Оренбургский государственный медицинский университет  Лекция АБДОМИНАЛЬНЫЕ ГРЫЖИ</vt:lpstr>
      <vt:lpstr>Определение</vt:lpstr>
      <vt:lpstr>Еэпидемиология</vt:lpstr>
      <vt:lpstr>ррелевантность</vt:lpstr>
      <vt:lpstr>Этиология брюшной грыжи </vt:lpstr>
      <vt:lpstr>Этиология брюшной грыжи</vt:lpstr>
      <vt:lpstr>Патогенез</vt:lpstr>
      <vt:lpstr>Склассификация</vt:lpstr>
      <vt:lpstr>Классификация</vt:lpstr>
      <vt:lpstr>Аанатомическая структура грыжевого мешка</vt:lpstr>
      <vt:lpstr>Скрышка Грыжа</vt:lpstr>
      <vt:lpstr>Сбрюшная полость Грыжа</vt:lpstr>
      <vt:lpstr> Ддиагностика грыжи брюшной стенки </vt:lpstr>
      <vt:lpstr>Обследование</vt:lpstr>
      <vt:lpstr> Тлечение брюшной грыжи</vt:lpstr>
      <vt:lpstr>Сосложнения грыжи</vt:lpstr>
      <vt:lpstr>явправимая грыжа</vt:lpstr>
      <vt:lpstr>Оущемленная грыжа</vt:lpstr>
      <vt:lpstr>Сущемленная грыжа</vt:lpstr>
      <vt:lpstr>Сущемленная грыжа</vt:lpstr>
      <vt:lpstr>Твиды удушения</vt:lpstr>
      <vt:lpstr>Твиды удушения</vt:lpstr>
      <vt:lpstr>Твиды удушения</vt:lpstr>
      <vt:lpstr>  Склиника ущемленной грыжи</vt:lpstr>
      <vt:lpstr>Сэтапы операции в ущемленная грыжа</vt:lpstr>
      <vt:lpstr>Сэтапы операции в ущемленная грыжа</vt:lpstr>
      <vt:lpstr>Этапы операции на ущемленная грыжа</vt:lpstr>
      <vt:lpstr>Сэтапы операции в ущемленная грыжа</vt:lpstr>
      <vt:lpstr>Признаки нежизнеспособного кишечника</vt:lpstr>
      <vt:lpstr>явоспаленная грыжа</vt:lpstr>
      <vt:lpstr>Склиника воспаленной грыжи</vt:lpstr>
      <vt:lpstr>Этапы операции на воспаленная грыжа, Осложняется флегмоной грыжевого мешка</vt:lpstr>
      <vt:lpstr>Паховая грыжа</vt:lpstr>
      <vt:lpstr> Аанатомия паховой области</vt:lpstr>
      <vt:lpstr>япаховая грыжа</vt:lpstr>
      <vt:lpstr>япаховая грыжа</vt:lpstr>
      <vt:lpstr>Дпрямое и косвенное Паховые грыжи</vt:lpstr>
      <vt:lpstr>Косвенная паховая грыжа</vt:lpstr>
      <vt:lpstr>Прямая паховая грыжа</vt:lpstr>
      <vt:lpstr>Ддифференциальный диагноз</vt:lpstr>
      <vt:lpstr>Типы хирургического ремонта для паховой грыжи</vt:lpstr>
      <vt:lpstr>Типы хирургического ремонта для паховой грыжи</vt:lpstr>
      <vt:lpstr>   Техника Лихтенштейна: Открытая пластика без натяжения, при которой сетка ушивается впереди грыжевого дефекта (спереди).</vt:lpstr>
      <vt:lpstr> Техника сетчатой ​​пробки: апредварительно сформированныйсетчатая заглушка вводится в слабое место грыжи во время операции, а поверх грыжи накладывается кусок плоской сетки. </vt:lpstr>
      <vt:lpstr>Твиды хирургического ремонта</vt:lpstr>
      <vt:lpstr>лапароскопический ремонт</vt:lpstr>
      <vt:lpstr>лапароскопический ремонт</vt:lpstr>
      <vt:lpstr>Виды открытого ремонта без сетка (БассиниХирургия)</vt:lpstr>
      <vt:lpstr>Твиды открытого ремонта Без сетки (ПостемпскиХирургия- Удаление пахового канала)</vt:lpstr>
      <vt:lpstr>Аанатомия бедренной области</vt:lpstr>
      <vt:lpstr>Твиды бедренных грыж </vt:lpstr>
      <vt:lpstr>Твиды бедренных грыж</vt:lpstr>
      <vt:lpstr>Дифференциальные диагнозы </vt:lpstr>
      <vt:lpstr> БассиниХирургия (бедренный доступ)</vt:lpstr>
      <vt:lpstr>РуджиХирургия (паховый доступ)</vt:lpstr>
      <vt:lpstr>РуджиХирургия (паховый доступ)</vt:lpstr>
      <vt:lpstr>РэйХирургия (паховый доступ)</vt:lpstr>
      <vt:lpstr>Uпупочная грыжа</vt:lpstr>
      <vt:lpstr>Анатомия пупочной области</vt:lpstr>
      <vt:lpstr>Ддифференциальный диагноз пупочной грыжи</vt:lpstr>
      <vt:lpstr>Твиды открытого ремонта Без сетки (СапешкоХирургия)</vt:lpstr>
      <vt:lpstr>Твиды открытого ремонта Без сетки (МейоХирургия)</vt:lpstr>
      <vt:lpstr>     Техника открытой предбрюшинной сетки: восстановление без натяжения, при котором сетка пришивается сзади.  IPOM (внутрибрюшинныйНакладкаСетчатая) техникаэто специальная восстановительная процедура, при которой сетка вводится в брюшную полость и размещается изнутри над грыжевым отверстием. Делаем лапароскопию.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HERNIA</dc:title>
  <dc:creator>User</dc:creator>
  <cp:lastModifiedBy>Admin</cp:lastModifiedBy>
  <cp:revision>37</cp:revision>
  <dcterms:created xsi:type="dcterms:W3CDTF">2022-09-22T15:26:26Z</dcterms:created>
  <dcterms:modified xsi:type="dcterms:W3CDTF">2022-12-27T16:24:07Z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1547289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