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5" r:id="rId8"/>
    <p:sldId id="261" r:id="rId9"/>
    <p:sldId id="264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7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22.01.2018</a:t>
            </a:fld>
            <a:endParaRPr lang="ru-R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22.01.2018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22.01.2018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22.01.2018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5410" y="1556792"/>
            <a:ext cx="8021880" cy="4581127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 – ПРАВОВОЕ РЕГУЛИРОВАНИЕ ПРОВЕДЕНИЯ ПЕРВИЧНЫХ ПРОТИВОЭПИДЕМИЧЕСКИХ МЕРОПРИЯТИЙ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>
              <a:ln w="1905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280920" cy="158417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ФГБОУ ВО «Оренбургский государственный медицинский университет» Министерства здравоохранения Российской Федерации</a:t>
            </a:r>
            <a:b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эпидемиологии и инфекционных заболеваний</a:t>
            </a:r>
            <a:r>
              <a:rPr lang="ru-RU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 smtClean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2816"/>
            <a:ext cx="8352928" cy="187220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6416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22413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fontAlgn="base">
              <a:lnSpc>
                <a:spcPct val="100000"/>
              </a:lnSpc>
            </a:pP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 3.4.2552-09. 3.4. 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«Санитарная </a:t>
            </a: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охрана 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территории»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ru-RU" sz="3200" dirty="0">
                <a:solidFill>
                  <a:schemeClr val="tx1"/>
                </a:solidFill>
              </a:rPr>
              <a:t>Организация и проведение первичных противоэпидемических мероприятий в случаях выявления больного (трупа), подозрительного на заболевания инфекционными болезнями, вызывающими чрезвычайные ситуации в области </a:t>
            </a:r>
            <a:r>
              <a:rPr lang="ru-RU" sz="3200" dirty="0" smtClean="0">
                <a:solidFill>
                  <a:schemeClr val="tx1"/>
                </a:solidFill>
              </a:rPr>
              <a:t>санитарно – эпидемиологического </a:t>
            </a:r>
            <a:r>
              <a:rPr lang="ru-RU" sz="3200" dirty="0">
                <a:solidFill>
                  <a:schemeClr val="tx1"/>
                </a:solidFill>
              </a:rPr>
              <a:t>благополучия населения</a:t>
            </a:r>
            <a:r>
              <a:rPr lang="ru-RU" sz="3200" dirty="0" smtClean="0">
                <a:solidFill>
                  <a:schemeClr val="tx1"/>
                </a:solidFill>
              </a:rPr>
              <a:t>.</a:t>
            </a:r>
            <a:endParaRPr lang="ru-RU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835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44824"/>
            <a:ext cx="8229600" cy="12675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/>
              </a:rPr>
              <a:t>Постановление Правительства Российской Федерации от 15.07.1999 N 825 "Об утверждении перечня работ, выполнение которых связано с высоким риском заболевания инфекционными болезнями и требует обязательного проведения профилактических прививок</a:t>
            </a:r>
            <a:r>
              <a:rPr lang="ru-RU" sz="2800" b="1" dirty="0">
                <a:effectLst/>
              </a:rPr>
              <a:t>".</a:t>
            </a:r>
            <a:br>
              <a:rPr lang="ru-RU" sz="2800" b="1" dirty="0">
                <a:effectLst/>
              </a:rPr>
            </a:br>
            <a:endParaRPr lang="ru-RU" sz="2800" b="1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52839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ru-RU" sz="3200" dirty="0" smtClean="0">
                <a:solidFill>
                  <a:schemeClr val="tx1"/>
                </a:solidFill>
              </a:rPr>
              <a:t>  Содержит </a:t>
            </a:r>
            <a:r>
              <a:rPr lang="ru-RU" sz="3200" dirty="0">
                <a:solidFill>
                  <a:schemeClr val="tx1"/>
                </a:solidFill>
              </a:rPr>
              <a:t>перечень работ,  при выполнении которых персонал должен подлежать обязательной </a:t>
            </a:r>
            <a:r>
              <a:rPr lang="ru-RU" sz="3200" dirty="0" smtClean="0">
                <a:solidFill>
                  <a:schemeClr val="tx1"/>
                </a:solidFill>
              </a:rPr>
              <a:t>вакцинации.</a:t>
            </a:r>
          </a:p>
          <a:p>
            <a:pPr marL="0" indent="0">
              <a:buNone/>
            </a:pPr>
            <a:endParaRPr lang="ru-RU" sz="3200" dirty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ru-RU" sz="3200" dirty="0" smtClean="0">
                <a:solidFill>
                  <a:schemeClr val="tx1"/>
                </a:solidFill>
              </a:rPr>
              <a:t>  Содержит </a:t>
            </a:r>
            <a:r>
              <a:rPr lang="ru-RU" sz="3200" dirty="0">
                <a:solidFill>
                  <a:schemeClr val="tx1"/>
                </a:solidFill>
              </a:rPr>
              <a:t>перечень заболеваний, против которых должна проводится вакцинация обозначенных профессиональных групп.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918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223224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00000"/>
              </a:lnSpc>
            </a:pP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8 августа 2001 г.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128-ФЗ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лицензировании отдельных видов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деятельности».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dirty="0">
                <a:solidFill>
                  <a:schemeClr val="tx1"/>
                </a:solidFill>
              </a:rPr>
              <a:t>Определяет порядок и правила лицензирования медицинской </a:t>
            </a:r>
            <a:r>
              <a:rPr lang="ru-RU" sz="4000" dirty="0" smtClean="0">
                <a:solidFill>
                  <a:schemeClr val="tx1"/>
                </a:solidFill>
              </a:rPr>
              <a:t>деятельности.</a:t>
            </a:r>
            <a:endParaRPr lang="ru-RU" sz="4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10709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2420888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Спасибо за внимание!!!</a:t>
            </a:r>
            <a:endParaRPr lang="ru-RU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471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600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sz="4800" b="1" dirty="0">
                <a:solidFill>
                  <a:schemeClr val="accent6">
                    <a:lumMod val="50000"/>
                  </a:schemeClr>
                </a:solidFill>
              </a:rPr>
              <a:t>Противоэпидемические </a:t>
            </a: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мероприятия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420888"/>
            <a:ext cx="8229600" cy="259228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совокупность </a:t>
            </a:r>
            <a:r>
              <a:rPr lang="ru-RU" sz="2800" dirty="0">
                <a:solidFill>
                  <a:schemeClr val="tx1"/>
                </a:solidFill>
              </a:rPr>
              <a:t>действий, обеспечивающих предупреждение инфекционных заболеваний среди отдельных групп населения, снижение заболеваемости совокупного населения и ликвидацию отдельных </a:t>
            </a:r>
            <a:r>
              <a:rPr lang="ru-RU" sz="2800" dirty="0" smtClean="0">
                <a:solidFill>
                  <a:schemeClr val="tx1"/>
                </a:solidFill>
              </a:rPr>
              <a:t>инфекций.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54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33955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Нормативные документы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3200" dirty="0" smtClean="0">
                <a:solidFill>
                  <a:schemeClr val="tx1"/>
                </a:solidFill>
              </a:rPr>
              <a:t> Федеральные законы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 smtClean="0">
                <a:solidFill>
                  <a:schemeClr val="tx1"/>
                </a:solidFill>
              </a:rPr>
              <a:t> Приказы министерств и ведомств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 smtClean="0">
                <a:solidFill>
                  <a:schemeClr val="tx1"/>
                </a:solidFill>
              </a:rPr>
              <a:t> Санитарные нормы и правила. Санитарные правила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 smtClean="0">
                <a:solidFill>
                  <a:schemeClr val="tx1"/>
                </a:solidFill>
              </a:rPr>
              <a:t> Методические указания и руководства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77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94421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  <a:t>Правовые аспекты противоэпидемической деятельности</a:t>
            </a:r>
            <a:endParaRPr lang="ru-RU" sz="4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348880"/>
            <a:ext cx="8712968" cy="377728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Закреплены Конституцией РФ ( ст. 42)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В соответствии с  Основным Законом, каждый гражданин имеет право на благоприятную среду обитания и достоверную информацию о ее состоянии.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315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4115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Распределение прав и обязанностей в решении задач санитарно – эпидемиологического благополучия и сохранения здоровья населения регламентируют</a:t>
            </a:r>
            <a:r>
              <a:rPr lang="ru-RU" sz="3200" dirty="0" smtClean="0"/>
              <a:t>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ru-RU" sz="3200" dirty="0" smtClean="0"/>
              <a:t>Гражданский кодекс РФ</a:t>
            </a:r>
            <a:endParaRPr lang="ru-RU" sz="3200" dirty="0"/>
          </a:p>
          <a:p>
            <a:pPr marL="0" indent="0">
              <a:buNone/>
            </a:pPr>
            <a:endParaRPr lang="ru-RU" sz="32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ru-RU" sz="3200" dirty="0" smtClean="0"/>
              <a:t>Федеральный закон от 21.11.2011 г. № 323 – ФЗ «Об основах охраны здоровья граждан»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33113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23042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Федеральный закон от 30 марта 1999 г.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№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52-ФЗ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«О санитарно – эпидемиологическом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благополучии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населения».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13732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ru-RU" sz="3200" dirty="0">
                <a:solidFill>
                  <a:schemeClr val="tx1"/>
                </a:solidFill>
              </a:rPr>
              <a:t>Глава  4, части </a:t>
            </a:r>
            <a:r>
              <a:rPr lang="ru-RU" sz="3200" dirty="0" smtClean="0">
                <a:solidFill>
                  <a:schemeClr val="tx1"/>
                </a:solidFill>
              </a:rPr>
              <a:t>1 – 3 </a:t>
            </a:r>
            <a:r>
              <a:rPr lang="ru-RU" sz="3200" dirty="0">
                <a:solidFill>
                  <a:schemeClr val="tx1"/>
                </a:solidFill>
              </a:rPr>
              <a:t>статьи </a:t>
            </a:r>
            <a:r>
              <a:rPr lang="ru-RU" sz="3200" dirty="0" smtClean="0">
                <a:solidFill>
                  <a:schemeClr val="tx1"/>
                </a:solidFill>
              </a:rPr>
              <a:t>29, </a:t>
            </a:r>
            <a:r>
              <a:rPr lang="ru-RU" sz="3200" dirty="0">
                <a:solidFill>
                  <a:schemeClr val="tx1"/>
                </a:solidFill>
              </a:rPr>
              <a:t>содержат указания на обязательность проведения противоэпидемических мероприятий в соответствии с санитарным </a:t>
            </a:r>
            <a:r>
              <a:rPr lang="ru-RU" sz="3200" dirty="0" smtClean="0">
                <a:solidFill>
                  <a:schemeClr val="tx1"/>
                </a:solidFill>
              </a:rPr>
              <a:t>правилами.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33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2675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Федеральный закон от 17 сентября 1998 г. №157 – ФЗ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«Об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иммунопрофилактике инфекционных заболеваний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»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Устанавливает правовые основы в области иммунопрофилактики инфекционных болезней, осуществляемой в целях охраны здоровья и обеспечение санитарно – эпидемиологического благополучия населения РФ.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16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288032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/>
              </a:rPr>
              <a:t>САНПИН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2.1.3.2630 – 10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/>
              </a:rPr>
              <a:t/>
            </a:r>
            <a:br>
              <a:rPr lang="ru-RU" sz="2800" b="1" dirty="0">
                <a:solidFill>
                  <a:schemeClr val="accent6">
                    <a:lumMod val="50000"/>
                  </a:schemeClr>
                </a:solidFill>
                <a:effectLst/>
              </a:rPr>
            </a:b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/>
              </a:rPr>
              <a:t>"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САНИТАРНО – ЭПИДЕМИОЛОГИЧЕСКИЕ 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/>
              </a:rPr>
              <a:t>ТРЕБОВАНИЯ К ОРГАНИЗАЦИЯМ,</a:t>
            </a:r>
            <a:br>
              <a:rPr lang="ru-RU" sz="2800" b="1" dirty="0">
                <a:solidFill>
                  <a:schemeClr val="accent6">
                    <a:lumMod val="50000"/>
                  </a:schemeClr>
                </a:solidFill>
                <a:effectLst/>
              </a:rPr>
            </a:b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/>
              </a:rPr>
              <a:t>ОСУЩЕСТВЛЯЮЩИМ МЕДИЦИНСКУЮ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ДЕЯТЕЛЬНОСТЬ»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/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  <a:effectLst/>
              </a:rPr>
            </a:br>
            <a:endParaRPr lang="ru-RU" sz="3600" b="1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>
            <a:normAutofit/>
          </a:bodyPr>
          <a:lstStyle/>
          <a:p>
            <a:pPr algn="just"/>
            <a:r>
              <a:rPr lang="ru-RU" sz="3200" dirty="0">
                <a:solidFill>
                  <a:schemeClr val="tx1"/>
                </a:solidFill>
              </a:rPr>
              <a:t>Содержит общие требования </a:t>
            </a:r>
            <a:r>
              <a:rPr lang="ru-RU" sz="3200" dirty="0" smtClean="0">
                <a:solidFill>
                  <a:schemeClr val="tx1"/>
                </a:solidFill>
              </a:rPr>
              <a:t> проведения противоэпидемических </a:t>
            </a:r>
            <a:r>
              <a:rPr lang="ru-RU" sz="3200" dirty="0">
                <a:solidFill>
                  <a:schemeClr val="tx1"/>
                </a:solidFill>
              </a:rPr>
              <a:t>мероприятий в медицинских </a:t>
            </a:r>
            <a:r>
              <a:rPr lang="ru-RU" sz="3200" dirty="0" smtClean="0">
                <a:solidFill>
                  <a:schemeClr val="tx1"/>
                </a:solidFill>
              </a:rPr>
              <a:t>организациях.</a:t>
            </a:r>
            <a:endParaRPr lang="ru-RU" sz="3200" dirty="0">
              <a:solidFill>
                <a:schemeClr val="tx1"/>
              </a:solidFill>
            </a:endParaRPr>
          </a:p>
          <a:p>
            <a:pPr algn="just"/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87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3395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Постановление Правительства РФ</a:t>
            </a:r>
            <a:b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от 30.06.2004 г. №322 « Об утверждении положения о Федеральной службы по надзору в сфере защиты прав потребителей и благополучия человека».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base"/>
            <a:r>
              <a:rPr lang="ru-RU" sz="3200" dirty="0" smtClean="0">
                <a:solidFill>
                  <a:schemeClr val="tx1"/>
                </a:solidFill>
              </a:rPr>
              <a:t>Утверждает </a:t>
            </a:r>
            <a:r>
              <a:rPr lang="ru-RU" sz="3200" dirty="0">
                <a:solidFill>
                  <a:schemeClr val="tx1"/>
                </a:solidFill>
              </a:rPr>
              <a:t> </a:t>
            </a:r>
            <a:r>
              <a:rPr lang="ru-RU" sz="3200" dirty="0" smtClean="0">
                <a:solidFill>
                  <a:schemeClr val="tx1"/>
                </a:solidFill>
              </a:rPr>
              <a:t>Положение </a:t>
            </a:r>
            <a:r>
              <a:rPr lang="ru-RU" sz="3200" dirty="0">
                <a:solidFill>
                  <a:schemeClr val="tx1"/>
                </a:solidFill>
              </a:rPr>
              <a:t> о Федеральной службе по надзору в сфере защиты прав потребителей и благополучия человека.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</a:rPr>
              <a:t/>
            </a:r>
            <a:br>
              <a:rPr lang="ru-RU" sz="3200" dirty="0">
                <a:solidFill>
                  <a:schemeClr val="tx1"/>
                </a:solidFill>
              </a:rPr>
            </a:b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842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1612</TotalTime>
  <Words>355</Words>
  <Application>Microsoft Office PowerPoint</Application>
  <PresentationFormat>Экран (4:3)</PresentationFormat>
  <Paragraphs>34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Century Gothic</vt:lpstr>
      <vt:lpstr>Courier New</vt:lpstr>
      <vt:lpstr>Times New Roman</vt:lpstr>
      <vt:lpstr>Wingdings</vt:lpstr>
      <vt:lpstr>Исполнительная</vt:lpstr>
      <vt:lpstr>  НОРМАТИВНО – ПРАВОВОЕ РЕГУЛИРОВАНИЕ ПРОВЕДЕНИЯ ПЕРВИЧНЫХ ПРОТИВОЭПИДЕМИЧЕСКИХ МЕРОПРИЯТИЙ </vt:lpstr>
      <vt:lpstr>Противоэпидемические мероприятия </vt:lpstr>
      <vt:lpstr>Нормативные документы</vt:lpstr>
      <vt:lpstr>Правовые аспекты противоэпидемической деятельности</vt:lpstr>
      <vt:lpstr>Распределение прав и обязанностей в решении задач санитарно – эпидемиологического благополучия и сохранения здоровья населения регламентируют:</vt:lpstr>
      <vt:lpstr>Федеральный закон от 30 марта 1999 г. № 52-ФЗ «О санитарно – эпидемиологическом благополучии населения». </vt:lpstr>
      <vt:lpstr>Федеральный закон от 17 сентября 1998 г. №157 – ФЗ «Об иммунопрофилактике инфекционных заболеваний» </vt:lpstr>
      <vt:lpstr>САНПИН 2.1.3.2630 – 10 "САНИТАРНО – ЭПИДЕМИОЛОГИЧЕСКИЕ ТРЕБОВАНИЯ К ОРГАНИЗАЦИЯМ, ОСУЩЕСТВЛЯЮЩИМ МЕДИЦИНСКУЮ ДЕЯТЕЛЬНОСТЬ» </vt:lpstr>
      <vt:lpstr>Постановление Правительства РФ от 30.06.2004 г. №322 « Об утверждении положения о Федеральной службы по надзору в сфере защиты прав потребителей и благополучия человека».  </vt:lpstr>
      <vt:lpstr>МУ 3.4.2552-09. 3.4. «Санитарная охрана территории»</vt:lpstr>
      <vt:lpstr>Постановление Правительства Российской Федерации от 15.07.1999 N 825 "Об утверждении перечня работ, выполнение которых связано с высоким риском заболевания инфекционными болезнями и требует обязательного проведения профилактических прививок". </vt:lpstr>
      <vt:lpstr>Федеральный закон от 8 августа 2001 г. № 128-ФЗ «О лицензировании отдельных видов деятельности».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исполнения дезинфекционных мероприятий  Дыменко . В. С.</dc:title>
  <dc:creator>User</dc:creator>
  <cp:lastModifiedBy>Владелец</cp:lastModifiedBy>
  <cp:revision>89</cp:revision>
  <dcterms:created xsi:type="dcterms:W3CDTF">2017-10-17T05:32:49Z</dcterms:created>
  <dcterms:modified xsi:type="dcterms:W3CDTF">2018-01-21T21:49:20Z</dcterms:modified>
</cp:coreProperties>
</file>