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2" r:id="rId4"/>
    <p:sldId id="270" r:id="rId5"/>
    <p:sldId id="273" r:id="rId6"/>
    <p:sldId id="274" r:id="rId7"/>
    <p:sldId id="275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26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9144000" cy="46805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Теория концепции современной эпидемиологии.</a:t>
            </a:r>
            <a:br>
              <a:rPr lang="ru-RU" b="1" dirty="0" smtClean="0"/>
            </a:br>
            <a:r>
              <a:rPr lang="ru-RU" b="1" dirty="0" smtClean="0"/>
              <a:t>Движущие силы эпидемического процесса</a:t>
            </a: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992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/>
              <a:t>Суть теории природной очаговости инфекционных болезней состоит в том, что она объясняет развитие эпидемий болезней попаданием в организм людей возбудителей, существующих в природе за счет циркуляции среди диких животных. </a:t>
            </a:r>
            <a:endParaRPr lang="ru-RU" dirty="0" smtClean="0"/>
          </a:p>
          <a:p>
            <a:pPr algn="ctr"/>
            <a:r>
              <a:rPr lang="ru-RU" dirty="0" err="1" smtClean="0"/>
              <a:t>Полипатогенность</a:t>
            </a:r>
            <a:r>
              <a:rPr lang="ru-RU" dirty="0" smtClean="0"/>
              <a:t> </a:t>
            </a:r>
            <a:r>
              <a:rPr lang="ru-RU" dirty="0"/>
              <a:t>этих возбудителей объясняет заболеваемость людей, попавших в среду природной циркуляции возбудителя. Ареал же природных очагов определяется ареалом животных естественных хозяев возбудителя – паразита, а при трансмиссивных инфекциях и ареалом переносчика.</a:t>
            </a:r>
          </a:p>
        </p:txBody>
      </p:sp>
    </p:spTree>
    <p:extLst>
      <p:ext uri="{BB962C8B-B14F-4D97-AF65-F5344CB8AC3E}">
        <p14:creationId xmlns:p14="http://schemas.microsoft.com/office/powerpoint/2010/main" val="376340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33670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По определению Е.Н. Павловского, природная очаговость трансмиссивных болезней – это явление, когда возбудитель, его специфический переносчик и животное (резервуар возбудителя) в течении смены своих поколений существуют в природных условиях в составе различных биоценозов (биоценоз – совокупность популяции видов, населяющих определенную территорию) независимо от человека неограниченно долгое время, как в ходе уже своей уже прошедшей эволюции, так и в настоящий период. Животное, восприимчивое к болезни, её возбудитель и переносчик являются сочленами биоценоза, связанного с определенным биотопом. Эти биоценотические взаимоотношения сложились независимо от человека в процессе эволюции организмов в определенных условиях среды.</a:t>
            </a:r>
          </a:p>
          <a:p>
            <a:endParaRPr lang="ru-RU" dirty="0"/>
          </a:p>
          <a:p>
            <a:pPr algn="ctr"/>
            <a:r>
              <a:rPr lang="ru-RU" b="1" dirty="0"/>
              <a:t>Е.Н. Павловский ввел понятие природный очаг – это территория, на которой существуют условия для постоянной циркуляции возбудителя зоонозов диких животных неопределенно долгое время.</a:t>
            </a:r>
          </a:p>
        </p:txBody>
      </p:sp>
    </p:spTree>
    <p:extLst>
      <p:ext uri="{BB962C8B-B14F-4D97-AF65-F5344CB8AC3E}">
        <p14:creationId xmlns:p14="http://schemas.microsoft.com/office/powerpoint/2010/main" val="3606007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b="1" dirty="0"/>
              <a:t>В настоящее время наблюдается выраженная тенденция распространения учения о природной очаговости на все инфекционные болезни человека с </a:t>
            </a:r>
            <a:r>
              <a:rPr lang="ru-RU" b="1" dirty="0" err="1"/>
              <a:t>внечеловеческим</a:t>
            </a:r>
            <a:r>
              <a:rPr lang="ru-RU" b="1" dirty="0"/>
              <a:t> резервуаром возбудителя</a:t>
            </a:r>
            <a:r>
              <a:rPr lang="ru-RU" b="1" dirty="0" smtClean="0"/>
              <a:t>.</a:t>
            </a:r>
          </a:p>
          <a:p>
            <a:pPr algn="ctr"/>
            <a:endParaRPr lang="ru-RU" b="1" dirty="0"/>
          </a:p>
          <a:p>
            <a:pPr algn="ctr"/>
            <a:r>
              <a:rPr lang="ru-RU" b="1" dirty="0" smtClean="0"/>
              <a:t>Е.Н</a:t>
            </a:r>
            <a:r>
              <a:rPr lang="ru-RU" b="1" dirty="0"/>
              <a:t>. Павловский ввел в теорию природной очаговости понятие </a:t>
            </a:r>
            <a:r>
              <a:rPr lang="ru-RU" b="1" dirty="0" err="1"/>
              <a:t>антропургических</a:t>
            </a:r>
            <a:r>
              <a:rPr lang="ru-RU" b="1" dirty="0"/>
              <a:t> – человеком сделанных очагов</a:t>
            </a:r>
            <a:r>
              <a:rPr lang="ru-RU" b="1" dirty="0" smtClean="0"/>
              <a:t>.</a:t>
            </a:r>
          </a:p>
          <a:p>
            <a:pPr algn="ctr"/>
            <a:endParaRPr lang="ru-RU" b="1" dirty="0"/>
          </a:p>
          <a:p>
            <a:pPr algn="ctr"/>
            <a:r>
              <a:rPr lang="ru-RU" b="1" dirty="0" smtClean="0"/>
              <a:t>Учение </a:t>
            </a:r>
            <a:r>
              <a:rPr lang="ru-RU" b="1" dirty="0"/>
              <a:t>о природной очаговости явилось основанием для изучения и выработки мер профилактики зоонозов, распространенных на территории нашей страны и за её пределами.</a:t>
            </a:r>
          </a:p>
        </p:txBody>
      </p:sp>
    </p:spTree>
    <p:extLst>
      <p:ext uri="{BB962C8B-B14F-4D97-AF65-F5344CB8AC3E}">
        <p14:creationId xmlns:p14="http://schemas.microsoft.com/office/powerpoint/2010/main" val="1721579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3. Учение о саморегуляции эпидемического процесса В.Д. Белякова.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16832"/>
            <a:ext cx="8445624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Теория саморегуляции паразитарных систем объясняет волнообразность проявлений эпидемического процесса, характерную практически для всех инфекционных заболеваний, связанную с гетерогенностью и динамической изменчивостью ряда основных свойств взаимодействующих популяций паразита и хозяина, благодаря чему обеспечивается приведение их в соответствие с изменяющимися условиями их обитания (жизнедеятельности) и сохранение самой паразитарной системы. Гомогенность, однородность особей популяции возбудителя или хозяина неминуемо привела бы паразитарную систему к разрушению. Материалом для отбора, селекции (приспособления) в любом временном интервале является неоднородность состава популяции.</a:t>
            </a:r>
          </a:p>
        </p:txBody>
      </p:sp>
    </p:spTree>
    <p:extLst>
      <p:ext uri="{BB962C8B-B14F-4D97-AF65-F5344CB8AC3E}">
        <p14:creationId xmlns:p14="http://schemas.microsoft.com/office/powerpoint/2010/main" val="347573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Колебания интенсивности эпидемического процесса в пространстве и во времени соответствует 4 фазам его развития: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ru-RU" dirty="0" smtClean="0"/>
              <a:t>резервации</a:t>
            </a:r>
            <a:r>
              <a:rPr lang="ru-RU" dirty="0"/>
              <a:t>;</a:t>
            </a:r>
          </a:p>
          <a:p>
            <a:r>
              <a:rPr lang="ru-RU" dirty="0" smtClean="0"/>
              <a:t>эпидемического </a:t>
            </a:r>
            <a:r>
              <a:rPr lang="ru-RU" dirty="0"/>
              <a:t>становления возбудителя инфекции (</a:t>
            </a:r>
            <a:r>
              <a:rPr lang="ru-RU" dirty="0" err="1"/>
              <a:t>предэпидемическую</a:t>
            </a:r>
            <a:r>
              <a:rPr lang="ru-RU" dirty="0"/>
              <a:t>);</a:t>
            </a:r>
          </a:p>
          <a:p>
            <a:r>
              <a:rPr lang="ru-RU" dirty="0" smtClean="0"/>
              <a:t>эпидемическую</a:t>
            </a:r>
            <a:r>
              <a:rPr lang="ru-RU" dirty="0"/>
              <a:t>;</a:t>
            </a:r>
          </a:p>
          <a:p>
            <a:r>
              <a:rPr lang="ru-RU" dirty="0" smtClean="0"/>
              <a:t>резервационного </a:t>
            </a:r>
            <a:r>
              <a:rPr lang="ru-RU" dirty="0"/>
              <a:t>становления возбудителя инфекции (</a:t>
            </a:r>
            <a:r>
              <a:rPr lang="ru-RU" dirty="0" err="1"/>
              <a:t>предрезервационную</a:t>
            </a:r>
            <a:r>
              <a:rPr lang="ru-RU" dirty="0"/>
              <a:t>), переходящая затем в первую фазу.</a:t>
            </a:r>
          </a:p>
        </p:txBody>
      </p:sp>
    </p:spTree>
    <p:extLst>
      <p:ext uri="{BB962C8B-B14F-4D97-AF65-F5344CB8AC3E}">
        <p14:creationId xmlns:p14="http://schemas.microsoft.com/office/powerpoint/2010/main" val="3137734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/>
              <a:t>Основные положения теории саморегуляции эпидемического процесса следующие: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492514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/>
              <a:t>1. Взаимодействующие популяции паразита – возбудителя и хозяина гетерогенны и динамически изменчивы. Гетерогенность популяций состоит в том, что они состоят из особей с генотипическими и фенотипическими различиями.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r>
              <a:rPr lang="ru-RU" dirty="0"/>
              <a:t>2. Основными варьирующими признаками популяции паразита является вирулентность, </a:t>
            </a:r>
            <a:r>
              <a:rPr lang="ru-RU" dirty="0" err="1"/>
              <a:t>антигенность</a:t>
            </a:r>
            <a:r>
              <a:rPr lang="ru-RU" dirty="0"/>
              <a:t>, чувствительность к воздействию факторов внешней среды, антибиотикам и бактериофагам и др. Смена состава популяции возбудителя по указанным признакам представляет собой проявление внутренних закономерностей развития эпидемического процесса, а не результат воздействия факторов внешней социальной и природной среды. Движущей силой изменчивости вирулентности популяции возбудителя является то, что в организме восприимчивых лиц накапливаются из гетерогенной популяции возбудителя высоковирулентные штаммы, а в организме иммунных – маловирулентные. Смена антигенных вариантов возбудителя объясняется « иммунологическим прессом ». Антибиотико- резистентные штаммы накапливаются в условиях применения антибиотиков и т.д.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986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3. Популяции хозяина гетерогенны по генетически обусловленной степени восприимчивости к паразиту, в результате чего при одном и том же риске заражения одни лица заболевают, другие нет, а заболевшие переносят различные по степени тяжести клинические формы заболевания. Популяции хозяина </a:t>
            </a:r>
            <a:r>
              <a:rPr lang="ru-RU" dirty="0" err="1"/>
              <a:t>гетерогены</a:t>
            </a:r>
            <a:r>
              <a:rPr lang="ru-RU" dirty="0"/>
              <a:t> также и по способности вырабатывать и сохранять иммунитет, что находит отражение в риске повторных заболеваний у отдельных людей. Динамическая изменчивость соотношения людей в коллективах по признаку восприимчивости определяется возрастными и временными изменениями специфической и неспецифической восприимчивости, миграциями и некоторыми стрессовыми воздействиями, снижающими резистентность организма.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r>
              <a:rPr lang="ru-RU" dirty="0"/>
              <a:t>4. Саморегулирующая смена фаз резервации возбудителя и его эпидемического распространения объясняется взаимодействием динамически изменяющихся популяций паразита и хозяина в ходе эпидемического процесса. Существование возбудителя в фазе резервации обеспечивается за счет различных форм носительства в организме людей со своеобразием иммунологического гомеостаза.</a:t>
            </a:r>
          </a:p>
        </p:txBody>
      </p:sp>
    </p:spTree>
    <p:extLst>
      <p:ext uri="{BB962C8B-B14F-4D97-AF65-F5344CB8AC3E}">
        <p14:creationId xmlns:p14="http://schemas.microsoft.com/office/powerpoint/2010/main" val="2795724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5. Формирование эпидемического штамма начинается при достижении определенного порога восприимчивых лиц в цепи циркуляции возбудителя.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6. Переход к фазе резервации наступает при достижении определенного порога иммунных лиц в цепи циркуляции возбудителя.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7. Качественные и количественные изменения в </a:t>
            </a:r>
            <a:r>
              <a:rPr lang="ru-RU" dirty="0" err="1"/>
              <a:t>развитиии</a:t>
            </a:r>
            <a:r>
              <a:rPr lang="ru-RU" dirty="0"/>
              <a:t> эпидемического процесса являются результатом саморегуляции эпидемического процесса под воздействием как меняющихся социальных и природных условий, внутренних механизмов функционирования системы.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8. Механизм саморегуляции эпидемического процесса при отдельных нозологических формах и диапазон необходимых и достаточных природных и социальных условий его развития определяют направление его профилактики.</a:t>
            </a:r>
          </a:p>
        </p:txBody>
      </p:sp>
    </p:spTree>
    <p:extLst>
      <p:ext uri="{BB962C8B-B14F-4D97-AF65-F5344CB8AC3E}">
        <p14:creationId xmlns:p14="http://schemas.microsoft.com/office/powerpoint/2010/main" val="604603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/>
              <a:t>Теория саморегуляции эпидемического процесса применима к тем инфекциям, механизм передачи которых формирует иммунитет, т.е. обеспечивает постоянное массовое распространение возбудителя.</a:t>
            </a:r>
          </a:p>
        </p:txBody>
      </p:sp>
    </p:spTree>
    <p:extLst>
      <p:ext uri="{BB962C8B-B14F-4D97-AF65-F5344CB8AC3E}">
        <p14:creationId xmlns:p14="http://schemas.microsoft.com/office/powerpoint/2010/main" val="3744269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Теория саморегуляции эпидемического процесса открыла новые подходы к: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группировке </a:t>
            </a:r>
            <a:r>
              <a:rPr lang="ru-RU" dirty="0"/>
              <a:t>противоэпидемических мероприятий </a:t>
            </a:r>
            <a:r>
              <a:rPr lang="ru-RU" dirty="0" smtClean="0"/>
              <a:t>- соответственно </a:t>
            </a:r>
            <a:r>
              <a:rPr lang="ru-RU" dirty="0"/>
              <a:t>фазам развития эпидемического процесса;</a:t>
            </a:r>
          </a:p>
          <a:p>
            <a:r>
              <a:rPr lang="ru-RU" dirty="0" smtClean="0"/>
              <a:t>создала </a:t>
            </a:r>
            <a:r>
              <a:rPr lang="ru-RU" dirty="0"/>
              <a:t>предпосылки к развитию раздела эпидемиологии </a:t>
            </a:r>
            <a:r>
              <a:rPr lang="ru-RU" dirty="0" smtClean="0"/>
              <a:t>- </a:t>
            </a:r>
            <a:r>
              <a:rPr lang="ru-RU" dirty="0"/>
              <a:t>эпидемиологическая диагностика;</a:t>
            </a:r>
          </a:p>
          <a:p>
            <a:r>
              <a:rPr lang="ru-RU" dirty="0" smtClean="0"/>
              <a:t>обосновала </a:t>
            </a:r>
            <a:r>
              <a:rPr lang="ru-RU" dirty="0"/>
              <a:t>систему оценки качества и эффективности </a:t>
            </a:r>
            <a:r>
              <a:rPr lang="ru-RU" dirty="0" smtClean="0"/>
              <a:t>противоэпидемических  </a:t>
            </a:r>
            <a:r>
              <a:rPr lang="ru-RU" dirty="0"/>
              <a:t>мероприятий, как обязательного </a:t>
            </a:r>
            <a:r>
              <a:rPr lang="ru-RU" dirty="0" smtClean="0"/>
              <a:t>компонента </a:t>
            </a:r>
            <a:r>
              <a:rPr lang="ru-RU" dirty="0"/>
              <a:t>в управленческой деятельности в системе противоэпидемического обслуживания и дальнейшего развития эпидемиологического надзора.</a:t>
            </a:r>
          </a:p>
        </p:txBody>
      </p:sp>
    </p:spTree>
    <p:extLst>
      <p:ext uri="{BB962C8B-B14F-4D97-AF65-F5344CB8AC3E}">
        <p14:creationId xmlns:p14="http://schemas.microsoft.com/office/powerpoint/2010/main" val="371160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Среди других важнейших теоретических обобщений</a:t>
            </a:r>
            <a:br>
              <a:rPr lang="ru-RU" sz="3600" b="1" dirty="0"/>
            </a:br>
            <a:r>
              <a:rPr lang="ru-RU" sz="3600" b="1" dirty="0"/>
              <a:t>ХХ века следует также назвать: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Теория </a:t>
            </a:r>
            <a:r>
              <a:rPr lang="ru-RU" dirty="0"/>
              <a:t>природной очаговости Е.Н. Павловского;</a:t>
            </a:r>
          </a:p>
          <a:p>
            <a:pPr algn="ctr"/>
            <a:r>
              <a:rPr lang="ru-RU" dirty="0" smtClean="0"/>
              <a:t>Учение </a:t>
            </a:r>
            <a:r>
              <a:rPr lang="ru-RU" dirty="0"/>
              <a:t>о сапронозах В.И. Терских;</a:t>
            </a:r>
          </a:p>
          <a:p>
            <a:pPr algn="ctr"/>
            <a:r>
              <a:rPr lang="ru-RU" dirty="0" smtClean="0"/>
              <a:t>Теория </a:t>
            </a:r>
            <a:r>
              <a:rPr lang="ru-RU" dirty="0"/>
              <a:t>(концепция) саморегуляции паразитарных </a:t>
            </a:r>
            <a:r>
              <a:rPr lang="ru-RU" dirty="0" smtClean="0"/>
              <a:t>систем </a:t>
            </a:r>
            <a:r>
              <a:rPr lang="ru-RU" dirty="0"/>
              <a:t>В.Д. Белякова;</a:t>
            </a:r>
          </a:p>
          <a:p>
            <a:pPr algn="ctr"/>
            <a:r>
              <a:rPr lang="ru-RU" dirty="0" smtClean="0"/>
              <a:t>Теория </a:t>
            </a:r>
            <a:r>
              <a:rPr lang="ru-RU" dirty="0"/>
              <a:t>соответствия и </a:t>
            </a:r>
            <a:r>
              <a:rPr lang="ru-RU" dirty="0" smtClean="0"/>
              <a:t>этиологической избирательности основных </a:t>
            </a:r>
            <a:r>
              <a:rPr lang="ru-RU" dirty="0"/>
              <a:t>путей передачи </a:t>
            </a:r>
            <a:r>
              <a:rPr lang="ru-RU" dirty="0" err="1"/>
              <a:t>шигеллезов</a:t>
            </a:r>
            <a:r>
              <a:rPr lang="ru-RU" dirty="0"/>
              <a:t> В.И. </a:t>
            </a:r>
            <a:r>
              <a:rPr lang="ru-RU" dirty="0" smtClean="0"/>
              <a:t>Покровского, Ю.П</a:t>
            </a:r>
            <a:r>
              <a:rPr lang="ru-RU" dirty="0"/>
              <a:t>. </a:t>
            </a:r>
            <a:r>
              <a:rPr lang="ru-RU" dirty="0" err="1"/>
              <a:t>Солодовникова</a:t>
            </a:r>
            <a:r>
              <a:rPr lang="ru-RU" dirty="0"/>
              <a:t>;</a:t>
            </a:r>
          </a:p>
          <a:p>
            <a:pPr algn="ctr"/>
            <a:r>
              <a:rPr lang="ru-RU" dirty="0" smtClean="0"/>
              <a:t>Социально-экологическая </a:t>
            </a:r>
            <a:r>
              <a:rPr lang="ru-RU" dirty="0"/>
              <a:t>концепция Б.Л. Черкасского.</a:t>
            </a:r>
          </a:p>
        </p:txBody>
      </p:sp>
    </p:spTree>
    <p:extLst>
      <p:ext uri="{BB962C8B-B14F-4D97-AF65-F5344CB8AC3E}">
        <p14:creationId xmlns:p14="http://schemas.microsoft.com/office/powerpoint/2010/main" val="4263619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4. Социально – экологического концепция эпидемического процесса </a:t>
            </a:r>
            <a:r>
              <a:rPr lang="ru-RU" sz="3200" b="1" dirty="0" err="1"/>
              <a:t>Б.Л.Черкасского</a:t>
            </a:r>
            <a:r>
              <a:rPr lang="ru-RU" sz="3200" b="1" dirty="0"/>
              <a:t> и теория соответствия В.И. Покровского.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Системные концепции организации, функционирования и развития живого были успешно использованы при разработке теоретических подходов к проблеме происхождения жизни, принципиальной схемы эволюционного процесса, при системной трактовке функционирования организмов человека и животных и при разработке проблемы генотипа.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Социально </a:t>
            </a:r>
            <a:r>
              <a:rPr lang="ru-RU" dirty="0" smtClean="0"/>
              <a:t>- </a:t>
            </a:r>
            <a:r>
              <a:rPr lang="ru-RU" dirty="0"/>
              <a:t>экологическая концепция Б.Л. </a:t>
            </a:r>
            <a:r>
              <a:rPr lang="ru-RU" dirty="0" err="1"/>
              <a:t>Черкасскогоконстатирует</a:t>
            </a:r>
            <a:r>
              <a:rPr lang="ru-RU" dirty="0"/>
              <a:t>, что социально – </a:t>
            </a:r>
            <a:r>
              <a:rPr lang="ru-RU" dirty="0" err="1"/>
              <a:t>экосистемный</a:t>
            </a:r>
            <a:r>
              <a:rPr lang="ru-RU" dirty="0"/>
              <a:t> уровень представляет собой взаимодействие эпидемиологической экосистемы с человеческим обществом.</a:t>
            </a:r>
          </a:p>
        </p:txBody>
      </p:sp>
    </p:spTree>
    <p:extLst>
      <p:ext uri="{BB962C8B-B14F-4D97-AF65-F5344CB8AC3E}">
        <p14:creationId xmlns:p14="http://schemas.microsoft.com/office/powerpoint/2010/main" val="2230044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2646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Эпидемиологическая экосистема – это паразитарная система эпидемического процесса, связанная с окружающей ее природной средой обитания, механизмом передачи возбудителя, и является обязательным и необходимым условием возникновения эпидемического процесса.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Другое обязательное условие – наличие соответствующей социальной среды. Наличие этих двух условий является предпосылкой возникновения и развития эпидемического процесса, т.е. при реализации взаимодействия эпидемиологической экосистемы с социальной средой. Например, присутствие </a:t>
            </a:r>
            <a:r>
              <a:rPr lang="ru-RU" dirty="0" err="1"/>
              <a:t>природноочаговой</a:t>
            </a:r>
            <a:r>
              <a:rPr lang="ru-RU" dirty="0"/>
              <a:t> паразитарной системы и населения служит условием (предпосылкой) для возникновения эпидемического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3974862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В соответствии с территориальной дифференциацией общества эпидемиологическую социальную экосистему можно дифференцировать по « вертикали » на локальную, региональную и глобальную.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14116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/>
              <a:t>Эпидемический процесс на уровне локальной </a:t>
            </a:r>
            <a:r>
              <a:rPr lang="ru-RU" dirty="0" err="1"/>
              <a:t>соцэкосистемы</a:t>
            </a:r>
            <a:r>
              <a:rPr lang="ru-RU" dirty="0"/>
              <a:t> ограничен коллективом – группой лиц, связанной между собой в течении определенного периода времени в хозяйственном, профессиональном, бытовом или ином отношении (детские семейные коллективы, коллективы предприятий, воинские части), т.е. находящиеся в сходных условиях взаимодействия с популяцией возбудителя (это понятие аналогично с понятием «эпидемический очаг» – место заражения и пребывания источника возбудителя инфекции вместе с контактными и окружающей обстановкой, в пределах которой при конкретной инфекции возможно возникновение вторичных одноименных заболеваний).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На уровне региональной соц. экосистемы эпидемический процесс ограничен населением данной административной территории (город, район, область, республика). Она состоит из локальных </a:t>
            </a:r>
            <a:r>
              <a:rPr lang="ru-RU" dirty="0" err="1"/>
              <a:t>соцэкосистем</a:t>
            </a:r>
            <a:r>
              <a:rPr lang="ru-RU" dirty="0"/>
              <a:t> (это тоже, что и « эпидемия » при интенсификации эпидемического процесса).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Эпидемический процесс на уровне глобальной </a:t>
            </a:r>
            <a:r>
              <a:rPr lang="ru-RU" dirty="0" err="1"/>
              <a:t>соцэкосистемы</a:t>
            </a:r>
            <a:r>
              <a:rPr lang="ru-RU" dirty="0"/>
              <a:t> состоит из региональных эпидемиологических </a:t>
            </a:r>
            <a:r>
              <a:rPr lang="ru-RU" dirty="0" err="1"/>
              <a:t>соцэкосистем</a:t>
            </a:r>
            <a:r>
              <a:rPr lang="ru-RU" dirty="0"/>
              <a:t>, взаимодействующих с планетарной средой обитания современного мирового сообщества – « пандемия ».</a:t>
            </a:r>
          </a:p>
        </p:txBody>
      </p:sp>
    </p:spTree>
    <p:extLst>
      <p:ext uri="{BB962C8B-B14F-4D97-AF65-F5344CB8AC3E}">
        <p14:creationId xmlns:p14="http://schemas.microsoft.com/office/powerpoint/2010/main" val="3633750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Социально – экологическая концепция отражает взаимосвязь эпидемического процесса с многообразными природными и социальными условиями жизни человеческого общества. Системный подход открывает возможность цельного восприятия как эпидемического процесса, так и системы целенаправленной борьбы и профилактики инфекционных заболеваний.</a:t>
            </a:r>
          </a:p>
        </p:txBody>
      </p:sp>
    </p:spTree>
    <p:extLst>
      <p:ext uri="{BB962C8B-B14F-4D97-AF65-F5344CB8AC3E}">
        <p14:creationId xmlns:p14="http://schemas.microsoft.com/office/powerpoint/2010/main" val="37551150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Исследование эпидемического процесса, как системы открывает следующие возможности: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рассматривать </a:t>
            </a:r>
            <a:r>
              <a:rPr lang="ru-RU" dirty="0"/>
              <a:t>эпидемический процесс как один из типов общих систем и, следовательно, использовать при его анализе общие законы, открытые </a:t>
            </a:r>
            <a:r>
              <a:rPr lang="ru-RU" dirty="0" err="1"/>
              <a:t>системологией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smtClean="0"/>
              <a:t>изучать </a:t>
            </a:r>
            <a:r>
              <a:rPr lang="ru-RU" dirty="0"/>
              <a:t>генетические, молекулярные, микробиологические, иммунологические, клинические, популяционные, экологические, и социальные аспекты эпидемиологии в рамках одной системы;</a:t>
            </a:r>
          </a:p>
          <a:p>
            <a:endParaRPr lang="ru-RU" dirty="0"/>
          </a:p>
          <a:p>
            <a:r>
              <a:rPr lang="ru-RU" dirty="0" smtClean="0"/>
              <a:t>концентрировать </a:t>
            </a:r>
            <a:r>
              <a:rPr lang="ru-RU" dirty="0"/>
              <a:t>внимание исследователей на внутренней структуре эпидемического процесса, перенеся акценты на функциональное взаимодействие его структурных частей как причину возникновения, развития и прекращения эпидемического процесса;</a:t>
            </a:r>
          </a:p>
          <a:p>
            <a:endParaRPr lang="ru-RU" dirty="0"/>
          </a:p>
          <a:p>
            <a:r>
              <a:rPr lang="ru-RU" dirty="0" smtClean="0"/>
              <a:t>моделировать </a:t>
            </a:r>
            <a:r>
              <a:rPr lang="ru-RU" dirty="0"/>
              <a:t>структуру эпидемического процесса при отдельных нозологических формах в целях прогнозирование его динами в каждых данных условиях;</a:t>
            </a:r>
          </a:p>
          <a:p>
            <a:endParaRPr lang="ru-RU" dirty="0"/>
          </a:p>
          <a:p>
            <a:r>
              <a:rPr lang="ru-RU" dirty="0" smtClean="0"/>
              <a:t>корректировать </a:t>
            </a:r>
            <a:r>
              <a:rPr lang="ru-RU" dirty="0"/>
              <a:t>систему массовых профилактических в соответствии с прогнозом динамики эпидемического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4060698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56992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851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1. Учение о механизме передачи Л.В. </a:t>
            </a:r>
            <a:r>
              <a:rPr lang="ru-RU" b="1" dirty="0" err="1"/>
              <a:t>Громашевского</a:t>
            </a:r>
            <a:r>
              <a:rPr lang="ru-RU" b="1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2514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Согласно Л.В. </a:t>
            </a:r>
            <a:r>
              <a:rPr lang="ru-RU" dirty="0" err="1"/>
              <a:t>Громашевского</a:t>
            </a:r>
            <a:r>
              <a:rPr lang="ru-RU" dirty="0"/>
              <a:t> - механизм передачи возбудителя обеспечивает длительное существование паразитов (возбудителя) при </a:t>
            </a:r>
            <a:r>
              <a:rPr lang="ru-RU" dirty="0" err="1"/>
              <a:t>антропонозных</a:t>
            </a:r>
            <a:r>
              <a:rPr lang="ru-RU" dirty="0"/>
              <a:t> инфекциях – это эпидемический процесс и при зоонозных заболеваниях – эпизоотический процесс.</a:t>
            </a:r>
          </a:p>
          <a:p>
            <a:pPr algn="just"/>
            <a:r>
              <a:rPr lang="ru-RU" dirty="0" smtClean="0"/>
              <a:t>Очень </a:t>
            </a:r>
            <a:r>
              <a:rPr lang="ru-RU" dirty="0"/>
              <a:t>важным как в теоретическом плане, так и для противоэпидемической практики является один из основных законов передачи возбудителя, который гласит о непременном соответствии механизма передачи основной локализации возбудителя в организме хозяина. Действительно многочисленные эмпирические и научные факты свидетельствуют, что наиболее выражены в живой природе пищевые связи т.е. возбудители инфекционных заболеваний попадая в организм хозяина в своем большинстве имеют выраженный тропизм к определенным органам и тканям человека: возбудители гриппа к покровному эпителию верхних дыхательных путей; </a:t>
            </a:r>
            <a:r>
              <a:rPr lang="ru-RU" dirty="0" err="1"/>
              <a:t>шигеллы</a:t>
            </a:r>
            <a:r>
              <a:rPr lang="ru-RU" dirty="0"/>
              <a:t> дизентерии только к слизистой оболочке сигмовидного отдела толстого кишечника; возбудитель гонореи только к эпителию мочеполовой системы и такой перечень можно иллюстрировать на довольно значительном материале.</a:t>
            </a:r>
          </a:p>
        </p:txBody>
      </p:sp>
    </p:spTree>
    <p:extLst>
      <p:ext uri="{BB962C8B-B14F-4D97-AF65-F5344CB8AC3E}">
        <p14:creationId xmlns:p14="http://schemas.microsoft.com/office/powerpoint/2010/main" val="2615698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Механизм передачи формируется путей передачи, которые в свою очередь состоят из факторов передачи.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Таким образом Л.В. Громашевский, обобщив накопленный обширный материал по инфекционной патологии, разработал учение о механизме передачи </a:t>
            </a:r>
            <a:r>
              <a:rPr lang="ru-RU" dirty="0" smtClean="0"/>
              <a:t>- </a:t>
            </a:r>
            <a:r>
              <a:rPr lang="ru-RU" dirty="0"/>
              <a:t>как о эволюционно выработанном способе, обеспечивающем паразиту смену индивидуальных организмов специфического хозяина и поддержание его как биологического вида в природе длительное время. Исходя из этого определения на основе анализа всего разнообразия </a:t>
            </a:r>
            <a:r>
              <a:rPr lang="ru-RU" dirty="0" err="1"/>
              <a:t>антропонозных</a:t>
            </a:r>
            <a:r>
              <a:rPr lang="ru-RU" dirty="0"/>
              <a:t> инфекционных заболеваний им были выделены четыре механизма передачи: аэрозольный, фекально </a:t>
            </a:r>
            <a:r>
              <a:rPr lang="ru-RU" dirty="0" smtClean="0"/>
              <a:t>- </a:t>
            </a:r>
            <a:r>
              <a:rPr lang="ru-RU" dirty="0"/>
              <a:t>оральный, трансмиссивный и контактный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84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Autofit/>
          </a:bodyPr>
          <a:lstStyle/>
          <a:p>
            <a:r>
              <a:rPr lang="ru-RU" sz="2800" b="1" dirty="0"/>
              <a:t>В развитие своего учения Л.В. </a:t>
            </a:r>
            <a:r>
              <a:rPr lang="ru-RU" sz="2800" b="1" dirty="0" err="1"/>
              <a:t>Громашевским</a:t>
            </a:r>
            <a:r>
              <a:rPr lang="ru-RU" sz="2800" b="1" dirty="0"/>
              <a:t> сформулирована трехфакторная концепция развития эпидемического процесса обобщенная формулировка, которой гласит: эпидемический процесс возникает и поддерживается при сочетанном действии трёх непосредственных движущих его сил, или агентов которыми являются: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625155"/>
          </a:xfrm>
        </p:spPr>
        <p:txBody>
          <a:bodyPr>
            <a:normAutofit/>
          </a:bodyPr>
          <a:lstStyle/>
          <a:p>
            <a:r>
              <a:rPr lang="ru-RU" dirty="0" smtClean="0"/>
              <a:t>наличие </a:t>
            </a:r>
            <a:r>
              <a:rPr lang="ru-RU" dirty="0"/>
              <a:t>источника инфекции;</a:t>
            </a:r>
          </a:p>
          <a:p>
            <a:r>
              <a:rPr lang="ru-RU" dirty="0" smtClean="0"/>
              <a:t>осуществление </a:t>
            </a:r>
            <a:r>
              <a:rPr lang="ru-RU" dirty="0"/>
              <a:t>механизма передачи;</a:t>
            </a:r>
          </a:p>
          <a:p>
            <a:r>
              <a:rPr lang="ru-RU" dirty="0" smtClean="0"/>
              <a:t>восприимчивость </a:t>
            </a:r>
            <a:r>
              <a:rPr lang="ru-RU" dirty="0"/>
              <a:t>населения к данной инфекции.</a:t>
            </a:r>
          </a:p>
        </p:txBody>
      </p:sp>
    </p:spTree>
    <p:extLst>
      <p:ext uri="{BB962C8B-B14F-4D97-AF65-F5344CB8AC3E}">
        <p14:creationId xmlns:p14="http://schemas.microsoft.com/office/powerpoint/2010/main" val="3059344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786210"/>
          </a:xfrm>
        </p:spPr>
        <p:txBody>
          <a:bodyPr>
            <a:noAutofit/>
          </a:bodyPr>
          <a:lstStyle/>
          <a:p>
            <a:r>
              <a:rPr lang="ru-RU" sz="2800" b="1" dirty="0"/>
              <a:t>Учение Л.В </a:t>
            </a:r>
            <a:r>
              <a:rPr lang="ru-RU" sz="2800" b="1" dirty="0" err="1"/>
              <a:t>Громашевского</a:t>
            </a:r>
            <a:r>
              <a:rPr lang="ru-RU" sz="2800" b="1" dirty="0"/>
              <a:t> позволило ввести в практику прогрессивную для своего времени классификацию инфекционных болезней и обосновать систему противоэпидемических мероприятий, которая используется и по настоящее время.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76" y="2420888"/>
            <a:ext cx="8712968" cy="4176464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800" dirty="0" smtClean="0"/>
              <a:t>В </a:t>
            </a:r>
            <a:r>
              <a:rPr lang="ru-RU" sz="2800" dirty="0"/>
              <a:t>своих работах Л.В. Громашевский </a:t>
            </a:r>
            <a:r>
              <a:rPr lang="ru-RU" sz="2800" dirty="0" smtClean="0"/>
              <a:t>ЭП </a:t>
            </a:r>
            <a:r>
              <a:rPr lang="ru-RU" sz="2800" dirty="0"/>
              <a:t>пре6дставлен как однолинейный процесс неизменно вирулентного возбудителя, что в свою </a:t>
            </a:r>
            <a:r>
              <a:rPr lang="ru-RU" sz="2800" dirty="0" smtClean="0"/>
              <a:t>очередь </a:t>
            </a:r>
            <a:r>
              <a:rPr lang="ru-RU" sz="2800" dirty="0"/>
              <a:t>не явления популяционной изменчивости возбудителей болезней во время эпидемий и других ситуациях, которое в свою очередь обуславливало накопление микроорганизмов с различной степенью вирулентности и не давало ясного ответа на вопрос каким образом возбудители </a:t>
            </a:r>
            <a:r>
              <a:rPr lang="ru-RU" sz="2800" dirty="0" err="1"/>
              <a:t>высокоманифестных</a:t>
            </a:r>
            <a:r>
              <a:rPr lang="ru-RU" sz="2800" dirty="0"/>
              <a:t> инфекций длительное время эволюционно сохраняются во внешней среде.</a:t>
            </a:r>
          </a:p>
        </p:txBody>
      </p:sp>
    </p:spTree>
    <p:extLst>
      <p:ext uri="{BB962C8B-B14F-4D97-AF65-F5344CB8AC3E}">
        <p14:creationId xmlns:p14="http://schemas.microsoft.com/office/powerpoint/2010/main" val="52117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2. Учение о природной очаговости Е.Н. Павловского.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Дальнейшая разработка вопросов инфекционной патологии позволило сформулировать положение о том, что на возникновение и развитие эпидемического процесса (главным образом на механизм передачи инфекции) при всех инфекционных болезнях </a:t>
            </a:r>
            <a:r>
              <a:rPr lang="ru-RU" dirty="0" smtClean="0"/>
              <a:t>природно-климатические </a:t>
            </a:r>
            <a:r>
              <a:rPr lang="ru-RU" dirty="0"/>
              <a:t>условия.</a:t>
            </a:r>
          </a:p>
          <a:p>
            <a:pPr algn="just"/>
            <a:r>
              <a:rPr lang="ru-RU" dirty="0" smtClean="0"/>
              <a:t>В </a:t>
            </a:r>
            <a:r>
              <a:rPr lang="ru-RU" dirty="0"/>
              <a:t>1938 году академик Павловский Е.Н. впервые выступил с изложением вопросов природной очаговости ряда инфекционных болезней человека. В последующие годы в многочисленных работах Е.Н. Павловского и его учеников по этиологии и эпидемиологии сезонных энцефалитов, клещевых риккетсиозов, лейшманиозов, туляремии было разработано стройное учение о природной очаговости трансмиссивных зоонозных болезней.</a:t>
            </a:r>
          </a:p>
        </p:txBody>
      </p:sp>
    </p:spTree>
    <p:extLst>
      <p:ext uri="{BB962C8B-B14F-4D97-AF65-F5344CB8AC3E}">
        <p14:creationId xmlns:p14="http://schemas.microsoft.com/office/powerpoint/2010/main" val="3385136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435280" cy="543346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/>
              <a:t>Природноочаговые</a:t>
            </a:r>
            <a:r>
              <a:rPr lang="ru-RU" dirty="0"/>
              <a:t> инфекции </a:t>
            </a:r>
            <a:r>
              <a:rPr lang="ru-RU" dirty="0" smtClean="0"/>
              <a:t>- </a:t>
            </a:r>
            <a:r>
              <a:rPr lang="ru-RU" dirty="0"/>
              <a:t>это инфекционные болезни, существование возбудителей которых, поддерживается за счет циркуляции их в природных очагах. К этим инфекциям относятся не только зоонозы, а также сапронозы, резервуаром которых являются абиотические элементы окружающей среды.</a:t>
            </a:r>
          </a:p>
          <a:p>
            <a:pPr marL="0" indent="0" algn="ctr">
              <a:buNone/>
            </a:pPr>
            <a:r>
              <a:rPr lang="ru-RU" b="1" dirty="0" smtClean="0"/>
              <a:t>Природная </a:t>
            </a:r>
            <a:r>
              <a:rPr lang="ru-RU" b="1" dirty="0"/>
              <a:t>очаговость установлена для многих инфекционных заболеваний: чумы, туляремии, клещевого и японского энцефалита, клещевых спирохетозов, клещевых риккетсиозов, кожного лейшманиоза, геморрагических вирусных лихорадок и др.</a:t>
            </a:r>
          </a:p>
        </p:txBody>
      </p:sp>
    </p:spTree>
    <p:extLst>
      <p:ext uri="{BB962C8B-B14F-4D97-AF65-F5344CB8AC3E}">
        <p14:creationId xmlns:p14="http://schemas.microsoft.com/office/powerpoint/2010/main" val="3474289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Характерными чертами этой группы болезней являются: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/>
              <a:t>то</a:t>
            </a:r>
            <a:r>
              <a:rPr lang="ru-RU" dirty="0"/>
              <a:t>, что они имеют природный резервуар возбудителей среди диких животных (преимущественно грызунов) и птиц, в среде которых постоянно существуют эпизоотии. Распространение болезней происходит при посредстве кровососущих членистоногих. Так, клещи, зараженные от больных животных, нападают на здоровых и передают им инфекцию;</a:t>
            </a:r>
          </a:p>
          <a:p>
            <a:pPr algn="just"/>
            <a:r>
              <a:rPr lang="ru-RU" dirty="0" smtClean="0"/>
              <a:t>для </a:t>
            </a:r>
            <a:r>
              <a:rPr lang="ru-RU" dirty="0"/>
              <a:t>данной группы заболеваний обязательным условием является сезонность заболевания, что обусловлено биологией животных </a:t>
            </a:r>
            <a:r>
              <a:rPr lang="ru-RU" dirty="0" smtClean="0"/>
              <a:t>- хранителей </a:t>
            </a:r>
            <a:r>
              <a:rPr lang="ru-RU" dirty="0"/>
              <a:t>инфекции в природе или переносчиков. Так например, заражение чумой от сусликов возможно лишь в период их активности, но не вовремя зимней спячки. В периоде активности эпизоотия чумы среди сусликов развивается с особой силой во время расселения молодняка. Наибольшая заболеваемость людей клещевым энцефалитом наблюдается в мае </a:t>
            </a:r>
            <a:r>
              <a:rPr lang="ru-RU" dirty="0" smtClean="0"/>
              <a:t>- августе - </a:t>
            </a:r>
            <a:r>
              <a:rPr lang="ru-RU" dirty="0"/>
              <a:t>в период наибольшей активности переносчиков </a:t>
            </a:r>
            <a:r>
              <a:rPr lang="ru-RU" dirty="0" smtClean="0"/>
              <a:t>- </a:t>
            </a:r>
            <a:r>
              <a:rPr lang="ru-RU" dirty="0"/>
              <a:t>клещей;</a:t>
            </a:r>
          </a:p>
          <a:p>
            <a:pPr algn="just"/>
            <a:r>
              <a:rPr lang="ru-RU" dirty="0" err="1" smtClean="0"/>
              <a:t>природноочаговые</a:t>
            </a:r>
            <a:r>
              <a:rPr lang="ru-RU" dirty="0" smtClean="0"/>
              <a:t> </a:t>
            </a:r>
            <a:r>
              <a:rPr lang="ru-RU" dirty="0"/>
              <a:t>заболевания связаны с определенной территорией. Заражение происходит там, где переносчики нападают на человека. Существование переносчика свойственно только в определенном биотопе, т.е. географическом ландшафте и отсюда возможность возникновения заболеваний людей связана с определенными географическими ландшафтами. В одних случаях </a:t>
            </a:r>
            <a:r>
              <a:rPr lang="ru-RU" dirty="0" smtClean="0"/>
              <a:t>- </a:t>
            </a:r>
            <a:r>
              <a:rPr lang="ru-RU" dirty="0"/>
              <a:t>широтное распространение заболеваний, в других « пятнистое » распространение очагов на значительных территориях. Это понятие рассматривается в специализированном разделе эпидемиологии - ландшафтной эпидемиологии.</a:t>
            </a:r>
          </a:p>
        </p:txBody>
      </p:sp>
    </p:spTree>
    <p:extLst>
      <p:ext uri="{BB962C8B-B14F-4D97-AF65-F5344CB8AC3E}">
        <p14:creationId xmlns:p14="http://schemas.microsoft.com/office/powerpoint/2010/main" val="7203584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2139</Words>
  <Application>Microsoft Office PowerPoint</Application>
  <PresentationFormat>Экран (4:3)</PresentationFormat>
  <Paragraphs>88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Arial</vt:lpstr>
      <vt:lpstr>Calibri</vt:lpstr>
      <vt:lpstr>Тема Office</vt:lpstr>
      <vt:lpstr>Теория концепции современной эпидемиологии. Движущие силы эпидемического процесса</vt:lpstr>
      <vt:lpstr>Среди других важнейших теоретических обобщений ХХ века следует также назвать:</vt:lpstr>
      <vt:lpstr>1. Учение о механизме передачи Л.В. Громашевского.</vt:lpstr>
      <vt:lpstr>Механизм передачи формируется путей передачи, которые в свою очередь состоят из факторов передачи.</vt:lpstr>
      <vt:lpstr>В развитие своего учения Л.В. Громашевским сформулирована трехфакторная концепция развития эпидемического процесса обобщенная формулировка, которой гласит: эпидемический процесс возникает и поддерживается при сочетанном действии трёх непосредственных движущих его сил, или агентов которыми являются:</vt:lpstr>
      <vt:lpstr>Учение Л.В Громашевского позволило ввести в практику прогрессивную для своего времени классификацию инфекционных болезней и обосновать систему противоэпидемических мероприятий, которая используется и по настоящее время.</vt:lpstr>
      <vt:lpstr>2. Учение о природной очаговости Е.Н. Павловского.</vt:lpstr>
      <vt:lpstr>Презентация PowerPoint</vt:lpstr>
      <vt:lpstr>Характерными чертами этой группы болезней являются:</vt:lpstr>
      <vt:lpstr>Презентация PowerPoint</vt:lpstr>
      <vt:lpstr>Презентация PowerPoint</vt:lpstr>
      <vt:lpstr>Презентация PowerPoint</vt:lpstr>
      <vt:lpstr>3. Учение о саморегуляции эпидемического процесса В.Д. Белякова.</vt:lpstr>
      <vt:lpstr>Колебания интенсивности эпидемического процесса в пространстве и во времени соответствует 4 фазам его развития:</vt:lpstr>
      <vt:lpstr>Основные положения теории саморегуляции эпидемического процесса следующие:</vt:lpstr>
      <vt:lpstr>Презентация PowerPoint</vt:lpstr>
      <vt:lpstr>Презентация PowerPoint</vt:lpstr>
      <vt:lpstr>Презентация PowerPoint</vt:lpstr>
      <vt:lpstr>Теория саморегуляции эпидемического процесса открыла новые подходы к:</vt:lpstr>
      <vt:lpstr>4. Социально – экологического концепция эпидемического процесса Б.Л.Черкасского и теория соответствия В.И. Покровского.</vt:lpstr>
      <vt:lpstr>Презентация PowerPoint</vt:lpstr>
      <vt:lpstr>В соответствии с территориальной дифференциацией общества эпидемиологическую социальную экосистему можно дифференцировать по « вертикали » на локальную, региональную и глобальную.</vt:lpstr>
      <vt:lpstr>Презентация PowerPoint</vt:lpstr>
      <vt:lpstr>Исследование эпидемического процесса, как системы открывает следующие возможности: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концепции современной эпидемиологии</dc:title>
  <dc:creator>Анна Федорова</dc:creator>
  <cp:lastModifiedBy>Владелец</cp:lastModifiedBy>
  <cp:revision>8</cp:revision>
  <dcterms:created xsi:type="dcterms:W3CDTF">2018-12-13T14:59:56Z</dcterms:created>
  <dcterms:modified xsi:type="dcterms:W3CDTF">2019-04-23T06:16:36Z</dcterms:modified>
</cp:coreProperties>
</file>