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5" r:id="rId5"/>
    <p:sldId id="269" r:id="rId6"/>
    <p:sldId id="270" r:id="rId7"/>
    <p:sldId id="258" r:id="rId8"/>
    <p:sldId id="259" r:id="rId9"/>
    <p:sldId id="261" r:id="rId10"/>
    <p:sldId id="262" r:id="rId11"/>
    <p:sldId id="263" r:id="rId12"/>
    <p:sldId id="264" r:id="rId13"/>
    <p:sldId id="268" r:id="rId14"/>
    <p:sldId id="277" r:id="rId15"/>
    <p:sldId id="278" r:id="rId16"/>
    <p:sldId id="274" r:id="rId17"/>
    <p:sldId id="273" r:id="rId18"/>
    <p:sldId id="279" r:id="rId19"/>
    <p:sldId id="280" r:id="rId20"/>
    <p:sldId id="281" r:id="rId21"/>
    <p:sldId id="290" r:id="rId22"/>
    <p:sldId id="282" r:id="rId23"/>
    <p:sldId id="287" r:id="rId24"/>
    <p:sldId id="288" r:id="rId25"/>
    <p:sldId id="284" r:id="rId26"/>
    <p:sldId id="285" r:id="rId27"/>
    <p:sldId id="291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22145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качества противоэпидемического режима в медицинской организации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В плановом порядке проводят: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исследования лекарственных форм (для инъекций, обработки кожи и слизистых новорожденных), контроль стерильности изделий медицинского назначения, в том числе расходных материалов для аппаратов ИВЛ, за исключением лекарственных форм и стерильных изделий промышленного изготовления;</a:t>
            </a:r>
          </a:p>
          <a:p>
            <a:r>
              <a:rPr lang="ru-RU" dirty="0" smtClean="0"/>
              <a:t>детские питательные смеси и растворы для питья;</a:t>
            </a:r>
          </a:p>
          <a:p>
            <a:r>
              <a:rPr lang="ru-RU" dirty="0" smtClean="0"/>
              <a:t>контроль микробиологической чистоты воздуха в операционных и других помещениях класса чистоты A, B и C;</a:t>
            </a:r>
          </a:p>
          <a:p>
            <a:r>
              <a:rPr lang="ru-RU" dirty="0" smtClean="0"/>
              <a:t>контроль качества текущей дезинфекции (кувезы, предметы и изделия медицинского назначения, подготовленные к использованию у пациентов);</a:t>
            </a:r>
          </a:p>
          <a:p>
            <a:r>
              <a:rPr lang="ru-RU" dirty="0" smtClean="0"/>
              <a:t>выборочный контроль гигиены рук медицинского персонала.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3954459"/>
          </a:xfrm>
        </p:spPr>
        <p:txBody>
          <a:bodyPr/>
          <a:lstStyle/>
          <a:p>
            <a:r>
              <a:rPr lang="ru-RU" dirty="0" smtClean="0"/>
              <a:t>Санитарно-бактериологические исследования проводят в соответствии с планом производственного контроля, утвержденным руководителем организации, но не реже одного раза в 6 месяцев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857364"/>
            <a:ext cx="8229600" cy="4525963"/>
          </a:xfrm>
        </p:spPr>
        <p:txBody>
          <a:bodyPr/>
          <a:lstStyle/>
          <a:p>
            <a:r>
              <a:rPr lang="ru-RU" dirty="0" smtClean="0"/>
              <a:t>По эпидемиологическим показаниям перечень и объем исследований определяются в соответствии с конкретной эпидемиологической обстановкой.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Химические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2143140"/>
          </a:xfrm>
        </p:spPr>
        <p:txBody>
          <a:bodyPr/>
          <a:lstStyle/>
          <a:p>
            <a:r>
              <a:rPr lang="ru-RU" dirty="0" smtClean="0"/>
              <a:t>Контроль качества </a:t>
            </a:r>
            <a:r>
              <a:rPr lang="ru-RU" dirty="0" err="1" smtClean="0"/>
              <a:t>дезраствора</a:t>
            </a:r>
            <a:endParaRPr lang="ru-RU" dirty="0" smtClean="0"/>
          </a:p>
          <a:p>
            <a:r>
              <a:rPr lang="ru-RU" dirty="0" smtClean="0"/>
              <a:t>Контроль предстерилизационной обработки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Контроль качества </a:t>
            </a:r>
            <a:r>
              <a:rPr lang="ru-RU" dirty="0" err="1" smtClean="0"/>
              <a:t>дезраствора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2714644"/>
          </a:xfrm>
        </p:spPr>
        <p:txBody>
          <a:bodyPr/>
          <a:lstStyle/>
          <a:p>
            <a:r>
              <a:rPr lang="ru-RU" dirty="0" smtClean="0"/>
              <a:t>Определение соответствия концентрации рабочего раствора, применяемого в отделении МО, заданному режиму дезинфекции, указанному в инструкции к конкретному дезинфицирующему средству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Контроль предстерилизационной обработки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r>
              <a:rPr lang="ru-RU" dirty="0" smtClean="0"/>
              <a:t>Направлен на выявление следов крови на оборудовании и инструментарии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Контроль предстерилизационной обработки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err="1" smtClean="0"/>
              <a:t>Азопирамовая</a:t>
            </a:r>
            <a:r>
              <a:rPr lang="ru-RU" dirty="0" smtClean="0"/>
              <a:t> проба</a:t>
            </a:r>
          </a:p>
          <a:p>
            <a:r>
              <a:rPr lang="ru-RU" dirty="0" err="1" smtClean="0"/>
              <a:t>Фенол-фтолеиновая</a:t>
            </a:r>
            <a:r>
              <a:rPr lang="ru-RU" dirty="0" smtClean="0"/>
              <a:t> проба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Визуальный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3"/>
            <a:ext cx="8229600" cy="1785950"/>
          </a:xfrm>
        </p:spPr>
        <p:txBody>
          <a:bodyPr/>
          <a:lstStyle/>
          <a:p>
            <a:r>
              <a:rPr lang="ru-RU" dirty="0" smtClean="0"/>
              <a:t>Наличие загрязнений, пыли на обрабатываемых объектах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Приемное отделение 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r>
              <a:rPr lang="ru-RU" dirty="0" smtClean="0"/>
              <a:t>Эпидемиологическая задача приемного отделения - не допустить поступления пациента с признаками инфекционного заболевания в палатное отделение стационара общего профиля.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3429023"/>
          </a:xfrm>
        </p:spPr>
        <p:txBody>
          <a:bodyPr>
            <a:normAutofit/>
          </a:bodyPr>
          <a:lstStyle/>
          <a:p>
            <a:r>
              <a:rPr lang="ru-RU" dirty="0" smtClean="0"/>
              <a:t>С этой целью осматриваются кожные покровы, зев, измеряется температура, проводится осмотр на педикулез с отметкой в истории болезни, собирается эпидемиологический и прививочный (по показаниям) анамнез.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72560" cy="1000132"/>
          </a:xfr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Противоэпидемический режим ЛПО -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606760" cy="430053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комплекс мероприятий, направленных на предупреждение заноса инфекционного агента, предупреждение циркуляции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этиологически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значимой микрофлоры в подразделениях ЛПО и профилактику формирования источника инфекции среди медицинского персонала.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 целью обеспечения ПЭР приемное отделение: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r>
              <a:rPr lang="ru-RU" dirty="0" smtClean="0"/>
              <a:t>Должно содержать бокс для изоляции инфекционного больного, либо при его отсутствии изоляция осуществляется в диагностической палате</a:t>
            </a:r>
          </a:p>
          <a:p>
            <a:r>
              <a:rPr lang="ru-RU" dirty="0" smtClean="0"/>
              <a:t>Должно оснащаться термометрами и шпателями в количестве, соответствующем числу поступающих пациентов.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5001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>
            <a:noAutofit/>
          </a:bodyPr>
          <a:lstStyle/>
          <a:p>
            <a:r>
              <a:rPr lang="ru-RU" sz="2800" dirty="0" smtClean="0"/>
              <a:t>Перед плановым поступлением в МО пациенты на </a:t>
            </a:r>
            <a:r>
              <a:rPr lang="ru-RU" sz="2800" dirty="0" err="1" smtClean="0"/>
              <a:t>догоспитальном</a:t>
            </a:r>
            <a:r>
              <a:rPr lang="ru-RU" sz="2800" dirty="0" smtClean="0"/>
              <a:t> этапе подлежат профилактическому обследованию на: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786874" cy="464347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- туберкулез (флюорография, результаты действительны в течение года);</a:t>
            </a:r>
          </a:p>
          <a:p>
            <a:pPr>
              <a:buNone/>
            </a:pPr>
            <a:r>
              <a:rPr lang="ru-RU" dirty="0" smtClean="0"/>
              <a:t>      - маркеры гепатитов B и C, сифилис (в случае оперативного лечения);</a:t>
            </a:r>
          </a:p>
          <a:p>
            <a:pPr>
              <a:buNone/>
            </a:pPr>
            <a:r>
              <a:rPr lang="ru-RU" dirty="0" smtClean="0"/>
              <a:t>      - дифтерию и кишечные инфекции (пациенты психиатрических стационаров);</a:t>
            </a:r>
          </a:p>
          <a:p>
            <a:pPr>
              <a:buNone/>
            </a:pPr>
            <a:r>
              <a:rPr lang="ru-RU" dirty="0" smtClean="0"/>
              <a:t>      - кишечные инфекции (пациенты детских стационаров до 2 лет и сопровождающие лица, результаты действительны в течение 2 недель до госпитализации).</a:t>
            </a:r>
          </a:p>
          <a:p>
            <a:pPr>
              <a:buNone/>
            </a:pPr>
            <a:r>
              <a:rPr lang="ru-RU" dirty="0" smtClean="0"/>
              <a:t>     Дети, поступающие на стационарное лечение, должны иметь сведения об отсутствии контактов с инфекционными больными в течение 21 дня до госпитализации.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/>
              <a:t>Разделение потоков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7"/>
            <a:ext cx="8229600" cy="378621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Стерильного и использованного инструментария</a:t>
            </a:r>
          </a:p>
          <a:p>
            <a:r>
              <a:rPr lang="ru-RU" dirty="0" smtClean="0"/>
              <a:t>Чистого и грязного белья</a:t>
            </a:r>
          </a:p>
          <a:p>
            <a:r>
              <a:rPr lang="ru-RU" dirty="0" smtClean="0"/>
              <a:t>Пациентов с инфекционной и соматической патологией</a:t>
            </a:r>
          </a:p>
          <a:p>
            <a:r>
              <a:rPr lang="ru-RU" dirty="0" smtClean="0"/>
              <a:t>Чистой и грязной столовой и кухонной посуды 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42876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С целью предотвращения формирования условий, благоприятных для реализации механизмов и путей передачи инфекционного агента проводится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Контроль исполнения нормативов по площади (на этапе планировки вновь строящихся мо) и наполняемости палат </a:t>
            </a:r>
          </a:p>
          <a:p>
            <a:r>
              <a:rPr lang="ru-RU" dirty="0" smtClean="0"/>
              <a:t>Контроль работы вентиляционных систем ( обеспечение кратности воздухообмена в соответствии с гигиеническими требованиями) </a:t>
            </a:r>
          </a:p>
          <a:p>
            <a:r>
              <a:rPr lang="ru-RU" dirty="0" smtClean="0"/>
              <a:t>Контроль качества воздуха (общая обсемененность воздуха в отделении)</a:t>
            </a:r>
          </a:p>
          <a:p>
            <a:r>
              <a:rPr lang="ru-RU" dirty="0" smtClean="0"/>
              <a:t>Контроль за выполнением требований по обеспечению личной гигиены  персонала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Контроль за выполнением требований к личной гигиене персонала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3197229"/>
          </a:xfrm>
        </p:spPr>
        <p:txBody>
          <a:bodyPr/>
          <a:lstStyle/>
          <a:p>
            <a:r>
              <a:rPr lang="ru-RU" dirty="0" smtClean="0"/>
              <a:t>Взятие смывов с рук персонала, для проведения микробиологических исследований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Медицинские осмотры персонала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ru-RU" dirty="0" smtClean="0"/>
              <a:t>Предварительные</a:t>
            </a:r>
          </a:p>
          <a:p>
            <a:r>
              <a:rPr lang="ru-RU" dirty="0" smtClean="0"/>
              <a:t>Периодические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Предварительные осмотры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1435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рентгенологическое обследование на туберкулез - крупнокадровая флюорография грудной клетки (в дальнейшем - один раз в год);</a:t>
            </a:r>
          </a:p>
          <a:p>
            <a:r>
              <a:rPr lang="ru-RU" dirty="0" smtClean="0"/>
              <a:t>исследование крови на гепатит C (в дальнейшем - один раз в год);</a:t>
            </a:r>
          </a:p>
          <a:p>
            <a:r>
              <a:rPr lang="ru-RU" dirty="0" smtClean="0"/>
              <a:t>исследование крови на гепатит B </a:t>
            </a:r>
            <a:r>
              <a:rPr lang="ru-RU" dirty="0" err="1" smtClean="0"/>
              <a:t>непривитых</a:t>
            </a:r>
            <a:r>
              <a:rPr lang="ru-RU" dirty="0" smtClean="0"/>
              <a:t> (в дальнейшем - один раз в год); привитые обследуются через 5 лет, затем ежегодно при отсутствии ревакцинации;</a:t>
            </a:r>
          </a:p>
          <a:p>
            <a:r>
              <a:rPr lang="ru-RU" dirty="0" smtClean="0"/>
              <a:t>исследование крови на сифилис (в дальнейшем - по показаниям);</a:t>
            </a:r>
          </a:p>
          <a:p>
            <a:r>
              <a:rPr lang="ru-RU" dirty="0" smtClean="0"/>
              <a:t>исследование мазков на гонорею (в дальнейшем - по показаниям);</a:t>
            </a:r>
          </a:p>
          <a:p>
            <a:r>
              <a:rPr lang="ru-RU" dirty="0" smtClean="0"/>
              <a:t>исследование крови на ВИЧ-инфекцию (в дальнейшем - один раз в год).</a:t>
            </a:r>
          </a:p>
          <a:p>
            <a:r>
              <a:rPr lang="ru-RU" dirty="0" smtClean="0"/>
              <a:t>Проводятся лабораторные исследования: общий анализ крови и общий анализ мочи, в дальнейшем - один раз в год перед периодическим медицинским осмотром.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Периодические медицинские осмотры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r>
              <a:rPr lang="ru-RU" dirty="0" smtClean="0"/>
              <a:t>Весь персонал должен проходить ежегодное диспансерное наблюдение для своевременного выявления заболеваний и проведения соответствующих лечебных мероприятий.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8599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Контроль качества противоэпидемического режима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r>
              <a:rPr lang="ru-RU" dirty="0" smtClean="0"/>
              <a:t>Наблюдение за соответствием исполнения проводимых в мо мероприятий по обеспечению пэр санитарным правилам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ПЭР  в МО складывается из: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Пресечения возможности заноса возбудителя в мо благодаря работе приемных отделений</a:t>
            </a:r>
          </a:p>
          <a:p>
            <a:r>
              <a:rPr lang="ru-RU" dirty="0" smtClean="0"/>
              <a:t>Выявление инфекционных больных в структурных подразделениях  МО соматического профиля</a:t>
            </a:r>
          </a:p>
          <a:p>
            <a:r>
              <a:rPr lang="ru-RU" dirty="0" smtClean="0"/>
              <a:t>Обеспечения контроля за циркуляцией в мо госпитального штамма – бактериологический контроль</a:t>
            </a:r>
          </a:p>
          <a:p>
            <a:r>
              <a:rPr lang="ru-RU" dirty="0" smtClean="0"/>
              <a:t>Контроль за качеством и эффективностью выполнения мероприятий по дезинфекции и стерилизации</a:t>
            </a:r>
          </a:p>
          <a:p>
            <a:r>
              <a:rPr lang="ru-RU" dirty="0" smtClean="0"/>
              <a:t>Обеспечение разделение чистых и грязных потоков</a:t>
            </a:r>
          </a:p>
          <a:p>
            <a:r>
              <a:rPr lang="ru-RU" dirty="0" smtClean="0"/>
              <a:t>Эпидемическая настороженность в мед. Персонала в отношении пациентов</a:t>
            </a:r>
          </a:p>
          <a:p>
            <a:r>
              <a:rPr lang="ru-RU" dirty="0" smtClean="0"/>
              <a:t>Соблюдение требований по обеспечению личной гигиены персонала и пациентов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45452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Для предупреждения возникновения внутрибольничных инфекций необходимо соблюдать санитарно-гигиенический режим, который заключается в поточности заполнения палат больными, соблюдении правил обработки посуды, постоянном и строгом выполнении бельевого режима, качественном проведении текущих и генеральных уборок, использовании бактерицидных ламп, систематическом контроле активности </a:t>
            </a:r>
            <a:r>
              <a:rPr lang="ru-RU" dirty="0" err="1" smtClean="0"/>
              <a:t>дезсредств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Критериями оценки качества проведения дезинфекционных и стерилизационных мероприятий в МО являются: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отрицательные результаты посевов проб со всех объектов внутрибольничной среды (в том числе контроль стерильности);</a:t>
            </a:r>
          </a:p>
          <a:p>
            <a:r>
              <a:rPr lang="ru-RU" dirty="0" smtClean="0"/>
              <a:t>показатели обсемененности воздуха, не превышающие установленные нормативы;</a:t>
            </a:r>
          </a:p>
          <a:p>
            <a:r>
              <a:rPr lang="ru-RU" dirty="0" smtClean="0"/>
              <a:t>отсутствие в помещениях ЛПО грызунов, подтвержденное с применением субъективной оценки и объективных методов обнаружения;</a:t>
            </a:r>
          </a:p>
          <a:p>
            <a:r>
              <a:rPr lang="ru-RU" dirty="0" smtClean="0"/>
              <a:t>отсутствие в помещениях ЛПО членистоногих, подтвержденное с применением субъективной оценки и объективных методов обнаружения.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Контроль качества </a:t>
            </a:r>
            <a:r>
              <a:rPr lang="ru-RU" dirty="0" err="1" smtClean="0"/>
              <a:t>дезинфеции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Визуальные методы</a:t>
            </a:r>
          </a:p>
          <a:p>
            <a:r>
              <a:rPr lang="ru-RU" dirty="0" smtClean="0"/>
              <a:t>Химические методы</a:t>
            </a:r>
          </a:p>
          <a:p>
            <a:r>
              <a:rPr lang="ru-RU" dirty="0" smtClean="0"/>
              <a:t>Микробиологические методы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Микробиологические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3625857"/>
          </a:xfrm>
        </p:spPr>
        <p:txBody>
          <a:bodyPr/>
          <a:lstStyle/>
          <a:p>
            <a:r>
              <a:rPr lang="ru-RU" dirty="0" smtClean="0"/>
              <a:t>Проведение посевов проб, взятых со всех объектов внутрибольничной среды (в том числе контроль стерильности);</a:t>
            </a:r>
          </a:p>
          <a:p>
            <a:r>
              <a:rPr lang="ru-RU" dirty="0" smtClean="0"/>
              <a:t>Определение показателей обсемененности воздуха, сравнение их с установленными нормативами;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4525963"/>
          </a:xfrm>
        </p:spPr>
        <p:txBody>
          <a:bodyPr/>
          <a:lstStyle/>
          <a:p>
            <a:r>
              <a:rPr lang="ru-RU" dirty="0" smtClean="0"/>
              <a:t>Объем санитарно-бактериологических исследований определяется эпидемиологической необходимостью, исследования проводятся в плановом порядке и по эпидемиологическим показаниям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934</Words>
  <Application>Microsoft Office PowerPoint</Application>
  <PresentationFormat>Экран (4:3)</PresentationFormat>
  <Paragraphs>86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Критерии качества противоэпидемического режима в медицинской организации</vt:lpstr>
      <vt:lpstr>Противоэпидемический режим ЛПО - </vt:lpstr>
      <vt:lpstr>Контроль качества противоэпидемического режима</vt:lpstr>
      <vt:lpstr>ПЭР  в МО складывается из:</vt:lpstr>
      <vt:lpstr>Презентация PowerPoint</vt:lpstr>
      <vt:lpstr>Критериями оценки качества проведения дезинфекционных и стерилизационных мероприятий в МО являются:</vt:lpstr>
      <vt:lpstr>Контроль качества дезинфеции</vt:lpstr>
      <vt:lpstr>Микробиологические</vt:lpstr>
      <vt:lpstr>Презентация PowerPoint</vt:lpstr>
      <vt:lpstr>В плановом порядке проводят:</vt:lpstr>
      <vt:lpstr>Презентация PowerPoint</vt:lpstr>
      <vt:lpstr>Презентация PowerPoint</vt:lpstr>
      <vt:lpstr>Химические методы</vt:lpstr>
      <vt:lpstr>Контроль качества дезраствора</vt:lpstr>
      <vt:lpstr>Контроль предстерилизационной обработки</vt:lpstr>
      <vt:lpstr>Контроль предстерилизационной обработки</vt:lpstr>
      <vt:lpstr>Визуальный </vt:lpstr>
      <vt:lpstr>Приемное отделение МО</vt:lpstr>
      <vt:lpstr>Презентация PowerPoint</vt:lpstr>
      <vt:lpstr>С целью обеспечения ПЭР приемное отделение:</vt:lpstr>
      <vt:lpstr>Перед плановым поступлением в МО пациенты на догоспитальном этапе подлежат профилактическому обследованию на: </vt:lpstr>
      <vt:lpstr>Разделение потоков</vt:lpstr>
      <vt:lpstr>С целью предотвращения формирования условий, благоприятных для реализации механизмов и путей передачи инфекционного агента проводится</vt:lpstr>
      <vt:lpstr>Контроль за выполнением требований к личной гигиене персонала</vt:lpstr>
      <vt:lpstr>Медицинские осмотры персонала</vt:lpstr>
      <vt:lpstr>Предварительные осмотры</vt:lpstr>
      <vt:lpstr>Периодические медицинские осмотры</vt:lpstr>
      <vt:lpstr>Спасибо за внимание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качества противоэпидемического режима в медицинской организации</dc:title>
  <cp:lastModifiedBy>Владелец</cp:lastModifiedBy>
  <cp:revision>41</cp:revision>
  <dcterms:modified xsi:type="dcterms:W3CDTF">2019-06-17T17:36:52Z</dcterms:modified>
</cp:coreProperties>
</file>