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40" r:id="rId3"/>
    <p:sldId id="328" r:id="rId4"/>
    <p:sldId id="361" r:id="rId5"/>
    <p:sldId id="362" r:id="rId6"/>
    <p:sldId id="363" r:id="rId7"/>
    <p:sldId id="364" r:id="rId8"/>
    <p:sldId id="360" r:id="rId9"/>
    <p:sldId id="311" r:id="rId10"/>
    <p:sldId id="312" r:id="rId11"/>
    <p:sldId id="256" r:id="rId12"/>
    <p:sldId id="262" r:id="rId13"/>
    <p:sldId id="263" r:id="rId14"/>
    <p:sldId id="264" r:id="rId15"/>
    <p:sldId id="276" r:id="rId16"/>
    <p:sldId id="277" r:id="rId17"/>
    <p:sldId id="278" r:id="rId18"/>
    <p:sldId id="279" r:id="rId19"/>
    <p:sldId id="282" r:id="rId20"/>
    <p:sldId id="367" r:id="rId21"/>
    <p:sldId id="368" r:id="rId22"/>
    <p:sldId id="369" r:id="rId23"/>
    <p:sldId id="370" r:id="rId24"/>
    <p:sldId id="371" r:id="rId25"/>
    <p:sldId id="341" r:id="rId26"/>
    <p:sldId id="342" r:id="rId27"/>
    <p:sldId id="343" r:id="rId28"/>
    <p:sldId id="344" r:id="rId29"/>
    <p:sldId id="325" r:id="rId30"/>
    <p:sldId id="348" r:id="rId31"/>
    <p:sldId id="347" r:id="rId32"/>
    <p:sldId id="349" r:id="rId33"/>
    <p:sldId id="350" r:id="rId34"/>
    <p:sldId id="351" r:id="rId35"/>
    <p:sldId id="352" r:id="rId36"/>
    <p:sldId id="353" r:id="rId37"/>
    <p:sldId id="354" r:id="rId38"/>
    <p:sldId id="356" r:id="rId39"/>
    <p:sldId id="357" r:id="rId40"/>
    <p:sldId id="355" r:id="rId41"/>
    <p:sldId id="365" r:id="rId42"/>
    <p:sldId id="372" r:id="rId43"/>
    <p:sldId id="358" r:id="rId44"/>
    <p:sldId id="359" r:id="rId45"/>
    <p:sldId id="366" r:id="rId46"/>
    <p:sldId id="283" r:id="rId47"/>
    <p:sldId id="285" r:id="rId48"/>
    <p:sldId id="286" r:id="rId49"/>
    <p:sldId id="287" r:id="rId50"/>
    <p:sldId id="346" r:id="rId51"/>
    <p:sldId id="373" r:id="rId52"/>
    <p:sldId id="374" r:id="rId53"/>
    <p:sldId id="375" r:id="rId54"/>
    <p:sldId id="376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FE993D-7171-434D-807F-7FFB7D4CF5FC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231D69-8D25-4CB6-B29C-5DBD8D7F839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1. Определение необходимых данных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27A6D34-5061-4B43-86AF-1731A421A0AD}" type="parTrans" cxnId="{8FE0FA4F-BA60-4A7B-8C59-BA7A9D40AC3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C278AFC-A185-4EAE-9C13-FAEDEBF4BFA2}" type="sibTrans" cxnId="{8FE0FA4F-BA60-4A7B-8C59-BA7A9D40AC3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4EE7552-24BF-4D30-AE80-3A9304002A3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2.Определение источника информации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00FA041-6B2B-43B4-8687-BE85928CF77F}" type="parTrans" cxnId="{D9E43927-71B1-466B-BD08-6DB740C20BF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833BA4B-D926-42CD-8E6A-459FC0B28B01}" type="sibTrans" cxnId="{D9E43927-71B1-466B-BD08-6DB740C20BF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B8FDF9B-A2F6-4C69-8D68-51C0DD5B48C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3. Определение периода и установление сроков сбора данных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755DF39-22A6-49D2-8934-34027285D378}" type="parTrans" cxnId="{F9F937F4-8A2F-4899-9F76-353AB749105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B9E23BC-834B-43B7-B1BE-80067AF06CD2}" type="sibTrans" cxnId="{F9F937F4-8A2F-4899-9F76-353AB749105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17EAB2B-29D5-4D91-9650-A99CD297D22F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6.Расчет относительных показателей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Выявление РОВ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(выравнивание динамического ряда)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8EBB935-407E-42B8-B505-5464CFA551FB}" type="parTrans" cxnId="{A3855D38-6168-4B75-B2F9-C6843C5A0ED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842593D-F1FD-4A34-889B-69CA443E38C3}" type="sibTrans" cxnId="{A3855D38-6168-4B75-B2F9-C6843C5A0ED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8364196-454F-416E-8976-FD9279A0516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5.Группировка данных</a:t>
          </a:r>
        </a:p>
        <a:p>
          <a:endParaRPr lang="ru-RU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Формирование динамического ряда</a:t>
          </a:r>
        </a:p>
      </dgm:t>
    </dgm:pt>
    <dgm:pt modelId="{B9AF097F-00B8-4514-BDC7-9AFD3ADDDBE0}" type="parTrans" cxnId="{C728198E-944F-4B3F-B95F-6149C9D513E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E3B0237-C590-4633-A6AE-F25DB3251985}" type="sibTrans" cxnId="{C728198E-944F-4B3F-B95F-6149C9D513E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D6869DD-2055-4CD7-BAA0-1E971423A6A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4.Унификация формы представления данных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C0836CC-CA6D-4007-ABA0-1888A51A7872}" type="parTrans" cxnId="{DE4D8306-EE1C-4970-AF0B-93CB2310E36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67B7634-8AB0-414A-B256-7AF1C566B1D1}" type="sibTrans" cxnId="{DE4D8306-EE1C-4970-AF0B-93CB2310E36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FC3979C-8BBB-4591-BC90-388B4CB2995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7. Характеристика динамического ряда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Определение тенденции 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Расчет тренда</a:t>
          </a:r>
        </a:p>
      </dgm:t>
    </dgm:pt>
    <dgm:pt modelId="{F834B4E5-DBF0-4383-848E-B4AC68B06087}" type="parTrans" cxnId="{A9BBB7AD-22AF-4B87-B8A3-4DD1B2C71AA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7608F0F-0F36-4BD8-9AE3-FD3692453F8D}" type="sibTrans" cxnId="{A9BBB7AD-22AF-4B87-B8A3-4DD1B2C71AA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78E164-F02B-4691-9210-DAA43CBAAC69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8. Виды распределения показателя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Равномерное-неравномерное 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Упорядоченное-беспорядочное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67912D2-D227-4EA0-AF45-4158668DADE8}" type="parTrans" cxnId="{513DFA84-579D-4215-972C-635595CD9B9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7DC3568-2EB4-4F4C-A708-B8CBCCC88E0E}" type="sibTrans" cxnId="{513DFA84-579D-4215-972C-635595CD9B9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2E6B790-BE16-4B02-98AB-73414A91DEF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9. Выводы и рекомендации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1829B87-C382-41BA-8D72-A316A0A1D88F}" type="parTrans" cxnId="{069BFFC1-33B2-4E3E-B8F9-01E5202A254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DDD3F51-291C-4D51-8243-47422D94A3B7}" type="sibTrans" cxnId="{069BFFC1-33B2-4E3E-B8F9-01E5202A254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47B7F63-B333-401A-A7A8-906251F5C6B2}" type="pres">
      <dgm:prSet presAssocID="{8AFE993D-7171-434D-807F-7FFB7D4CF5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89D8B1-3B82-44B0-81BB-4A1D5EBD3CC9}" type="pres">
      <dgm:prSet presAssocID="{D9231D69-8D25-4CB6-B29C-5DBD8D7F839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01008-E714-4A03-A5F7-3998EFAC86C0}" type="pres">
      <dgm:prSet presAssocID="{8C278AFC-A185-4EAE-9C13-FAEDEBF4BFA2}" presName="sibTrans" presStyleCnt="0"/>
      <dgm:spPr/>
    </dgm:pt>
    <dgm:pt modelId="{F0773040-4EAA-4DC5-8B63-D4A3C1C22E71}" type="pres">
      <dgm:prSet presAssocID="{E4EE7552-24BF-4D30-AE80-3A9304002A3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0CBB19-88FF-447D-BD5F-5DB168A75CB6}" type="pres">
      <dgm:prSet presAssocID="{6833BA4B-D926-42CD-8E6A-459FC0B28B01}" presName="sibTrans" presStyleCnt="0"/>
      <dgm:spPr/>
    </dgm:pt>
    <dgm:pt modelId="{7C95ACB1-9168-41EA-B4C1-9973F2EFC5E5}" type="pres">
      <dgm:prSet presAssocID="{AB8FDF9B-A2F6-4C69-8D68-51C0DD5B48C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E9435-D52B-4012-B533-C030756C8178}" type="pres">
      <dgm:prSet presAssocID="{3B9E23BC-834B-43B7-B1BE-80067AF06CD2}" presName="sibTrans" presStyleCnt="0"/>
      <dgm:spPr/>
    </dgm:pt>
    <dgm:pt modelId="{C8E66A88-68CA-4468-9E38-4A51C4309AD1}" type="pres">
      <dgm:prSet presAssocID="{817EAB2B-29D5-4D91-9650-A99CD297D22F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CDEE4-314A-44D7-9577-B239C8ED89E0}" type="pres">
      <dgm:prSet presAssocID="{F842593D-F1FD-4A34-889B-69CA443E38C3}" presName="sibTrans" presStyleCnt="0"/>
      <dgm:spPr/>
    </dgm:pt>
    <dgm:pt modelId="{75DE9659-400E-4DCE-B0D4-5C8D0A748794}" type="pres">
      <dgm:prSet presAssocID="{88364196-454F-416E-8976-FD9279A05161}" presName="node" presStyleLbl="node1" presStyleIdx="4" presStyleCnt="9" custLinFactNeighborX="1112" custLinFactNeighborY="-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3D2A8-7B40-499D-89AD-8EA4350C355B}" type="pres">
      <dgm:prSet presAssocID="{CE3B0237-C590-4633-A6AE-F25DB3251985}" presName="sibTrans" presStyleCnt="0"/>
      <dgm:spPr/>
    </dgm:pt>
    <dgm:pt modelId="{2DB3B724-CDD4-4003-98CF-FB7C529787DB}" type="pres">
      <dgm:prSet presAssocID="{0D6869DD-2055-4CD7-BAA0-1E971423A6AE}" presName="node" presStyleLbl="node1" presStyleIdx="5" presStyleCnt="9" custLinFactNeighborX="1383" custLinFactNeighborY="6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947B5-1501-474E-A502-1813FB769710}" type="pres">
      <dgm:prSet presAssocID="{F67B7634-8AB0-414A-B256-7AF1C566B1D1}" presName="sibTrans" presStyleCnt="0"/>
      <dgm:spPr/>
    </dgm:pt>
    <dgm:pt modelId="{7313E3E4-2CAA-49AC-9B6C-C9E1B89FC17E}" type="pres">
      <dgm:prSet presAssocID="{AFC3979C-8BBB-4591-BC90-388B4CB2995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26D006-597C-4A27-9875-0D4A3C1CF6B3}" type="pres">
      <dgm:prSet presAssocID="{C7608F0F-0F36-4BD8-9AE3-FD3692453F8D}" presName="sibTrans" presStyleCnt="0"/>
      <dgm:spPr/>
    </dgm:pt>
    <dgm:pt modelId="{5A394C59-CFF8-4434-81B6-A99E5BDAE881}" type="pres">
      <dgm:prSet presAssocID="{C478E164-F02B-4691-9210-DAA43CBAAC69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5915A9-01FE-48A0-994F-39E7A3118BA9}" type="pres">
      <dgm:prSet presAssocID="{B7DC3568-2EB4-4F4C-A708-B8CBCCC88E0E}" presName="sibTrans" presStyleCnt="0"/>
      <dgm:spPr/>
    </dgm:pt>
    <dgm:pt modelId="{CEB51377-1426-4949-81FE-F4AF194063FF}" type="pres">
      <dgm:prSet presAssocID="{72E6B790-BE16-4B02-98AB-73414A91DEFD}" presName="node" presStyleLbl="node1" presStyleIdx="8" presStyleCnt="9" custLinFactNeighborX="5002" custLinFactNeighborY="2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4D8306-EE1C-4970-AF0B-93CB2310E36C}" srcId="{8AFE993D-7171-434D-807F-7FFB7D4CF5FC}" destId="{0D6869DD-2055-4CD7-BAA0-1E971423A6AE}" srcOrd="5" destOrd="0" parTransId="{AC0836CC-CA6D-4007-ABA0-1888A51A7872}" sibTransId="{F67B7634-8AB0-414A-B256-7AF1C566B1D1}"/>
    <dgm:cxn modelId="{FE4A7F3F-1727-43F6-A1C9-DDE0653EFB6F}" type="presOf" srcId="{AFC3979C-8BBB-4591-BC90-388B4CB2995D}" destId="{7313E3E4-2CAA-49AC-9B6C-C9E1B89FC17E}" srcOrd="0" destOrd="0" presId="urn:microsoft.com/office/officeart/2005/8/layout/default#1"/>
    <dgm:cxn modelId="{128D71E5-F027-42ED-BA3E-2B693A74D2A6}" type="presOf" srcId="{72E6B790-BE16-4B02-98AB-73414A91DEFD}" destId="{CEB51377-1426-4949-81FE-F4AF194063FF}" srcOrd="0" destOrd="0" presId="urn:microsoft.com/office/officeart/2005/8/layout/default#1"/>
    <dgm:cxn modelId="{513DFA84-579D-4215-972C-635595CD9B9E}" srcId="{8AFE993D-7171-434D-807F-7FFB7D4CF5FC}" destId="{C478E164-F02B-4691-9210-DAA43CBAAC69}" srcOrd="7" destOrd="0" parTransId="{267912D2-D227-4EA0-AF45-4158668DADE8}" sibTransId="{B7DC3568-2EB4-4F4C-A708-B8CBCCC88E0E}"/>
    <dgm:cxn modelId="{79EC1159-4878-429E-A104-55A393A8BCE5}" type="presOf" srcId="{E4EE7552-24BF-4D30-AE80-3A9304002A3A}" destId="{F0773040-4EAA-4DC5-8B63-D4A3C1C22E71}" srcOrd="0" destOrd="0" presId="urn:microsoft.com/office/officeart/2005/8/layout/default#1"/>
    <dgm:cxn modelId="{B5628480-1082-4966-B961-5C9A04D8FBF0}" type="presOf" srcId="{8AFE993D-7171-434D-807F-7FFB7D4CF5FC}" destId="{447B7F63-B333-401A-A7A8-906251F5C6B2}" srcOrd="0" destOrd="0" presId="urn:microsoft.com/office/officeart/2005/8/layout/default#1"/>
    <dgm:cxn modelId="{C728198E-944F-4B3F-B95F-6149C9D513EC}" srcId="{8AFE993D-7171-434D-807F-7FFB7D4CF5FC}" destId="{88364196-454F-416E-8976-FD9279A05161}" srcOrd="4" destOrd="0" parTransId="{B9AF097F-00B8-4514-BDC7-9AFD3ADDDBE0}" sibTransId="{CE3B0237-C590-4633-A6AE-F25DB3251985}"/>
    <dgm:cxn modelId="{A9BBB7AD-22AF-4B87-B8A3-4DD1B2C71AAD}" srcId="{8AFE993D-7171-434D-807F-7FFB7D4CF5FC}" destId="{AFC3979C-8BBB-4591-BC90-388B4CB2995D}" srcOrd="6" destOrd="0" parTransId="{F834B4E5-DBF0-4383-848E-B4AC68B06087}" sibTransId="{C7608F0F-0F36-4BD8-9AE3-FD3692453F8D}"/>
    <dgm:cxn modelId="{8FE0FA4F-BA60-4A7B-8C59-BA7A9D40AC39}" srcId="{8AFE993D-7171-434D-807F-7FFB7D4CF5FC}" destId="{D9231D69-8D25-4CB6-B29C-5DBD8D7F839A}" srcOrd="0" destOrd="0" parTransId="{927A6D34-5061-4B43-86AF-1731A421A0AD}" sibTransId="{8C278AFC-A185-4EAE-9C13-FAEDEBF4BFA2}"/>
    <dgm:cxn modelId="{84BB3B46-4257-47F0-B679-2F042ED60083}" type="presOf" srcId="{0D6869DD-2055-4CD7-BAA0-1E971423A6AE}" destId="{2DB3B724-CDD4-4003-98CF-FB7C529787DB}" srcOrd="0" destOrd="0" presId="urn:microsoft.com/office/officeart/2005/8/layout/default#1"/>
    <dgm:cxn modelId="{A3855D38-6168-4B75-B2F9-C6843C5A0EDD}" srcId="{8AFE993D-7171-434D-807F-7FFB7D4CF5FC}" destId="{817EAB2B-29D5-4D91-9650-A99CD297D22F}" srcOrd="3" destOrd="0" parTransId="{68EBB935-407E-42B8-B505-5464CFA551FB}" sibTransId="{F842593D-F1FD-4A34-889B-69CA443E38C3}"/>
    <dgm:cxn modelId="{B470B882-5F71-498E-9794-8CFF447DDB8D}" type="presOf" srcId="{D9231D69-8D25-4CB6-B29C-5DBD8D7F839A}" destId="{E889D8B1-3B82-44B0-81BB-4A1D5EBD3CC9}" srcOrd="0" destOrd="0" presId="urn:microsoft.com/office/officeart/2005/8/layout/default#1"/>
    <dgm:cxn modelId="{069BFFC1-33B2-4E3E-B8F9-01E5202A2549}" srcId="{8AFE993D-7171-434D-807F-7FFB7D4CF5FC}" destId="{72E6B790-BE16-4B02-98AB-73414A91DEFD}" srcOrd="8" destOrd="0" parTransId="{C1829B87-C382-41BA-8D72-A316A0A1D88F}" sibTransId="{FDDD3F51-291C-4D51-8243-47422D94A3B7}"/>
    <dgm:cxn modelId="{5CCB5BE6-68A2-429B-BA0F-C48CB133302E}" type="presOf" srcId="{C478E164-F02B-4691-9210-DAA43CBAAC69}" destId="{5A394C59-CFF8-4434-81B6-A99E5BDAE881}" srcOrd="0" destOrd="0" presId="urn:microsoft.com/office/officeart/2005/8/layout/default#1"/>
    <dgm:cxn modelId="{D9E43927-71B1-466B-BD08-6DB740C20BF5}" srcId="{8AFE993D-7171-434D-807F-7FFB7D4CF5FC}" destId="{E4EE7552-24BF-4D30-AE80-3A9304002A3A}" srcOrd="1" destOrd="0" parTransId="{D00FA041-6B2B-43B4-8687-BE85928CF77F}" sibTransId="{6833BA4B-D926-42CD-8E6A-459FC0B28B01}"/>
    <dgm:cxn modelId="{3B7F4009-D39B-4668-863F-9782E0EC070E}" type="presOf" srcId="{817EAB2B-29D5-4D91-9650-A99CD297D22F}" destId="{C8E66A88-68CA-4468-9E38-4A51C4309AD1}" srcOrd="0" destOrd="0" presId="urn:microsoft.com/office/officeart/2005/8/layout/default#1"/>
    <dgm:cxn modelId="{F9F937F4-8A2F-4899-9F76-353AB7491053}" srcId="{8AFE993D-7171-434D-807F-7FFB7D4CF5FC}" destId="{AB8FDF9B-A2F6-4C69-8D68-51C0DD5B48CC}" srcOrd="2" destOrd="0" parTransId="{0755DF39-22A6-49D2-8934-34027285D378}" sibTransId="{3B9E23BC-834B-43B7-B1BE-80067AF06CD2}"/>
    <dgm:cxn modelId="{2A79BFA7-7C21-4536-B41B-27F4AE85AAB6}" type="presOf" srcId="{AB8FDF9B-A2F6-4C69-8D68-51C0DD5B48CC}" destId="{7C95ACB1-9168-41EA-B4C1-9973F2EFC5E5}" srcOrd="0" destOrd="0" presId="urn:microsoft.com/office/officeart/2005/8/layout/default#1"/>
    <dgm:cxn modelId="{674946A1-CA3E-486B-9CA0-10399BF17A00}" type="presOf" srcId="{88364196-454F-416E-8976-FD9279A05161}" destId="{75DE9659-400E-4DCE-B0D4-5C8D0A748794}" srcOrd="0" destOrd="0" presId="urn:microsoft.com/office/officeart/2005/8/layout/default#1"/>
    <dgm:cxn modelId="{C1A9BC0D-A6F2-483C-8DB2-0DC279E798C4}" type="presParOf" srcId="{447B7F63-B333-401A-A7A8-906251F5C6B2}" destId="{E889D8B1-3B82-44B0-81BB-4A1D5EBD3CC9}" srcOrd="0" destOrd="0" presId="urn:microsoft.com/office/officeart/2005/8/layout/default#1"/>
    <dgm:cxn modelId="{7B6EAEC5-2B19-43DE-8370-5B871D3B5468}" type="presParOf" srcId="{447B7F63-B333-401A-A7A8-906251F5C6B2}" destId="{9D301008-E714-4A03-A5F7-3998EFAC86C0}" srcOrd="1" destOrd="0" presId="urn:microsoft.com/office/officeart/2005/8/layout/default#1"/>
    <dgm:cxn modelId="{11087414-4732-4C20-A55C-B1DF565D27A2}" type="presParOf" srcId="{447B7F63-B333-401A-A7A8-906251F5C6B2}" destId="{F0773040-4EAA-4DC5-8B63-D4A3C1C22E71}" srcOrd="2" destOrd="0" presId="urn:microsoft.com/office/officeart/2005/8/layout/default#1"/>
    <dgm:cxn modelId="{6941A8FA-D05E-4660-A437-26E2987A636A}" type="presParOf" srcId="{447B7F63-B333-401A-A7A8-906251F5C6B2}" destId="{C50CBB19-88FF-447D-BD5F-5DB168A75CB6}" srcOrd="3" destOrd="0" presId="urn:microsoft.com/office/officeart/2005/8/layout/default#1"/>
    <dgm:cxn modelId="{0E459CAE-233F-4B14-86BE-53D8DDCEDA55}" type="presParOf" srcId="{447B7F63-B333-401A-A7A8-906251F5C6B2}" destId="{7C95ACB1-9168-41EA-B4C1-9973F2EFC5E5}" srcOrd="4" destOrd="0" presId="urn:microsoft.com/office/officeart/2005/8/layout/default#1"/>
    <dgm:cxn modelId="{DC81CE28-178A-47D5-9060-77A29E1C4EED}" type="presParOf" srcId="{447B7F63-B333-401A-A7A8-906251F5C6B2}" destId="{B58E9435-D52B-4012-B533-C030756C8178}" srcOrd="5" destOrd="0" presId="urn:microsoft.com/office/officeart/2005/8/layout/default#1"/>
    <dgm:cxn modelId="{D31829CF-E8EC-4223-A559-C7F79CE28950}" type="presParOf" srcId="{447B7F63-B333-401A-A7A8-906251F5C6B2}" destId="{C8E66A88-68CA-4468-9E38-4A51C4309AD1}" srcOrd="6" destOrd="0" presId="urn:microsoft.com/office/officeart/2005/8/layout/default#1"/>
    <dgm:cxn modelId="{4060263C-651B-418F-9900-EBC5800CB3FC}" type="presParOf" srcId="{447B7F63-B333-401A-A7A8-906251F5C6B2}" destId="{059CDEE4-314A-44D7-9577-B239C8ED89E0}" srcOrd="7" destOrd="0" presId="urn:microsoft.com/office/officeart/2005/8/layout/default#1"/>
    <dgm:cxn modelId="{50C3B902-4759-4F8A-92BE-2AE52F2A92FC}" type="presParOf" srcId="{447B7F63-B333-401A-A7A8-906251F5C6B2}" destId="{75DE9659-400E-4DCE-B0D4-5C8D0A748794}" srcOrd="8" destOrd="0" presId="urn:microsoft.com/office/officeart/2005/8/layout/default#1"/>
    <dgm:cxn modelId="{9AD012AE-9A38-4E0D-8252-08B41B663F82}" type="presParOf" srcId="{447B7F63-B333-401A-A7A8-906251F5C6B2}" destId="{22A3D2A8-7B40-499D-89AD-8EA4350C355B}" srcOrd="9" destOrd="0" presId="urn:microsoft.com/office/officeart/2005/8/layout/default#1"/>
    <dgm:cxn modelId="{31CCC137-FB00-46F2-B719-884231693764}" type="presParOf" srcId="{447B7F63-B333-401A-A7A8-906251F5C6B2}" destId="{2DB3B724-CDD4-4003-98CF-FB7C529787DB}" srcOrd="10" destOrd="0" presId="urn:microsoft.com/office/officeart/2005/8/layout/default#1"/>
    <dgm:cxn modelId="{C3902002-3177-4739-AF1A-8E61F2C96045}" type="presParOf" srcId="{447B7F63-B333-401A-A7A8-906251F5C6B2}" destId="{345947B5-1501-474E-A502-1813FB769710}" srcOrd="11" destOrd="0" presId="urn:microsoft.com/office/officeart/2005/8/layout/default#1"/>
    <dgm:cxn modelId="{0A320F3B-E869-4087-B8E0-FC49DB595914}" type="presParOf" srcId="{447B7F63-B333-401A-A7A8-906251F5C6B2}" destId="{7313E3E4-2CAA-49AC-9B6C-C9E1B89FC17E}" srcOrd="12" destOrd="0" presId="urn:microsoft.com/office/officeart/2005/8/layout/default#1"/>
    <dgm:cxn modelId="{2F7C0DF7-0ED7-40C1-9528-B9CA75FE1D62}" type="presParOf" srcId="{447B7F63-B333-401A-A7A8-906251F5C6B2}" destId="{A326D006-597C-4A27-9875-0D4A3C1CF6B3}" srcOrd="13" destOrd="0" presId="urn:microsoft.com/office/officeart/2005/8/layout/default#1"/>
    <dgm:cxn modelId="{6B3B18F3-5002-4E30-922B-F2B52574FAC9}" type="presParOf" srcId="{447B7F63-B333-401A-A7A8-906251F5C6B2}" destId="{5A394C59-CFF8-4434-81B6-A99E5BDAE881}" srcOrd="14" destOrd="0" presId="urn:microsoft.com/office/officeart/2005/8/layout/default#1"/>
    <dgm:cxn modelId="{EDE89741-8587-4D93-BA88-71B045141A63}" type="presParOf" srcId="{447B7F63-B333-401A-A7A8-906251F5C6B2}" destId="{845915A9-01FE-48A0-994F-39E7A3118BA9}" srcOrd="15" destOrd="0" presId="urn:microsoft.com/office/officeart/2005/8/layout/default#1"/>
    <dgm:cxn modelId="{96763E1C-1473-4CE2-A7C8-68A3A446BDF6}" type="presParOf" srcId="{447B7F63-B333-401A-A7A8-906251F5C6B2}" destId="{CEB51377-1426-4949-81FE-F4AF194063FF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9D8B1-3B82-44B0-81BB-4A1D5EBD3CC9}">
      <dsp:nvSpPr>
        <dsp:cNvPr id="0" name=""/>
        <dsp:cNvSpPr/>
      </dsp:nvSpPr>
      <dsp:spPr>
        <a:xfrm>
          <a:off x="86484" y="492"/>
          <a:ext cx="2606994" cy="1564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1. Определение необходимых данных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6484" y="492"/>
        <a:ext cx="2606994" cy="1564196"/>
      </dsp:txXfrm>
    </dsp:sp>
    <dsp:sp modelId="{F0773040-4EAA-4DC5-8B63-D4A3C1C22E71}">
      <dsp:nvSpPr>
        <dsp:cNvPr id="0" name=""/>
        <dsp:cNvSpPr/>
      </dsp:nvSpPr>
      <dsp:spPr>
        <a:xfrm>
          <a:off x="2954178" y="492"/>
          <a:ext cx="2606994" cy="1564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2.Определение источника информации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54178" y="492"/>
        <a:ext cx="2606994" cy="1564196"/>
      </dsp:txXfrm>
    </dsp:sp>
    <dsp:sp modelId="{7C95ACB1-9168-41EA-B4C1-9973F2EFC5E5}">
      <dsp:nvSpPr>
        <dsp:cNvPr id="0" name=""/>
        <dsp:cNvSpPr/>
      </dsp:nvSpPr>
      <dsp:spPr>
        <a:xfrm>
          <a:off x="5821872" y="492"/>
          <a:ext cx="2606994" cy="1564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3. Определение периода и установление сроков сбора данных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21872" y="492"/>
        <a:ext cx="2606994" cy="1564196"/>
      </dsp:txXfrm>
    </dsp:sp>
    <dsp:sp modelId="{C8E66A88-68CA-4468-9E38-4A51C4309AD1}">
      <dsp:nvSpPr>
        <dsp:cNvPr id="0" name=""/>
        <dsp:cNvSpPr/>
      </dsp:nvSpPr>
      <dsp:spPr>
        <a:xfrm>
          <a:off x="86484" y="1825388"/>
          <a:ext cx="2606994" cy="1564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6.Расчет относительных показателей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Выявление РОВ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(выравнивание динамического ряда)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6484" y="1825388"/>
        <a:ext cx="2606994" cy="1564196"/>
      </dsp:txXfrm>
    </dsp:sp>
    <dsp:sp modelId="{75DE9659-400E-4DCE-B0D4-5C8D0A748794}">
      <dsp:nvSpPr>
        <dsp:cNvPr id="0" name=""/>
        <dsp:cNvSpPr/>
      </dsp:nvSpPr>
      <dsp:spPr>
        <a:xfrm>
          <a:off x="2983168" y="1810904"/>
          <a:ext cx="2606994" cy="1564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>
            <a:spcBef>
              <a:spcPct val="0"/>
            </a:spcBef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5.Группировка данных</a:t>
          </a:r>
        </a:p>
        <a:p>
          <a:pPr lvl="0" algn="ctr">
            <a:spcBef>
              <a:spcPct val="0"/>
            </a:spcBef>
          </a:pP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>
            <a:spcBef>
              <a:spcPct val="0"/>
            </a:spcBef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Формирование динамического ряда</a:t>
          </a:r>
        </a:p>
      </dsp:txBody>
      <dsp:txXfrm>
        <a:off x="2983168" y="1810904"/>
        <a:ext cx="2606994" cy="1564196"/>
      </dsp:txXfrm>
    </dsp:sp>
    <dsp:sp modelId="{2DB3B724-CDD4-4003-98CF-FB7C529787DB}">
      <dsp:nvSpPr>
        <dsp:cNvPr id="0" name=""/>
        <dsp:cNvSpPr/>
      </dsp:nvSpPr>
      <dsp:spPr>
        <a:xfrm>
          <a:off x="5857927" y="1928828"/>
          <a:ext cx="2606994" cy="1564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4.Унификация формы представления данных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57927" y="1928828"/>
        <a:ext cx="2606994" cy="1564196"/>
      </dsp:txXfrm>
    </dsp:sp>
    <dsp:sp modelId="{7313E3E4-2CAA-49AC-9B6C-C9E1B89FC17E}">
      <dsp:nvSpPr>
        <dsp:cNvPr id="0" name=""/>
        <dsp:cNvSpPr/>
      </dsp:nvSpPr>
      <dsp:spPr>
        <a:xfrm>
          <a:off x="86484" y="3650284"/>
          <a:ext cx="2606994" cy="1564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7. Характеристика динамического ряда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Определение тенденции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Расчет тренда</a:t>
          </a:r>
        </a:p>
      </dsp:txBody>
      <dsp:txXfrm>
        <a:off x="86484" y="3650284"/>
        <a:ext cx="2606994" cy="1564196"/>
      </dsp:txXfrm>
    </dsp:sp>
    <dsp:sp modelId="{5A394C59-CFF8-4434-81B6-A99E5BDAE881}">
      <dsp:nvSpPr>
        <dsp:cNvPr id="0" name=""/>
        <dsp:cNvSpPr/>
      </dsp:nvSpPr>
      <dsp:spPr>
        <a:xfrm>
          <a:off x="2954178" y="3650284"/>
          <a:ext cx="2606994" cy="1564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8. Виды распределения показателя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Равномерное-неравномерное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Упорядоченное-беспорядочное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54178" y="3650284"/>
        <a:ext cx="2606994" cy="1564196"/>
      </dsp:txXfrm>
    </dsp:sp>
    <dsp:sp modelId="{CEB51377-1426-4949-81FE-F4AF194063FF}">
      <dsp:nvSpPr>
        <dsp:cNvPr id="0" name=""/>
        <dsp:cNvSpPr/>
      </dsp:nvSpPr>
      <dsp:spPr>
        <a:xfrm>
          <a:off x="5908357" y="3650777"/>
          <a:ext cx="2606994" cy="1564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9. Выводы и рекомендации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08357" y="3650777"/>
        <a:ext cx="2606994" cy="1564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3DDF-77BA-44DE-AC9F-38F8295E0B07}" type="datetimeFigureOut">
              <a:rPr lang="ru-RU" smtClean="0"/>
              <a:pPr/>
              <a:t>17.06.2019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17F69-7517-4D43-A873-47F30496B72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Управление эпидемиологической деятельностью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Процесс управления содержит три, циклически повторяющихся этапа: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699792" y="2996952"/>
            <a:ext cx="388620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информационный, </a:t>
            </a:r>
          </a:p>
          <a:p>
            <a:pPr algn="l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аналитический </a:t>
            </a:r>
          </a:p>
          <a:p>
            <a:pPr algn="l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организационный.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Эпидемиологический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компоненты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определяемой как управление эпидемическим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процессом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Эпидемиологический надзор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информационная система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обеспечения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сведениями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необходимыми для осуществления мероприятий по профилактике и снижению инфекционной заболеваемости населения.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Эпидемиологический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надзор служит основой для разработки стратегии и тактики, рационального планирования, реализации, корректировки и усовершенствования деятельности санитарно-противоэпидемической службы по борьбе с инфекционными болезнями и их профилактике.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положения эпидемиологического надзора (сбор, анализ, интерпретация и передача информации о состоянии здоровья населения) можно распространить и на неинфекционные заболевания.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Эпидемиологический надзор осуществляют в соответствии с 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комплексно-целевыми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программами, специально разрабатываемыми для каждой нозологической формы инфекционных болезней.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Любая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программа эпидемиологического надзора должна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определять: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Цель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определение территории, охваченной надзором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группы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населения, берущуюся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надзор, 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длительность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предстоящего периода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наблюдения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характер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объём информации, подлежащей сбору;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источники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получения информации (ЛПУ,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клинические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микробиологические,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вирусологические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паразитологические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лаборатории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др.);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способы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периодичность сбора первичной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информации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частоту (периодичность) анализа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информации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методы анализа информации,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первичные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окончательные формы таблиц 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отчётности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способы представления отчётности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Программы надзора включают взаимосвязанные самостоятельные разделы (подсистемы):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информационно-аналитический;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диагностический.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Информационно-аналитическая подсистема – базовый раздел эпидемиологического надзора.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её рамках учитывают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формы проявления заболеваний, а также прослеживают динамику носительства, заболеваемости, летальности и смертности.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Объём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необходимых сведений в каждом случае зависит от особенностей эпидемиологии болезни и реальных возможностей противоэпидемической системы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Основой разработки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программы эпидемиологического надзора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ретроспективный анализ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эпидемиологической ситуации.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 РЭА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определить первоочередные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направления эпидемиологического надзора за изучаемой инфекционной болезнью в конкретных условиях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организация процесса, которая обеспечивает достижение определенных целей.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320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Ретроспективный эпидемиологический анализ(РЭА)-  это изучение инфекционной и неинфекционной заболеваемости, проводимое путем разделения и сопоставления данных полученных в предшествующий период времени, с помощью диагностических (логических и статистических) методов, с целью получения сведений необходимых для проведения и планирования профилактических и противоэпидемических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705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закономерностей развития эпидемического процесса при определенных нозологических формах, на конкретной территории, в конкретный отрезок времени, в определенной группе населения, для дальнейшего планирования профилактических и противоэпидемических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620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РЭА: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особенностей проявления признаков эпидемического процесса.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ведущего типа эпидемического процесса.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факторов риска.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условий заражаемости населения.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1591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71438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РЭА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545969"/>
              </p:ext>
            </p:extLst>
          </p:nvPr>
        </p:nvGraphicFramePr>
        <p:xfrm>
          <a:off x="214282" y="1214422"/>
          <a:ext cx="851535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2786050" y="200024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15008" y="200024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7143768" y="2714620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>
            <a:off x="5786446" y="385762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>
            <a:off x="2857488" y="378619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1571604" y="4572008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857488" y="564357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715008" y="571501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0170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7-й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сезонности – определение годовой динамики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территории риска – определение многолетней динамики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групп риска – определение многолетней динамики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495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i="1" dirty="0"/>
              <a:t>Принятия решения</a:t>
            </a:r>
            <a:r>
              <a:rPr lang="ru-RU" sz="3200" dirty="0"/>
              <a:t> по выявленной проблеме включает в себя четыре последовательных этапа.</a:t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i="1" dirty="0" smtClean="0"/>
              <a:t>Первый </a:t>
            </a:r>
            <a:r>
              <a:rPr lang="ru-RU" sz="3200" i="1" dirty="0"/>
              <a:t>этап – </a:t>
            </a:r>
            <a:r>
              <a:rPr lang="ru-RU" sz="3200" dirty="0"/>
              <a:t>формулировка проблемы противоэпидемической работы с учетом указаний вышестоящих органов управления, выводов эпидемиологической диагностики, сведений о потенциальной эффективности мероприятий и ресурсе системы противоэпидемического обеспечения.</a:t>
            </a:r>
          </a:p>
        </p:txBody>
      </p:sp>
    </p:spTree>
    <p:extLst>
      <p:ext uri="{BB962C8B-B14F-4D97-AF65-F5344CB8AC3E}">
        <p14:creationId xmlns:p14="http://schemas.microsoft.com/office/powerpoint/2010/main" val="3174550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ru-RU" sz="3200" i="1" dirty="0"/>
              <a:t>Второй этап – </a:t>
            </a:r>
            <a:r>
              <a:rPr lang="ru-RU" sz="3200" dirty="0"/>
              <a:t>изучение выявленной проблемы, определяют ближайшие и перспективные цели, формулируются задачи управления с указанием причин и условий заболеваемости, возможность эффективного воздействия на них.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</a:t>
            </a:r>
            <a:r>
              <a:rPr lang="ru-RU" sz="3200" dirty="0"/>
              <a:t>формулировке задачи используются термины процессов (например, снижение заболеваемости) или термины результата (снижение заболеваемости до определенного уровня, предупреждение сезонных подъемов заболеваемости и др.).</a:t>
            </a:r>
          </a:p>
        </p:txBody>
      </p:sp>
    </p:spTree>
    <p:extLst>
      <p:ext uri="{BB962C8B-B14F-4D97-AF65-F5344CB8AC3E}">
        <p14:creationId xmlns:p14="http://schemas.microsoft.com/office/powerpoint/2010/main" val="1809441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ru-RU" sz="3200" i="1" dirty="0"/>
              <a:t>Третий этап – </a:t>
            </a:r>
            <a:r>
              <a:rPr lang="ru-RU" sz="3200" dirty="0"/>
              <a:t>подготовка к принятию решения.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Основная </a:t>
            </a:r>
            <a:r>
              <a:rPr lang="ru-RU" sz="3200" dirty="0"/>
              <a:t>задача состоит в согласовании возможных путей решения проблемы с имеющимися средствами. Основанием выбора варианта решения является эпидемиологический прогноз развития ситуации с учетом эффективности мероприятий и возможности их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2716678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i="1" dirty="0" smtClean="0"/>
              <a:t>Четвертый </a:t>
            </a:r>
            <a:r>
              <a:rPr lang="ru-RU" sz="3600" i="1" dirty="0"/>
              <a:t>этап – </a:t>
            </a:r>
            <a:r>
              <a:rPr lang="ru-RU" sz="3600" dirty="0"/>
              <a:t>принятие окончательного решения с учетом ресурса системы. На этом этапе согласовывается проект решения с органами управления, определяется перечень, объем мероприятий, сроки их выполнения и исполнители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Реализация решения начинается с его оформления в виде документа – проекта приказа, распоряжения, указания, плана мероприятий и т.п</a:t>
            </a:r>
            <a:r>
              <a:rPr lang="ru-RU" sz="3600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0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pPr algn="l">
              <a:lnSpc>
                <a:spcPts val="2900"/>
              </a:lnSpc>
            </a:pP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                              Постановление: </a:t>
            </a:r>
            <a:br>
              <a:rPr lang="ru-RU" sz="31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акт, принимаемый высшим органом коллегиального управления по наиболее важным и принципиальным вопросам их деятельности.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                                     Приказ: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правовой акт, издаваемый руководителем организации, действующим на основании единоначалия в целях решения основных и оперативных задач.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Распоряжение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акт управления, обладающий обязательной силой для граждан и организаций, которым оно адресовано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Указание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правовой акт, издаваемый руководителем организации для решения оперативных вопросов, имеющий информационно-методический характер.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3672408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активное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окружающим миром, в ходе которого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 воздействует на объект и за счет этого удовлетворяет свои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потребности.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25144"/>
            <a:ext cx="8640960" cy="1584176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конечный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результат, на который преднамеренно направлен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3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r>
              <a:rPr lang="ru-RU" sz="3200" dirty="0"/>
              <a:t>Функционирование </a:t>
            </a:r>
            <a:r>
              <a:rPr lang="ru-RU" sz="3200" b="1" i="1" dirty="0"/>
              <a:t>организации </a:t>
            </a:r>
            <a:r>
              <a:rPr lang="ru-RU" sz="3200" dirty="0"/>
              <a:t>подразумевает взаимодействие и совместную работу нескольких звеньев (людей, отделений, лабораторий и т.д.), эффективность деятельности которой достигается четко поставленной задачей плана.</a:t>
            </a:r>
            <a:br>
              <a:rPr lang="ru-RU" sz="3200" dirty="0"/>
            </a:br>
            <a:r>
              <a:rPr lang="ru-RU" sz="3200" dirty="0"/>
              <a:t>Организация</a:t>
            </a:r>
            <a:r>
              <a:rPr lang="ru-RU" sz="3200" i="1" dirty="0"/>
              <a:t> </a:t>
            </a:r>
            <a:r>
              <a:rPr lang="ru-RU" sz="3200" dirty="0"/>
              <a:t>– это целевое объединение ресурсов (организации созданные человеком характеризуются наличием человека как ресурса</a:t>
            </a:r>
            <a:r>
              <a:rPr lang="ru-RU" sz="3200" dirty="0" smtClean="0"/>
              <a:t>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645216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3200" i="1" dirty="0"/>
              <a:t>План</a:t>
            </a:r>
            <a:r>
              <a:rPr lang="ru-RU" sz="3200" dirty="0"/>
              <a:t> – ряд мероприятий, объединенных последовательно для достижения цели с определенными сроками выполнения.</a:t>
            </a:r>
            <a:br>
              <a:rPr lang="ru-RU" sz="3200" dirty="0"/>
            </a:br>
            <a:r>
              <a:rPr lang="ru-RU" sz="3200" dirty="0"/>
              <a:t>В плане разрабатываются задания для всех видов деятельности, для каждого подразделения или на один вид работы и выражаются конкретными показателями, определенными величинами или параметрами.</a:t>
            </a:r>
            <a:br>
              <a:rPr lang="ru-RU" sz="3200" dirty="0"/>
            </a:br>
            <a:r>
              <a:rPr lang="ru-RU" sz="3200" dirty="0"/>
              <a:t>По содержанию и форме различают следующие виды (формы) планирования.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981259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3600" b="1" i="1" dirty="0"/>
              <a:t>С точки зрения обязательности планов: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dirty="0" smtClean="0"/>
              <a:t>Директивное</a:t>
            </a:r>
            <a:r>
              <a:rPr lang="ru-RU" sz="3600" dirty="0" smtClean="0"/>
              <a:t> </a:t>
            </a:r>
            <a:r>
              <a:rPr lang="ru-RU" sz="3600" dirty="0"/>
              <a:t>планирование – обязательное для объектов планирования. Директивные планы имеют адресный характер, отличаются детализацией и используется в текущем планировании.</a:t>
            </a:r>
            <a:br>
              <a:rPr lang="ru-RU" sz="3600" dirty="0"/>
            </a:br>
            <a:r>
              <a:rPr lang="ru-RU" sz="3600" i="1" dirty="0"/>
              <a:t>Индикативное</a:t>
            </a:r>
            <a:r>
              <a:rPr lang="ru-RU" sz="3600" dirty="0"/>
              <a:t> – имеет рекомендательный характер, используется при составлении перспективных планов</a:t>
            </a:r>
            <a:r>
              <a:rPr lang="ru-RU" sz="36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0500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lvl="0"/>
            <a:r>
              <a:rPr lang="ru-RU" b="1" i="1" dirty="0"/>
              <a:t>В зависимости от срока и степени детализации плана: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долгосрочное планирование;</a:t>
            </a:r>
            <a:br>
              <a:rPr lang="ru-RU" dirty="0"/>
            </a:br>
            <a:r>
              <a:rPr lang="ru-RU" dirty="0"/>
              <a:t>среднесрочное планирование;</a:t>
            </a:r>
            <a:br>
              <a:rPr lang="ru-RU" dirty="0"/>
            </a:br>
            <a:r>
              <a:rPr lang="ru-RU" dirty="0"/>
              <a:t>краткосрочное планирование.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698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6466730"/>
          </a:xfrm>
        </p:spPr>
        <p:txBody>
          <a:bodyPr>
            <a:normAutofit fontScale="90000"/>
          </a:bodyPr>
          <a:lstStyle/>
          <a:p>
            <a:pPr lvl="0" algn="l">
              <a:spcAft>
                <a:spcPts val="600"/>
              </a:spcAft>
            </a:pPr>
            <a:r>
              <a:rPr lang="ru-RU" sz="3600" b="1" i="1" dirty="0"/>
              <a:t>По объектам планирования</a:t>
            </a:r>
            <a:r>
              <a:rPr lang="ru-RU" sz="3600" b="1" i="1" dirty="0" smtClean="0"/>
              <a:t>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u="sng" dirty="0" smtClean="0"/>
              <a:t>целевое </a:t>
            </a:r>
            <a:r>
              <a:rPr lang="ru-RU" sz="4000" u="sng" dirty="0"/>
              <a:t>планирование</a:t>
            </a:r>
            <a:r>
              <a:rPr lang="ru-RU" sz="3600" dirty="0"/>
              <a:t>, определение стратегических и тактических целей</a:t>
            </a:r>
            <a:r>
              <a:rPr lang="ru-RU" sz="3600" dirty="0" smtClean="0"/>
              <a:t>;</a:t>
            </a:r>
            <a:br>
              <a:rPr lang="ru-RU" sz="3600" dirty="0" smtClean="0"/>
            </a:br>
            <a:r>
              <a:rPr lang="ru-RU" sz="3600" u="sng" dirty="0" smtClean="0"/>
              <a:t>планирование </a:t>
            </a:r>
            <a:r>
              <a:rPr lang="ru-RU" sz="3600" u="sng" dirty="0"/>
              <a:t>средств</a:t>
            </a:r>
            <a:r>
              <a:rPr lang="ru-RU" sz="3600" dirty="0"/>
              <a:t>, для достижения поставленных целей (приобретение оборудования, прием персонала, привлечение дополнительных финансов</a:t>
            </a:r>
            <a:r>
              <a:rPr lang="ru-RU" sz="3600" dirty="0" smtClean="0"/>
              <a:t>);</a:t>
            </a:r>
            <a:br>
              <a:rPr lang="ru-RU" sz="3600" dirty="0" smtClean="0"/>
            </a:br>
            <a:r>
              <a:rPr lang="ru-RU" sz="3600" u="sng" dirty="0" smtClean="0"/>
              <a:t>программное </a:t>
            </a:r>
            <a:r>
              <a:rPr lang="ru-RU" sz="3600" u="sng" dirty="0"/>
              <a:t>планирование</a:t>
            </a:r>
            <a:r>
              <a:rPr lang="ru-RU" sz="3600" dirty="0"/>
              <a:t>, разработка и реализация программ, например программ предоставления услуг</a:t>
            </a:r>
            <a:r>
              <a:rPr lang="ru-RU" sz="3600" dirty="0" smtClean="0"/>
              <a:t>;</a:t>
            </a:r>
            <a:br>
              <a:rPr lang="ru-RU" sz="3600" dirty="0" smtClean="0"/>
            </a:br>
            <a:r>
              <a:rPr lang="ru-RU" sz="3600" u="sng" dirty="0" smtClean="0"/>
              <a:t>планирование </a:t>
            </a:r>
            <a:r>
              <a:rPr lang="ru-RU" sz="3600" u="sng" dirty="0"/>
              <a:t>действий</a:t>
            </a:r>
            <a:r>
              <a:rPr lang="ru-RU" sz="3600" dirty="0"/>
              <a:t>, например: обучение кадров, проведение ремонта помещений, оборудования и т.п</a:t>
            </a:r>
            <a:r>
              <a:rPr lang="ru-RU" sz="36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166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pPr lvl="0"/>
            <a:r>
              <a:rPr lang="ru-RU" b="1" i="1" dirty="0"/>
              <a:t>По возможности внесения изменений</a:t>
            </a:r>
            <a:r>
              <a:rPr lang="ru-RU" i="1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жесткое планирование;</a:t>
            </a:r>
            <a:br>
              <a:rPr lang="ru-RU" dirty="0"/>
            </a:br>
            <a:r>
              <a:rPr lang="ru-RU" dirty="0"/>
              <a:t>гибкое планирование.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4658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i="1" dirty="0"/>
              <a:t>По очередности во времени</a:t>
            </a:r>
            <a:r>
              <a:rPr lang="ru-RU" sz="3600" i="1" dirty="0"/>
              <a:t>: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u="sng" dirty="0" smtClean="0"/>
              <a:t>текущий план</a:t>
            </a:r>
            <a:r>
              <a:rPr lang="ru-RU" sz="3600" dirty="0" smtClean="0"/>
              <a:t>, </a:t>
            </a:r>
            <a:r>
              <a:rPr lang="ru-RU" sz="3600" dirty="0"/>
              <a:t>при котором по завершении одного плана разрабатывается другой, (планы чередуются последовательно один за другим);</a:t>
            </a:r>
            <a:br>
              <a:rPr lang="ru-RU" sz="3600" dirty="0"/>
            </a:br>
            <a:r>
              <a:rPr lang="ru-RU" sz="3600" u="sng" dirty="0" smtClean="0"/>
              <a:t>скользящей план</a:t>
            </a:r>
            <a:r>
              <a:rPr lang="ru-RU" sz="3600" dirty="0" smtClean="0"/>
              <a:t>, </a:t>
            </a:r>
            <a:r>
              <a:rPr lang="ru-RU" sz="3600" dirty="0"/>
              <a:t>при котором по истечении определенного запланированного срока план продлевается на следующий период;</a:t>
            </a:r>
            <a:br>
              <a:rPr lang="ru-RU" sz="3600" dirty="0"/>
            </a:br>
            <a:r>
              <a:rPr lang="ru-RU" sz="3600" u="sng" dirty="0" smtClean="0"/>
              <a:t>внеочередной план</a:t>
            </a:r>
            <a:r>
              <a:rPr lang="ru-RU" sz="3600" dirty="0" smtClean="0"/>
              <a:t>, предусматривает выполнение действий по </a:t>
            </a:r>
            <a:r>
              <a:rPr lang="ru-RU" sz="3600" dirty="0"/>
              <a:t>мере необходимости.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7816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pPr lvl="0"/>
            <a:r>
              <a:rPr lang="ru-RU" sz="3200" b="1" i="1" dirty="0"/>
              <a:t>По степени охвата сфер деятельности</a:t>
            </a:r>
            <a:r>
              <a:rPr lang="ru-RU" sz="3200" i="1" dirty="0"/>
              <a:t>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u="sng" dirty="0" smtClean="0"/>
              <a:t>общий план</a:t>
            </a:r>
            <a:r>
              <a:rPr lang="ru-RU" sz="3200" dirty="0" smtClean="0"/>
              <a:t> (охватывает деятельность всех </a:t>
            </a:r>
            <a:r>
              <a:rPr lang="ru-RU" sz="3200" dirty="0"/>
              <a:t>сфер </a:t>
            </a:r>
            <a:r>
              <a:rPr lang="ru-RU" sz="3200" dirty="0" smtClean="0"/>
              <a:t>организации</a:t>
            </a:r>
            <a:r>
              <a:rPr lang="ru-RU" sz="3200" dirty="0"/>
              <a:t>);</a:t>
            </a:r>
            <a:br>
              <a:rPr lang="ru-RU" sz="3200" dirty="0"/>
            </a:br>
            <a:r>
              <a:rPr lang="ru-RU" sz="3200" u="sng" dirty="0" smtClean="0"/>
              <a:t>частный план </a:t>
            </a:r>
            <a:r>
              <a:rPr lang="ru-RU" sz="3200" dirty="0" smtClean="0"/>
              <a:t>(</a:t>
            </a:r>
            <a:r>
              <a:rPr lang="ru-RU" sz="3200" dirty="0"/>
              <a:t>охватывает деятельность </a:t>
            </a:r>
            <a:r>
              <a:rPr lang="ru-RU" sz="3200" dirty="0" smtClean="0"/>
              <a:t>определенных </a:t>
            </a:r>
            <a:r>
              <a:rPr lang="ru-RU" sz="3200" dirty="0"/>
              <a:t>сфер деятельности</a:t>
            </a:r>
            <a:r>
              <a:rPr lang="ru-RU" sz="3200" dirty="0" smtClean="0"/>
              <a:t>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084298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ru-RU" sz="3600" b="1" i="1" dirty="0"/>
              <a:t>Процесс </a:t>
            </a:r>
            <a:r>
              <a:rPr lang="ru-RU" sz="3600" b="1" i="1" dirty="0" smtClean="0"/>
              <a:t>подготовки плана включает </a:t>
            </a:r>
            <a:r>
              <a:rPr lang="ru-RU" sz="3600" b="1" i="1" dirty="0"/>
              <a:t>три основных стадии: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i="1" dirty="0" smtClean="0"/>
              <a:t>Стратегический план</a:t>
            </a:r>
            <a:r>
              <a:rPr lang="ru-RU" sz="3600" dirty="0" smtClean="0"/>
              <a:t> </a:t>
            </a:r>
            <a:r>
              <a:rPr lang="ru-RU" sz="3600" dirty="0"/>
              <a:t>– предопределяет направления деятельности, поиск новых возможностей на долгосрочную перспективу.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Цель </a:t>
            </a:r>
            <a:r>
              <a:rPr lang="ru-RU" sz="3600" dirty="0"/>
              <a:t>стратегического </a:t>
            </a:r>
            <a:r>
              <a:rPr lang="ru-RU" sz="3600" dirty="0" smtClean="0"/>
              <a:t>плана </a:t>
            </a:r>
            <a:r>
              <a:rPr lang="ru-RU" sz="3600" dirty="0"/>
              <a:t>состоит в создании потенциала для сохранения организации в условиях изменяющейся внешней и внутренней среды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90394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>Текущий </a:t>
            </a:r>
            <a:r>
              <a:rPr lang="ru-RU" sz="3200" i="1" dirty="0"/>
              <a:t>или </a:t>
            </a:r>
            <a:r>
              <a:rPr lang="ru-RU" sz="3200" i="1" dirty="0" smtClean="0"/>
              <a:t>тактический план</a:t>
            </a:r>
            <a:r>
              <a:rPr lang="ru-RU" sz="3200" dirty="0" smtClean="0"/>
              <a:t> устанавливают </a:t>
            </a:r>
            <a:r>
              <a:rPr lang="ru-RU" sz="3200" dirty="0"/>
              <a:t>направления работы структурных подразделений на предстоящий период и базируется на информации, поддающейся количественному определению (на фактах, а не на предположениях).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Основой </a:t>
            </a:r>
            <a:r>
              <a:rPr lang="ru-RU" sz="3200" dirty="0"/>
              <a:t>текущего плана являются календарные планы (месячные, квартальные, полугодовые), которые представляют собой детальную конкретизацию целей и задач (в том числе обучение персонала, укрепление ресурса) определенных стратегическим планом.</a:t>
            </a:r>
          </a:p>
        </p:txBody>
      </p:sp>
    </p:spTree>
    <p:extLst>
      <p:ext uri="{BB962C8B-B14F-4D97-AF65-F5344CB8AC3E}">
        <p14:creationId xmlns:p14="http://schemas.microsoft.com/office/powerpoint/2010/main" val="297474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противоэпидемическую деятельность вовлечены организации выполняющие разнородные функции важно определение цели их деятельности </a:t>
            </a:r>
            <a:r>
              <a:rPr lang="ru-RU" sz="3200" dirty="0"/>
              <a:t>и </a:t>
            </a:r>
            <a:r>
              <a:rPr lang="ru-RU" sz="3200" dirty="0" smtClean="0"/>
              <a:t>развития, путей </a:t>
            </a:r>
            <a:r>
              <a:rPr lang="ru-RU" sz="3200" dirty="0"/>
              <a:t>и средств их </a:t>
            </a:r>
            <a:r>
              <a:rPr lang="ru-RU" sz="3200" dirty="0" smtClean="0"/>
              <a:t>достижения.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7013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Оперативный план </a:t>
            </a:r>
            <a:r>
              <a:rPr lang="ru-RU" sz="3200" dirty="0"/>
              <a:t>– </a:t>
            </a:r>
            <a:r>
              <a:rPr lang="ru-RU" sz="3200" dirty="0" smtClean="0"/>
              <a:t>процесс </a:t>
            </a:r>
            <a:r>
              <a:rPr lang="ru-RU" sz="3200" dirty="0"/>
              <a:t>реализации задач, поставленных текущими планами</a:t>
            </a:r>
            <a:r>
              <a:rPr lang="ru-RU" sz="3200" dirty="0" smtClean="0"/>
              <a:t>, план действий. </a:t>
            </a:r>
            <a:r>
              <a:rPr lang="ru-RU" sz="3200" dirty="0"/>
              <a:t>Элементами оперативного плана чаще является календарный план, определяющий последовательность и сроки выполнения задания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051934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/>
              <a:t>Планы можно разделить на 4 основные группы:</a:t>
            </a:r>
            <a:br>
              <a:rPr lang="ru-RU" sz="3200" dirty="0"/>
            </a:br>
            <a:r>
              <a:rPr lang="ru-RU" sz="3200" u="sng" dirty="0"/>
              <a:t>планы работы по времени </a:t>
            </a:r>
            <a:r>
              <a:rPr lang="ru-RU" sz="3200" dirty="0"/>
              <a:t>(текущие и перспективные);</a:t>
            </a:r>
            <a:br>
              <a:rPr lang="ru-RU" sz="3200" dirty="0"/>
            </a:br>
            <a:r>
              <a:rPr lang="ru-RU" sz="3200" u="sng" dirty="0"/>
              <a:t>планы развития </a:t>
            </a:r>
            <a:r>
              <a:rPr lang="ru-RU" sz="3200" dirty="0"/>
              <a:t>(создание новых подразделений, реструктуризация) и планы по отдельным видам деятельности (проведения лабораторно-инструментальных исследований, мероприятий организационно-методического характера и т.д.);</a:t>
            </a:r>
            <a:br>
              <a:rPr lang="ru-RU" sz="3200" dirty="0"/>
            </a:br>
            <a:r>
              <a:rPr lang="ru-RU" sz="3200" u="sng" dirty="0"/>
              <a:t>планы по отдельным видам деятельности </a:t>
            </a:r>
            <a:r>
              <a:rPr lang="ru-RU" sz="3200" dirty="0"/>
              <a:t>(для учреждений санитарно-эпидемиологической службы – по объектам надзора, для ЛПО – по видам медицинской </a:t>
            </a:r>
            <a:r>
              <a:rPr lang="ru-RU" sz="3200" dirty="0" smtClean="0"/>
              <a:t>помощи).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u="sng" dirty="0"/>
              <a:t>комплексные планы </a:t>
            </a:r>
            <a:r>
              <a:rPr lang="ru-RU" sz="3200" dirty="0"/>
              <a:t>санитарно-оздоровительных и противоэпидемических мероприятий;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340201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Структуру плана группируют по 4 основным разделам</a:t>
            </a:r>
            <a:r>
              <a:rPr lang="ru-RU" sz="3600" dirty="0" smtClean="0"/>
              <a:t>: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организационные мероприятия и работа с кадрами</a:t>
            </a:r>
            <a:r>
              <a:rPr lang="ru-RU" sz="3600" dirty="0" smtClean="0"/>
              <a:t>;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мероприятия по предупреждению и снижению заболеваемости</a:t>
            </a:r>
            <a:r>
              <a:rPr lang="ru-RU" sz="3600" dirty="0" smtClean="0"/>
              <a:t>;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профилактические и оздоровительные мероприятия</a:t>
            </a:r>
            <a:r>
              <a:rPr lang="ru-RU" sz="3600" dirty="0" smtClean="0"/>
              <a:t>;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материально-техническое </a:t>
            </a:r>
            <a:r>
              <a:rPr lang="ru-RU" sz="3600" dirty="0" smtClean="0"/>
              <a:t>оснащение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2148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Основными критериями, оказывающими влияние на форму </a:t>
            </a:r>
            <a:r>
              <a:rPr lang="ru-RU" sz="3600" dirty="0" smtClean="0"/>
              <a:t>плана, </a:t>
            </a:r>
            <a:r>
              <a:rPr lang="ru-RU" sz="3600" dirty="0"/>
              <a:t>являются эффективность и бюджетирование.</a:t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u="sng" dirty="0" smtClean="0"/>
              <a:t>Критерием </a:t>
            </a:r>
            <a:r>
              <a:rPr lang="ru-RU" sz="3600" i="1" u="sng" dirty="0"/>
              <a:t>эффективности</a:t>
            </a:r>
            <a:r>
              <a:rPr lang="ru-RU" sz="3600" u="sng" dirty="0"/>
              <a:t> </a:t>
            </a:r>
            <a:r>
              <a:rPr lang="ru-RU" sz="3600" dirty="0"/>
              <a:t>плана является возможность его использования на практике как руководства к действию.</a:t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Эффективность </a:t>
            </a:r>
            <a:r>
              <a:rPr lang="ru-RU" sz="3600" dirty="0"/>
              <a:t>планирования обеспечивают: непрерывность, приоритетность и координация действий.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8668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6583362"/>
          </a:xfrm>
        </p:spPr>
        <p:txBody>
          <a:bodyPr>
            <a:normAutofit/>
          </a:bodyPr>
          <a:lstStyle/>
          <a:p>
            <a:r>
              <a:rPr lang="ru-RU" sz="3100" i="1" u="sng" dirty="0"/>
              <a:t>Непрерывность</a:t>
            </a:r>
            <a:r>
              <a:rPr lang="ru-RU" sz="3100" dirty="0"/>
              <a:t> – охват все этапов работы.</a:t>
            </a:r>
            <a:br>
              <a:rPr lang="ru-RU" sz="3100" dirty="0"/>
            </a:br>
            <a:r>
              <a:rPr lang="ru-RU" sz="3100" i="1" u="sng" dirty="0"/>
              <a:t>Приоритетность</a:t>
            </a:r>
            <a:r>
              <a:rPr lang="ru-RU" sz="3100" dirty="0"/>
              <a:t> – выбор ведущих звеньев, от реализации которых зависит решение поставленных задач.</a:t>
            </a:r>
            <a:br>
              <a:rPr lang="ru-RU" sz="3100" dirty="0"/>
            </a:br>
            <a:r>
              <a:rPr lang="ru-RU" sz="3100" i="1" u="sng" dirty="0"/>
              <a:t>Координация</a:t>
            </a:r>
            <a:r>
              <a:rPr lang="ru-RU" sz="3100" dirty="0"/>
              <a:t> – привлечение всех подразделений и служб с целью обеспечения сбалансированности совместной работы.</a:t>
            </a:r>
            <a:br>
              <a:rPr lang="ru-RU" sz="3100" dirty="0"/>
            </a:br>
            <a:r>
              <a:rPr lang="ru-RU" sz="3100" i="1" u="sng" dirty="0"/>
              <a:t>Бюджетирование</a:t>
            </a:r>
            <a:r>
              <a:rPr lang="ru-RU" sz="3100" u="sng" dirty="0"/>
              <a:t> </a:t>
            </a:r>
            <a:r>
              <a:rPr lang="ru-RU" sz="3100" dirty="0"/>
              <a:t>– финансовое обеспечение плана. Бюджет как </a:t>
            </a:r>
            <a:r>
              <a:rPr lang="ru-RU" sz="3100" dirty="0" smtClean="0"/>
              <a:t>доходы </a:t>
            </a:r>
            <a:r>
              <a:rPr lang="ru-RU" sz="3100" dirty="0"/>
              <a:t>и расходы </a:t>
            </a:r>
            <a:r>
              <a:rPr lang="ru-RU" sz="3100" dirty="0" smtClean="0"/>
              <a:t>необходимые для </a:t>
            </a:r>
            <a:r>
              <a:rPr lang="ru-RU" sz="3100" dirty="0"/>
              <a:t>достижения поставленных целей.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Современный </a:t>
            </a:r>
            <a:r>
              <a:rPr lang="ru-RU" sz="3100" dirty="0"/>
              <a:t>метод повышения эффективности бюджетных расходов – </a:t>
            </a:r>
            <a:r>
              <a:rPr lang="ru-RU" sz="3100" i="1" dirty="0"/>
              <a:t>бюджетирование ориентированное на </a:t>
            </a:r>
            <a:r>
              <a:rPr lang="ru-RU" sz="3100" i="1" dirty="0" smtClean="0"/>
              <a:t>результат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0115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Любой по виду план является развитием программы.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Содержание программ зависит от принятых принципов их разработки: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проблемно-тематическим,</a:t>
            </a:r>
            <a:br>
              <a:rPr lang="ru-RU" dirty="0" smtClean="0"/>
            </a:br>
            <a:r>
              <a:rPr lang="ru-RU" dirty="0" smtClean="0"/>
              <a:t>функционально-отраслевым </a:t>
            </a:r>
            <a:r>
              <a:rPr lang="ru-RU" dirty="0"/>
              <a:t>программно-целевым 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4521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Логическим продолжением ретроспективного эпидемиологического анализа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является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оперативный эпидемиологический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анализ.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 ОЭА: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динамики эпидемиологической ситуации для принятия оперативных решений по управлению эпидемическим процессом.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эпидемиологической практике существует понятие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предэпидемическая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диагностика»: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своевременное обнаружение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предпосылок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предвестников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возможного осложнения эпидемиологической ситуации.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Основа к разработке рекомендаций по оперативной коррекции плана профилактических и противоэпидемических мероприятий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Предпосылки – природные и социальные явления, усиливающие взаимодействие сочленов паразитарной системы эпидемического процесса и активизирует реализацию механизма передачи.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Предвестники – признаки начавшейся активизации взаимодействия сочленов паразитарной системы, свидетельствующие о возможности её перерастания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манифестный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эпидемический процесс.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2777" y="350376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Функция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461878" y="1525434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678894" y="1268760"/>
            <a:ext cx="288032" cy="41764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583016" y="1525434"/>
            <a:ext cx="205007" cy="2332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1520" y="2348880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Действие некой системы в целостности общей системы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99481" y="5445224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начение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чего-нибудь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7591" y="3858327"/>
            <a:ext cx="3275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Обязанность, 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круг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деятельности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подлежащая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исполнению работа.</a:t>
            </a:r>
          </a:p>
        </p:txBody>
      </p:sp>
    </p:spTree>
    <p:extLst>
      <p:ext uri="{BB962C8B-B14F-4D97-AF65-F5344CB8AC3E}">
        <p14:creationId xmlns:p14="http://schemas.microsoft.com/office/powerpoint/2010/main" val="308669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3200" b="1" dirty="0"/>
              <a:t>Организационный этап</a:t>
            </a:r>
            <a:r>
              <a:rPr lang="ru-RU" sz="3200" dirty="0"/>
              <a:t> управленческой деятельности включает:</a:t>
            </a:r>
            <a:br>
              <a:rPr lang="ru-RU" sz="3200" dirty="0"/>
            </a:br>
            <a:r>
              <a:rPr lang="ru-RU" sz="3200" dirty="0"/>
              <a:t>Оформление решения, составление плана мероприятий и доведение его до исполнителей;</a:t>
            </a:r>
            <a:br>
              <a:rPr lang="ru-RU" sz="3200" dirty="0"/>
            </a:br>
            <a:r>
              <a:rPr lang="ru-RU" sz="3200" dirty="0"/>
              <a:t>Организацию методического руководства и оперативной работы по выполнению решения;</a:t>
            </a:r>
            <a:br>
              <a:rPr lang="ru-RU" sz="3200" dirty="0"/>
            </a:br>
            <a:r>
              <a:rPr lang="ru-RU" sz="3200" dirty="0"/>
              <a:t>Контроль исполнения запланированных мероприятий, оценку качества и эффективности управленческих решений.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65864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583362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Оценка </a:t>
            </a:r>
            <a:r>
              <a:rPr lang="ru-RU" sz="3600" b="1" dirty="0" smtClean="0"/>
              <a:t>качества и эффективности </a:t>
            </a:r>
            <a:r>
              <a:rPr lang="ru-RU" sz="3600" b="1" dirty="0"/>
              <a:t>противоэпидемической </a:t>
            </a:r>
            <a:r>
              <a:rPr lang="ru-RU" sz="3600" b="1" dirty="0" smtClean="0"/>
              <a:t>деятельности</a:t>
            </a:r>
            <a:br>
              <a:rPr lang="ru-RU" sz="3600" b="1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Качество противоэпидемической деятельность –полнота и своевременность исполнения функциональных обязанностей.</a:t>
            </a:r>
            <a:br>
              <a:rPr lang="ru-RU" sz="3600" dirty="0" smtClean="0"/>
            </a:br>
            <a:r>
              <a:rPr lang="ru-RU" sz="3600" dirty="0" smtClean="0"/>
              <a:t> </a:t>
            </a:r>
            <a:r>
              <a:rPr lang="ru-RU" sz="3600" b="1" dirty="0"/>
              <a:t> 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Эффективность противоэпидемической деятельности – это способность изменять уровень, структуру и динамику инфекционной заболеваемости, предотвращать или уменьшать связанный с заболеваемостью ущерб здоровью населения.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9390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dirty="0"/>
              <a:t>Эффективность противоэпидемической деятельности рассматривают в трех взаимосвязанных аспектах: эпидемиологическом, социальном и экономическом.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2104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3600" dirty="0"/>
              <a:t>Э</a:t>
            </a:r>
            <a:r>
              <a:rPr lang="ru-RU" sz="3600" i="1" dirty="0"/>
              <a:t>пидемиологическая эффективность </a:t>
            </a:r>
            <a:r>
              <a:rPr lang="ru-RU" sz="3600" dirty="0"/>
              <a:t>характеризует  величину предотвращенных инфекционных заболеваний населения и связанных с заболеваемостью явлений по изменению уровня заболеваемости инфекционными болезнями населения.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Выражают </a:t>
            </a:r>
            <a:r>
              <a:rPr lang="ru-RU" sz="3600" dirty="0"/>
              <a:t>в виде индекса </a:t>
            </a:r>
            <a:r>
              <a:rPr lang="ru-RU" sz="3600" dirty="0" smtClean="0"/>
              <a:t>эффективности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0504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0000"/>
          </a:bodyPr>
          <a:lstStyle/>
          <a:p>
            <a:r>
              <a:rPr lang="ru-RU" sz="3600" i="1" u="sng" dirty="0"/>
              <a:t>Социальная эффективность</a:t>
            </a:r>
            <a:r>
              <a:rPr lang="ru-RU" sz="3600" u="sng" dirty="0"/>
              <a:t> </a:t>
            </a:r>
            <a:r>
              <a:rPr lang="ru-RU" sz="3600" dirty="0"/>
              <a:t>связана с предотвращением убыли населения в целом и уменьшением смертности и инвалидности дееспособного населения.</a:t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u="sng" dirty="0" smtClean="0"/>
              <a:t>Экономическая </a:t>
            </a:r>
            <a:r>
              <a:rPr lang="ru-RU" sz="3600" i="1" u="sng" dirty="0"/>
              <a:t>эффективность</a:t>
            </a:r>
            <a:r>
              <a:rPr lang="ru-RU" sz="3600" u="sng" dirty="0"/>
              <a:t> </a:t>
            </a:r>
            <a:r>
              <a:rPr lang="ru-RU" sz="3600" dirty="0"/>
              <a:t>выражается эффектом, который достигнут в результате сохранения трудоспособности населения и предотвращения расходов на лечение больных, проведением мероприятий в эпидемических очагах и т.д.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168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54868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Функции санитарной службы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691680" y="12687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732240" y="12687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72000" y="1268760"/>
            <a:ext cx="0" cy="4320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2411760" y="5589240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Эпидемиолого-диагностическая</a:t>
            </a:r>
            <a:endParaRPr lang="ru-RU" sz="2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71600" y="4149080"/>
            <a:ext cx="28803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Методическая</a:t>
            </a:r>
            <a:endParaRPr lang="ru-RU" sz="2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92080" y="4149080"/>
            <a:ext cx="28803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Контрольная</a:t>
            </a:r>
            <a:endParaRPr lang="ru-RU" sz="2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1988840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Организационная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12160" y="1988839"/>
            <a:ext cx="2880320" cy="1423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Исполнительская</a:t>
            </a:r>
            <a:endParaRPr lang="ru-RU" sz="2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3131840" y="1268760"/>
            <a:ext cx="72008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292080" y="1268760"/>
            <a:ext cx="72008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8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54868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Функции медицинской службы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691680" y="12687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732240" y="12687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971600" y="4149080"/>
            <a:ext cx="28803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Методическая</a:t>
            </a:r>
            <a:endParaRPr lang="ru-RU" sz="2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92080" y="4149080"/>
            <a:ext cx="28803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Контрольная</a:t>
            </a:r>
            <a:endParaRPr lang="ru-RU" sz="2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1988840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Организационная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12160" y="1972313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Исполнительская</a:t>
            </a:r>
            <a:endParaRPr lang="ru-RU" sz="2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3131840" y="1268760"/>
            <a:ext cx="72008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292080" y="1268760"/>
            <a:ext cx="72008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44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600" i="1" dirty="0" smtClean="0"/>
              <a:t>Планирование</a:t>
            </a:r>
            <a:r>
              <a:rPr lang="ru-RU" sz="3600" dirty="0" smtClean="0"/>
              <a:t> </a:t>
            </a:r>
            <a:r>
              <a:rPr lang="ru-RU" sz="3600" dirty="0"/>
              <a:t>– это определение цели деятельности и развития организации, а также путей и средств их достижения.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Планирование </a:t>
            </a:r>
            <a:r>
              <a:rPr lang="ru-RU" sz="3600" dirty="0"/>
              <a:t>устанавливает цель и способ ее достижения, обеспечивает своевременность решений, даёт возможность контролировать ситуацию</a:t>
            </a:r>
            <a:r>
              <a:rPr lang="ru-RU" sz="36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310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Управление противоэпидемической деятельностью осуществляет ….. 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Федеральный закон от 30 марта 1999 г. № 52-ФЗ «О санитарно-эпидемиологическом благополучии населения»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791</Words>
  <Application>Microsoft Office PowerPoint</Application>
  <PresentationFormat>Экран (4:3)</PresentationFormat>
  <Paragraphs>99</Paragraphs>
  <Slides>54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8" baseType="lpstr">
      <vt:lpstr>Arial</vt:lpstr>
      <vt:lpstr>Calibri</vt:lpstr>
      <vt:lpstr>Times New Roman</vt:lpstr>
      <vt:lpstr>Тема Office</vt:lpstr>
      <vt:lpstr>   Управление эпидемиологической деятельностью   </vt:lpstr>
      <vt:lpstr>Управление: организация процесса, которая обеспечивает достижение определенных целей. </vt:lpstr>
      <vt:lpstr> Деятельность – активное взаимодействие  человека с окружающим миром, в ходе которого он целенаправленно воздействует на объект и за счет этого удовлетворяет свои потребности. </vt:lpstr>
      <vt:lpstr>В противоэпидемическую деятельность вовлечены организации выполняющие разнородные функции важно определение цели их деятельности и развития, путей и средств их достижения.</vt:lpstr>
      <vt:lpstr>Презентация PowerPoint</vt:lpstr>
      <vt:lpstr>Презентация PowerPoint</vt:lpstr>
      <vt:lpstr>Презентация PowerPoint</vt:lpstr>
      <vt:lpstr>Планирование – это определение цели деятельности и развития организации, а также путей и средств их достижения.   Планирование устанавливает цель и способ ее достижения, обеспечивает своевременность решений, даёт возможность контролировать ситуацию.</vt:lpstr>
      <vt:lpstr>Управление противоэпидемической деятельностью осуществляет …..      Федеральный закон от 30 марта 1999 г. № 52-ФЗ «О санитарно-эпидемиологическом благополучии населения»</vt:lpstr>
      <vt:lpstr>Процесс управления содержит три, циклически повторяющихся этапа:</vt:lpstr>
      <vt:lpstr>Эпидемиологический надзор – компоненты системы, определяемой как управление эпидемическим процессом   </vt:lpstr>
      <vt:lpstr>Эпидемиологический надзор  информационная система обеспечения сведениями, необходимыми для осуществления мероприятий по профилактике и снижению инфекционной заболеваемости населения. </vt:lpstr>
      <vt:lpstr>Эпидемиологический надзор служит основой для разработки стратегии и тактики, рационального планирования, реализации, корректировки и усовершенствования деятельности санитарно-противоэпидемической службы по борьбе с инфекционными болезнями и их профилактике. </vt:lpstr>
      <vt:lpstr>Основные положения эпидемиологического надзора (сбор, анализ, интерпретация и передача информации о состоянии здоровья населения) можно распространить и на неинфекционные заболевания.</vt:lpstr>
      <vt:lpstr>Эпидемиологический надзор осуществляют в соответствии с комплексно-целевыми программами, специально разрабатываемыми для каждой нозологической формы инфекционных болезней.    Любая программа эпидемиологического надзора должна определять: </vt:lpstr>
      <vt:lpstr>                       Цель и задачи:  - определение территории, охваченной надзором; - группы населения, берущуюся под надзор, и    длительность предстоящего периода наблюдения; - характер и объём информации, подлежащей сбору;  - источники получения информации (ЛПУ,    клинические, микробиологические,    вирусологические, паразитологические    лаборатории и др.); - способы и периодичность сбора первичной    информации, частоту (периодичность) анализа    информации, методы анализа информации,    первичные и окончательные формы таблиц и    отчётности, способы представления отчётности.</vt:lpstr>
      <vt:lpstr>Программы надзора включают взаимосвязанные самостоятельные разделы (подсистемы):   информационно-аналитический; диагностический. </vt:lpstr>
      <vt:lpstr>Информационно-аналитическая подсистема – базовый раздел эпидемиологического надзора.  В её рамках учитывают все формы проявления заболеваний, а также прослеживают динамику носительства, заболеваемости, летальности и смертности.   Объём необходимых сведений в каждом случае зависит от особенностей эпидемиологии болезни и реальных возможностей противоэпидемической системы</vt:lpstr>
      <vt:lpstr>Основой разработки программы эпидемиологического надзора является ретроспективный анализ эпидемиологической ситуации.   Цель РЭА определить первоочередные направления эпидемиологического надзора за изучаемой инфекционной болезнью в конкретных условиях.</vt:lpstr>
      <vt:lpstr>Презентация PowerPoint</vt:lpstr>
      <vt:lpstr>Цель:</vt:lpstr>
      <vt:lpstr>Задачи РЭА:</vt:lpstr>
      <vt:lpstr>Этапы РЭА</vt:lpstr>
      <vt:lpstr>7-й этап</vt:lpstr>
      <vt:lpstr>Принятия решения по выявленной проблеме включает в себя четыре последовательных этапа.  Первый этап – формулировка проблемы противоэпидемической работы с учетом указаний вышестоящих органов управления, выводов эпидемиологической диагностики, сведений о потенциальной эффективности мероприятий и ресурсе системы противоэпидемического обеспечения.</vt:lpstr>
      <vt:lpstr>Второй этап – изучение выявленной проблемы, определяют ближайшие и перспективные цели, формулируются задачи управления с указанием причин и условий заболеваемости, возможность эффективного воздействия на них.  В формулировке задачи используются термины процессов (например, снижение заболеваемости) или термины результата (снижение заболеваемости до определенного уровня, предупреждение сезонных подъемов заболеваемости и др.).</vt:lpstr>
      <vt:lpstr>Третий этап – подготовка к принятию решения.  Основная задача состоит в согласовании возможных путей решения проблемы с имеющимися средствами. Основанием выбора варианта решения является эпидемиологический прогноз развития ситуации с учетом эффективности мероприятий и возможности их реализации.</vt:lpstr>
      <vt:lpstr> Четвертый этап – принятие окончательного решения с учетом ресурса системы. На этом этапе согласовывается проект решения с органами управления, определяется перечень, объем мероприятий, сроки их выполнения и исполнители.  Реализация решения начинается с его оформления в виде документа – проекта приказа, распоряжения, указания, плана мероприятий и т.п. </vt:lpstr>
      <vt:lpstr>                               Постановление:  акт, принимаемый высшим органом коллегиального управления по наиболее важным и принципиальным вопросам их деятельности.                                       Приказ:  правовой акт, издаваемый руководителем организации, действующим на основании единоначалия в целях решения основных и оперативных задач.                                Распоряжение: акт управления, обладающий обязательной силой для граждан и организаций, которым оно адресовано.                                Указание: правовой акт, издаваемый руководителем организации для решения оперативных вопросов, имеющий информационно-методический характер.</vt:lpstr>
      <vt:lpstr>Функционирование организации подразумевает взаимодействие и совместную работу нескольких звеньев (людей, отделений, лабораторий и т.д.), эффективность деятельности которой достигается четко поставленной задачей плана. Организация – это целевое объединение ресурсов (организации созданные человеком характеризуются наличием человека как ресурса)</vt:lpstr>
      <vt:lpstr>План – ряд мероприятий, объединенных последовательно для достижения цели с определенными сроками выполнения. В плане разрабатываются задания для всех видов деятельности, для каждого подразделения или на один вид работы и выражаются конкретными показателями, определенными величинами или параметрами. По содержанию и форме различают следующие виды (формы) планирования. </vt:lpstr>
      <vt:lpstr>С точки зрения обязательности планов:  Директивное планирование – обязательное для объектов планирования. Директивные планы имеют адресный характер, отличаются детализацией и используется в текущем планировании. Индикативное – имеет рекомендательный характер, используется при составлении перспективных планов.</vt:lpstr>
      <vt:lpstr>В зависимости от срока и степени детализации плана: долгосрочное планирование; среднесрочное планирование; краткосрочное планирование. </vt:lpstr>
      <vt:lpstr>По объектам планирования: целевое планирование, определение стратегических и тактических целей; планирование средств, для достижения поставленных целей (приобретение оборудования, прием персонала, привлечение дополнительных финансов); программное планирование, разработка и реализация программ, например программ предоставления услуг; планирование действий, например: обучение кадров, проведение ремонта помещений, оборудования и т.п.</vt:lpstr>
      <vt:lpstr>По возможности внесения изменений: жесткое планирование; гибкое планирование. </vt:lpstr>
      <vt:lpstr>По очередности во времени: текущий план, при котором по завершении одного плана разрабатывается другой, (планы чередуются последовательно один за другим); скользящей план, при котором по истечении определенного запланированного срока план продлевается на следующий период; внеочередной план, предусматривает выполнение действий по мере необходимости. </vt:lpstr>
      <vt:lpstr>По степени охвата сфер деятельности: общий план (охватывает деятельность всех сфер организации); частный план (охватывает деятельность определенных сфер деятельности).</vt:lpstr>
      <vt:lpstr>Процесс подготовки плана включает три основных стадии: Стратегический план – предопределяет направления деятельности, поиск новых возможностей на долгосрочную перспективу.  Цель стратегического плана состоит в создании потенциала для сохранения организации в условиях изменяющейся внешней и внутренней среды.</vt:lpstr>
      <vt:lpstr>Текущий или тактический план устанавливают направления работы структурных подразделений на предстоящий период и базируется на информации, поддающейся количественному определению (на фактах, а не на предположениях).   Основой текущего плана являются календарные планы (месячные, квартальные, полугодовые), которые представляют собой детальную конкретизацию целей и задач (в том числе обучение персонала, укрепление ресурса) определенных стратегическим планом.</vt:lpstr>
      <vt:lpstr>Оперативный план – процесс реализации задач, поставленных текущими планами, план действий. Элементами оперативного плана чаще является календарный план, определяющий последовательность и сроки выполнения задания.</vt:lpstr>
      <vt:lpstr>Планы можно разделить на 4 основные группы: планы работы по времени (текущие и перспективные); планы развития (создание новых подразделений, реструктуризация) и планы по отдельным видам деятельности (проведения лабораторно-инструментальных исследований, мероприятий организационно-методического характера и т.д.); планы по отдельным видам деятельности (для учреждений санитарно-эпидемиологической службы – по объектам надзора, для ЛПО – по видам медицинской помощи). комплексные планы санитарно-оздоровительных и противоэпидемических мероприятий; </vt:lpstr>
      <vt:lpstr>Структуру плана группируют по 4 основным разделам:  организационные мероприятия и работа с кадрами;  мероприятия по предупреждению и снижению заболеваемости;  профилактические и оздоровительные мероприятия;  материально-техническое оснащение</vt:lpstr>
      <vt:lpstr>Основными критериями, оказывающими влияние на форму плана, являются эффективность и бюджетирование.  Критерием эффективности плана является возможность его использования на практике как руководства к действию.  Эффективность планирования обеспечивают: непрерывность, приоритетность и координация действий. </vt:lpstr>
      <vt:lpstr>Непрерывность – охват все этапов работы. Приоритетность – выбор ведущих звеньев, от реализации которых зависит решение поставленных задач. Координация – привлечение всех подразделений и служб с целью обеспечения сбалансированности совместной работы. Бюджетирование – финансовое обеспечение плана. Бюджет как доходы и расходы необходимые для достижения поставленных целей.  Современный метод повышения эффективности бюджетных расходов – бюджетирование ориентированное на результат</vt:lpstr>
      <vt:lpstr>Любой по виду план является развитием программы.  Содержание программ зависит от принятых принципов их разработки:  проблемно-тематическим, функционально-отраслевым программно-целевым . </vt:lpstr>
      <vt:lpstr>Логическим продолжением ретроспективного эпидемиологического анализа является  оперативный эпидемиологический анализ.   Цель ОЭА: изучение динамики эпидемиологической ситуации для принятия оперативных решений по управлению эпидемическим процессом.</vt:lpstr>
      <vt:lpstr>В эпидемиологической практике существует понятие «предэпидемическая диагностика»:   своевременное обнаружение предпосылок и предвестников возможного осложнения эпидемиологической ситуации.   Основа к разработке рекомендаций по оперативной коррекции плана профилактических и противоэпидемических мероприятий </vt:lpstr>
      <vt:lpstr>Предпосылки – природные и социальные явления, усиливающие взаимодействие сочленов паразитарной системы эпидемического процесса и активизирует реализацию механизма передачи.</vt:lpstr>
      <vt:lpstr>Предвестники – признаки начавшейся активизации взаимодействия сочленов паразитарной системы, свидетельствующие о возможности её перерастания в манифестный эпидемический процесс.</vt:lpstr>
      <vt:lpstr>Организационный этап управленческой деятельности включает: Оформление решения, составление плана мероприятий и доведение его до исполнителей; Организацию методического руководства и оперативной работы по выполнению решения; Контроль исполнения запланированных мероприятий, оценку качества и эффективности управленческих решений. </vt:lpstr>
      <vt:lpstr>Оценка качества и эффективности противоэпидемической деятельности  Качество противоэпидемической деятельность –полнота и своевременность исполнения функциональных обязанностей.    Эффективность противоэпидемической деятельности – это способность изменять уровень, структуру и динамику инфекционной заболеваемости, предотвращать или уменьшать связанный с заболеваемостью ущерб здоровью населения. </vt:lpstr>
      <vt:lpstr>Эффективность противоэпидемической деятельности рассматривают в трех взаимосвязанных аспектах: эпидемиологическом, социальном и экономическом. </vt:lpstr>
      <vt:lpstr>Эпидемиологическая эффективность характеризует  величину предотвращенных инфекционных заболеваний населения и связанных с заболеваемостью явлений по изменению уровня заболеваемости инфекционными болезнями населения.   Выражают в виде индекса эффективности</vt:lpstr>
      <vt:lpstr>Социальная эффективность связана с предотвращением убыли населения в целом и уменьшением смертности и инвалидности дееспособного населения.  Экономическая эффективность выражается эффектом, который достигнут в результате сохранения трудоспособности населения и предотвращения расходов на лечение больных, проведением мероприятий в эпидемических очагах и т.д.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Эпидемиологический надзор    Доцент кафедры эпидемиологии и инфекционных болезней  ГБОУ ВПО «ОрГМА МЗРФ», к.м.н. Самойлов М.И.  Оренбург - 2014</dc:title>
  <dc:creator>user</dc:creator>
  <cp:lastModifiedBy>Владелец</cp:lastModifiedBy>
  <cp:revision>58</cp:revision>
  <dcterms:created xsi:type="dcterms:W3CDTF">2014-04-16T17:25:47Z</dcterms:created>
  <dcterms:modified xsi:type="dcterms:W3CDTF">2019-06-17T17:15:28Z</dcterms:modified>
</cp:coreProperties>
</file>