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9" r:id="rId5"/>
    <p:sldId id="267" r:id="rId6"/>
    <p:sldId id="260" r:id="rId7"/>
    <p:sldId id="266" r:id="rId8"/>
    <p:sldId id="261" r:id="rId9"/>
    <p:sldId id="262" r:id="rId10"/>
    <p:sldId id="268" r:id="rId11"/>
    <p:sldId id="271" r:id="rId12"/>
    <p:sldId id="269" r:id="rId13"/>
    <p:sldId id="264" r:id="rId14"/>
    <p:sldId id="263" r:id="rId15"/>
    <p:sldId id="279" r:id="rId16"/>
    <p:sldId id="270" r:id="rId17"/>
    <p:sldId id="272" r:id="rId18"/>
    <p:sldId id="281" r:id="rId19"/>
    <p:sldId id="282" r:id="rId20"/>
    <p:sldId id="273" r:id="rId21"/>
    <p:sldId id="274" r:id="rId22"/>
    <p:sldId id="275" r:id="rId23"/>
    <p:sldId id="276" r:id="rId24"/>
    <p:sldId id="277" r:id="rId25"/>
    <p:sldId id="278" r:id="rId26"/>
    <p:sldId id="280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A01AB0-F83C-4750-8E0F-7394DB947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5187DB-FFDA-43B4-B8B9-4753617229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459EF2-60FE-4071-BC21-5672A2D43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EBFC93-F6D2-4D35-AE25-4D0246ACD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9ECB4F-6858-46FF-970B-8C33B9DC6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030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435072-B462-45FE-B5C6-D6432FB9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6FA5D7-949D-49E3-AFC8-54BD11AC9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D5510E-A562-462B-A88F-214F238DA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8AD07E-3F36-4B9F-9D85-C47F0E471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86D34E-B0B5-4843-A64B-54741707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91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4242F9E-EB21-4D5B-B66C-992E0E4A9C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32DFB5-0C85-4351-87FE-885AFB44B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4A0FC2-B2DD-4950-8FE3-02EAA734B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19B587-F13F-49EC-AF24-9FFCB16F5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F0C3C8-D168-47B4-AB34-BBCD0038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92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B281B-D0B6-4ACF-B790-C14A517E0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A7DE85-C02F-4D4B-AD1D-71379720A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C084D6-16A9-4E73-AA3A-1B41BF163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2E5BB3-7495-4BF6-8FB7-9E83BA8B9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ACF6E5-76E6-4272-9548-060EF5614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67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7B9C71-2F36-4AE1-9F50-1FE5F8754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126881-D65A-42AD-AD5A-A27A8A98E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9E1A53-BDC1-49F3-99EB-40D14782D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074997-7D6A-432F-9FD1-1B617BBC2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27D410-6BF9-456A-AFB5-95DC660B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55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0B42F-288C-46D0-AB10-222433084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8531B7-0E24-44D0-8B12-014422D7DE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45B6B8-9F70-48E5-905B-B6A9A508A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AC86EC-B31E-41EB-BA5B-0EFFFF472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AAF13D-EF71-4922-AC3E-89A04424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7A6EBF-9CD1-4F60-85C8-1B4F8EE9C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39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6CDF5-4C0F-44DD-931E-962855692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1E5F4D-D6EB-41C1-B302-684DF6797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E93780-BE91-49D6-9846-30E5C8485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9024430-F648-4615-BB4D-77DF11B695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A6B232B-317E-4A55-9EC6-E5D18C8585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88459D-FD7B-436A-9EC6-3A97F782A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55C439-D690-4BF9-AFF9-E9473B52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EB2D408-6901-4961-8986-65753C3EA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40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2245A0-08E1-4A35-A796-83A226F8E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2024421-4607-43D2-96F5-5C30436EC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4A80E14-75E5-4D81-BA82-2B93B4B59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7A1EE75-CCF8-4AF2-8D9A-45E04E853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8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B5439BC-461C-4514-8523-F8BA5468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A0F398-981F-409E-9BFD-3B9B06A37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A3AE69-64E0-4DF6-9760-9322955A7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42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EFCD6C-C4FD-44F3-A91E-2D3241A0C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471231-B6C8-4F49-97C9-667ADEE7D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77F20F-D633-4311-B2C9-6D9902EDE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AD7203-111F-4991-A987-FD936B195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567B34-1358-40B5-84A8-6117D7E1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6913DE-D429-4C77-BEF7-64057D60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31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CDAA50-D19A-4FDE-9432-74B1B5D79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92338CE-6471-44BF-BC91-AF3E7EC22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3AD733-8A3E-4F32-AD07-B23175FA8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897320-2D5E-4E57-843D-1177AA41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E43ECC-B6EB-4C38-AEAB-B8ADF24FD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32C46C-0771-4C50-9E43-30ED9BC0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76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05BA77-5F23-411F-B1E5-CA12E49F0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94D9C9-2675-4F08-A20E-F1A3F5855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5BE940-D45C-4329-B04E-C62BD140C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13A12-C2A7-421C-AA40-93B86BDA4A08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A081F5-3ABB-4BEA-82B8-907564003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6BB1B7-752D-421C-8B66-D01DB714D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47D02-3775-4913-88B4-603B2B9AD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97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7AADF-A238-4ECB-B26B-3F65E88427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ПЭД</a:t>
            </a:r>
          </a:p>
        </p:txBody>
      </p:sp>
    </p:spTree>
    <p:extLst>
      <p:ext uri="{BB962C8B-B14F-4D97-AF65-F5344CB8AC3E}">
        <p14:creationId xmlns:p14="http://schemas.microsoft.com/office/powerpoint/2010/main" val="3552304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2DD1903-F171-41CA-9B25-D9B5F0DAC540}"/>
              </a:ext>
            </a:extLst>
          </p:cNvPr>
          <p:cNvSpPr/>
          <p:nvPr/>
        </p:nvSpPr>
        <p:spPr>
          <a:xfrm>
            <a:off x="1587690" y="1539375"/>
            <a:ext cx="95079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Этапы РЭА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описательного ретроспективного эпидемиологического исследования состоит из ряда последовательных, взаимосвязанных эта­пов: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этапы РЭА: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Определение резко отличающихся величин (РОВ).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Определение тенденции распределения заболеваемости, тренда.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 заболеваемости: - равномерное или неравномерное.</a:t>
            </a:r>
          </a:p>
          <a:p>
            <a:pPr marL="45720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-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упорядочное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беспорядочное  </a:t>
            </a:r>
          </a:p>
          <a:p>
            <a:pPr lvl="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Определение прогноза</a:t>
            </a:r>
          </a:p>
          <a:p>
            <a:pPr lvl="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вывод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69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629F5D-EF2C-4A5E-A6D3-6B0A3DB83957}"/>
              </a:ext>
            </a:extLst>
          </p:cNvPr>
          <p:cNvSpPr/>
          <p:nvPr/>
        </p:nvSpPr>
        <p:spPr>
          <a:xfrm>
            <a:off x="1269241" y="1404896"/>
            <a:ext cx="9103057" cy="391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ретроспективного эпидемиологического анализа служат исходными данными при перспективном долгосрочном планировании профилактических и противоэпидемических мероприятий.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Кроме того, они используются для прогнозирования уровня заболеваемости, а также для оценки качества и эффективности ранее предпринятых мер профилактики.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77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1786ED7-AF33-4F5E-9A27-5570A525734D}"/>
              </a:ext>
            </a:extLst>
          </p:cNvPr>
          <p:cNvSpPr/>
          <p:nvPr/>
        </p:nvSpPr>
        <p:spPr>
          <a:xfrm>
            <a:off x="1214651" y="1131495"/>
            <a:ext cx="9144000" cy="3404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342900" algn="just">
              <a:lnSpc>
                <a:spcPct val="111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оперативного и ретроспективного эпидемиологического анализа обобщают для определения управленческого решения.</a:t>
            </a:r>
          </a:p>
          <a:p>
            <a:pPr marR="12700" indent="342900" algn="just">
              <a:lnSpc>
                <a:spcPct val="111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основании оперативного и ретроспективного эпидемиологических анализов формулируют эпидемиологический диагноз, на основе которого осуществляется планирование. </a:t>
            </a:r>
          </a:p>
        </p:txBody>
      </p:sp>
    </p:spTree>
    <p:extLst>
      <p:ext uri="{BB962C8B-B14F-4D97-AF65-F5344CB8AC3E}">
        <p14:creationId xmlns:p14="http://schemas.microsoft.com/office/powerpoint/2010/main" val="1302011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9456ED-C54F-44F6-BB05-E5F4EDB73F5B}"/>
              </a:ext>
            </a:extLst>
          </p:cNvPr>
          <p:cNvSpPr/>
          <p:nvPr/>
        </p:nvSpPr>
        <p:spPr>
          <a:xfrm>
            <a:off x="823415" y="784660"/>
            <a:ext cx="8579891" cy="875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1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Принятия решения по выявленной проблеме включает в себя четыре последовательных этапа.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0076536-75C2-4425-A8FD-858D2B1C0BC6}"/>
              </a:ext>
            </a:extLst>
          </p:cNvPr>
          <p:cNvSpPr/>
          <p:nvPr/>
        </p:nvSpPr>
        <p:spPr>
          <a:xfrm>
            <a:off x="518615" y="1942091"/>
            <a:ext cx="10335904" cy="120100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формулировка проблемы противоэпидемической работы с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учетом указаний вышестоящих органов управления, выводов эпидемиологической диагностики, сведений о потенциальной эффективности мероприятий и ресурсе системы противоэпидемического обеспечения.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C3CBE373-CB09-4EB8-8ECC-60D7D53140BE}"/>
              </a:ext>
            </a:extLst>
          </p:cNvPr>
          <p:cNvSpPr/>
          <p:nvPr/>
        </p:nvSpPr>
        <p:spPr>
          <a:xfrm>
            <a:off x="518615" y="3564120"/>
            <a:ext cx="10335904" cy="10052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изучение выявленной проблемы,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 ближайшие 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перспективные цели, формулируются задачи управления с указанием причин и условий заболеваемости, возможность эффективного воздействия на них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ED7D3974-9B6C-4BCA-886A-E2622CB33729}"/>
              </a:ext>
            </a:extLst>
          </p:cNvPr>
          <p:cNvSpPr/>
          <p:nvPr/>
        </p:nvSpPr>
        <p:spPr>
          <a:xfrm>
            <a:off x="518614" y="4995628"/>
            <a:ext cx="10335903" cy="51656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подготовка к принятию решения.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F40BDEED-6B09-45AE-A458-F8DF98A7E5B9}"/>
              </a:ext>
            </a:extLst>
          </p:cNvPr>
          <p:cNvSpPr/>
          <p:nvPr/>
        </p:nvSpPr>
        <p:spPr>
          <a:xfrm>
            <a:off x="518614" y="5818669"/>
            <a:ext cx="10335903" cy="51656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принятие окончательного решения с учетом ресурса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системы. </a:t>
            </a:r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id="{06B490F4-D551-43D0-A686-F5FA3A841ABA}"/>
              </a:ext>
            </a:extLst>
          </p:cNvPr>
          <p:cNvSpPr/>
          <p:nvPr/>
        </p:nvSpPr>
        <p:spPr>
          <a:xfrm>
            <a:off x="9594375" y="3157370"/>
            <a:ext cx="300251" cy="30648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id="{1D95B1B8-D503-4EA0-B96A-8074DA1A8F76}"/>
              </a:ext>
            </a:extLst>
          </p:cNvPr>
          <p:cNvSpPr/>
          <p:nvPr/>
        </p:nvSpPr>
        <p:spPr>
          <a:xfrm>
            <a:off x="9580728" y="4569398"/>
            <a:ext cx="300251" cy="30648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E10933D2-8990-4BD2-83C9-9AF938BCE993}"/>
              </a:ext>
            </a:extLst>
          </p:cNvPr>
          <p:cNvSpPr/>
          <p:nvPr/>
        </p:nvSpPr>
        <p:spPr>
          <a:xfrm>
            <a:off x="9744501" y="5512189"/>
            <a:ext cx="286603" cy="30648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80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2DFAE6-D4B5-4300-9069-82B30E43B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908" y="296886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этап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38CF3B-A9F2-416D-A487-3FD41A188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этап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управленческой деятельности включает: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решения, составление плана мероприятий и доведение его до исполнителей;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методического руководства и оперативной работы по выполнению решения;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исполнения запланированных мероприятий, оценку качества и эффективности управленческих решений.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решения начинается с его оформления в виде документа – проекта приказа, распоряжения, указания, плана мероприятий и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т.п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450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54284C-BD76-4836-BADF-D7FD6D4075F5}"/>
              </a:ext>
            </a:extLst>
          </p:cNvPr>
          <p:cNvSpPr/>
          <p:nvPr/>
        </p:nvSpPr>
        <p:spPr>
          <a:xfrm>
            <a:off x="1874292" y="1162605"/>
            <a:ext cx="8989325" cy="744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" indent="342900">
              <a:lnSpc>
                <a:spcPct val="11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 решения начинается с его оформления в виде документа – проекта приказа, распоряжения, указания, плана мероприятий и т.п.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B1BDB36A-1D25-4EDE-B4A1-B1351DFBDD87}"/>
              </a:ext>
            </a:extLst>
          </p:cNvPr>
          <p:cNvSpPr/>
          <p:nvPr/>
        </p:nvSpPr>
        <p:spPr>
          <a:xfrm>
            <a:off x="787019" y="2102380"/>
            <a:ext cx="10076597" cy="116347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акт,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издаваемый руководителем организации,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действующим на основании единоначалия в целях решения основных и оперативных задач.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22901936-FDFE-4732-9BCF-D696BAC0A163}"/>
              </a:ext>
            </a:extLst>
          </p:cNvPr>
          <p:cNvSpPr/>
          <p:nvPr/>
        </p:nvSpPr>
        <p:spPr>
          <a:xfrm>
            <a:off x="787018" y="3592148"/>
            <a:ext cx="10185781" cy="99628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управления,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обладающий обязательной силой для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и организаций, которым оно адресовано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74D979A1-2AB2-4C1D-9C63-F925222A9648}"/>
              </a:ext>
            </a:extLst>
          </p:cNvPr>
          <p:cNvSpPr/>
          <p:nvPr/>
        </p:nvSpPr>
        <p:spPr>
          <a:xfrm>
            <a:off x="896202" y="4950512"/>
            <a:ext cx="10076597" cy="99628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акт,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издаваемый руководителем организации для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оперативных вопросов, имеющий информационно-методический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1163382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41A9E6E-79D4-42D9-AB5F-EDD52FD83083}"/>
              </a:ext>
            </a:extLst>
          </p:cNvPr>
          <p:cNvSpPr/>
          <p:nvPr/>
        </p:nvSpPr>
        <p:spPr>
          <a:xfrm>
            <a:off x="764275" y="1002419"/>
            <a:ext cx="9444251" cy="418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" indent="342900" algn="just">
              <a:lnSpc>
                <a:spcPct val="112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 противоэпидемических мероприятий и санитарно-эпидемиологического надзора является важнейшим разделом управления системой противоэпидемического обеспечения.</a:t>
            </a:r>
          </a:p>
          <a:p>
            <a:pPr>
              <a:lnSpc>
                <a:spcPts val="10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4445" indent="342900" algn="just">
              <a:lnSpc>
                <a:spcPct val="111000"/>
              </a:lnSpc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45" indent="342900" algn="just">
              <a:lnSpc>
                <a:spcPct val="111000"/>
              </a:lnSpc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45" indent="342900" algn="just">
              <a:lnSpc>
                <a:spcPct val="111000"/>
              </a:lnSpc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45" indent="342900" algn="just">
              <a:lnSpc>
                <a:spcPct val="111000"/>
              </a:lnSpc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45" indent="342900" algn="just">
              <a:lnSpc>
                <a:spcPct val="111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 устанавливает цель и способ ее достижения, обеспечивает своевременность решений, даёт возможность контролировать ситуацию.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D975E425-37D4-4DBA-B755-56B79875C703}"/>
              </a:ext>
            </a:extLst>
          </p:cNvPr>
          <p:cNvSpPr/>
          <p:nvPr/>
        </p:nvSpPr>
        <p:spPr>
          <a:xfrm>
            <a:off x="978089" y="2552131"/>
            <a:ext cx="9612574" cy="117370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 определение цели деятельности и развития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организации, а также путей и средств их достижения.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048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2C4DACF-8E3D-4DA4-8D0C-505490BC82FC}"/>
              </a:ext>
            </a:extLst>
          </p:cNvPr>
          <p:cNvSpPr/>
          <p:nvPr/>
        </p:nvSpPr>
        <p:spPr>
          <a:xfrm>
            <a:off x="1078174" y="1482358"/>
            <a:ext cx="8898340" cy="3515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" indent="342900" algn="just">
              <a:lnSpc>
                <a:spcPct val="9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Основополагающими положениями планирования являются</a:t>
            </a:r>
          </a:p>
          <a:p>
            <a:pPr>
              <a:lnSpc>
                <a:spcPts val="32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4445" indent="342900" algn="just">
              <a:lnSpc>
                <a:spcPct val="110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Единство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планы каждого подразделения должны быть связаны с планами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всей организации.</a:t>
            </a:r>
          </a:p>
          <a:p>
            <a:pPr>
              <a:lnSpc>
                <a:spcPts val="14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4445" indent="342900" algn="just">
              <a:lnSpc>
                <a:spcPct val="111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 планирования должен привлекать всех тех,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кого он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затрагивает.</a:t>
            </a:r>
          </a:p>
          <a:p>
            <a:pPr>
              <a:lnSpc>
                <a:spcPts val="125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4445" indent="342900" algn="just">
              <a:lnSpc>
                <a:spcPct val="110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Непрерывность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планы должны подвергаться корректировке и уточнению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изменений.</a:t>
            </a:r>
          </a:p>
          <a:p>
            <a:pPr>
              <a:lnSpc>
                <a:spcPts val="155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4445" indent="342900" algn="just">
              <a:lnSpc>
                <a:spcPct val="110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Гибкость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возможность изменять направленность планов,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связи с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возникновением непредвиденных обстоятельств.</a:t>
            </a:r>
          </a:p>
          <a:p>
            <a:pPr>
              <a:lnSpc>
                <a:spcPts val="14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Точность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 должен быть составлен максимально точно.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21751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24A297F-598C-47AF-A4A3-E62279E1D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22820"/>
              </p:ext>
            </p:extLst>
          </p:nvPr>
        </p:nvGraphicFramePr>
        <p:xfrm>
          <a:off x="275230" y="160107"/>
          <a:ext cx="1164154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6406">
                  <a:extLst>
                    <a:ext uri="{9D8B030D-6E8A-4147-A177-3AD203B41FA5}">
                      <a16:colId xmlns:a16="http://schemas.microsoft.com/office/drawing/2014/main" val="814605050"/>
                    </a:ext>
                  </a:extLst>
                </a:gridCol>
                <a:gridCol w="8325134">
                  <a:extLst>
                    <a:ext uri="{9D8B030D-6E8A-4147-A177-3AD203B41FA5}">
                      <a16:colId xmlns:a16="http://schemas.microsoft.com/office/drawing/2014/main" val="311953475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Виды планирования.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864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точки зрения обязательности планов:</a:t>
                      </a:r>
                      <a:endParaRPr lang="ru-RU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 </a:t>
                      </a:r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Директивное планирование – обязательное для объектов планирования.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Б. Индикативное – имеет рекомендательный характер, используется при составлении перспективных планов.</a:t>
                      </a:r>
                    </a:p>
                    <a:p>
                      <a:endParaRPr lang="ru-RU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938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зависимости от срока и степени детализации плана</a:t>
                      </a:r>
                      <a:endParaRPr lang="ru-RU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 </a:t>
                      </a:r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Долгосрочное – перспективное планирование охватывает период более 5 лет, определяет долговременную стратегию организации.</a:t>
                      </a:r>
                    </a:p>
                    <a:p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Б. Среднесрочное планирование – от 1 года до 5 лет.</a:t>
                      </a:r>
                    </a:p>
                    <a:p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В. Краткосрочное планирование – текущее планирование охватывает период до года, включая полугодовое, квартальное, месячное, недельное и суточное планирование. </a:t>
                      </a:r>
                    </a:p>
                    <a:p>
                      <a:endParaRPr lang="ru-RU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044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возможности внесения изменений</a:t>
                      </a:r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endParaRPr lang="ru-RU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А. жесткое планирование;</a:t>
                      </a:r>
                    </a:p>
                    <a:p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Б. гибкое планирование.</a:t>
                      </a:r>
                    </a:p>
                    <a:p>
                      <a:endParaRPr lang="ru-RU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316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очередности во времени</a:t>
                      </a:r>
                      <a:endParaRPr lang="ru-RU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 </a:t>
                      </a:r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упорядоченное (текущее) планирование, при котором по завершении одного плана разрабатывается другой, (планы чередуются последовательно один за другим);</a:t>
                      </a:r>
                    </a:p>
                    <a:p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Б. скользящее планирование, при котором по истечении определенного запланированного срока план продлевается на следующий период; </a:t>
                      </a:r>
                    </a:p>
                    <a:p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В. внеочередное планирование, при котором планирование осуществляется по мере необходимости.</a:t>
                      </a:r>
                      <a:endParaRPr lang="ru-RU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112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091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6809902-DDC2-46FA-BAA0-C91F1A11EF16}"/>
              </a:ext>
            </a:extLst>
          </p:cNvPr>
          <p:cNvSpPr/>
          <p:nvPr/>
        </p:nvSpPr>
        <p:spPr>
          <a:xfrm>
            <a:off x="600501" y="1598921"/>
            <a:ext cx="9962866" cy="3392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Основу планирования составляют следующие принципы:</a:t>
            </a: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Научная обоснованность решения;</a:t>
            </a:r>
          </a:p>
          <a:p>
            <a:pPr>
              <a:lnSpc>
                <a:spcPts val="25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lvl="0">
              <a:spcAft>
                <a:spcPts val="0"/>
              </a:spcAft>
              <a:tabLst>
                <a:tab pos="4445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Выделение главного направления в планируемых мероприятиях;</a:t>
            </a:r>
          </a:p>
          <a:p>
            <a:pPr>
              <a:lnSpc>
                <a:spcPts val="30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R="12700" lvl="0">
              <a:lnSpc>
                <a:spcPct val="110000"/>
              </a:lnSpc>
              <a:spcAft>
                <a:spcPts val="0"/>
              </a:spcAft>
              <a:tabLst>
                <a:tab pos="4445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Сочетание отраслевого (сверху – донизу) и территориального (в пределах одного уровня управления) планирования;</a:t>
            </a:r>
          </a:p>
          <a:p>
            <a:pPr>
              <a:lnSpc>
                <a:spcPts val="8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lvl="0">
              <a:spcAft>
                <a:spcPts val="0"/>
              </a:spcAft>
              <a:tabLst>
                <a:tab pos="4445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Оптимальное сочетание текущего и перспективного планирования;</a:t>
            </a:r>
          </a:p>
          <a:p>
            <a:pPr>
              <a:lnSpc>
                <a:spcPts val="23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lvl="0">
              <a:spcAft>
                <a:spcPts val="0"/>
              </a:spcAft>
              <a:tabLst>
                <a:tab pos="4445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Развитие инициативы снизу в сочетании с централизацией;</a:t>
            </a:r>
          </a:p>
          <a:p>
            <a:pPr>
              <a:lnSpc>
                <a:spcPts val="30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Постоянный контроль исполнения принятых решений и планов.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6475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D467100-F77B-4C43-B8A5-576D79460C8E}"/>
              </a:ext>
            </a:extLst>
          </p:cNvPr>
          <p:cNvSpPr/>
          <p:nvPr/>
        </p:nvSpPr>
        <p:spPr>
          <a:xfrm>
            <a:off x="1348853" y="3429000"/>
            <a:ext cx="9494293" cy="1456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13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и организация противоэпидемической деятельности строится на основе системы связи, отчетов, донесений, схем взаимной информации медицинской службы и учреждений санитарно-эпидемиологического надзора, с учетом территориального принципа обслуживания населения.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8A9CE2D-788F-4BB1-9652-00A98094CC68}"/>
              </a:ext>
            </a:extLst>
          </p:cNvPr>
          <p:cNvSpPr/>
          <p:nvPr/>
        </p:nvSpPr>
        <p:spPr>
          <a:xfrm>
            <a:off x="1505804" y="1584363"/>
            <a:ext cx="8802806" cy="11054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>
              <a:spcAft>
                <a:spcPts val="0"/>
              </a:spcAft>
              <a:tabLst>
                <a:tab pos="3581400" algn="l"/>
                <a:tab pos="50673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это - процесс наблюдения за каким-либо явлениям, с целью его коррекции.</a:t>
            </a:r>
          </a:p>
        </p:txBody>
      </p:sp>
    </p:spTree>
    <p:extLst>
      <p:ext uri="{BB962C8B-B14F-4D97-AF65-F5344CB8AC3E}">
        <p14:creationId xmlns:p14="http://schemas.microsoft.com/office/powerpoint/2010/main" val="1541788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9DD54583-F1F1-4750-8AE7-C537DB6692FE}"/>
              </a:ext>
            </a:extLst>
          </p:cNvPr>
          <p:cNvSpPr/>
          <p:nvPr/>
        </p:nvSpPr>
        <p:spPr>
          <a:xfrm>
            <a:off x="1285164" y="436727"/>
            <a:ext cx="9294126" cy="15149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Ответственным за планирование и непосредственное проведение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противоэпидемических мероприятий на конкретной территории является главный государственный санитарный врач.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65D2758-AFA6-4596-982C-46D33D5F0A8B}"/>
              </a:ext>
            </a:extLst>
          </p:cNvPr>
          <p:cNvSpPr/>
          <p:nvPr/>
        </p:nvSpPr>
        <p:spPr>
          <a:xfrm>
            <a:off x="1123665" y="2463896"/>
            <a:ext cx="9084860" cy="2479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845" marR="12700" indent="329565" algn="just">
              <a:lnSpc>
                <a:spcPct val="112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Основными элементами планирования являются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15595" marR="12700" indent="-285750" algn="just">
              <a:lnSpc>
                <a:spcPct val="112000"/>
              </a:lnSpc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подготовка и уточнение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данных о санитарно-эпидемической обстановке,</a:t>
            </a:r>
          </a:p>
          <a:p>
            <a:pPr marL="315595" marR="12700" indent="-285750" algn="just">
              <a:lnSpc>
                <a:spcPct val="112000"/>
              </a:lnSpc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ее оценка, </a:t>
            </a:r>
          </a:p>
          <a:p>
            <a:pPr marL="315595" marR="12700" indent="-285750" algn="just">
              <a:lnSpc>
                <a:spcPct val="112000"/>
              </a:lnSpc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выработка предложений по организации необходимых мероприятий и конкретизация способов их исполнения, </a:t>
            </a:r>
          </a:p>
          <a:p>
            <a:pPr marL="315595" marR="12700" indent="-285750" algn="just">
              <a:lnSpc>
                <a:spcPct val="112000"/>
              </a:lnSpc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оформление </a:t>
            </a:r>
          </a:p>
          <a:p>
            <a:pPr marL="315595" marR="12700" indent="-285750" algn="just">
              <a:lnSpc>
                <a:spcPct val="112000"/>
              </a:lnSpc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утверждение документов планирования.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552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53C46CF-6712-4F76-9B6B-F47C4AB32DFC}"/>
              </a:ext>
            </a:extLst>
          </p:cNvPr>
          <p:cNvSpPr/>
          <p:nvPr/>
        </p:nvSpPr>
        <p:spPr>
          <a:xfrm>
            <a:off x="968991" y="1280564"/>
            <a:ext cx="10399594" cy="4525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Планы можно разделить на 4 основные группы:</a:t>
            </a:r>
          </a:p>
          <a:p>
            <a:pPr>
              <a:lnSpc>
                <a:spcPts val="24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lvl="0">
              <a:spcAft>
                <a:spcPts val="0"/>
              </a:spcAft>
              <a:tabLst>
                <a:tab pos="4489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планы работы по времени (текущие и перспективные);</a:t>
            </a:r>
          </a:p>
          <a:p>
            <a:pPr>
              <a:lnSpc>
                <a:spcPts val="31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R="12700" lvl="0" algn="just">
              <a:lnSpc>
                <a:spcPct val="110000"/>
              </a:lnSpc>
              <a:spcAft>
                <a:spcPts val="0"/>
              </a:spcAft>
              <a:tabLst>
                <a:tab pos="4489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планы развития (создание новых подразделений, реструктуризация) и планы по отдельным видам деятельности (проведения лабораторно-инструментальных исследований, мероприятий организационно-методического характера и т.д.);</a:t>
            </a:r>
          </a:p>
          <a:p>
            <a:pPr>
              <a:lnSpc>
                <a:spcPts val="15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R="12700" lvl="0" algn="just">
              <a:lnSpc>
                <a:spcPct val="112000"/>
              </a:lnSpc>
              <a:spcAft>
                <a:spcPts val="0"/>
              </a:spcAft>
              <a:tabLst>
                <a:tab pos="4489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планы по отдельным видам деятельности (для учреждений санитарно-эпидемиологической службы – по объектам надзора, для ЛПО – по видам медицинской помощи.</a:t>
            </a:r>
          </a:p>
          <a:p>
            <a:pPr>
              <a:lnSpc>
                <a:spcPts val="4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lvl="0">
              <a:spcAft>
                <a:spcPts val="0"/>
              </a:spcAft>
              <a:tabLst>
                <a:tab pos="4489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комплексные планы санитарно-оздоровительных и противоэпидемических мероприятий;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53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C494224-D4F7-4191-A9F6-7971DFDFD260}"/>
              </a:ext>
            </a:extLst>
          </p:cNvPr>
          <p:cNvSpPr/>
          <p:nvPr/>
        </p:nvSpPr>
        <p:spPr>
          <a:xfrm>
            <a:off x="1819701" y="878160"/>
            <a:ext cx="9412406" cy="1000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829945" algn="l"/>
                <a:tab pos="1947545" algn="l"/>
                <a:tab pos="2557145" algn="l"/>
                <a:tab pos="3242945" algn="l"/>
                <a:tab pos="484314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	составлении	плана	можно	руководствоваться	функционально-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05"/>
              </a:lnSpc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2745" marR="12700" indent="-368300" algn="just">
              <a:lnSpc>
                <a:spcPct val="111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отраслевым, проблемно-тематическим и программно-целевым принципами.</a:t>
            </a:r>
          </a:p>
          <a:p>
            <a:pPr marL="372745" marR="12700" indent="-368300" algn="just">
              <a:lnSpc>
                <a:spcPct val="111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FD3269F4-C5AB-461F-A87E-EE63193E25D3}"/>
              </a:ext>
            </a:extLst>
          </p:cNvPr>
          <p:cNvSpPr/>
          <p:nvPr/>
        </p:nvSpPr>
        <p:spPr>
          <a:xfrm>
            <a:off x="805219" y="1878177"/>
            <a:ext cx="10112990" cy="151490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72745" marR="12700" indent="-368300" algn="just">
              <a:lnSpc>
                <a:spcPct val="111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Функционально-отраслевой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определение конкретных задач на</a:t>
            </a:r>
          </a:p>
          <a:p>
            <a:pPr>
              <a:lnSpc>
                <a:spcPts val="13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17145" marR="12700" algn="just">
              <a:lnSpc>
                <a:spcPct val="112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планируемый период с учетом характера деятельности подразделения (текущий план деятельности подразделения либо раздела деятельности – инструментального контроля качества продуктов, воды и т.п.).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424514C-E325-4971-BD78-5AD27EFEE022}"/>
              </a:ext>
            </a:extLst>
          </p:cNvPr>
          <p:cNvSpPr/>
          <p:nvPr/>
        </p:nvSpPr>
        <p:spPr>
          <a:xfrm>
            <a:off x="805219" y="3862317"/>
            <a:ext cx="10272214" cy="199257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Проблемно-тематический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общих мероприятий,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 от того, какие подразделения являются их исполнителями (различные по характеру мероприятия объединены общей задачей). Метод позволяет определить стоимость проводимых мероприятий и ожидаемую эффективность, используют при составлении комплексных планов по отдельным проблемам </a:t>
            </a:r>
          </a:p>
        </p:txBody>
      </p:sp>
    </p:spTree>
    <p:extLst>
      <p:ext uri="{BB962C8B-B14F-4D97-AF65-F5344CB8AC3E}">
        <p14:creationId xmlns:p14="http://schemas.microsoft.com/office/powerpoint/2010/main" val="18208703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6EAF0C9E-CE36-4729-B0DC-47ED996BE98D}"/>
              </a:ext>
            </a:extLst>
          </p:cNvPr>
          <p:cNvSpPr/>
          <p:nvPr/>
        </p:nvSpPr>
        <p:spPr>
          <a:xfrm>
            <a:off x="818866" y="723331"/>
            <a:ext cx="8925635" cy="13784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Программно-целевой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детализирует проблемно-тематический,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стоимости мероприятий, источники их финансирования и включает в себя: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6A7F550-CB7A-440D-B0FD-F60D66397AD8}"/>
              </a:ext>
            </a:extLst>
          </p:cNvPr>
          <p:cNvSpPr/>
          <p:nvPr/>
        </p:nvSpPr>
        <p:spPr>
          <a:xfrm>
            <a:off x="818865" y="2478037"/>
            <a:ext cx="1098644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постановку конкретных и реальных целей для учреждения или территории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задач, необходимых для их реализации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ожидаемых результатов для каждой из целей, по степени достижения которых, можно судить об эффективности деятельности;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блока мероприятий, ориентированных на выполнение конкретных целевых установок;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распределение мероприятий по исполнителям, соисполнителям и формам взаимодействия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915779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4323EA86-E9C2-4120-91F5-BBE4B37AADF0}"/>
              </a:ext>
            </a:extLst>
          </p:cNvPr>
          <p:cNvSpPr/>
          <p:nvPr/>
        </p:nvSpPr>
        <p:spPr>
          <a:xfrm>
            <a:off x="955344" y="1559257"/>
            <a:ext cx="10577014" cy="37394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плана группируют по 4 основным разделам: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мероприятия и работа с кадрами;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предупреждению и снижению заболеваемости;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 и оздоровительные мероприятия;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оснащение.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планах выделяют основные проблемы и задачи, участие различных подразделений в их 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14524430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CE11167-6E71-40C1-928D-E63AA92DFAA9}"/>
              </a:ext>
            </a:extLst>
          </p:cNvPr>
          <p:cNvSpPr/>
          <p:nvPr/>
        </p:nvSpPr>
        <p:spPr>
          <a:xfrm>
            <a:off x="1255594" y="1248248"/>
            <a:ext cx="9457899" cy="3320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845" marR="12700" indent="347980" algn="just">
              <a:lnSpc>
                <a:spcPct val="112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Специфические особенности планирования противоэпидемической деятельности определяет разделение функций исполнения санитарно-эпидемиологической и медицинской службы.</a:t>
            </a:r>
          </a:p>
          <a:p>
            <a:pPr>
              <a:lnSpc>
                <a:spcPts val="3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72745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Планы   санитарно-эпидемиологических   учреждений   и   организаций</a:t>
            </a:r>
          </a:p>
          <a:p>
            <a:pPr>
              <a:lnSpc>
                <a:spcPts val="30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29845" marR="12700" algn="just">
              <a:lnSpc>
                <a:spcPct val="112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управления медицинской службой составляют основу раздела противоэпидемических мероприятий и санитарно-эпидемиологического контроля ЛПО.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7564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58E2C6-A771-4885-966F-25C428146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противоэпидемической деятельностью осуществляет Федеральная служба по надзору  в сфере защиты прав потребителей и благополучия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372953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CC3C925-3DA7-4FED-A57E-B10FF9649930}"/>
              </a:ext>
            </a:extLst>
          </p:cNvPr>
          <p:cNvSpPr/>
          <p:nvPr/>
        </p:nvSpPr>
        <p:spPr>
          <a:xfrm>
            <a:off x="450375" y="1330381"/>
            <a:ext cx="5418734" cy="1007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информационный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AC43EF3-E878-44F9-A8B2-7BCF7C86EC50}"/>
              </a:ext>
            </a:extLst>
          </p:cNvPr>
          <p:cNvSpPr/>
          <p:nvPr/>
        </p:nvSpPr>
        <p:spPr>
          <a:xfrm>
            <a:off x="532919" y="2796135"/>
            <a:ext cx="5082619" cy="10078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2B0010B-E823-4ADD-9FE8-AA46DF659CB4}"/>
              </a:ext>
            </a:extLst>
          </p:cNvPr>
          <p:cNvSpPr/>
          <p:nvPr/>
        </p:nvSpPr>
        <p:spPr>
          <a:xfrm>
            <a:off x="596501" y="4158188"/>
            <a:ext cx="4790365" cy="12349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3.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организационный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198B6B1-C49F-4EA7-AF72-F5F74C742CF6}"/>
              </a:ext>
            </a:extLst>
          </p:cNvPr>
          <p:cNvSpPr/>
          <p:nvPr/>
        </p:nvSpPr>
        <p:spPr>
          <a:xfrm>
            <a:off x="6096000" y="1843283"/>
            <a:ext cx="59600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 управления можно разделить на три, циклически повторяющихся этапа. </a:t>
            </a:r>
            <a:endParaRPr lang="ru-RU" sz="36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36F8D12-3483-4D19-99F2-6CDECBD2D8FF}"/>
              </a:ext>
            </a:extLst>
          </p:cNvPr>
          <p:cNvSpPr/>
          <p:nvPr/>
        </p:nvSpPr>
        <p:spPr>
          <a:xfrm>
            <a:off x="1207093" y="2963269"/>
            <a:ext cx="35691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аналитический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4D0DAAC1-3030-4262-91F1-196ED2D62807}"/>
              </a:ext>
            </a:extLst>
          </p:cNvPr>
          <p:cNvSpPr/>
          <p:nvPr/>
        </p:nvSpPr>
        <p:spPr>
          <a:xfrm>
            <a:off x="2879963" y="2333520"/>
            <a:ext cx="395499" cy="4173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id="{F26A7512-80CC-464C-BACB-C969DC9AF282}"/>
              </a:ext>
            </a:extLst>
          </p:cNvPr>
          <p:cNvSpPr/>
          <p:nvPr/>
        </p:nvSpPr>
        <p:spPr>
          <a:xfrm>
            <a:off x="2872996" y="3810537"/>
            <a:ext cx="402466" cy="3410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67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8D4C42-A25D-40A7-A269-081D2297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7791" y="337829"/>
            <a:ext cx="10371161" cy="986003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этап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E49339-3E23-46E8-AD20-F0F02CAA6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17" y="132383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данном этапе проводится: </a:t>
            </a:r>
          </a:p>
          <a:p>
            <a:pPr>
              <a:buFontTx/>
              <a:buChar char="-"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информации</a:t>
            </a:r>
          </a:p>
          <a:p>
            <a:pPr>
              <a:buFontTx/>
              <a:buChar char="-"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ее передача </a:t>
            </a:r>
          </a:p>
          <a:p>
            <a:pPr>
              <a:buFontTx/>
              <a:buChar char="-"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</a:t>
            </a:r>
          </a:p>
          <a:p>
            <a:pPr>
              <a:buFontTx/>
              <a:buChar char="-"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</a:t>
            </a:r>
          </a:p>
          <a:p>
            <a:pPr>
              <a:buFontTx/>
              <a:buChar char="-"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информации</a:t>
            </a:r>
          </a:p>
          <a:p>
            <a:pPr marL="0" indent="0">
              <a:buNone/>
            </a:pP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4106382-91F5-4C69-BDF5-4AB9E23F4314}"/>
              </a:ext>
            </a:extLst>
          </p:cNvPr>
          <p:cNvSpPr/>
          <p:nvPr/>
        </p:nvSpPr>
        <p:spPr>
          <a:xfrm>
            <a:off x="128516" y="3951328"/>
            <a:ext cx="10515599" cy="1729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" indent="342900" algn="just">
              <a:lnSpc>
                <a:spcPct val="113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Важная часть информационного этапа – сообщения эпидемиологического характера, которые включают данные об инфекционной заболеваемости населения, эпизоотиях среди домашних и диких животных, об эпидемиологических и санитарно-гигиенических факторах риска.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71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1D909C-BF07-452B-90AC-BCE4EDD32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7440" y="1021319"/>
            <a:ext cx="11199126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этап включает в себя: 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73A1EA0-D48D-46F8-9376-642F22B9497A}"/>
              </a:ext>
            </a:extLst>
          </p:cNvPr>
          <p:cNvSpPr/>
          <p:nvPr/>
        </p:nvSpPr>
        <p:spPr>
          <a:xfrm>
            <a:off x="222914" y="1869743"/>
            <a:ext cx="11459569" cy="31094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проблемы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единицы наблюдения, периодичность предоставление информации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способов передачи информации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передачи информации </a:t>
            </a:r>
          </a:p>
        </p:txBody>
      </p:sp>
    </p:spTree>
    <p:extLst>
      <p:ext uri="{BB962C8B-B14F-4D97-AF65-F5344CB8AC3E}">
        <p14:creationId xmlns:p14="http://schemas.microsoft.com/office/powerpoint/2010/main" val="1716889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FF380DA-1BF4-4F4C-8A1F-0A04644361FD}"/>
              </a:ext>
            </a:extLst>
          </p:cNvPr>
          <p:cNvSpPr/>
          <p:nvPr/>
        </p:nvSpPr>
        <p:spPr>
          <a:xfrm>
            <a:off x="918950" y="5427627"/>
            <a:ext cx="9658066" cy="694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" indent="342900" algn="just">
              <a:lnSpc>
                <a:spcPct val="113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Сведения эпидемиологического характера собирают, обрабатывают и хранят на всех уровнях системы противоэпидемического обеспечения.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86466C3-0625-4712-8327-02B0B65FF128}"/>
              </a:ext>
            </a:extLst>
          </p:cNvPr>
          <p:cNvSpPr/>
          <p:nvPr/>
        </p:nvSpPr>
        <p:spPr>
          <a:xfrm>
            <a:off x="1069075" y="535454"/>
            <a:ext cx="9071212" cy="4892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" indent="342900" algn="just">
              <a:lnSpc>
                <a:spcPct val="112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Информацию необходимую для анализа и принятия решений по организации профилактических и противоэпидемических мероприятий представляют сведения:</a:t>
            </a:r>
          </a:p>
          <a:p>
            <a:pPr marL="290195" indent="-285750" algn="just">
              <a:lnSpc>
                <a:spcPct val="112000"/>
              </a:lnSpc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уровне заболеваемости населения</a:t>
            </a:r>
          </a:p>
          <a:p>
            <a:pPr marL="290195" indent="-285750" algn="just">
              <a:lnSpc>
                <a:spcPct val="112000"/>
              </a:lnSpc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санитарно-эпидемическом состоянии объектов жизнеобеспечения;</a:t>
            </a:r>
          </a:p>
          <a:p>
            <a:pPr marL="290195" indent="-285750" algn="just">
              <a:lnSpc>
                <a:spcPct val="112000"/>
              </a:lnSpc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характере деятельности и ресурсе системы противоэпидемического обеспечения;</a:t>
            </a:r>
          </a:p>
          <a:p>
            <a:pPr marL="290195" indent="-285750" algn="just">
              <a:lnSpc>
                <a:spcPct val="112000"/>
              </a:lnSpc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состоянии противоэпидемической работы;</a:t>
            </a:r>
          </a:p>
          <a:p>
            <a:pPr marL="290195" indent="-285750" algn="just">
              <a:lnSpc>
                <a:spcPct val="112000"/>
              </a:lnSpc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характеризующие объект управления.</a:t>
            </a:r>
          </a:p>
          <a:p>
            <a:pPr marL="4445" algn="just">
              <a:lnSpc>
                <a:spcPct val="112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" algn="just">
              <a:lnSpc>
                <a:spcPct val="112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передается устно и письменно, в виде оперативных сводок, отчетов и установленных статистических форм. Представленная информация должна быть своевременной, конкретной, достоверно полной и удобной для обработки.</a:t>
            </a:r>
          </a:p>
          <a:p>
            <a:pPr marL="4445" algn="just">
              <a:lnSpc>
                <a:spcPct val="112000"/>
              </a:lnSpc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502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68EBCB4-8D00-47BC-849A-FD5AC7BF1CF1}"/>
              </a:ext>
            </a:extLst>
          </p:cNvPr>
          <p:cNvSpPr/>
          <p:nvPr/>
        </p:nvSpPr>
        <p:spPr>
          <a:xfrm>
            <a:off x="1078173" y="2091399"/>
            <a:ext cx="9621671" cy="2135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12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Донесения, справки-доклады, отчеты специалистов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ЦГиЭ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используют для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проведения оперативного и ретроспективного эпидемиологического анализа заболеваемости и ее причин.</a:t>
            </a:r>
          </a:p>
          <a:p>
            <a:pPr>
              <a:lnSpc>
                <a:spcPts val="10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342900" algn="just">
              <a:lnSpc>
                <a:spcPct val="111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Полученная информация должна быть обобщена и преобразована в форму, удобную для проведения анализа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35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6D2DD-34BB-49FF-9351-AAD6E312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5615" y="172516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Аналитический этап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806E85-8306-4F89-B952-8E4570143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4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Аналитический этап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проблемы противоэпидемической работы и предполагает использование оперативного и ретроспективного эпидемиологического анализа.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63A819A-0DF3-4310-ADCB-A47324AA827D}"/>
              </a:ext>
            </a:extLst>
          </p:cNvPr>
          <p:cNvSpPr/>
          <p:nvPr/>
        </p:nvSpPr>
        <p:spPr>
          <a:xfrm>
            <a:off x="153537" y="2943356"/>
            <a:ext cx="11884925" cy="34301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 эпидемиологический анализ,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оценивая уровень,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и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динамику инфекционной заболеваемости позволяет выявить начало подъема заболеваемости по отдельным инфекциям, обосновать и проверить гипотезы о времени осложнения эпидемической ситуации.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Главная цель – выявление предвестников эпидемического неблагополучия, достигается мониторингом данных эпидемиологического наблюдения и лабораторной диагностики.</a:t>
            </a:r>
          </a:p>
        </p:txBody>
      </p:sp>
    </p:spTree>
    <p:extLst>
      <p:ext uri="{BB962C8B-B14F-4D97-AF65-F5344CB8AC3E}">
        <p14:creationId xmlns:p14="http://schemas.microsoft.com/office/powerpoint/2010/main" val="4280015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9F2AAB7-1D8C-4FE5-832D-958CEFBA84CA}"/>
              </a:ext>
            </a:extLst>
          </p:cNvPr>
          <p:cNvSpPr/>
          <p:nvPr/>
        </p:nvSpPr>
        <p:spPr>
          <a:xfrm>
            <a:off x="409433" y="846160"/>
            <a:ext cx="10481480" cy="38486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Ретроспективный эпидемиологический анализ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выявить наиболее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значимые инфекционные болезни, основные причины и условия их распространения, оценить эффективность проведенных профилактических и противоэпидемических мероприятий за прошедший период и прогнозировать развитие ситуации.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планирование противоэпидемической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292014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1050</Words>
  <Application>Microsoft Office PowerPoint</Application>
  <PresentationFormat>Широкоэкранный</PresentationFormat>
  <Paragraphs>159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Тема Office</vt:lpstr>
      <vt:lpstr>Управление ПЭД</vt:lpstr>
      <vt:lpstr>Презентация PowerPoint</vt:lpstr>
      <vt:lpstr>Презентация PowerPoint</vt:lpstr>
      <vt:lpstr>Информационный этап </vt:lpstr>
      <vt:lpstr>Презентация PowerPoint</vt:lpstr>
      <vt:lpstr>Презентация PowerPoint</vt:lpstr>
      <vt:lpstr>Презентация PowerPoint</vt:lpstr>
      <vt:lpstr>Аналитический этап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Организационный этап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Viola</dc:creator>
  <cp:lastModifiedBy>Владелец</cp:lastModifiedBy>
  <cp:revision>22</cp:revision>
  <dcterms:created xsi:type="dcterms:W3CDTF">2018-12-11T13:13:24Z</dcterms:created>
  <dcterms:modified xsi:type="dcterms:W3CDTF">2019-06-17T17:04:03Z</dcterms:modified>
</cp:coreProperties>
</file>