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3" r:id="rId2"/>
    <p:sldId id="259" r:id="rId3"/>
    <p:sldId id="272" r:id="rId4"/>
    <p:sldId id="260" r:id="rId5"/>
    <p:sldId id="266" r:id="rId6"/>
    <p:sldId id="267" r:id="rId7"/>
    <p:sldId id="271" r:id="rId8"/>
    <p:sldId id="268" r:id="rId9"/>
    <p:sldId id="270" r:id="rId10"/>
    <p:sldId id="269" r:id="rId11"/>
    <p:sldId id="261" r:id="rId12"/>
    <p:sldId id="262" r:id="rId13"/>
    <p:sldId id="273" r:id="rId14"/>
    <p:sldId id="257" r:id="rId15"/>
    <p:sldId id="258" r:id="rId16"/>
    <p:sldId id="265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7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6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2061F-19EC-4CD8-BB93-92328F40EE09}" type="datetimeFigureOut">
              <a:rPr lang="ru-RU"/>
              <a:pPr>
                <a:defRPr/>
              </a:pPr>
              <a:t>02.10.2020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BA1B3-51D4-4E14-886B-88ABD4661E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7E6BB-1ED7-4056-BF88-3A54713A3219}" type="datetimeFigureOut">
              <a:rPr lang="ru-RU"/>
              <a:pPr>
                <a:defRPr/>
              </a:pPr>
              <a:t>02.10.2020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1E724-1817-4891-A73D-9A8B10154F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1E213-16E0-4D05-9AC6-0DD97DE5C966}" type="datetimeFigureOut">
              <a:rPr lang="ru-RU"/>
              <a:pPr>
                <a:defRPr/>
              </a:pPr>
              <a:t>02.10.2020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AF29D-5F57-4110-B9E8-B940D8F5D4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272EE-56FB-4AE6-A8C0-1CE34606DD18}" type="datetimeFigureOut">
              <a:rPr lang="ru-RU"/>
              <a:pPr>
                <a:defRPr/>
              </a:pPr>
              <a:t>02.10.2020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072D0-2411-4F49-8154-E87FE2FBB9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FB6B8-3396-4053-AE8F-D0131D9CADA2}" type="datetimeFigureOut">
              <a:rPr lang="ru-RU"/>
              <a:pPr>
                <a:defRPr/>
              </a:pPr>
              <a:t>02.10.2020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B2059-1037-4AA7-9BC7-7DEC68DBDB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95A60-BC57-400F-A20C-D0A044BFA12E}" type="datetimeFigureOut">
              <a:rPr lang="ru-RU"/>
              <a:pPr>
                <a:defRPr/>
              </a:pPr>
              <a:t>02.10.2020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34D44-B99F-42A1-8C7D-533059CACB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>
            <a:off x="7588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2"/>
          <p:cNvCxnSpPr/>
          <p:nvPr/>
        </p:nvCxnSpPr>
        <p:spPr>
          <a:xfrm>
            <a:off x="46450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F1162-5158-40DF-B86A-84481C09296E}" type="datetimeFigureOut">
              <a:rPr lang="ru-RU"/>
              <a:pPr>
                <a:defRPr/>
              </a:pPr>
              <a:t>02.10.2020</a:t>
            </a:fld>
            <a:endParaRPr lang="ru-RU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F0354-FF9A-4F17-AB9E-FBB33DAECC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D2C40-4D5E-41B3-990A-D13F5C5682DB}" type="datetimeFigureOut">
              <a:rPr lang="ru-RU"/>
              <a:pPr>
                <a:defRPr/>
              </a:pPr>
              <a:t>02.10.2020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1B68C-C1E9-4AF2-9247-84ABF5BEF9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A7FC9-82BF-4497-98B8-C3C98499DBCC}" type="datetimeFigureOut">
              <a:rPr lang="ru-RU"/>
              <a:pPr>
                <a:defRPr/>
              </a:pPr>
              <a:t>02.10.2020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D9D88-76C9-4C90-A48A-D3040D5B45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9"/>
          <p:cNvCxnSpPr/>
          <p:nvPr/>
        </p:nvCxnSpPr>
        <p:spPr>
          <a:xfrm rot="5400000">
            <a:off x="1677194" y="2515394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5BFC4-F9AF-444E-8BE0-9879F00E081E}" type="datetimeFigureOut">
              <a:rPr lang="ru-RU"/>
              <a:pPr>
                <a:defRPr/>
              </a:pPr>
              <a:t>02.10.2020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2E3B1-F782-40DD-A319-D56CAAD572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9930C-52D4-4E91-A972-BA9468BA7DA2}" type="datetimeFigureOut">
              <a:rPr lang="ru-RU"/>
              <a:pPr>
                <a:defRPr/>
              </a:pPr>
              <a:t>02.10.2020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F4C3E-A356-494D-A25C-812100CF89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4572000"/>
            <a:ext cx="6781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685800"/>
            <a:ext cx="7543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92398B6-4CA2-4857-87D5-B0F09DF65806}" type="datetimeFigureOut">
              <a:rPr lang="ru-RU"/>
              <a:pPr>
                <a:defRPr/>
              </a:pPr>
              <a:t>02.10.2020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6208713"/>
            <a:ext cx="4873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8013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40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D8C1A038-3061-4FF7-9A12-413D30435C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875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9" r:id="rId2"/>
    <p:sldLayoutId id="2147483781" r:id="rId3"/>
    <p:sldLayoutId id="2147483778" r:id="rId4"/>
    <p:sldLayoutId id="2147483782" r:id="rId5"/>
    <p:sldLayoutId id="2147483777" r:id="rId6"/>
    <p:sldLayoutId id="2147483776" r:id="rId7"/>
    <p:sldLayoutId id="2147483783" r:id="rId8"/>
    <p:sldLayoutId id="2147483775" r:id="rId9"/>
    <p:sldLayoutId id="2147483774" r:id="rId10"/>
    <p:sldLayoutId id="214748377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4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3725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3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>
          <a:xfrm>
            <a:off x="215900" y="476250"/>
            <a:ext cx="8928100" cy="1192213"/>
          </a:xfrm>
        </p:spPr>
        <p:txBody>
          <a:bodyPr/>
          <a:lstStyle/>
          <a:p>
            <a:pPr algn="ctr"/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ФГБОУ ВО ОрГМУ Минздрава России</a:t>
            </a:r>
            <a:b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эпидемиологии и инфекционных заболеваний</a:t>
            </a:r>
            <a:b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088" y="1989138"/>
            <a:ext cx="8137525" cy="417671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ru-RU" sz="3600" dirty="0" smtClean="0">
                <a:cs typeface="Times New Roman" pitchFamily="18" charset="0"/>
              </a:rPr>
              <a:t>Управление </a:t>
            </a:r>
            <a:r>
              <a:rPr lang="ru-RU" sz="3600" smtClean="0">
                <a:cs typeface="Times New Roman" pitchFamily="18" charset="0"/>
              </a:rPr>
              <a:t>факторами риска</a:t>
            </a:r>
            <a:endParaRPr lang="ru-RU" sz="1800" dirty="0" smtClean="0">
              <a:cs typeface="Times New Roman" pitchFamily="18" charset="0"/>
            </a:endParaRPr>
          </a:p>
          <a:p>
            <a:pPr marL="0" indent="0" algn="r">
              <a:lnSpc>
                <a:spcPct val="90000"/>
              </a:lnSpc>
              <a:buFont typeface="Arial" charset="0"/>
              <a:buNone/>
            </a:pPr>
            <a:endParaRPr lang="ru-RU" sz="1800" dirty="0" smtClean="0">
              <a:solidFill>
                <a:srgbClr val="3A0700"/>
              </a:solidFill>
              <a:latin typeface="Impact" pitchFamily="34" charset="0"/>
              <a:cs typeface="Arial" charset="0"/>
            </a:endParaRPr>
          </a:p>
          <a:p>
            <a:pPr marL="0" indent="0" algn="r">
              <a:lnSpc>
                <a:spcPct val="90000"/>
              </a:lnSpc>
              <a:buFont typeface="Arial" charset="0"/>
              <a:buNone/>
            </a:pPr>
            <a:endParaRPr lang="ru-RU" sz="1800" dirty="0" smtClean="0">
              <a:solidFill>
                <a:srgbClr val="3A0700"/>
              </a:solidFill>
              <a:latin typeface="Impact" pitchFamily="34" charset="0"/>
              <a:cs typeface="Arial" charset="0"/>
            </a:endParaRPr>
          </a:p>
          <a:p>
            <a:pPr marL="0" indent="0" algn="r">
              <a:lnSpc>
                <a:spcPct val="90000"/>
              </a:lnSpc>
              <a:buFont typeface="Arial" charset="0"/>
              <a:buNone/>
            </a:pPr>
            <a:endParaRPr lang="ru-RU" sz="1800" dirty="0" smtClean="0">
              <a:solidFill>
                <a:srgbClr val="3A0700"/>
              </a:solidFill>
              <a:latin typeface="Impact" pitchFamily="34" charset="0"/>
              <a:cs typeface="Arial" charset="0"/>
            </a:endParaRPr>
          </a:p>
          <a:p>
            <a:pPr marL="0" indent="0" algn="r">
              <a:lnSpc>
                <a:spcPct val="90000"/>
              </a:lnSpc>
              <a:buFont typeface="Arial" charset="0"/>
              <a:buNone/>
            </a:pPr>
            <a:endParaRPr lang="ru-RU" sz="2000" dirty="0" smtClean="0">
              <a:solidFill>
                <a:srgbClr val="560B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07025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Clr>
                <a:srgbClr val="FE8637"/>
              </a:buClr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5. Отношение шансов. </a:t>
            </a:r>
          </a:p>
          <a:p>
            <a:pPr marL="0" indent="0" algn="just" fontAlgn="auto">
              <a:spcAft>
                <a:spcPts val="0"/>
              </a:spcAft>
              <a:buClr>
                <a:srgbClr val="FE8637"/>
              </a:buClr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Показывает </a:t>
            </a:r>
            <a:r>
              <a:rPr lang="ru-RU" sz="2800" dirty="0">
                <a:solidFill>
                  <a:prstClr val="black"/>
                </a:solidFill>
                <a:cs typeface="Times New Roman" panose="02020603050405020304" pitchFamily="18" charset="0"/>
              </a:rPr>
              <a:t>во сколько раз шанс заболеть в </a:t>
            </a:r>
            <a:r>
              <a:rPr lang="ru-RU" sz="2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группе</a:t>
            </a:r>
            <a:r>
              <a:rPr lang="ru-RU" sz="2800" dirty="0">
                <a:solidFill>
                  <a:prstClr val="black"/>
                </a:solidFill>
                <a:cs typeface="Times New Roman" panose="02020603050405020304" pitchFamily="18" charset="0"/>
              </a:rPr>
              <a:t>, </a:t>
            </a:r>
            <a:r>
              <a:rPr lang="ru-RU" sz="2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подверженной фактору риска, больше </a:t>
            </a:r>
            <a:r>
              <a:rPr lang="ru-RU" sz="2800" dirty="0">
                <a:solidFill>
                  <a:prstClr val="black"/>
                </a:solidFill>
                <a:cs typeface="Times New Roman" panose="02020603050405020304" pitchFamily="18" charset="0"/>
              </a:rPr>
              <a:t>шанса заболеть в </a:t>
            </a:r>
            <a:r>
              <a:rPr lang="ru-RU" sz="2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группе, не подверженной фактору риска.</a:t>
            </a:r>
            <a:endParaRPr lang="ru-RU" sz="28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marL="514350" indent="-514350" algn="just" fontAlgn="auto">
              <a:spcAft>
                <a:spcPts val="0"/>
              </a:spcAft>
              <a:buClr>
                <a:srgbClr val="FE8637"/>
              </a:buClr>
              <a:buFont typeface="+mj-lt"/>
              <a:buAutoNum type="arabicPeriod" startAt="3"/>
              <a:defRPr/>
            </a:pPr>
            <a:endParaRPr lang="en-US" sz="2800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903788"/>
          </a:xfrm>
        </p:spPr>
        <p:txBody>
          <a:bodyPr/>
          <a:lstStyle/>
          <a:p>
            <a:pPr algn="just"/>
            <a:r>
              <a:rPr lang="ru-RU" sz="2800" smtClean="0">
                <a:cs typeface="Times New Roman" pitchFamily="18" charset="0"/>
              </a:rPr>
              <a:t>Управление факторами риска -  это разработка противоэпидемических мероприятий, либо комплекса профилактических и противоэпидемических мероприятий, для снижения количественных характеристик фактора риска. В результате чего происходит предупреждение  возникновения новых случаев заболеваний.</a:t>
            </a:r>
          </a:p>
          <a:p>
            <a:pPr algn="just"/>
            <a:endParaRPr lang="ru-RU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830763"/>
          </a:xfrm>
        </p:spPr>
        <p:txBody>
          <a:bodyPr/>
          <a:lstStyle/>
          <a:p>
            <a:pPr algn="just"/>
            <a:r>
              <a:rPr lang="ru-RU" sz="2800" smtClean="0">
                <a:cs typeface="Times New Roman" pitchFamily="18" charset="0"/>
              </a:rPr>
              <a:t>Важным является определение влияния факторов риска в определенное время (время риска), среди групп населения, подвергшихся действию фактора (группа риска)  и территориях, в пределах которых может проявляться воздействие этих факторов (территории риска).</a:t>
            </a:r>
          </a:p>
          <a:p>
            <a:pPr algn="just"/>
            <a:endParaRPr lang="ru-RU" sz="280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830763"/>
          </a:xfrm>
        </p:spPr>
        <p:txBody>
          <a:bodyPr/>
          <a:lstStyle/>
          <a:p>
            <a:pPr algn="just"/>
            <a:r>
              <a:rPr lang="ru-RU" sz="2800" smtClean="0">
                <a:cs typeface="Times New Roman" pitchFamily="18" charset="0"/>
              </a:rPr>
              <a:t>Эпидемиологическое значение выделение места, времени риска и группы риска, позволяют сосредоточить проведения профилактических и противоэпидемических мероприятий.</a:t>
            </a:r>
          </a:p>
          <a:p>
            <a:pPr algn="just"/>
            <a:endParaRPr lang="ru-RU" sz="280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07025"/>
          </a:xfrm>
        </p:spPr>
        <p:txBody>
          <a:bodyPr/>
          <a:lstStyle/>
          <a:p>
            <a:pPr algn="just"/>
            <a:r>
              <a:rPr lang="ru-RU" sz="2800" smtClean="0">
                <a:cs typeface="Times New Roman" pitchFamily="18" charset="0"/>
              </a:rPr>
              <a:t>Для выявления и подтверждения факторов риска, влияющих на эпидемический процесс инфекции на данной территории в изучаемый отрезок времени, необходимо, кроме определения влияния уже известных факторов риска, оценивать результаты проведенных аналитических исследований по типу «случай-контроль» и когортных исследований, а также эпидемиологических экспериментов различного вида.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335588"/>
          </a:xfrm>
        </p:spPr>
        <p:txBody>
          <a:bodyPr/>
          <a:lstStyle/>
          <a:p>
            <a:pPr algn="just"/>
            <a:r>
              <a:rPr lang="ru-RU" sz="2800" smtClean="0">
                <a:cs typeface="Times New Roman" pitchFamily="18" charset="0"/>
              </a:rPr>
              <a:t>Важным фактором риска, способствующим активизации эпидемического процесса, является некачественное проведение профилактических и противоэпидемических мероприятий. Поэтому в ретроспективном анализе оценка качества их проведения обязательна. Данные для такой оценки получают при контроле за выполнением мероприятий.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088" y="1557338"/>
            <a:ext cx="7543800" cy="1524000"/>
          </a:xfrm>
        </p:spPr>
        <p:txBody>
          <a:bodyPr rtlCol="0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Спасибо за внимание! </a:t>
            </a:r>
            <a:endParaRPr lang="ru-RU" sz="66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903788"/>
          </a:xfrm>
        </p:spPr>
        <p:txBody>
          <a:bodyPr/>
          <a:lstStyle/>
          <a:p>
            <a:pPr algn="just"/>
            <a:r>
              <a:rPr lang="ru-RU" sz="2800" smtClean="0">
                <a:cs typeface="Times New Roman" pitchFamily="18" charset="0"/>
              </a:rPr>
              <a:t>Риск – вероятность события, переведенная в количественную величину.</a:t>
            </a:r>
          </a:p>
          <a:p>
            <a:pPr algn="just"/>
            <a:endParaRPr lang="ru-RU" sz="2800" smtClean="0">
              <a:cs typeface="Times New Roman" pitchFamily="18" charset="0"/>
            </a:endParaRPr>
          </a:p>
          <a:p>
            <a:pPr algn="just"/>
            <a:r>
              <a:rPr lang="ru-RU" sz="2800" smtClean="0">
                <a:cs typeface="Times New Roman" pitchFamily="18" charset="0"/>
              </a:rPr>
              <a:t>Риск заболевания - это величина, которая характеризует с какой частотой может наступить заражение, определяет долю общего числа наступления события.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903788"/>
          </a:xfrm>
        </p:spPr>
        <p:txBody>
          <a:bodyPr/>
          <a:lstStyle/>
          <a:p>
            <a:pPr algn="just"/>
            <a:r>
              <a:rPr lang="ru-RU" sz="2800" smtClean="0">
                <a:cs typeface="Times New Roman" pitchFamily="18" charset="0"/>
              </a:rPr>
              <a:t>Термин «эпидемиологический риск», по мнению Б.Н.Черкасского – это возможность и/или вероятность осложнения эпидемической ситуации.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335588"/>
          </a:xfrm>
        </p:spPr>
        <p:txBody>
          <a:bodyPr/>
          <a:lstStyle/>
          <a:p>
            <a:pPr algn="just"/>
            <a:r>
              <a:rPr lang="ru-RU" sz="2800" dirty="0" smtClean="0">
                <a:cs typeface="Times New Roman" pitchFamily="18" charset="0"/>
              </a:rPr>
              <a:t>Фактор риска - это условия,  </a:t>
            </a:r>
            <a:r>
              <a:rPr lang="ru-RU" sz="2800" dirty="0" smtClean="0">
                <a:cs typeface="Times New Roman" pitchFamily="18" charset="0"/>
              </a:rPr>
              <a:t>действия которых ассоциируются </a:t>
            </a:r>
            <a:r>
              <a:rPr lang="ru-RU" sz="2800" dirty="0" smtClean="0">
                <a:cs typeface="Times New Roman" pitchFamily="18" charset="0"/>
              </a:rPr>
              <a:t>с вероятностью заражения, либо развития заболеваний, количественные и качественные характеристики </a:t>
            </a:r>
            <a:r>
              <a:rPr lang="ru-RU" sz="2800" dirty="0" smtClean="0">
                <a:cs typeface="Times New Roman" pitchFamily="18" charset="0"/>
              </a:rPr>
              <a:t>риска</a:t>
            </a:r>
          </a:p>
          <a:p>
            <a:pPr algn="just"/>
            <a:endParaRPr lang="ru-RU" sz="2800" dirty="0" smtClean="0">
              <a:cs typeface="Times New Roman" pitchFamily="18" charset="0"/>
            </a:endParaRPr>
          </a:p>
          <a:p>
            <a:pPr algn="just"/>
            <a:r>
              <a:rPr lang="ru-RU" sz="2800" dirty="0" smtClean="0">
                <a:cs typeface="Times New Roman" pitchFamily="18" charset="0"/>
              </a:rPr>
              <a:t>Количественные характеристики фактора риска определяются его </a:t>
            </a:r>
            <a:r>
              <a:rPr lang="ru-RU" sz="2800" smtClean="0">
                <a:cs typeface="Times New Roman" pitchFamily="18" charset="0"/>
              </a:rPr>
              <a:t>числовым </a:t>
            </a:r>
            <a:r>
              <a:rPr lang="ru-RU" sz="2800" smtClean="0">
                <a:cs typeface="Times New Roman" pitchFamily="18" charset="0"/>
              </a:rPr>
              <a:t>значением</a:t>
            </a:r>
          </a:p>
          <a:p>
            <a:pPr algn="just"/>
            <a:endParaRPr lang="ru-RU" sz="2800" dirty="0" smtClean="0">
              <a:cs typeface="Times New Roman" pitchFamily="18" charset="0"/>
            </a:endParaRPr>
          </a:p>
          <a:p>
            <a:pPr algn="just"/>
            <a:r>
              <a:rPr lang="ru-RU" sz="2800" dirty="0" smtClean="0">
                <a:cs typeface="Times New Roman" pitchFamily="18" charset="0"/>
              </a:rPr>
              <a:t>Качественные характеристики определяют “риск есть либо он отсутствует”.</a:t>
            </a:r>
          </a:p>
          <a:p>
            <a:pPr algn="just"/>
            <a:endParaRPr lang="ru-RU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335588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dirty="0" smtClean="0">
                <a:cs typeface="Times New Roman" panose="02020603050405020304" pitchFamily="18" charset="0"/>
              </a:rPr>
              <a:t>В определении факторов риска используются следующие понятия:</a:t>
            </a: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3600" dirty="0" smtClean="0">
                <a:cs typeface="Times New Roman" panose="02020603050405020304" pitchFamily="18" charset="0"/>
              </a:rPr>
              <a:t> Оценка факторов риска</a:t>
            </a: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3600" dirty="0" smtClean="0">
                <a:cs typeface="Times New Roman" panose="02020603050405020304" pitchFamily="18" charset="0"/>
              </a:rPr>
              <a:t> Управление рисками.</a:t>
            </a:r>
            <a:endParaRPr lang="ru-RU" sz="3600" dirty="0">
              <a:cs typeface="Times New Roman" panose="02020603050405020304" pitchFamily="18" charset="0"/>
            </a:endParaRPr>
          </a:p>
          <a:p>
            <a:pPr marL="274320" indent="-27432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07025"/>
          </a:xfrm>
        </p:spPr>
        <p:txBody>
          <a:bodyPr rtlCol="0">
            <a:normAutofit/>
          </a:bodyPr>
          <a:lstStyle/>
          <a:p>
            <a:pPr marL="274320" indent="-274320" algn="just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ru-RU" sz="2800" i="1" dirty="0" smtClean="0">
                <a:cs typeface="Times New Roman" panose="02020603050405020304" pitchFamily="18" charset="0"/>
              </a:rPr>
              <a:t> Оценка – количественная характеристика риска. </a:t>
            </a:r>
          </a:p>
          <a:p>
            <a:pPr marL="274320" indent="-274320" algn="just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ru-RU" sz="2800" i="1" dirty="0" smtClean="0">
              <a:cs typeface="Times New Roman" panose="02020603050405020304" pitchFamily="18" charset="0"/>
            </a:endParaRP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cs typeface="Times New Roman" panose="02020603050405020304" pitchFamily="18" charset="0"/>
              </a:rPr>
              <a:t>Выделяют:</a:t>
            </a:r>
          </a:p>
          <a:p>
            <a:pPr marL="0" indent="0" algn="just" eaLnBrk="0" fontAlgn="auto" hangingPunct="0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1. Абсолютный риск.  </a:t>
            </a:r>
          </a:p>
          <a:p>
            <a:pPr marL="0" indent="0" algn="just" eaLnBrk="0" fontAlgn="auto" hangingPunct="0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Частота </a:t>
            </a:r>
            <a:r>
              <a:rPr lang="ru-RU" sz="2800" dirty="0">
                <a:solidFill>
                  <a:prstClr val="black"/>
                </a:solidFill>
                <a:cs typeface="Times New Roman" panose="02020603050405020304" pitchFamily="18" charset="0"/>
              </a:rPr>
              <a:t>встречаемости явления при воздействии изучаемого фактора </a:t>
            </a:r>
            <a:r>
              <a:rPr lang="ru-RU" sz="2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риска.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650" y="692150"/>
            <a:ext cx="7543800" cy="5408613"/>
          </a:xfrm>
        </p:spPr>
        <p:txBody>
          <a:bodyPr rtlCol="0">
            <a:normAutofit/>
          </a:bodyPr>
          <a:lstStyle/>
          <a:p>
            <a:pPr marL="0" indent="0" algn="just" eaLnBrk="0" fontAlgn="auto" hangingPunct="0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2. Относительный </a:t>
            </a:r>
            <a:r>
              <a:rPr lang="ru-RU" sz="2800" b="1" dirty="0">
                <a:solidFill>
                  <a:prstClr val="black"/>
                </a:solidFill>
                <a:cs typeface="Times New Roman" panose="02020603050405020304" pitchFamily="18" charset="0"/>
              </a:rPr>
              <a:t>риск. </a:t>
            </a:r>
            <a:endParaRPr lang="ru-RU" sz="2800" b="1" dirty="0" smtClean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marL="0" indent="0" algn="just" eaLnBrk="0" fontAlgn="auto" hangingPunct="0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Количественная оценка силы связи между фактором риска  развитием болезни. Показывает </a:t>
            </a:r>
            <a:r>
              <a:rPr lang="ru-RU" sz="2800" dirty="0">
                <a:solidFill>
                  <a:prstClr val="black"/>
                </a:solidFill>
                <a:cs typeface="Times New Roman" panose="02020603050405020304" pitchFamily="18" charset="0"/>
              </a:rPr>
              <a:t>во сколько раз вероятность возникновения заболевания возрастает при воздействии изучаемого фактора риска</a:t>
            </a:r>
            <a:r>
              <a:rPr lang="ru-RU" sz="2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.</a:t>
            </a:r>
            <a:endParaRPr lang="ru-RU" sz="3200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07025"/>
          </a:xfrm>
        </p:spPr>
        <p:txBody>
          <a:bodyPr/>
          <a:lstStyle/>
          <a:p>
            <a:pPr marL="0" indent="0" algn="just">
              <a:buClr>
                <a:srgbClr val="FE8637"/>
              </a:buClr>
              <a:buFont typeface="Arial" charset="0"/>
              <a:buNone/>
            </a:pPr>
            <a:r>
              <a:rPr lang="ru-RU" sz="2800" b="1" smtClean="0">
                <a:solidFill>
                  <a:srgbClr val="000000"/>
                </a:solidFill>
                <a:cs typeface="Times New Roman" pitchFamily="18" charset="0"/>
              </a:rPr>
              <a:t>3. Атрибутивный риск. </a:t>
            </a:r>
          </a:p>
          <a:p>
            <a:pPr marL="0" indent="0" algn="just">
              <a:buClr>
                <a:srgbClr val="FE8637"/>
              </a:buClr>
              <a:buFont typeface="Arial" charset="0"/>
              <a:buNone/>
            </a:pPr>
            <a:r>
              <a:rPr lang="ru-RU" sz="2800" smtClean="0">
                <a:solidFill>
                  <a:srgbClr val="000000"/>
                </a:solidFill>
                <a:cs typeface="Times New Roman" pitchFamily="18" charset="0"/>
              </a:rPr>
              <a:t>Определяет величину избыточной заболеваемости под воздействием конкретного фактора. Показывает на сколько увеличивается число заболевших при воздействии изучаемого фактора риска.</a:t>
            </a:r>
            <a:endParaRPr lang="ru-RU" smtClean="0"/>
          </a:p>
          <a:p>
            <a:pPr marL="0" indent="0" algn="just">
              <a:buClr>
                <a:srgbClr val="FE8637"/>
              </a:buClr>
              <a:buFont typeface="Arial" charset="0"/>
              <a:buNone/>
            </a:pPr>
            <a:endParaRPr lang="en-US" sz="2800" smtClean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07025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Clr>
                <a:srgbClr val="FE8637"/>
              </a:buClr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4. Этиологическая </a:t>
            </a:r>
            <a:r>
              <a:rPr lang="ru-RU" sz="2800" b="1" dirty="0">
                <a:solidFill>
                  <a:prstClr val="black"/>
                </a:solidFill>
                <a:cs typeface="Times New Roman" panose="02020603050405020304" pitchFamily="18" charset="0"/>
              </a:rPr>
              <a:t>доля. </a:t>
            </a:r>
            <a:endParaRPr lang="ru-RU" sz="2800" b="1" dirty="0" smtClean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marL="0" indent="0" algn="just" fontAlgn="auto">
              <a:spcAft>
                <a:spcPts val="0"/>
              </a:spcAft>
              <a:buClr>
                <a:srgbClr val="FE8637"/>
              </a:buClr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Показатель аналогичный атрибутивному риску, выраженный в процентах. Величина</a:t>
            </a:r>
            <a:r>
              <a:rPr lang="ru-RU" sz="2800" dirty="0">
                <a:solidFill>
                  <a:prstClr val="black"/>
                </a:solidFill>
                <a:cs typeface="Times New Roman" panose="02020603050405020304" pitchFamily="18" charset="0"/>
              </a:rPr>
              <a:t>, на которую может увеличиться заболеваемость при воздействии изучаемого фактора риска.</a:t>
            </a:r>
          </a:p>
          <a:p>
            <a:pPr marL="514350" indent="-514350" algn="just" fontAlgn="auto">
              <a:spcAft>
                <a:spcPts val="0"/>
              </a:spcAft>
              <a:buClr>
                <a:srgbClr val="FE8637"/>
              </a:buClr>
              <a:buFont typeface="+mj-lt"/>
              <a:buAutoNum type="arabicPeriod" startAt="3"/>
              <a:defRPr/>
            </a:pPr>
            <a:endParaRPr lang="en-US" sz="2800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136</TotalTime>
  <Words>368</Words>
  <Application>Microsoft Office PowerPoint</Application>
  <PresentationFormat>Экран (4:3)</PresentationFormat>
  <Paragraphs>35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Impact</vt:lpstr>
      <vt:lpstr>Times New Roman</vt:lpstr>
      <vt:lpstr>Wingdings</vt:lpstr>
      <vt:lpstr>NewsPrint</vt:lpstr>
      <vt:lpstr>ФГБОУ ВО ОрГМУ Минздрава России Кафедра эпидемиологии и инфекционных заболеваний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Владелец</cp:lastModifiedBy>
  <cp:revision>14</cp:revision>
  <dcterms:created xsi:type="dcterms:W3CDTF">2017-12-27T16:04:18Z</dcterms:created>
  <dcterms:modified xsi:type="dcterms:W3CDTF">2020-10-02T10:00:02Z</dcterms:modified>
</cp:coreProperties>
</file>