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5" r:id="rId8"/>
    <p:sldId id="261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15.12.2019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5410" y="1556792"/>
            <a:ext cx="8021880" cy="4581127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 – ПРАВОВОЕ РЕГУЛИРОВАНИЕ ПРОВЕДЕНИЯ ПЕРВИЧНЫХ ПРОТИВОЭПИДЕМИЧЕСКИХ МЕРОПРИЯТИЙ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ln w="1905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6632"/>
            <a:ext cx="8280920" cy="158417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«Оренбургский государственный медицинский университет» Министерства здравоохранения Российской Федерации</a:t>
            </a:r>
            <a:b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эпидемиологии и инфекционных заболеваний</a:t>
            </a:r>
            <a:r>
              <a:rPr lang="ru-RU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8352928" cy="187220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41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241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fontAlgn="base">
              <a:lnSpc>
                <a:spcPct val="100000"/>
              </a:lnSpc>
            </a:pP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 3.4.2552-09. 3.4.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«Санитарная </a:t>
            </a:r>
            <a:r>
              <a:rPr lang="ru-RU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охрана </a:t>
            </a: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территории»</a:t>
            </a:r>
            <a:endParaRPr lang="ru-RU" sz="40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Организация и проведение первичных противоэпидемических мероприятий в случаях выявления больного (трупа), подозрительного на заболевания инфекционными болезнями, вызывающими чрезвычайные ситуации в области </a:t>
            </a:r>
            <a:r>
              <a:rPr lang="ru-RU" sz="3200" dirty="0" smtClean="0">
                <a:solidFill>
                  <a:schemeClr val="tx1"/>
                </a:solidFill>
              </a:rPr>
              <a:t>санитарно – эпидемиологического </a:t>
            </a:r>
            <a:r>
              <a:rPr lang="ru-RU" sz="3200" dirty="0">
                <a:solidFill>
                  <a:schemeClr val="tx1"/>
                </a:solidFill>
              </a:rPr>
              <a:t>благополучия населения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endParaRPr lang="ru-RU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35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Постановление Правительства Российской Федерации от 15.07.1999 N 825 "Об утверждении перечня работ, выполнение которых связано с высоким риском заболевания инфекционными болезнями и требует обязательного проведения профилактических прививок</a:t>
            </a:r>
            <a:r>
              <a:rPr lang="ru-RU" sz="2800" b="1" dirty="0">
                <a:effectLst/>
              </a:rPr>
              <a:t>".</a:t>
            </a:r>
            <a:br>
              <a:rPr lang="ru-RU" sz="2800" b="1" dirty="0">
                <a:effectLst/>
              </a:rPr>
            </a:br>
            <a:endParaRPr lang="ru-RU" sz="2800" b="1" dirty="0"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528392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>
                <a:solidFill>
                  <a:schemeClr val="tx1"/>
                </a:solidFill>
              </a:rPr>
              <a:t>  Содержит </a:t>
            </a:r>
            <a:r>
              <a:rPr lang="ru-RU" sz="3200" dirty="0">
                <a:solidFill>
                  <a:schemeClr val="tx1"/>
                </a:solidFill>
              </a:rPr>
              <a:t>перечень работ,  при выполнении которых персонал должен подлежать обязательной </a:t>
            </a:r>
            <a:r>
              <a:rPr lang="ru-RU" sz="3200" dirty="0" smtClean="0">
                <a:solidFill>
                  <a:schemeClr val="tx1"/>
                </a:solidFill>
              </a:rPr>
              <a:t>вакцинации.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>
                <a:solidFill>
                  <a:schemeClr val="tx1"/>
                </a:solidFill>
              </a:rPr>
              <a:t>  Содержит </a:t>
            </a:r>
            <a:r>
              <a:rPr lang="ru-RU" sz="3200" dirty="0">
                <a:solidFill>
                  <a:schemeClr val="tx1"/>
                </a:solidFill>
              </a:rPr>
              <a:t>перечень заболеваний, против которых должна проводится вакцинация обозначенных профессиональных групп.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1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23224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от 8 августа 2001 г.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128-ФЗ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лицензировании отдельных видов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деятельности».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>
                <a:solidFill>
                  <a:schemeClr val="tx1"/>
                </a:solidFill>
              </a:rPr>
              <a:t>Определяет порядок и правила лицензирования медицинской </a:t>
            </a:r>
            <a:r>
              <a:rPr lang="ru-RU" sz="4000" dirty="0" smtClean="0">
                <a:solidFill>
                  <a:schemeClr val="tx1"/>
                </a:solidFill>
              </a:rPr>
              <a:t>деятельности.</a:t>
            </a:r>
            <a:endParaRPr lang="ru-RU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1070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2420888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Спасибо за внимание!!!</a:t>
            </a:r>
            <a:endParaRPr lang="ru-RU" sz="54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7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60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Противоэпидемические </a:t>
            </a:r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</a:rPr>
              <a:t>мероприятия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20888"/>
            <a:ext cx="8229600" cy="259228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совокупность </a:t>
            </a:r>
            <a:r>
              <a:rPr lang="ru-RU" sz="2800" dirty="0">
                <a:solidFill>
                  <a:schemeClr val="tx1"/>
                </a:solidFill>
              </a:rPr>
              <a:t>действий, обеспечивающих предупреждение инфекционных заболеваний среди отдельных групп населения, снижение заболеваемости совокупного населения и ликвидацию отдельных </a:t>
            </a:r>
            <a:r>
              <a:rPr lang="ru-RU" sz="2800" dirty="0" smtClean="0">
                <a:solidFill>
                  <a:schemeClr val="tx1"/>
                </a:solidFill>
              </a:rPr>
              <a:t>инфекций.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54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3395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Нормативные документы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Федеральные законы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Приказы министерств и ведомств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Санитарные нормы и правила. Санитарные правила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>
                <a:solidFill>
                  <a:schemeClr val="tx1"/>
                </a:solidFill>
              </a:rPr>
              <a:t> Методические указания и руководства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7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94421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Правовые аспекты противоэпидемической деятельности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348880"/>
            <a:ext cx="8712968" cy="377728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Закреплены Конституцией РФ ( ст. 42)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В соответствии с  Основным Законом, каждый гражданин имеет право на благоприятную среду обитания и достоверную информацию о ее состоянии.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1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4115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Распределение прав и обязанностей в решении задач санитарно – эпидемиологического благополучия и сохранения здоровья населения регламентируют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/>
              <a:t>Гражданский кодекс РФ</a:t>
            </a:r>
            <a:endParaRPr lang="ru-RU" sz="3200" dirty="0"/>
          </a:p>
          <a:p>
            <a:pPr marL="0" indent="0">
              <a:buNone/>
            </a:pPr>
            <a:endParaRPr lang="ru-RU" sz="3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ru-RU" sz="3200" dirty="0" smtClean="0"/>
              <a:t>Федеральный закон от 21.11.2011 г. № 323 – ФЗ «Об основах охраны здоровья граждан»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3311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3042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от 30 марта 1999 г.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№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52-ФЗ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«О санитарно – эпидемиологическом 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благополучии </a:t>
            </a: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населения».</a:t>
            </a: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13732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Глава  4, части </a:t>
            </a:r>
            <a:r>
              <a:rPr lang="ru-RU" sz="3200" dirty="0" smtClean="0">
                <a:solidFill>
                  <a:schemeClr val="tx1"/>
                </a:solidFill>
              </a:rPr>
              <a:t>1 – 3 </a:t>
            </a:r>
            <a:r>
              <a:rPr lang="ru-RU" sz="3200" dirty="0">
                <a:solidFill>
                  <a:schemeClr val="tx1"/>
                </a:solidFill>
              </a:rPr>
              <a:t>статьи </a:t>
            </a:r>
            <a:r>
              <a:rPr lang="ru-RU" sz="3200" dirty="0" smtClean="0">
                <a:solidFill>
                  <a:schemeClr val="tx1"/>
                </a:solidFill>
              </a:rPr>
              <a:t>29, </a:t>
            </a:r>
            <a:r>
              <a:rPr lang="ru-RU" sz="3200" dirty="0">
                <a:solidFill>
                  <a:schemeClr val="tx1"/>
                </a:solidFill>
              </a:rPr>
              <a:t>содержат указания на обязательность проведения противоэпидемических мероприятий в соответствии с санитарным </a:t>
            </a:r>
            <a:r>
              <a:rPr lang="ru-RU" sz="3200" dirty="0" smtClean="0">
                <a:solidFill>
                  <a:schemeClr val="tx1"/>
                </a:solidFill>
              </a:rPr>
              <a:t>правилами.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3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Федеральный закон от 17 сентября 1998 г. №157 – ФЗ 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«Об 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>иммунопрофилактике инфекционных заболеваний</a:t>
            </a: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»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Устанавливает правовые основы в области иммунопрофилактики инфекционных болезней, осуществляемой в целях охраны здоровья и обеспечение санитарно – эпидемиологического благополучия населения РФ.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16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288032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00000"/>
              </a:lnSpc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САНПИН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2.1.3.2630 – 10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"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САНИТАРНО – ЭПИДЕМИОЛОГИЧЕСКИЕ 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ТРЕБОВАНИЯ К ОРГАНИЗАЦИЯМ,</a:t>
            </a:r>
            <a:b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effectLst/>
              </a:rPr>
              <a:t>ОСУЩЕСТВЛЯЮЩИМ МЕДИЦИНСКУЮ 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ДЕЯТЕЛЬНОСТЬ»</a:t>
            </a:r>
            <a:r>
              <a:rPr lang="ru-RU" sz="3600" b="1" dirty="0">
                <a:solidFill>
                  <a:schemeClr val="accent6">
                    <a:lumMod val="50000"/>
                  </a:schemeClr>
                </a:solidFill>
                <a:effectLst/>
              </a:rPr>
              <a:t/>
            </a:r>
            <a:br>
              <a:rPr lang="ru-RU" sz="3600" b="1" dirty="0">
                <a:solidFill>
                  <a:schemeClr val="accent6">
                    <a:lumMod val="50000"/>
                  </a:schemeClr>
                </a:solidFill>
                <a:effectLst/>
              </a:rPr>
            </a:br>
            <a:endParaRPr lang="ru-RU" sz="3600" b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</a:rPr>
              <a:t>Содержит общие требования </a:t>
            </a:r>
            <a:r>
              <a:rPr lang="ru-RU" sz="3200" dirty="0" smtClean="0">
                <a:solidFill>
                  <a:schemeClr val="tx1"/>
                </a:solidFill>
              </a:rPr>
              <a:t> проведения противоэпидемических </a:t>
            </a:r>
            <a:r>
              <a:rPr lang="ru-RU" sz="3200" dirty="0">
                <a:solidFill>
                  <a:schemeClr val="tx1"/>
                </a:solidFill>
              </a:rPr>
              <a:t>мероприятий в медицинских </a:t>
            </a:r>
            <a:r>
              <a:rPr lang="ru-RU" sz="3200" dirty="0" smtClean="0">
                <a:solidFill>
                  <a:schemeClr val="tx1"/>
                </a:solidFill>
              </a:rPr>
              <a:t>организациях.</a:t>
            </a:r>
            <a:endParaRPr lang="ru-RU" sz="3200" dirty="0">
              <a:solidFill>
                <a:schemeClr val="tx1"/>
              </a:solidFill>
            </a:endParaRPr>
          </a:p>
          <a:p>
            <a:pPr algn="just"/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87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3395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Постановление Правительства РФ</a:t>
            </a:r>
            <a:b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от 30.06.2004 г. №322 « Об утверждении положения о Федеральной службы по надзору в сфере защиты прав потребителей и благополучия человека».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base"/>
            <a:r>
              <a:rPr lang="ru-RU" sz="3200" dirty="0" smtClean="0">
                <a:solidFill>
                  <a:schemeClr val="tx1"/>
                </a:solidFill>
              </a:rPr>
              <a:t>Утверждает </a:t>
            </a:r>
            <a:r>
              <a:rPr lang="ru-RU" sz="3200" dirty="0">
                <a:solidFill>
                  <a:schemeClr val="tx1"/>
                </a:solidFill>
              </a:rPr>
              <a:t> </a:t>
            </a:r>
            <a:r>
              <a:rPr lang="ru-RU" sz="3200" dirty="0" smtClean="0">
                <a:solidFill>
                  <a:schemeClr val="tx1"/>
                </a:solidFill>
              </a:rPr>
              <a:t>Положение </a:t>
            </a:r>
            <a:r>
              <a:rPr lang="ru-RU" sz="3200" dirty="0">
                <a:solidFill>
                  <a:schemeClr val="tx1"/>
                </a:solidFill>
              </a:rPr>
              <a:t> о Федеральной службе по надзору в сфере защиты прав потребителей и благополучия человека.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4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1612</TotalTime>
  <Words>355</Words>
  <Application>Microsoft Office PowerPoint</Application>
  <PresentationFormat>Экран (4:3)</PresentationFormat>
  <Paragraphs>34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Times New Roman</vt:lpstr>
      <vt:lpstr>Wingdings</vt:lpstr>
      <vt:lpstr>Исполнительная</vt:lpstr>
      <vt:lpstr>  НОРМАТИВНО – ПРАВОВОЕ РЕГУЛИРОВАНИЕ ПРОВЕДЕНИЯ ПЕРВИЧНЫХ ПРОТИВОЭПИДЕМИЧЕСКИХ МЕРОПРИЯТИЙ </vt:lpstr>
      <vt:lpstr>Противоэпидемические мероприятия </vt:lpstr>
      <vt:lpstr>Нормативные документы</vt:lpstr>
      <vt:lpstr>Правовые аспекты противоэпидемической деятельности</vt:lpstr>
      <vt:lpstr>Распределение прав и обязанностей в решении задач санитарно – эпидемиологического благополучия и сохранения здоровья населения регламентируют:</vt:lpstr>
      <vt:lpstr>Федеральный закон от 30 марта 1999 г. № 52-ФЗ «О санитарно – эпидемиологическом благополучии населения». </vt:lpstr>
      <vt:lpstr>Федеральный закон от 17 сентября 1998 г. №157 – ФЗ «Об иммунопрофилактике инфекционных заболеваний» </vt:lpstr>
      <vt:lpstr>САНПИН 2.1.3.2630 – 10 "САНИТАРНО – ЭПИДЕМИОЛОГИЧЕСКИЕ ТРЕБОВАНИЯ К ОРГАНИЗАЦИЯМ, ОСУЩЕСТВЛЯЮЩИМ МЕДИЦИНСКУЮ ДЕЯТЕЛЬНОСТЬ» </vt:lpstr>
      <vt:lpstr>Постановление Правительства РФ от 30.06.2004 г. №322 « Об утверждении положения о Федеральной службы по надзору в сфере защиты прав потребителей и благополучия человека».  </vt:lpstr>
      <vt:lpstr>МУ 3.4.2552-09. 3.4. «Санитарная охрана территории»</vt:lpstr>
      <vt:lpstr>Постановление Правительства Российской Федерации от 15.07.1999 N 825 "Об утверждении перечня работ, выполнение которых связано с высоким риском заболевания инфекционными болезнями и требует обязательного проведения профилактических прививок". </vt:lpstr>
      <vt:lpstr>Федеральный закон от 8 августа 2001 г. № 128-ФЗ «О лицензировании отдельных видов деятельности».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исполнения дезинфекционных мероприятий  Дыменко . В. С.</dc:title>
  <dc:creator>User</dc:creator>
  <cp:lastModifiedBy>Владелец</cp:lastModifiedBy>
  <cp:revision>89</cp:revision>
  <dcterms:created xsi:type="dcterms:W3CDTF">2017-10-17T05:32:49Z</dcterms:created>
  <dcterms:modified xsi:type="dcterms:W3CDTF">2019-12-15T06:12:35Z</dcterms:modified>
</cp:coreProperties>
</file>