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2" r:id="rId19"/>
    <p:sldId id="271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4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229600" cy="17281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ФГОУ ВПО «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ОрГМУ</a:t>
            </a: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» МИНЗДРАВА РФ</a:t>
            </a:r>
            <a:b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Кафедра эпидемиологии и инфекционных болезней</a:t>
            </a:r>
            <a:r>
              <a:rPr lang="ru-RU" sz="2800" b="1" dirty="0">
                <a:ln w="1905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n w="1905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780928"/>
            <a:ext cx="8424936" cy="1752600"/>
          </a:xfrm>
          <a:ln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Организация вакцинации персонала медицинской организации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gkb15.moscow/images/novosti/_DSC0329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149080"/>
            <a:ext cx="4450412" cy="26009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87136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960" y="1772816"/>
            <a:ext cx="8424936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dirty="0"/>
              <a:t>За оформление сертификатов о профилактических </a:t>
            </a:r>
            <a:r>
              <a:rPr lang="ru-RU" sz="3200" dirty="0" smtClean="0"/>
              <a:t>прививках( ф. 156/у – 93), несет ответственность медицинская сестра </a:t>
            </a:r>
            <a:r>
              <a:rPr lang="ru-RU" sz="3200" dirty="0"/>
              <a:t>кабинета </a:t>
            </a:r>
            <a:r>
              <a:rPr lang="ru-RU" sz="3200" dirty="0" smtClean="0"/>
              <a:t>иммунопрофилактики или прививочного кабинета, </a:t>
            </a:r>
            <a:r>
              <a:rPr lang="ru-RU" sz="3200" dirty="0"/>
              <a:t>а в случае ее отсутствия – </a:t>
            </a:r>
            <a:r>
              <a:rPr lang="ru-RU" sz="3200" dirty="0" smtClean="0"/>
              <a:t>старшая медицинская сестра поликлиники.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748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771" y="1844824"/>
            <a:ext cx="8461448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dirty="0"/>
              <a:t>С</a:t>
            </a:r>
            <a:r>
              <a:rPr lang="ru-RU" sz="3200" dirty="0" smtClean="0"/>
              <a:t>облюдение </a:t>
            </a:r>
            <a:r>
              <a:rPr lang="ru-RU" sz="3200" dirty="0"/>
              <a:t>правил </a:t>
            </a:r>
            <a:r>
              <a:rPr lang="ru-RU" sz="3200" b="1" dirty="0"/>
              <a:t>"холодовой" цепи </a:t>
            </a:r>
            <a:r>
              <a:rPr lang="ru-RU" sz="3200" dirty="0"/>
              <a:t>(получение, транспортировка, хранение и использование медицинских иммунобиологических препаратов) – </a:t>
            </a:r>
            <a:r>
              <a:rPr lang="ru-RU" sz="3200" dirty="0" smtClean="0"/>
              <a:t>несет ответственность </a:t>
            </a:r>
            <a:r>
              <a:rPr lang="ru-RU" sz="3200" b="1" dirty="0" smtClean="0"/>
              <a:t>врач иммунолог</a:t>
            </a:r>
            <a:r>
              <a:rPr lang="ru-RU" sz="3200" dirty="0" smtClean="0"/>
              <a:t>, </a:t>
            </a:r>
            <a:r>
              <a:rPr lang="ru-RU" sz="3200" dirty="0"/>
              <a:t>а в случае его отсутствия – </a:t>
            </a:r>
            <a:r>
              <a:rPr lang="ru-RU" sz="3200" b="1" dirty="0"/>
              <a:t>врача </a:t>
            </a:r>
            <a:r>
              <a:rPr lang="ru-RU" sz="3200" b="1" dirty="0" smtClean="0"/>
              <a:t>эпидемиолог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004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064896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dirty="0"/>
              <a:t>За сбор, временное хранение и утилизацию медицинских отходов, возникающих при иммунизации и утилизацию лекарственных иммунобиологических препаратов (ЛИП) с истекшим сроком годности – шприцы, иглы, ампулы из-под вакцинальных препаратов – </a:t>
            </a:r>
            <a:r>
              <a:rPr lang="ru-RU" sz="3200" dirty="0" smtClean="0"/>
              <a:t>несет ответственность врач иммунолог, </a:t>
            </a:r>
            <a:r>
              <a:rPr lang="ru-RU" sz="3200" dirty="0"/>
              <a:t>а в случае его отсутствия – </a:t>
            </a:r>
            <a:r>
              <a:rPr lang="ru-RU" sz="3200" dirty="0" smtClean="0"/>
              <a:t>старшая медицинская сестра </a:t>
            </a:r>
            <a:r>
              <a:rPr lang="ru-RU" sz="3200" dirty="0"/>
              <a:t>подразделения, в котором развернут прививочный кабинет.</a:t>
            </a:r>
          </a:p>
        </p:txBody>
      </p:sp>
    </p:spTree>
    <p:extLst>
      <p:ext uri="{BB962C8B-B14F-4D97-AF65-F5344CB8AC3E}">
        <p14:creationId xmlns:p14="http://schemas.microsoft.com/office/powerpoint/2010/main" val="2141114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628800"/>
            <a:ext cx="8136904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Для составления плана профилактических прививок  медицинских работников на  год, отдел кадров МО, подает списки медицинских работников, в котором указывает ( ФИО, возраст, место работы, когда принят на работу…) заведующему отделением профилактики.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019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556792"/>
            <a:ext cx="8208912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Заведующий отделением, в свою очередь, предоставляет списки старшим медицинским сестрам отделений МО, для осуществления сбора эпидемиологического анамнеза</a:t>
            </a:r>
          </a:p>
          <a:p>
            <a:r>
              <a:rPr lang="ru-RU" sz="3200" dirty="0" smtClean="0"/>
              <a:t> ( данные о предшествующих прививках, осложнения, аллергические реакции, противопоказания, мед. отводы…).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49590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7" y="1124744"/>
            <a:ext cx="8208912" cy="50167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После сверки данных, зав. отделением профилактики, приступает к осуществлению планирования профилактических прививок на будущий год, в соответствии с национальным календарем. </a:t>
            </a:r>
            <a:r>
              <a:rPr lang="ru-RU" sz="3200" dirty="0"/>
              <a:t>С</a:t>
            </a:r>
            <a:r>
              <a:rPr lang="ru-RU" sz="3200" dirty="0" smtClean="0"/>
              <a:t>оставляет заявку в министерство здравоохранения, в которой указывает количество подлежащих медицинских работников, название вакцины и ее количество (в соответствии с планом) профилактических прививок.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2798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424936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/>
              <a:t>Годовой план </a:t>
            </a:r>
            <a:r>
              <a:rPr lang="ru-RU" sz="3200" dirty="0" smtClean="0"/>
              <a:t>прививок и заявка на получение вакцины, </a:t>
            </a:r>
            <a:r>
              <a:rPr lang="ru-RU" sz="3200" dirty="0"/>
              <a:t>составляется в каждой МО в третьей декаде декабря. В годовой план прививок включаются </a:t>
            </a:r>
            <a:r>
              <a:rPr lang="ru-RU" sz="3200" dirty="0" smtClean="0"/>
              <a:t>все медработники, </a:t>
            </a:r>
            <a:r>
              <a:rPr lang="ru-RU" sz="3200" dirty="0"/>
              <a:t>подлежащие иммунизации в </a:t>
            </a:r>
            <a:r>
              <a:rPr lang="ru-RU" sz="3200" dirty="0" smtClean="0"/>
              <a:t>соответствии с  календарем </a:t>
            </a:r>
            <a:r>
              <a:rPr lang="ru-RU" sz="3200" dirty="0"/>
              <a:t>прививок. </a:t>
            </a:r>
            <a:r>
              <a:rPr lang="ru-RU" sz="3200" dirty="0" smtClean="0"/>
              <a:t>Медицинские работники, </a:t>
            </a:r>
            <a:r>
              <a:rPr lang="ru-RU" sz="3200" dirty="0"/>
              <a:t>имеющие временные противопоказания, отказы также включаются в годовой план прививок. В течение года данный план не </a:t>
            </a:r>
            <a:r>
              <a:rPr lang="ru-RU" sz="3200" dirty="0" smtClean="0"/>
              <a:t>корректируется.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53765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00808"/>
            <a:ext cx="8568952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/>
              <a:t>Представленный </a:t>
            </a:r>
            <a:r>
              <a:rPr lang="ru-RU" sz="3200" dirty="0" smtClean="0"/>
              <a:t>план </a:t>
            </a:r>
            <a:r>
              <a:rPr lang="ru-RU" sz="3200" dirty="0"/>
              <a:t>прививок обобщается, анализируется, и в случае необходимости проводится коррекция плана профилактических прививок. План профилактических прививок </a:t>
            </a:r>
            <a:r>
              <a:rPr lang="ru-RU" sz="3200" dirty="0" smtClean="0"/>
              <a:t> </a:t>
            </a:r>
            <a:r>
              <a:rPr lang="ru-RU" sz="3200" dirty="0"/>
              <a:t>утверждается главным врачом МО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430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36208"/>
              </p:ext>
            </p:extLst>
          </p:nvPr>
        </p:nvGraphicFramePr>
        <p:xfrm>
          <a:off x="827586" y="2780927"/>
          <a:ext cx="7704855" cy="30243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808310"/>
                <a:gridCol w="1656184"/>
                <a:gridCol w="936104"/>
                <a:gridCol w="792088"/>
                <a:gridCol w="648072"/>
                <a:gridCol w="864097"/>
              </a:tblGrid>
              <a:tr h="985977">
                <a:tc rowSpan="2">
                  <a:txBody>
                    <a:bodyPr/>
                    <a:lstStyle/>
                    <a:p>
                      <a:pPr indent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Подлежит  всего (чел)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План по кварталам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II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IV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5977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Вакцинация </a:t>
                      </a:r>
                      <a:r>
                        <a:rPr lang="ru-RU" sz="2000" dirty="0" smtClean="0">
                          <a:effectLst/>
                        </a:rPr>
                        <a:t>против</a:t>
                      </a:r>
                      <a:r>
                        <a:rPr lang="ru-RU" sz="2000" baseline="0" dirty="0" smtClean="0">
                          <a:effectLst/>
                        </a:rPr>
                        <a:t> …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83768" y="119675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/>
              <a:t>План профилактических </a:t>
            </a:r>
            <a:r>
              <a:rPr lang="ru-RU" sz="2800" b="1" dirty="0" smtClean="0"/>
              <a:t>прививок медицинских работников </a:t>
            </a:r>
            <a:r>
              <a:rPr lang="ru-RU" sz="2800" b="1" dirty="0"/>
              <a:t>на … год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6880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87752"/>
              </p:ext>
            </p:extLst>
          </p:nvPr>
        </p:nvGraphicFramePr>
        <p:xfrm>
          <a:off x="251520" y="2420889"/>
          <a:ext cx="8712966" cy="31683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576064"/>
                <a:gridCol w="732624"/>
                <a:gridCol w="672641"/>
                <a:gridCol w="1162309"/>
                <a:gridCol w="726661"/>
                <a:gridCol w="839931"/>
                <a:gridCol w="1205874"/>
                <a:gridCol w="613393"/>
                <a:gridCol w="731888"/>
                <a:gridCol w="803511"/>
                <a:gridCol w="648070"/>
              </a:tblGrid>
              <a:tr h="744932">
                <a:tc gridSpan="5"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Приход (тыс. доз)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Расход (тыс. доз)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021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Возврат( тыс. доз</a:t>
                      </a:r>
                      <a:endParaRPr lang="ru-RU" sz="2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остаток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(тыс. доз)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</a:tr>
              <a:tr h="2030961"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дата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количество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серия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срок</a:t>
                      </a:r>
                      <a:endParaRPr lang="ru-RU" sz="1600" b="1" dirty="0">
                        <a:effectLst/>
                      </a:endParaRPr>
                    </a:p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годности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предприятие изготовитель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дата выдачи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кому выдано (школа, д/С, ФАП,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амбулатория)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количество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серия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459"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indent="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91679" y="1124744"/>
            <a:ext cx="63091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4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Журнал учета поступления ЛИП в поликлинику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142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 выдачи в другие учреждения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142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707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60029"/>
            <a:ext cx="8352927" cy="37772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«О </a:t>
            </a:r>
            <a:r>
              <a:rPr lang="ru-RU" sz="3200" dirty="0" smtClean="0">
                <a:solidFill>
                  <a:schemeClr val="tx1"/>
                </a:solidFill>
              </a:rPr>
              <a:t>санитарно – эпидемиологическом </a:t>
            </a:r>
            <a:r>
              <a:rPr lang="ru-RU" sz="3200" dirty="0">
                <a:solidFill>
                  <a:schemeClr val="tx1"/>
                </a:solidFill>
              </a:rPr>
              <a:t>благополучии населения» Федеральный закон от 30 марта 1999 г. № </a:t>
            </a:r>
            <a:r>
              <a:rPr lang="ru-RU" sz="3200" dirty="0" smtClean="0">
                <a:solidFill>
                  <a:schemeClr val="tx1"/>
                </a:solidFill>
              </a:rPr>
              <a:t>52-ФЗ.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«Об иммунопрофилактике инфекционных болезней» Федеральный закон от 17 сентября 1998 г. № 157-ФЗ.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Нормативная документация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Основные федеральные законы: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https://wallperz.com/wp-content/uploads/2016/10/28/wallperz.com-201610282010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97152"/>
            <a:ext cx="3166320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246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142" y="1844824"/>
            <a:ext cx="8200305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/>
              <a:t>Для выполнения прививок в МО должны быть созданы прививочные кабинеты, в исключительных случаях возможно проведение прививок в процедурном кабинете в специально выделенное </a:t>
            </a:r>
            <a:r>
              <a:rPr lang="ru-RU" sz="3200" dirty="0" smtClean="0"/>
              <a:t>время.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99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908720"/>
            <a:ext cx="8280920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Всем </a:t>
            </a:r>
            <a:r>
              <a:rPr lang="ru-RU" sz="2800" dirty="0" smtClean="0"/>
              <a:t>медицинским работникам, перед прививкой, </a:t>
            </a:r>
            <a:r>
              <a:rPr lang="ru-RU" sz="2800" dirty="0"/>
              <a:t>проводят медицинский осмотр (зева и кожных покровов) для исключения «острого заболевания», с обязательным проведением термометрии. Осмотр предваряется опросом пациента о состоянии здоровья в настоящий момент и о возможных контактах с инфекционными больными, уточняются сведения о необычных реакциях на введение иммунобиологических препаратов и лекарственных форм. По результатам опроса и осмотра пациента, в амбулаторной карте, оформляется допуск к вакцинации или временный медицинский отвод. </a:t>
            </a:r>
          </a:p>
        </p:txBody>
      </p:sp>
    </p:spTree>
    <p:extLst>
      <p:ext uri="{BB962C8B-B14F-4D97-AF65-F5344CB8AC3E}">
        <p14:creationId xmlns:p14="http://schemas.microsoft.com/office/powerpoint/2010/main" val="2537311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060848"/>
            <a:ext cx="8064896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/>
              <a:t>Сведения о проведенных прививках сразу после вакцинации регистрируют в журнале учета профилактических прививок (форма N 064/у), амбулаторной карте (</a:t>
            </a:r>
            <a:r>
              <a:rPr lang="ru-RU" sz="3200"/>
              <a:t>Ф.112/у </a:t>
            </a:r>
            <a:r>
              <a:rPr lang="ru-RU" sz="3200" smtClean="0"/>
              <a:t>или </a:t>
            </a:r>
            <a:r>
              <a:rPr lang="ru-RU" sz="3200" dirty="0"/>
              <a:t>Ф.025/у), прививочной форме (Ф.63/у) и прививочном сертификате. </a:t>
            </a:r>
          </a:p>
        </p:txBody>
      </p:sp>
    </p:spTree>
    <p:extLst>
      <p:ext uri="{BB962C8B-B14F-4D97-AF65-F5344CB8AC3E}">
        <p14:creationId xmlns:p14="http://schemas.microsoft.com/office/powerpoint/2010/main" val="3792861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1772816"/>
            <a:ext cx="8136904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Ответственность за соблюдение противоэпидемического режима в прививочном кабинете, несет медицинский работник, осуществляющий прививки.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8696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636912"/>
            <a:ext cx="6203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внимание!!!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913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916832"/>
            <a:ext cx="8640960" cy="4824536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СП </a:t>
            </a:r>
            <a:r>
              <a:rPr lang="ru-RU" sz="2800" dirty="0" smtClean="0">
                <a:solidFill>
                  <a:schemeClr val="tx1"/>
                </a:solidFill>
              </a:rPr>
              <a:t>3.3.2367 – 08 </a:t>
            </a:r>
            <a:r>
              <a:rPr lang="ru-RU" sz="2800" dirty="0">
                <a:solidFill>
                  <a:schemeClr val="tx1"/>
                </a:solidFill>
              </a:rPr>
              <a:t>«Организация иммунопрофилактики инфекционных болезней». Постановление Главного государственного санитарного врача РФ от 4 июня 2008 г. № </a:t>
            </a:r>
            <a:r>
              <a:rPr lang="ru-RU" sz="2800" dirty="0" smtClean="0">
                <a:solidFill>
                  <a:schemeClr val="tx1"/>
                </a:solidFill>
              </a:rPr>
              <a:t>34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СП </a:t>
            </a:r>
            <a:r>
              <a:rPr lang="ru-RU" sz="2800" dirty="0" smtClean="0">
                <a:solidFill>
                  <a:schemeClr val="tx1"/>
                </a:solidFill>
              </a:rPr>
              <a:t>3.3.2342 – 08 </a:t>
            </a:r>
            <a:r>
              <a:rPr lang="ru-RU" sz="2800" dirty="0">
                <a:solidFill>
                  <a:schemeClr val="tx1"/>
                </a:solidFill>
              </a:rPr>
              <a:t>«Обеспечение безопасности иммунизации». Постановление Главного государственного санитарного врача РФ от 3 марта 2008 г. № </a:t>
            </a:r>
            <a:r>
              <a:rPr lang="ru-RU" sz="2800" dirty="0" smtClean="0">
                <a:solidFill>
                  <a:schemeClr val="tx1"/>
                </a:solidFill>
              </a:rPr>
              <a:t>15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СанПиН </a:t>
            </a:r>
            <a:r>
              <a:rPr lang="ru-RU" sz="2800" dirty="0" smtClean="0">
                <a:solidFill>
                  <a:schemeClr val="tx1"/>
                </a:solidFill>
              </a:rPr>
              <a:t>2.1.3.2630 – 10 </a:t>
            </a:r>
            <a:r>
              <a:rPr lang="ru-RU" sz="2800" dirty="0">
                <a:solidFill>
                  <a:schemeClr val="tx1"/>
                </a:solidFill>
              </a:rPr>
              <a:t>«Требования к организациям, осуществляющим медицинскую деятельность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Санитарно – эпидемиологические правила: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5674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7" cy="4209331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Методические указания МУ </a:t>
            </a:r>
            <a:r>
              <a:rPr lang="ru-RU" sz="2800" dirty="0" smtClean="0">
                <a:solidFill>
                  <a:schemeClr val="tx1"/>
                </a:solidFill>
              </a:rPr>
              <a:t>3.3.2400 – 08 </a:t>
            </a:r>
            <a:r>
              <a:rPr lang="ru-RU" sz="2800" dirty="0">
                <a:solidFill>
                  <a:schemeClr val="tx1"/>
                </a:solidFill>
              </a:rPr>
              <a:t>«Контроль за работой </a:t>
            </a:r>
            <a:r>
              <a:rPr lang="ru-RU" sz="2800" dirty="0" smtClean="0">
                <a:solidFill>
                  <a:schemeClr val="tx1"/>
                </a:solidFill>
              </a:rPr>
              <a:t>лечебно – профилактических </a:t>
            </a:r>
            <a:r>
              <a:rPr lang="ru-RU" sz="2800" dirty="0">
                <a:solidFill>
                  <a:schemeClr val="tx1"/>
                </a:solidFill>
              </a:rPr>
              <a:t>организаций по вопросам иммунопрофилактики инфекционных болезней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sz="2800" dirty="0">
                <a:solidFill>
                  <a:schemeClr val="tx1"/>
                </a:solidFill>
              </a:rPr>
              <a:t>Методические указания МУ </a:t>
            </a:r>
            <a:r>
              <a:rPr lang="ru-RU" sz="2800" dirty="0" smtClean="0">
                <a:solidFill>
                  <a:schemeClr val="tx1"/>
                </a:solidFill>
              </a:rPr>
              <a:t>3.3.1889 – 04 </a:t>
            </a:r>
            <a:r>
              <a:rPr lang="ru-RU" sz="2800" dirty="0">
                <a:solidFill>
                  <a:schemeClr val="tx1"/>
                </a:solidFill>
              </a:rPr>
              <a:t>«Порядок проведения профилактических прививок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Методические указания МУ </a:t>
            </a:r>
            <a:r>
              <a:rPr lang="ru-RU" sz="2800" dirty="0" smtClean="0">
                <a:solidFill>
                  <a:schemeClr val="tx1"/>
                </a:solidFill>
              </a:rPr>
              <a:t>3.3.1891 – 04 </a:t>
            </a:r>
            <a:r>
              <a:rPr lang="ru-RU" sz="2800" dirty="0">
                <a:solidFill>
                  <a:schemeClr val="tx1"/>
                </a:solidFill>
              </a:rPr>
              <a:t>«Организация работы прививочного кабинета детской поликлиники, кабинета иммунопрофилактики и прививочных бригад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Методические указания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5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36912"/>
            <a:ext cx="8416445" cy="34506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3200" dirty="0" smtClean="0"/>
              <a:t>Приказ от 21 марта 2014 г. N 125н  «Об утверждении национального календаря профилактических прививок и календаря профилактических прививок по эпидемическим показаниям»</a:t>
            </a:r>
          </a:p>
          <a:p>
            <a:pPr marL="0" indent="0" algn="just">
              <a:buNone/>
            </a:pPr>
            <a:r>
              <a:rPr lang="ru-RU" sz="3200" dirty="0"/>
              <a:t> 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Приказ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6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3200" dirty="0"/>
              <a:t>э</a:t>
            </a:r>
            <a:r>
              <a:rPr lang="ru-RU" sz="3200" dirty="0" smtClean="0"/>
              <a:t>то – </a:t>
            </a:r>
            <a:r>
              <a:rPr lang="ru-RU" sz="3200" dirty="0"/>
              <a:t>система мероприятий, осуществляемых в целях предупреждения, ограничения распространения и ликвидации инфекционных </a:t>
            </a:r>
            <a:r>
              <a:rPr lang="ru-RU" sz="3200" dirty="0" smtClean="0"/>
              <a:t>болезней, </a:t>
            </a:r>
            <a:r>
              <a:rPr lang="ru-RU" sz="3200" dirty="0"/>
              <a:t>путём проведения профилактических прививок.</a:t>
            </a:r>
          </a:p>
          <a:p>
            <a:pPr algn="just"/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Иммунопрофилактика инфекционных болезней</a:t>
            </a:r>
          </a:p>
        </p:txBody>
      </p:sp>
    </p:spTree>
    <p:extLst>
      <p:ext uri="{BB962C8B-B14F-4D97-AF65-F5344CB8AC3E}">
        <p14:creationId xmlns:p14="http://schemas.microsoft.com/office/powerpoint/2010/main" val="74322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3200" dirty="0"/>
              <a:t>Уровнем организации прививочной </a:t>
            </a:r>
            <a:r>
              <a:rPr lang="ru-RU" sz="3200" dirty="0" smtClean="0"/>
              <a:t>работы.</a:t>
            </a:r>
            <a:endParaRPr lang="ru-RU" sz="3200" dirty="0"/>
          </a:p>
          <a:p>
            <a:pPr lvl="0"/>
            <a:r>
              <a:rPr lang="ru-RU" sz="3200" dirty="0"/>
              <a:t>Количественными и качественными характеристикам </a:t>
            </a:r>
            <a:r>
              <a:rPr lang="ru-RU" sz="3200" dirty="0" smtClean="0"/>
              <a:t>вакцинаций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/>
              <a:t>Эффективность иммунопрофилактики оценивается:</a:t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34775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416445" cy="4320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000" dirty="0"/>
              <a:t>В соответствии с нормативными </a:t>
            </a:r>
            <a:r>
              <a:rPr lang="ru-RU" sz="3000" dirty="0" smtClean="0"/>
              <a:t>документами, </a:t>
            </a:r>
            <a:r>
              <a:rPr lang="ru-RU" sz="3000" dirty="0"/>
              <a:t>ответственность за организацию иммунопрофилактики </a:t>
            </a:r>
            <a:r>
              <a:rPr lang="ru-RU" sz="3000" dirty="0" smtClean="0"/>
              <a:t>медицинских работников </a:t>
            </a:r>
            <a:r>
              <a:rPr lang="ru-RU" sz="3000" dirty="0"/>
              <a:t>несет 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 медицинской организации </a:t>
            </a:r>
            <a:r>
              <a:rPr lang="ru-RU" sz="3000" dirty="0"/>
              <a:t>(МО). </a:t>
            </a:r>
          </a:p>
          <a:p>
            <a:pPr algn="just"/>
            <a:r>
              <a:rPr lang="ru-RU" sz="3000" b="1" dirty="0"/>
              <a:t>Руководитель </a:t>
            </a:r>
            <a:r>
              <a:rPr lang="ru-RU" sz="3000" b="1" dirty="0" smtClean="0"/>
              <a:t>МО: </a:t>
            </a:r>
            <a:r>
              <a:rPr lang="ru-RU" sz="3000" dirty="0"/>
              <a:t>утверждает порядок организации и проведения вакцинопрофилактики и назначает </a:t>
            </a:r>
            <a:r>
              <a:rPr lang="ru-RU" sz="3000" dirty="0" smtClean="0"/>
              <a:t> </a:t>
            </a:r>
            <a:r>
              <a:rPr lang="ru-RU" sz="3000" b="1" dirty="0"/>
              <a:t>должностных </a:t>
            </a:r>
            <a:r>
              <a:rPr lang="ru-RU" sz="3000" b="1" dirty="0" smtClean="0"/>
              <a:t>лиц</a:t>
            </a:r>
            <a:r>
              <a:rPr lang="ru-RU" sz="3000" dirty="0" smtClean="0"/>
              <a:t>, которые несут ответственность   за организацию и проведение профилактических прививок.</a:t>
            </a:r>
            <a:endParaRPr lang="ru-RU" sz="3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вакцинации медицинских работников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68760"/>
            <a:ext cx="8640960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dirty="0"/>
              <a:t>За организацию прививочной работы (планирование, проведение вакцинаций, сбор и обобщение данных о проведенных прививках, регистрация поствакцинальных реакций и осложнений, анализ причин поствакцинальных реакций и осложнений) – несет ответственность должностное лицо, определенное руководителем МО, как заведующий отделом </a:t>
            </a:r>
            <a:r>
              <a:rPr lang="ru-RU" sz="3200" dirty="0" smtClean="0"/>
              <a:t>вакцинопрофилактики.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3788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262</TotalTime>
  <Words>887</Words>
  <Application>Microsoft Office PowerPoint</Application>
  <PresentationFormat>Экран (4:3)</PresentationFormat>
  <Paragraphs>71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ФГОУ ВПО «ОрГМУ» МИНЗДРАВА РФ Кафедра эпидемиологии и инфекционных болезней </vt:lpstr>
      <vt:lpstr>Нормативная документация Основные федеральные законы:</vt:lpstr>
      <vt:lpstr>Санитарно – эпидемиологические правила:</vt:lpstr>
      <vt:lpstr>Методические указания</vt:lpstr>
      <vt:lpstr>Приказ</vt:lpstr>
      <vt:lpstr>Иммунопрофилактика инфекционных болезней</vt:lpstr>
      <vt:lpstr>Эффективность иммунопрофилактики оценивается: </vt:lpstr>
      <vt:lpstr>Организация вакцинации медицинских работников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ФГОУ ВПО «ОрГМУ» МИНЗДРАВА РФ Кафедра эпидемиологии и инфекционных болезней </dc:title>
  <dc:creator>User</dc:creator>
  <cp:lastModifiedBy>Пользователь Windows</cp:lastModifiedBy>
  <cp:revision>18</cp:revision>
  <dcterms:created xsi:type="dcterms:W3CDTF">2018-01-23T16:50:33Z</dcterms:created>
  <dcterms:modified xsi:type="dcterms:W3CDTF">2018-01-24T15:34:57Z</dcterms:modified>
</cp:coreProperties>
</file>