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73" r:id="rId3"/>
    <p:sldId id="265" r:id="rId4"/>
    <p:sldId id="279" r:id="rId5"/>
    <p:sldId id="262" r:id="rId6"/>
    <p:sldId id="264" r:id="rId7"/>
    <p:sldId id="282" r:id="rId8"/>
    <p:sldId id="283" r:id="rId9"/>
    <p:sldId id="284" r:id="rId10"/>
    <p:sldId id="285" r:id="rId11"/>
    <p:sldId id="275" r:id="rId12"/>
    <p:sldId id="286" r:id="rId13"/>
    <p:sldId id="276" r:id="rId14"/>
    <p:sldId id="281" r:id="rId15"/>
    <p:sldId id="280" r:id="rId16"/>
    <p:sldId id="287" r:id="rId17"/>
    <p:sldId id="288" r:id="rId18"/>
    <p:sldId id="270" r:id="rId19"/>
    <p:sldId id="271" r:id="rId20"/>
    <p:sldId id="260" r:id="rId21"/>
    <p:sldId id="289" r:id="rId22"/>
  </p:sldIdLst>
  <p:sldSz cx="9144000" cy="6858000" type="screen4x3"/>
  <p:notesSz cx="6735763" cy="98567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42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5427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5427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427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27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42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074656-9BCA-496C-8A40-C1B9BEDF441F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5428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C44AA56-357D-4FE0-8AE9-815BBF41494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428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697EBD-F1E7-4F95-8E9D-003034F4C0C6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01B92-5F83-41F1-96E6-B3D477931A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A34AD3-43D8-41C2-A81C-8F293A297822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FD0C1-0D28-431F-8D45-819FE488CE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56772E-1237-4BEF-A8CA-21B4F881535E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2904F-2E3E-4B61-8307-6D3DDD4B92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DE8480-CEDA-4B82-9C6D-E8463E17B7BA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FCF02-A85D-4074-9EBD-108446AEF6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A1C48A-7C69-47F8-9427-5FCE6D620373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E0250-0677-4B4B-8D57-0D863AB33E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29E415-F714-4FC2-85DE-2F26D305AB5C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D7636-DA27-4EAE-AC92-10EF0A2AE8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781F61-5353-4B0E-BAAF-D6CD8C708AE1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620D7-3F15-4F8E-9F8B-02017D6F14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D69D-6297-447F-984C-6FCBA5AB9128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6C0DC-7CFA-4FE2-9FD8-AA6A01037D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6A55F-15ED-474F-AACF-B22EAC05CF24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3DB66-7F30-46D5-9658-E627D0161C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3CDD35-686E-4C50-A71C-A185E72B3CE7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BE64E-C492-4578-BE4D-0D3CD012F4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325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325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325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5325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325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325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5325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A323D0-7076-4627-9C87-CF7199F58D27}" type="datetimeFigureOut">
              <a:rPr lang="ru-RU"/>
              <a:pPr/>
              <a:t>13.03.2018</a:t>
            </a:fld>
            <a:endParaRPr lang="ru-RU"/>
          </a:p>
        </p:txBody>
      </p:sp>
      <p:sp>
        <p:nvSpPr>
          <p:cNvPr id="532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32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749AEE3E-3CAF-4758-B428-16A77245A54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428625"/>
            <a:ext cx="7772400" cy="1714500"/>
          </a:xfrm>
        </p:spPr>
        <p:txBody>
          <a:bodyPr anchor="ctr"/>
          <a:lstStyle/>
          <a:p>
            <a:pPr algn="ctr"/>
            <a:r>
              <a:rPr lang="ru-RU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 как пространство для саморазвития личности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692275" y="4243388"/>
            <a:ext cx="5984875" cy="144145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endParaRPr lang="ru-RU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 anchor="ctr"/>
          <a:lstStyle/>
          <a:p>
            <a:r>
              <a:rPr lang="ru-RU" sz="2400"/>
              <a:t>2. Профессиональное саморазвитие личности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0" y="2349500"/>
            <a:ext cx="9144000" cy="45085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Профессиональное саморазвитие</a:t>
            </a:r>
            <a:r>
              <a:rPr lang="ru-RU" sz="2000"/>
              <a:t> - личностно-профессиональный процесс формирования  индивидуального стиля профессиональной деятельности и  самосовершенствования в профессии.</a:t>
            </a:r>
            <a:endParaRPr lang="ru-RU" sz="20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/>
              <a:t>Показатели профессионального саморазвития личности: 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 i="1"/>
              <a:t>профессиональные качества</a:t>
            </a:r>
            <a:r>
              <a:rPr lang="ru-RU" sz="2000"/>
              <a:t>: способность обучаться на протяжении всей жизни, работать над профессиональным самосовершенствованием; владение навыками здоровьесбережения и профилактики профессионального выгорания. </a:t>
            </a:r>
          </a:p>
          <a:p>
            <a:pPr>
              <a:lnSpc>
                <a:spcPct val="80000"/>
              </a:lnSpc>
            </a:pPr>
            <a:r>
              <a:rPr lang="ru-RU" sz="2000" i="1"/>
              <a:t>профессиональные компетенции</a:t>
            </a:r>
            <a:r>
              <a:rPr lang="ru-RU" sz="2000"/>
              <a:t>: обучение на протяжении всей жизни; профессиональная мобильность; инновационный поиск. </a:t>
            </a:r>
          </a:p>
          <a:p>
            <a:pPr>
              <a:lnSpc>
                <a:spcPct val="80000"/>
              </a:lnSpc>
            </a:pPr>
            <a:r>
              <a:rPr lang="ru-RU" sz="2000" i="1"/>
              <a:t>профессионально-личностные качества</a:t>
            </a:r>
            <a:r>
              <a:rPr lang="ru-RU" sz="2000"/>
              <a:t>: способность саморазвиваться, ассимилировать новые навыки самостоятельно, быть мобильным, легко адаптироваться к изменяющимся условиям образовательной среды.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7924800" cy="582613"/>
          </a:xfrm>
        </p:spPr>
        <p:txBody>
          <a:bodyPr anchor="ctr"/>
          <a:lstStyle/>
          <a:p>
            <a:r>
              <a:rPr lang="ru-RU" sz="3200"/>
              <a:t>Цели профессионального саморазвития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79388" y="1214438"/>
          <a:ext cx="8750300" cy="5562600"/>
        </p:xfrm>
        <a:graphic>
          <a:graphicData uri="http://schemas.openxmlformats.org/drawingml/2006/table">
            <a:tbl>
              <a:tblPr/>
              <a:tblGrid>
                <a:gridCol w="2247900"/>
                <a:gridCol w="6502400"/>
              </a:tblGrid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 цели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Цель- потребность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компетентной, физически и духовно здоровой личности, способной к активному саморазвитию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0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Цель-возможность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Аккумуляция ресурсов в точках роста, эффективное использование достигнутых в ходе предыдущих этапов развития преимуществ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Цель-результат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Готовность выпускника к эффективному профессиональному саморазвитию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0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Цель-время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социального эффекта (отсроченный эффект) в аспекте успешного профессионального саморазвития будущих медиков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Цель-место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рейтинговой оценки выпускников в системе образования города, области.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sz="2800"/>
              <a:t>3. Стратегии профессионального саморазвития студента в медицинском образовании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/>
              <a:t>Современными тенденциями медицины являются: высокая технологичность, информационность, научная обоснованность решений, профилактико-прогностические ориентиры, наукоемкость (использование современных достижений науки), междисциплинарность, глобализация масштабов воздействия на здоровье населения, рост институционального статуса медицины, рост правовой ответственности.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642938"/>
          </a:xfrm>
        </p:spPr>
        <p:txBody>
          <a:bodyPr anchor="ctr"/>
          <a:lstStyle/>
          <a:p>
            <a:r>
              <a:rPr lang="ru-RU" sz="1600"/>
              <a:t>Линии профессионального саморазвития медицинского работника</a:t>
            </a:r>
          </a:p>
        </p:txBody>
      </p:sp>
      <p:graphicFrame>
        <p:nvGraphicFramePr>
          <p:cNvPr id="28711" name="Group 39"/>
          <p:cNvGraphicFramePr>
            <a:graphicFrameLocks noGrp="1"/>
          </p:cNvGraphicFramePr>
          <p:nvPr>
            <p:ph idx="4294967295"/>
          </p:nvPr>
        </p:nvGraphicFramePr>
        <p:xfrm>
          <a:off x="0" y="765175"/>
          <a:ext cx="9144000" cy="5903913"/>
        </p:xfrm>
        <a:graphic>
          <a:graphicData uri="http://schemas.openxmlformats.org/drawingml/2006/table">
            <a:tbl>
              <a:tblPr/>
              <a:tblGrid>
                <a:gridCol w="2976563"/>
                <a:gridCol w="6167437"/>
              </a:tblGrid>
              <a:tr h="484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Линии профессионального саморазвития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Профессиональная деятельность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Социально-политическая деятельность с опорой на идею здоровой нации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Участие в социальных программах, пропагандирующий здоровый образ жизни, в мероприятиях, формирующих положительный имидж медицинского работника в глазах населения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Профессиональное саморазвитие в медицинской деятельности в организационном плане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Создание клиник, медицинских центров, центров оказания психологической помощи.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Научно-исследовательская деятельность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Занятия теоретической и прикладной наукой, апробация результатов в рамках участия в научных конференциях,  внедрение результатов исследования в рамках профессиональной деятельности, создание научных школ.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Профессиональное развитие в рамках специальности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Медицинские учреждения (больницы, санатории, оздоровительные лагеря, поликлиники, родильные дома, диспансеры, реабилитационные центры, травматологические пункты, женские консультации, медсанчасти, амбулатории).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Медицинское сопровождение профессиональной деятельности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врача в учреждениях дошкольного, школьного и высшего образования.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Социально-ориентированная работа врача в  детских домах, приютах, дома престарелых и инвалидов. Работа врача на различных предприятиях.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Развитие в рамках правоохранительной медицины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Интеграция медицинских работников в деятельность военных организаций, правоохранительных органов, привлечение врачей в рамках работы судов, прокуратуры, повышение юридической грамотности медицинских работников.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Медицинское обеспечение  в чрезвычайных ситуациях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Служба медицины катастроф, МЧС, службы спасения.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Педагогическая деятельность  в  медицинском образовании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будущих специалистов, трансляция и закрепление этических и юридических норм врачебной работы, передача профессионального опыта в рамках учебного процесса.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Профессиональное саморазвитие  в рамках программы земский доктор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Осуществление врачебной деятельности в районных центрах.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sz="2800" b="0"/>
              <a:t>Уровни проявления качеств в профессиональной деятельности врача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бытовые</a:t>
            </a:r>
          </a:p>
          <a:p>
            <a:pPr>
              <a:lnSpc>
                <a:spcPct val="90000"/>
              </a:lnSpc>
            </a:pPr>
            <a:r>
              <a:rPr lang="ru-RU"/>
              <a:t>профессионально-ориентированные</a:t>
            </a:r>
          </a:p>
          <a:p>
            <a:pPr>
              <a:lnSpc>
                <a:spcPct val="90000"/>
              </a:lnSpc>
            </a:pPr>
            <a:r>
              <a:rPr lang="ru-RU"/>
              <a:t>профессиональные</a:t>
            </a:r>
          </a:p>
          <a:p>
            <a:pPr>
              <a:lnSpc>
                <a:spcPct val="90000"/>
              </a:lnSpc>
            </a:pPr>
            <a:r>
              <a:rPr lang="ru-RU"/>
              <a:t>специально-профессиональные</a:t>
            </a:r>
          </a:p>
          <a:p>
            <a:pPr>
              <a:lnSpc>
                <a:spcPct val="90000"/>
              </a:lnSpc>
            </a:pPr>
            <a:r>
              <a:rPr lang="ru-RU"/>
              <a:t>высокопрофессиональные</a:t>
            </a:r>
          </a:p>
          <a:p>
            <a:pPr>
              <a:lnSpc>
                <a:spcPct val="90000"/>
              </a:lnSpc>
            </a:pPr>
            <a:r>
              <a:rPr lang="ru-RU"/>
              <a:t>ультрапрофессиональные</a:t>
            </a:r>
          </a:p>
          <a:p>
            <a:pPr>
              <a:lnSpc>
                <a:spcPct val="90000"/>
              </a:lnSpc>
            </a:pPr>
            <a:r>
              <a:rPr lang="ru-RU"/>
              <a:t>«супер»профессиональные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357188"/>
            <a:ext cx="8786812" cy="357187"/>
          </a:xfrm>
        </p:spPr>
        <p:txBody>
          <a:bodyPr anchor="ctr"/>
          <a:lstStyle/>
          <a:p>
            <a:r>
              <a:rPr lang="ru-RU" sz="2000"/>
              <a:t/>
            </a:r>
            <a:br>
              <a:rPr lang="ru-RU" sz="2000"/>
            </a:br>
            <a:r>
              <a:rPr lang="ru-RU" sz="2000"/>
              <a:t>Профессиональное саморазвитие в медицинской деятельности</a:t>
            </a:r>
          </a:p>
        </p:txBody>
      </p:sp>
      <p:graphicFrame>
        <p:nvGraphicFramePr>
          <p:cNvPr id="30740" name="Group 20"/>
          <p:cNvGraphicFramePr>
            <a:graphicFrameLocks noGrp="1"/>
          </p:cNvGraphicFramePr>
          <p:nvPr>
            <p:ph idx="4294967295"/>
          </p:nvPr>
        </p:nvGraphicFramePr>
        <p:xfrm>
          <a:off x="755650" y="1341438"/>
          <a:ext cx="8064500" cy="4556125"/>
        </p:xfrm>
        <a:graphic>
          <a:graphicData uri="http://schemas.openxmlformats.org/drawingml/2006/table">
            <a:tbl>
              <a:tblPr/>
              <a:tblGrid>
                <a:gridCol w="6562725"/>
                <a:gridCol w="1501775"/>
              </a:tblGrid>
              <a:tr h="147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Инвариантное ядро постоянных  качеств и моделей поведения врача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Новые востребованные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9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Перспективно востребованные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Устаревающие модели профессионального поведения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7924800" cy="561975"/>
          </a:xfrm>
        </p:spPr>
        <p:txBody>
          <a:bodyPr anchor="ctr"/>
          <a:lstStyle/>
          <a:p>
            <a:r>
              <a:rPr lang="ru-RU" sz="3200"/>
              <a:t>Грамотность как ресурс профессионального саморазвития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>
          <a:xfrm>
            <a:off x="0" y="2276475"/>
            <a:ext cx="9144000" cy="4581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Грамотность - умение правильного безошибочного выполнения действий. Вопросы грамотности современного врача как базового элемента его культуры носят стратегический, перспективный  характер и напрямую взаимосвязаны с профессиональным саморазвитием личности. В связи с усложнением форм и каналов коммуникации, возрастающим информационным, технологическим наполнением современного общества, для современного специалиста-медика грамотность  наполняется новыми смыслами и значениями: коммуникативная, культурная, психологическая, информационная, терминологическая, компьютерная, визуальная, научная, аппаратурно-технологическая, правовая, сетевая, медиаграмотность.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725488"/>
          </a:xfrm>
        </p:spPr>
        <p:txBody>
          <a:bodyPr anchor="ctr"/>
          <a:lstStyle/>
          <a:p>
            <a:r>
              <a:rPr lang="ru-RU" sz="3200"/>
              <a:t/>
            </a:r>
            <a:br>
              <a:rPr lang="ru-RU" sz="3200"/>
            </a:br>
            <a:r>
              <a:rPr lang="ru-RU" sz="3200"/>
              <a:t/>
            </a:r>
            <a:br>
              <a:rPr lang="ru-RU" sz="3200"/>
            </a:br>
            <a:r>
              <a:rPr lang="ru-RU" sz="3200"/>
              <a:t>Колесо жизненного баланса</a:t>
            </a:r>
            <a:br>
              <a:rPr lang="ru-RU" sz="3200"/>
            </a:br>
            <a:r>
              <a:rPr lang="ru-RU" sz="3200"/>
              <a:t/>
            </a:r>
            <a:br>
              <a:rPr lang="ru-RU" sz="3200"/>
            </a:br>
            <a:r>
              <a:rPr lang="ru-RU" sz="3200"/>
              <a:t/>
            </a:r>
            <a:br>
              <a:rPr lang="ru-RU" sz="3200"/>
            </a:br>
            <a:r>
              <a:rPr lang="ru-RU" sz="1600"/>
              <a:t>Рассматривая каждую сферу своей жизни, дайте ей оценку и выявите недостатки, которые вам под силу исправить.</a:t>
            </a:r>
            <a:endParaRPr lang="ru-RU" sz="3200"/>
          </a:p>
        </p:txBody>
      </p:sp>
      <p:pic>
        <p:nvPicPr>
          <p:cNvPr id="32770" name="Содержимое 3" descr="Колесо жизненного баланса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476375" y="2320925"/>
            <a:ext cx="6429375" cy="453707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sz="3200" b="0"/>
              <a:t/>
            </a:r>
            <a:br>
              <a:rPr lang="ru-RU" sz="3200" b="0"/>
            </a:br>
            <a:r>
              <a:rPr lang="ru-RU" sz="3200" b="0"/>
              <a:t>Векторы саморазвития студента:</a:t>
            </a:r>
            <a:r>
              <a:rPr lang="ru-RU" sz="3200"/>
              <a:t/>
            </a:r>
            <a:br>
              <a:rPr lang="ru-RU" sz="3200"/>
            </a:br>
            <a:r>
              <a:rPr lang="ru-RU" sz="3200" b="0"/>
              <a:t> </a:t>
            </a: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  <p:sp>
        <p:nvSpPr>
          <p:cNvPr id="33794" name="Содержимое 2"/>
          <p:cNvSpPr>
            <a:spLocks noGrp="1"/>
          </p:cNvSpPr>
          <p:nvPr>
            <p:ph idx="4294967295"/>
          </p:nvPr>
        </p:nvSpPr>
        <p:spPr>
          <a:xfrm>
            <a:off x="468313" y="2420938"/>
            <a:ext cx="8472487" cy="3733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- В сфере учебной (учебно-профессиональной) деятельности</a:t>
            </a:r>
          </a:p>
          <a:p>
            <a:pPr>
              <a:buFont typeface="Wingdings" pitchFamily="2" charset="2"/>
              <a:buNone/>
            </a:pPr>
            <a:r>
              <a:rPr lang="ru-RU"/>
              <a:t>- В сфере научно-исследовательской деятельности</a:t>
            </a:r>
          </a:p>
          <a:p>
            <a:pPr>
              <a:buFont typeface="Wingdings" pitchFamily="2" charset="2"/>
              <a:buNone/>
            </a:pPr>
            <a:r>
              <a:rPr lang="ru-RU"/>
              <a:t>- В сфере расширения кругозор</a:t>
            </a:r>
          </a:p>
          <a:p>
            <a:pPr>
              <a:buFont typeface="Wingdings" pitchFamily="2" charset="2"/>
              <a:buNone/>
            </a:pPr>
            <a:r>
              <a:rPr lang="ru-RU"/>
              <a:t>- В сфере общения</a:t>
            </a:r>
          </a:p>
          <a:p>
            <a:pPr>
              <a:buFont typeface="Wingdings" pitchFamily="2" charset="2"/>
              <a:buNone/>
            </a:pPr>
            <a:r>
              <a:rPr lang="ru-RU"/>
              <a:t>- В сфере досуга</a:t>
            </a:r>
          </a:p>
          <a:p>
            <a:pPr>
              <a:buFont typeface="Wingdings" pitchFamily="2" charset="2"/>
              <a:buNone/>
            </a:pPr>
            <a:r>
              <a:rPr lang="ru-RU"/>
              <a:t> 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8382000" cy="1143000"/>
          </a:xfrm>
        </p:spPr>
        <p:txBody>
          <a:bodyPr anchor="ctr"/>
          <a:lstStyle/>
          <a:p>
            <a:r>
              <a:rPr lang="ru-RU" sz="3200"/>
              <a:t>Индивидуальный план саморазвития</a:t>
            </a:r>
            <a:br>
              <a:rPr lang="ru-RU" sz="3200"/>
            </a:br>
            <a:endParaRPr lang="ru-RU" sz="3200"/>
          </a:p>
        </p:txBody>
      </p:sp>
      <p:sp>
        <p:nvSpPr>
          <p:cNvPr id="34818" name="Содержимое 2"/>
          <p:cNvSpPr>
            <a:spLocks noGrp="1"/>
          </p:cNvSpPr>
          <p:nvPr>
            <p:ph idx="4294967295"/>
          </p:nvPr>
        </p:nvSpPr>
        <p:spPr>
          <a:xfrm>
            <a:off x="755650" y="2276475"/>
            <a:ext cx="8388350" cy="38496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 u="sng"/>
              <a:t>Цель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 u="sng"/>
              <a:t>Мой первый шаг в работе над собой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 u="sng"/>
              <a:t>Какие цели вы ставите в этом учебном году, направленные на: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/>
              <a:t>- личностные качества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/>
              <a:t>- учебную деятельность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/>
              <a:t>- учебно-профессиональную деятельность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/>
              <a:t>- дополнительное образование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/>
              <a:t>- ЗОЖ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/>
              <a:t>- Сотрудничество</a:t>
            </a:r>
          </a:p>
          <a:p>
            <a:pPr>
              <a:lnSpc>
                <a:spcPct val="80000"/>
              </a:lnSpc>
            </a:pPr>
            <a:endParaRPr lang="ru-RU" sz="2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/>
              <a:t>План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/>
              <a:t>1. Роль культуры в саморазвитии личности.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/>
              <a:t>2. Профессиональное саморазвитие личности.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/>
              <a:t>3. Стратегии профессионального саморазвития студента в медицинском образовании.</a:t>
            </a:r>
          </a:p>
          <a:p>
            <a:pPr marL="609600" indent="-609600"/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582613"/>
          </a:xfrm>
        </p:spPr>
        <p:txBody>
          <a:bodyPr anchor="ctr"/>
          <a:lstStyle/>
          <a:p>
            <a:r>
              <a:rPr lang="ru-RU" sz="3200" u="sng"/>
              <a:t/>
            </a:r>
            <a:br>
              <a:rPr lang="ru-RU" sz="3200" u="sng"/>
            </a:br>
            <a:r>
              <a:rPr lang="ru-RU" sz="3200" u="sng"/>
              <a:t/>
            </a:r>
            <a:br>
              <a:rPr lang="ru-RU" sz="3200" u="sng"/>
            </a:br>
            <a:r>
              <a:rPr lang="ru-RU" sz="3200" u="sng"/>
              <a:t/>
            </a:r>
            <a:br>
              <a:rPr lang="ru-RU" sz="3200" u="sng"/>
            </a:br>
            <a:r>
              <a:rPr lang="ru-RU" sz="3200" u="sng"/>
              <a:t>С чего начать?</a:t>
            </a:r>
            <a:br>
              <a:rPr lang="ru-RU" sz="3200" u="sng"/>
            </a:br>
            <a:r>
              <a:rPr lang="ru-RU" sz="3200" u="sng"/>
              <a:t/>
            </a:r>
            <a:br>
              <a:rPr lang="ru-RU" sz="3200" u="sng"/>
            </a:br>
            <a:r>
              <a:rPr lang="ru-RU" sz="1600">
                <a:latin typeface="Times New Roman" pitchFamily="18" charset="0"/>
                <a:cs typeface="Times New Roman" pitchFamily="18" charset="0"/>
              </a:rPr>
              <a:t> «Отрекаться от своего развития, значит, отрекаться от самих себя» </a:t>
            </a:r>
            <a:br>
              <a:rPr lang="ru-RU" sz="1600">
                <a:latin typeface="Times New Roman" pitchFamily="18" charset="0"/>
                <a:cs typeface="Times New Roman" pitchFamily="18" charset="0"/>
              </a:rPr>
            </a:br>
            <a:r>
              <a:rPr lang="ru-RU" sz="16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А. Герцен </a:t>
            </a:r>
            <a:br>
              <a:rPr lang="ru-RU" sz="1600">
                <a:latin typeface="Times New Roman" pitchFamily="18" charset="0"/>
                <a:cs typeface="Times New Roman" pitchFamily="18" charset="0"/>
              </a:rPr>
            </a:b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0825" y="2133600"/>
            <a:ext cx="8893175" cy="4724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1100"/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Постановка цели.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Какие задачи я должен для этого выполнить, направленные на: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личностные качества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учебную деятельность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учебно-профессиональную деятельность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дополнительное образование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ЗОЖ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сотрудничество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разное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Мой первый шаг в работе над собой.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Полезно иметь 3 дневника: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дневник планирования (планы на день, неделю, месяц, год и т.д.)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дневник идей (для записи идей, которые могут возникнуть в любой момент)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- дневник успеха (для записи своих ежедневных успехов, пусть сначала даже мелких).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«Колесо жизненного баланса»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Рассматривая каждую сферу своей жизни, дайте ей оценку и выявите недостатки, которые вам под силу исправить.</a:t>
            </a:r>
          </a:p>
          <a:p>
            <a:pPr>
              <a:lnSpc>
                <a:spcPct val="80000"/>
              </a:lnSpc>
            </a:pPr>
            <a:endParaRPr lang="ru-RU" sz="11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7924800" cy="706438"/>
          </a:xfrm>
        </p:spPr>
        <p:txBody>
          <a:bodyPr anchor="ctr"/>
          <a:lstStyle/>
          <a:p>
            <a:r>
              <a:rPr lang="ru-RU" sz="3200"/>
              <a:t>Вывод: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0" y="2276475"/>
            <a:ext cx="9144000" cy="4581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саморазвитие личности происходит в процессе успешного овладения значимой для человека профессиональной деятельностью; </a:t>
            </a:r>
          </a:p>
          <a:p>
            <a:pPr>
              <a:lnSpc>
                <a:spcPct val="80000"/>
              </a:lnSpc>
            </a:pPr>
            <a:r>
              <a:rPr lang="ru-RU" sz="1800"/>
              <a:t>профессионализация оказывает влияние на личность, ведет ее к личностному росту, выступая, фактором саморазвития, определяющим его динамику и направленность; </a:t>
            </a:r>
          </a:p>
          <a:p>
            <a:pPr>
              <a:lnSpc>
                <a:spcPct val="80000"/>
              </a:lnSpc>
            </a:pPr>
            <a:r>
              <a:rPr lang="ru-RU" sz="1800"/>
              <a:t>основными  характеристиками  саморазвития являются ценности, смыслы, образ «Я-профессионал», мотивация, целеполагание, саморегуляция и самоорганизция; </a:t>
            </a:r>
          </a:p>
          <a:p>
            <a:pPr>
              <a:lnSpc>
                <a:spcPct val="80000"/>
              </a:lnSpc>
            </a:pPr>
            <a:r>
              <a:rPr lang="ru-RU" sz="1800"/>
              <a:t>саморазвитие, личностный рост возможен лишь в том случае, если личность выступает активным субъектом деятельности и движется по пути самореализации, руководствуясь значимостью этой деятельности;</a:t>
            </a:r>
          </a:p>
          <a:p>
            <a:pPr>
              <a:lnSpc>
                <a:spcPct val="80000"/>
              </a:lnSpc>
            </a:pPr>
            <a:r>
              <a:rPr lang="ru-RU" sz="1800"/>
              <a:t>Культура представляет собой пространство для саморазвития личности.  Усвоение традиций, практического опыта в профессиональной сфере, предполагает наличие наставника, опытного специалиста, который передает свой  опыт  интеллектуального, практического и духовного характера (рациональное знание, умение сочетать осторожность с риском, свободу с ответственностью, креативность с репродуктивностью). Медицинская культура основана на интеграции традиций и инноваций.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600" i="1"/>
              <a:t>В.Леви «Если у человека становится больше: интересов и стимулов жить – смыслового наполнения жизни, возможности анализировать, синтезировать – видеть связи событий и явлений, понимания людей (себя в том числе), а с тем и возможности прощать, внутренней свободы и независимости, ответственности, взятой на себя добровольно, любви к миру и людям (к себе в том числе), то это и значит, что человек растет личностно».</a:t>
            </a:r>
            <a:endParaRPr lang="ru-RU" sz="2600"/>
          </a:p>
          <a:p>
            <a:pPr>
              <a:lnSpc>
                <a:spcPct val="80000"/>
              </a:lnSpc>
            </a:pPr>
            <a:endParaRPr lang="ru-RU"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 anchor="ctr"/>
          <a:lstStyle/>
          <a:p>
            <a:r>
              <a:rPr lang="ru-RU" sz="3200"/>
              <a:t>1. </a:t>
            </a:r>
            <a:r>
              <a:rPr lang="ru-RU" sz="2800"/>
              <a:t>Роль культуры в саморазвитии личности</a:t>
            </a:r>
          </a:p>
        </p:txBody>
      </p:sp>
      <p:graphicFrame>
        <p:nvGraphicFramePr>
          <p:cNvPr id="19458" name="Diagram 5"/>
          <p:cNvGraphicFramePr>
            <a:graphicFrameLocks/>
          </p:cNvGraphicFramePr>
          <p:nvPr>
            <p:ph idx="4294967295"/>
          </p:nvPr>
        </p:nvGraphicFramePr>
        <p:xfrm>
          <a:off x="457200" y="2349500"/>
          <a:ext cx="8229600" cy="4222750"/>
        </p:xfrm>
        <a:graphic>
          <a:graphicData uri="http://schemas.openxmlformats.org/drawingml/2006/compatibility">
            <com:legacyDrawing xmlns:com="http://schemas.openxmlformats.org/drawingml/2006/compatibility" spid="_x0000_s19458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endParaRPr lang="ru-RU"/>
          </a:p>
        </p:txBody>
      </p:sp>
      <p:sp>
        <p:nvSpPr>
          <p:cNvPr id="2048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b="1"/>
              <a:t>Саморазвитие</a:t>
            </a:r>
            <a:r>
              <a:rPr lang="ru-RU"/>
              <a:t> -  это процесс целенаправленной деятельности личности по непрерывному самоизменению, сознательному управлению своим развитием, выбор целей, путей и средств самосовершенствования соответственно своим жизненным  ценностям и установкам.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4"/>
          <p:cNvSpPr>
            <a:spLocks noChangeArrowheads="1"/>
          </p:cNvSpPr>
          <p:nvPr/>
        </p:nvSpPr>
        <p:spPr bwMode="auto">
          <a:xfrm>
            <a:off x="1835150" y="1285875"/>
            <a:ext cx="5257800" cy="4230688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2000" b="1" i="1">
              <a:latin typeface="Calibri" pitchFamily="34" charset="0"/>
            </a:endParaRPr>
          </a:p>
          <a:p>
            <a:r>
              <a:rPr lang="ru-RU" altLang="ru-RU" sz="2000" b="1" i="1">
                <a:latin typeface="Calibri" pitchFamily="34" charset="0"/>
              </a:rPr>
              <a:t>КОМПОНЕНТЫ</a:t>
            </a:r>
          </a:p>
          <a:p>
            <a:r>
              <a:rPr lang="ru-RU" altLang="ru-RU" sz="2000" b="1" i="1">
                <a:latin typeface="Calibri" pitchFamily="34" charset="0"/>
              </a:rPr>
              <a:t>САМОРАЗВИТИЯ</a:t>
            </a:r>
          </a:p>
          <a:p>
            <a:r>
              <a:rPr lang="ru-RU" altLang="ru-RU" sz="1600" b="1" i="1">
                <a:latin typeface="Calibri" pitchFamily="34" charset="0"/>
              </a:rPr>
              <a:t>(Л.Н.Куликова)</a:t>
            </a:r>
          </a:p>
          <a:p>
            <a:endParaRPr lang="ru-RU" altLang="ru-RU" sz="1600">
              <a:latin typeface="Calibri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563938" y="981075"/>
            <a:ext cx="1847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Самопознание</a:t>
            </a:r>
            <a:endParaRPr lang="ru-RU" altLang="ru-RU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000" dirty="0">
              <a:latin typeface="+mn-lt"/>
              <a:cs typeface="+mn-cs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424613" y="2082800"/>
            <a:ext cx="17557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Волевая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саморегуляция</a:t>
            </a:r>
            <a:endParaRPr lang="ru-RU" altLang="ru-RU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>
              <a:latin typeface="+mn-lt"/>
              <a:cs typeface="+mn-cs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659563" y="3789363"/>
            <a:ext cx="19288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Самовоспитание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156325" y="4941888"/>
            <a:ext cx="22352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Само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совершенствование</a:t>
            </a:r>
            <a:endParaRPr lang="ru-RU" altLang="ru-RU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>
              <a:latin typeface="+mn-lt"/>
              <a:cs typeface="+mn-cs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03575" y="5734050"/>
            <a:ext cx="28543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Повышения собственной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продуктивности</a:t>
            </a:r>
            <a:endParaRPr lang="ru-RU" altLang="ru-RU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>
              <a:latin typeface="+mn-lt"/>
              <a:cs typeface="+mn-cs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042988" y="5084763"/>
            <a:ext cx="260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Духовно-нравственное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самоукрепление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0" y="3933825"/>
            <a:ext cx="2484438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Самоопределение</a:t>
            </a:r>
            <a:endParaRPr lang="ru-RU" alt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 dirty="0">
              <a:latin typeface="+mn-lt"/>
              <a:cs typeface="+mn-cs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36525" y="1557338"/>
            <a:ext cx="284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Самоактуализация</a:t>
            </a:r>
            <a:endParaRPr lang="ru-RU" alt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79388" y="2924175"/>
            <a:ext cx="198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Самореализация</a:t>
            </a:r>
            <a:r>
              <a:rPr lang="ru-RU" altLang="ru-RU">
                <a:latin typeface="+mn-lt"/>
                <a:cs typeface="+mn-cs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 anchor="ctr"/>
          <a:lstStyle/>
          <a:p>
            <a:r>
              <a:rPr lang="ru-RU" sz="3200"/>
              <a:t/>
            </a:r>
            <a:br>
              <a:rPr lang="ru-RU" sz="3200"/>
            </a:br>
            <a:r>
              <a:rPr lang="ru-RU" sz="3200"/>
              <a:t>Условия, влияющие на саморазвитие:</a:t>
            </a:r>
            <a:br>
              <a:rPr lang="ru-RU" sz="3200"/>
            </a:br>
            <a:endParaRPr lang="ru-RU" sz="3200"/>
          </a:p>
        </p:txBody>
      </p:sp>
      <p:sp>
        <p:nvSpPr>
          <p:cNvPr id="22530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205038"/>
            <a:ext cx="8472488" cy="4438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i="1"/>
              <a:t>- физиологические</a:t>
            </a:r>
            <a:r>
              <a:rPr lang="ru-RU"/>
              <a:t> (состояние здоровья, общее настроение, степень утомляемости);</a:t>
            </a:r>
          </a:p>
          <a:p>
            <a:pPr>
              <a:buFont typeface="Wingdings" pitchFamily="2" charset="2"/>
              <a:buNone/>
            </a:pPr>
            <a:r>
              <a:rPr lang="ru-RU" i="1"/>
              <a:t>- социокультурные</a:t>
            </a:r>
            <a:r>
              <a:rPr lang="ru-RU"/>
              <a:t> (окружающая среда, друзья, микроклимат в семье, коллективе);</a:t>
            </a:r>
          </a:p>
          <a:p>
            <a:pPr algn="just">
              <a:buFont typeface="Wingdings" pitchFamily="2" charset="2"/>
              <a:buNone/>
            </a:pPr>
            <a:r>
              <a:rPr lang="ru-RU" i="1"/>
              <a:t>-психологические</a:t>
            </a:r>
            <a:r>
              <a:rPr lang="ru-RU"/>
              <a:t> (мотивация, потребности, степень обучаемости, память, творческие способности);</a:t>
            </a:r>
          </a:p>
          <a:p>
            <a:pPr>
              <a:buFont typeface="Wingdings" pitchFamily="2" charset="2"/>
              <a:buNone/>
            </a:pPr>
            <a:r>
              <a:rPr lang="ru-RU" i="1"/>
              <a:t>- педагогические</a:t>
            </a:r>
            <a:r>
              <a:rPr lang="ru-RU"/>
              <a:t> (наличие грамотного, талантливого наставника, репетитора, педагога,  возможность консультироваться).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7924800" cy="582613"/>
          </a:xfrm>
        </p:spPr>
        <p:txBody>
          <a:bodyPr anchor="ctr"/>
          <a:lstStyle/>
          <a:p>
            <a:r>
              <a:rPr lang="ru-RU" sz="2400"/>
              <a:t>Способы и приемы саморазвития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idx="4294967295"/>
          </p:nvPr>
        </p:nvSpPr>
        <p:spPr>
          <a:xfrm>
            <a:off x="285750" y="2276475"/>
            <a:ext cx="8572500" cy="43926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1800"/>
              <a:t>1. Усложнение жизненных (личностных и профессиональных) целей и задач.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2. Непрерывное образование и самообразование.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3. Углубленное самопознание своих сильных и слабых качеств, выявление резервных возможностей для саморазвития, самосовершенствования.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4. Периодическое самоопределение (вопросы: «Что делать?», «Для чего это нужно сделать?», «Нужно ли это делать вообще?»)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5. Выявление приоритетов в целях, решаемых задачах, направлениях жизнедеятельности.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6. Отдавать предпочтение своим интересам и максимально их реализовывать.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7. Все, что делаешь, делать качественно или не делать вообще.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8. Не дистанцироваться от нового, не бояться думать и действовать рискованно.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9. Трудолюбие, систематическое занятие любимым делом.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10. Стремление к адекватной самооценке своих сил и способностей. </a:t>
            </a:r>
          </a:p>
          <a:p>
            <a:endParaRPr lang="ru-RU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7924800" cy="582613"/>
          </a:xfrm>
        </p:spPr>
        <p:txBody>
          <a:bodyPr anchor="ctr"/>
          <a:lstStyle/>
          <a:p>
            <a:endParaRPr lang="ru-RU" sz="2400"/>
          </a:p>
        </p:txBody>
      </p:sp>
      <p:sp>
        <p:nvSpPr>
          <p:cNvPr id="24578" name="Содержимое 2"/>
          <p:cNvSpPr>
            <a:spLocks noGrp="1"/>
          </p:cNvSpPr>
          <p:nvPr>
            <p:ph idx="4294967295"/>
          </p:nvPr>
        </p:nvSpPr>
        <p:spPr>
          <a:xfrm>
            <a:off x="214313" y="2276475"/>
            <a:ext cx="8715375" cy="4321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1800"/>
              <a:t>11. Периодическая коррекция своих целей, планов, своей деятельности, стиля своего поведения.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12. Искать и найти среду, коллектив, вид деятельности, где и в чем можно максимально и творчески самореализоваться.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13. Благополучие в семье и комфорт в семейных взаимоотношениях.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14. Оптимизм и вера в свои силы и в успех своего дела.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15. Иметь для себя идеал, эталон для подражания.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16. По мере возможности дистанцироваться от людей агрессивных, конфликтных или в чем-то неприятных для вас.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17. Чаще встречаться, общаться с талантливыми, умными и высоконравственными людьми.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18. Периодически работать на пределе своих сил и способностей.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19. Изыскивать возможности для презентации своих творческих достижений, наиболее значимых результатов своего труда. </a:t>
            </a:r>
          </a:p>
          <a:p>
            <a:pPr>
              <a:buFont typeface="Wingdings" pitchFamily="2" charset="2"/>
              <a:buNone/>
            </a:pPr>
            <a:r>
              <a:rPr lang="ru-RU" sz="1800"/>
              <a:t>20. Стремиться поддерживать на должном уровне свой имидж, свою репутацию.</a:t>
            </a:r>
          </a:p>
          <a:p>
            <a:endParaRPr lang="ru-RU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140</TotalTime>
  <Words>1170</Words>
  <PresentationFormat>Экран (4:3)</PresentationFormat>
  <Paragraphs>172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Wingdings</vt:lpstr>
      <vt:lpstr>Times New Roman</vt:lpstr>
      <vt:lpstr>Капсулы</vt:lpstr>
      <vt:lpstr> Культура как пространство для саморазвития личности</vt:lpstr>
      <vt:lpstr>План</vt:lpstr>
      <vt:lpstr>Слайд 3</vt:lpstr>
      <vt:lpstr>1. Роль культуры в саморазвитии личности</vt:lpstr>
      <vt:lpstr>Слайд 5</vt:lpstr>
      <vt:lpstr>Слайд 6</vt:lpstr>
      <vt:lpstr> Условия, влияющие на саморазвитие: </vt:lpstr>
      <vt:lpstr>Способы и приемы саморазвития</vt:lpstr>
      <vt:lpstr>Слайд 9</vt:lpstr>
      <vt:lpstr>2. Профессиональное саморазвитие личности</vt:lpstr>
      <vt:lpstr>Цели профессионального саморазвития</vt:lpstr>
      <vt:lpstr>3. Стратегии профессионального саморазвития студента в медицинском образовании</vt:lpstr>
      <vt:lpstr>Линии профессионального саморазвития медицинского работника</vt:lpstr>
      <vt:lpstr>Уровни проявления качеств в профессиональной деятельности врача</vt:lpstr>
      <vt:lpstr> Профессиональное саморазвитие в медицинской деятельности</vt:lpstr>
      <vt:lpstr>Грамотность как ресурс профессионального саморазвития</vt:lpstr>
      <vt:lpstr>  Колесо жизненного баланса   Рассматривая каждую сферу своей жизни, дайте ей оценку и выявите недостатки, которые вам под силу исправить.</vt:lpstr>
      <vt:lpstr> Векторы саморазвития студента:   </vt:lpstr>
      <vt:lpstr>Индивидуальный план саморазвития </vt:lpstr>
      <vt:lpstr>   С чего начать?   «Отрекаться от своего развития, значит, отрекаться от самих себя»                                                                                                            А. Герцен  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развития и саморазвития личности</dc:title>
  <dc:creator>Home</dc:creator>
  <cp:lastModifiedBy>дом</cp:lastModifiedBy>
  <cp:revision>24</cp:revision>
  <dcterms:created xsi:type="dcterms:W3CDTF">2016-11-03T09:26:57Z</dcterms:created>
  <dcterms:modified xsi:type="dcterms:W3CDTF">2018-03-13T12:58:29Z</dcterms:modified>
</cp:coreProperties>
</file>