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46"/>
  </p:notesMasterIdLst>
  <p:sldIdLst>
    <p:sldId id="290" r:id="rId2"/>
    <p:sldId id="291" r:id="rId3"/>
    <p:sldId id="316" r:id="rId4"/>
    <p:sldId id="292" r:id="rId5"/>
    <p:sldId id="293" r:id="rId6"/>
    <p:sldId id="294" r:id="rId7"/>
    <p:sldId id="295" r:id="rId8"/>
    <p:sldId id="307" r:id="rId9"/>
    <p:sldId id="315" r:id="rId10"/>
    <p:sldId id="317" r:id="rId11"/>
    <p:sldId id="318" r:id="rId12"/>
    <p:sldId id="319" r:id="rId13"/>
    <p:sldId id="320" r:id="rId14"/>
    <p:sldId id="321" r:id="rId15"/>
    <p:sldId id="322" r:id="rId16"/>
    <p:sldId id="323" r:id="rId17"/>
    <p:sldId id="324" r:id="rId18"/>
    <p:sldId id="325" r:id="rId19"/>
    <p:sldId id="326" r:id="rId20"/>
    <p:sldId id="328" r:id="rId21"/>
    <p:sldId id="329" r:id="rId22"/>
    <p:sldId id="330" r:id="rId23"/>
    <p:sldId id="331" r:id="rId24"/>
    <p:sldId id="332" r:id="rId25"/>
    <p:sldId id="333" r:id="rId26"/>
    <p:sldId id="327" r:id="rId27"/>
    <p:sldId id="334" r:id="rId28"/>
    <p:sldId id="302" r:id="rId29"/>
    <p:sldId id="303" r:id="rId30"/>
    <p:sldId id="265" r:id="rId31"/>
    <p:sldId id="266" r:id="rId32"/>
    <p:sldId id="267" r:id="rId33"/>
    <p:sldId id="269" r:id="rId34"/>
    <p:sldId id="270" r:id="rId35"/>
    <p:sldId id="275" r:id="rId36"/>
    <p:sldId id="277" r:id="rId37"/>
    <p:sldId id="278" r:id="rId38"/>
    <p:sldId id="279" r:id="rId39"/>
    <p:sldId id="280" r:id="rId40"/>
    <p:sldId id="281" r:id="rId41"/>
    <p:sldId id="282" r:id="rId42"/>
    <p:sldId id="289" r:id="rId43"/>
    <p:sldId id="311" r:id="rId44"/>
    <p:sldId id="312" r:id="rId4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5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0E57272-4D83-4D54-AE3D-0CA26905028E}" type="datetimeFigureOut">
              <a:rPr lang="ru-RU"/>
              <a:pPr/>
              <a:t>23.03.2020</a:t>
            </a:fld>
            <a:endParaRPr lang="ru-RU"/>
          </a:p>
        </p:txBody>
      </p:sp>
      <p:sp>
        <p:nvSpPr>
          <p:cNvPr id="634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34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634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0086BD-34BD-4CB7-8025-D00B9544FB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8993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8DA98E4-8582-492A-80F5-05FFCF9C630F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B31D927-843F-4FFD-B17E-E3753EAD1FC6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59399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3CF0C-0E05-4BCB-9019-49A36F77B932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064804-EE8A-495D-81EF-B8616C59365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C48EE9-B728-445E-A45E-AF38F976A837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4F0E6-3792-4812-98AC-91748CB1B1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F8885E-2388-4E83-95AE-B63798F397A5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74CA7-0D7B-489E-A763-977BDD2134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CDB1CB-3818-4DB4-BA01-C93D132DDD00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3FCEA-6C77-4A00-A66E-2D29535A81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C6C48C-BC72-4F6B-9735-1E58786DB992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554069-EDC9-4389-9BB0-6820EC8C0C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444B6B-27E8-4CBF-BB79-075577D23890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D37FA-6979-4365-BBC2-040F490A0C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16144-105A-44E8-A8A6-CC35FAE357C2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BBD3A-A257-4D2E-9494-D3C8E636971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9844D69-4714-403C-97C1-1392738ECDF8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18254B-D60F-498B-949B-4B920C51853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45A13D-C874-49C5-A180-09E0BDD621D7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106A3F-043A-4E52-9615-2349C307E5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06B402-3A55-4C19-A90B-C3D4867DBDB4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745471-E8C4-4117-AFBD-127A533C20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Horz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837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 sz="2400">
              <a:latin typeface="Times New Roman" pitchFamily="18" charset="0"/>
            </a:endParaRPr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4E40E851-B133-4304-BC66-0EBF80C3C280}" type="datetime1">
              <a:rPr lang="en-US"/>
              <a:pPr/>
              <a:t>3/23/2020</a:t>
            </a:fld>
            <a:endParaRPr lang="ru-RU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837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9D89E363-E078-4BBF-AF88-828E389CCF6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  <a:cs typeface="Arial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minzdrav.orb.ru/programmy-v-sfere-zdravookhraneniya/gosudarstvennaya-programma-razvitie-zdravookhraneniya-orenburgskoy-oblasti/" TargetMode="Externa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71015.html" TargetMode="External"/><Relationship Id="rId2" Type="http://schemas.openxmlformats.org/officeDocument/2006/relationships/hyperlink" Target="http://www.iprbookshop.ru/69394.html2" TargetMode="Externa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rbookshop.ru/60793.html" TargetMode="External"/><Relationship Id="rId2" Type="http://schemas.openxmlformats.org/officeDocument/2006/relationships/hyperlink" Target="http://www.iprbookshop.ru/3637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studmedlib.ru/book/ISBN9785970429761.html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37E93-D0F5-49EE-8E42-3F1F66B826A5}" type="slidenum">
              <a:rPr lang="ru-RU"/>
              <a:pPr/>
              <a:t>1</a:t>
            </a:fld>
            <a:endParaRPr lang="ru-RU"/>
          </a:p>
        </p:txBody>
      </p:sp>
      <p:sp>
        <p:nvSpPr>
          <p:cNvPr id="13313" name="Rectangle 3"/>
          <p:cNvSpPr>
            <a:spLocks noGrp="1"/>
          </p:cNvSpPr>
          <p:nvPr>
            <p:ph type="subTitle" idx="4294967295"/>
          </p:nvPr>
        </p:nvSpPr>
        <p:spPr>
          <a:xfrm>
            <a:off x="0" y="1935163"/>
            <a:ext cx="9144000" cy="4389437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ru-RU" sz="6100" dirty="0" smtClean="0">
                <a:solidFill>
                  <a:schemeClr val="tx2"/>
                </a:solidFill>
                <a:latin typeface="Cambria" pitchFamily="18" charset="0"/>
              </a:rPr>
              <a:t>Здоровый образ жизни</a:t>
            </a:r>
            <a:endParaRPr lang="ru-RU" sz="61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 algn="r">
              <a:buFont typeface="Wingdings" pitchFamily="2" charset="2"/>
              <a:buNone/>
            </a:pPr>
            <a:endParaRPr lang="ru-RU" sz="4400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01000" cy="758825"/>
          </a:xfrm>
        </p:spPr>
        <p:txBody>
          <a:bodyPr/>
          <a:lstStyle/>
          <a:p>
            <a:pPr algn="ctr"/>
            <a:r>
              <a:rPr lang="ru-RU" sz="3200" b="1" dirty="0" smtClean="0"/>
              <a:t>Стресс </a:t>
            </a:r>
            <a:r>
              <a:rPr lang="ru-RU" sz="3200" b="1" dirty="0" smtClean="0"/>
              <a:t>как </a:t>
            </a:r>
            <a:r>
              <a:rPr lang="ru-RU" sz="3200" b="1" dirty="0" smtClean="0"/>
              <a:t>фактор влияния на </a:t>
            </a:r>
            <a:r>
              <a:rPr lang="ru-RU" sz="3200" b="1" dirty="0" smtClean="0"/>
              <a:t>психическое </a:t>
            </a:r>
            <a:r>
              <a:rPr lang="ru-RU" sz="3200" b="1" dirty="0" smtClean="0"/>
              <a:t>здоровье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610600" cy="4267200"/>
          </a:xfrm>
        </p:spPr>
        <p:txBody>
          <a:bodyPr/>
          <a:lstStyle/>
          <a:p>
            <a:pPr algn="just"/>
            <a:r>
              <a:rPr lang="ru-RU" sz="2200" b="1" dirty="0"/>
              <a:t>Стресс</a:t>
            </a:r>
            <a:r>
              <a:rPr lang="ru-RU" sz="2200" dirty="0"/>
              <a:t> </a:t>
            </a:r>
            <a:r>
              <a:rPr lang="ru-RU" sz="2200" dirty="0" smtClean="0"/>
              <a:t>- состояние </a:t>
            </a:r>
            <a:r>
              <a:rPr lang="ru-RU" sz="2200" dirty="0"/>
              <a:t>психического напряжения, возникающее в процессе деятельности в наиболее сложных и трудных условиях. </a:t>
            </a:r>
            <a:endParaRPr lang="ru-RU" sz="2200" dirty="0" smtClean="0"/>
          </a:p>
          <a:p>
            <a:pPr algn="just"/>
            <a:r>
              <a:rPr lang="ru-RU" sz="2200" u="sng" dirty="0" smtClean="0"/>
              <a:t>Механизм возникновения </a:t>
            </a:r>
            <a:r>
              <a:rPr lang="ru-RU" sz="2200" u="sng" dirty="0"/>
              <a:t>стресса </a:t>
            </a:r>
            <a:r>
              <a:rPr lang="ru-RU" sz="2200" u="sng" dirty="0" smtClean="0"/>
              <a:t>(</a:t>
            </a:r>
            <a:r>
              <a:rPr lang="ru-RU" sz="2200" u="sng" dirty="0"/>
              <a:t>по Г. </a:t>
            </a:r>
            <a:r>
              <a:rPr lang="ru-RU" sz="2200" u="sng" dirty="0" err="1" smtClean="0"/>
              <a:t>Селье</a:t>
            </a:r>
            <a:r>
              <a:rPr lang="ru-RU" sz="2200" u="sng" dirty="0" smtClean="0"/>
              <a:t>):</a:t>
            </a:r>
            <a:r>
              <a:rPr lang="ru-RU" sz="2200" dirty="0" smtClean="0"/>
              <a:t> </a:t>
            </a:r>
            <a:endParaRPr lang="ru-RU" sz="2200" dirty="0" smtClean="0"/>
          </a:p>
          <a:p>
            <a:pPr algn="just"/>
            <a:r>
              <a:rPr lang="ru-RU" sz="2200" dirty="0" smtClean="0"/>
              <a:t>Все </a:t>
            </a:r>
            <a:r>
              <a:rPr lang="ru-RU" sz="2200" dirty="0"/>
              <a:t>биологические организмы имеют </a:t>
            </a:r>
            <a:r>
              <a:rPr lang="ru-RU" sz="2200" dirty="0" smtClean="0"/>
              <a:t>врожденный </a:t>
            </a:r>
            <a:r>
              <a:rPr lang="ru-RU" sz="2200" dirty="0"/>
              <a:t>механизм поддержания внутреннего равновесия и баланса. Сильные внешние раздражители (стрессоры) могут нарушить равновесие. Организм реагирует на это защитно-приспособительной реакцией повышенного возбуждения. С помощью возбуждения организм пытается приспособиться к раздражителю. Это неспецифичное для организма возбуждение и является состоянием стресса.</a:t>
            </a:r>
          </a:p>
          <a:p>
            <a:pPr algn="just"/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695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Стадии стресса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52600"/>
            <a:ext cx="8763000" cy="4267200"/>
          </a:xfrm>
        </p:spPr>
        <p:txBody>
          <a:bodyPr/>
          <a:lstStyle/>
          <a:p>
            <a:pPr algn="just"/>
            <a:r>
              <a:rPr lang="ru-RU" sz="2800" b="1" dirty="0" smtClean="0"/>
              <a:t>Стадия тревоги </a:t>
            </a:r>
            <a:r>
              <a:rPr lang="ru-RU" sz="2800" dirty="0" smtClean="0"/>
              <a:t>– возникает при появлении раздражителя, вызывающего стресс; физиологические </a:t>
            </a:r>
            <a:r>
              <a:rPr lang="ru-RU" sz="2800" dirty="0" smtClean="0"/>
              <a:t>изменения (учащение </a:t>
            </a:r>
            <a:r>
              <a:rPr lang="ru-RU" sz="2800" dirty="0" smtClean="0"/>
              <a:t>дыхания, понижение давления, повышение </a:t>
            </a:r>
            <a:r>
              <a:rPr lang="ru-RU" sz="2800" dirty="0" smtClean="0"/>
              <a:t>пульса); </a:t>
            </a:r>
            <a:r>
              <a:rPr lang="ru-RU" sz="2800" dirty="0" smtClean="0"/>
              <a:t>изменение </a:t>
            </a:r>
            <a:r>
              <a:rPr lang="ru-RU" sz="2800" dirty="0" smtClean="0"/>
              <a:t>психических функций (усиление </a:t>
            </a:r>
            <a:r>
              <a:rPr lang="ru-RU" sz="2800" dirty="0" smtClean="0"/>
              <a:t>возбуждения, концентрация внимания на раздражителе, повышенный личностный контроль </a:t>
            </a:r>
            <a:r>
              <a:rPr lang="ru-RU" sz="2800" dirty="0" smtClean="0"/>
              <a:t>ситуации).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313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Стадии стресса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800" b="1" dirty="0" smtClean="0"/>
              <a:t>Стадия сопротивления </a:t>
            </a:r>
            <a:r>
              <a:rPr lang="ru-RU" sz="2800" dirty="0" smtClean="0"/>
              <a:t>– в том случае, если вызвавший стресс фактор продолжает действовать (происходит расход «резервного» запаса сил для защиты от стресса</a:t>
            </a:r>
            <a:r>
              <a:rPr lang="ru-RU" sz="2800" dirty="0" smtClean="0"/>
              <a:t>).</a:t>
            </a:r>
            <a:endParaRPr lang="ru-RU" sz="2800" dirty="0" smtClean="0"/>
          </a:p>
          <a:p>
            <a:pPr algn="just"/>
            <a:r>
              <a:rPr lang="ru-RU" sz="2800" b="1" dirty="0" smtClean="0"/>
              <a:t>Стадия истощения </a:t>
            </a:r>
            <a:r>
              <a:rPr lang="ru-RU" sz="2800" dirty="0" smtClean="0"/>
              <a:t>– раздражитель продолжает действовать, происходит уменьшение возможностей противостоять стрессу, т.к. истощаются резервы </a:t>
            </a:r>
            <a:r>
              <a:rPr lang="ru-RU" sz="2800" dirty="0" smtClean="0"/>
              <a:t>организма.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32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Признаки стресса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267200"/>
          </a:xfrm>
        </p:spPr>
        <p:txBody>
          <a:bodyPr/>
          <a:lstStyle/>
          <a:p>
            <a:pPr algn="just"/>
            <a:r>
              <a:rPr lang="ru-RU" sz="2400" b="1" dirty="0" smtClean="0"/>
              <a:t>Физиологические:</a:t>
            </a:r>
            <a:r>
              <a:rPr lang="ru-RU" sz="2400" dirty="0" smtClean="0"/>
              <a:t> учащенное дыхание, частый пульс, покраснение или побледнение кожи лица, увеличение адреналина, </a:t>
            </a:r>
            <a:r>
              <a:rPr lang="ru-RU" sz="2400" dirty="0" smtClean="0"/>
              <a:t>потение.</a:t>
            </a:r>
            <a:endParaRPr lang="en-US" sz="2400" dirty="0" smtClean="0"/>
          </a:p>
          <a:p>
            <a:pPr algn="just"/>
            <a:r>
              <a:rPr lang="ru-RU" sz="2400" b="1" dirty="0" smtClean="0"/>
              <a:t>Психологические:</a:t>
            </a:r>
            <a:r>
              <a:rPr lang="ru-RU" sz="2400" dirty="0" smtClean="0"/>
              <a:t> замедление мыслительных операций, рассеивание внимания, ослабление функций памяти, уменьшение сенсорной чувствительности, торможение процесса принятия </a:t>
            </a:r>
            <a:r>
              <a:rPr lang="ru-RU" sz="2400" dirty="0" smtClean="0"/>
              <a:t>решения.</a:t>
            </a:r>
            <a:endParaRPr lang="ru-RU" sz="2400" dirty="0" smtClean="0"/>
          </a:p>
          <a:p>
            <a:pPr algn="just"/>
            <a:r>
              <a:rPr lang="ru-RU" sz="2400" b="1" dirty="0" smtClean="0"/>
              <a:t>Личностные:</a:t>
            </a:r>
            <a:r>
              <a:rPr lang="ru-RU" sz="2400" dirty="0" smtClean="0"/>
              <a:t> подавление воли, снижение самоконтроля, пассивность и стереотипность поведения, повышенная внушаемость, страх, тревожность.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82411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Социальное здоровье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4267200"/>
          </a:xfrm>
        </p:spPr>
        <p:txBody>
          <a:bodyPr/>
          <a:lstStyle/>
          <a:p>
            <a:pPr algn="just"/>
            <a:r>
              <a:rPr lang="ru-RU" sz="2200" dirty="0" smtClean="0"/>
              <a:t>- </a:t>
            </a:r>
            <a:r>
              <a:rPr lang="ru-RU" sz="2200" dirty="0"/>
              <a:t>состояние организма, определяющее способность человека контактировать с социумом.</a:t>
            </a:r>
          </a:p>
          <a:p>
            <a:pPr algn="just"/>
            <a:r>
              <a:rPr lang="ru-RU" sz="2200" dirty="0"/>
              <a:t>Различие между психическим и социальным здоровьем </a:t>
            </a:r>
            <a:r>
              <a:rPr lang="ru-RU" sz="2200" b="1" dirty="0"/>
              <a:t>условно</a:t>
            </a:r>
            <a:r>
              <a:rPr lang="ru-RU" sz="2200" dirty="0"/>
              <a:t>: психические свойства и качества личности не существуют вне системы общественных отношений. Человек - существо общественное, социум влияет на здоровье личности. Причем это влияние может быть как позитивным, так и негативным.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62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799" cy="1216025"/>
          </a:xfrm>
        </p:spPr>
        <p:txBody>
          <a:bodyPr/>
          <a:lstStyle/>
          <a:p>
            <a:pPr algn="ctr"/>
            <a:r>
              <a:rPr lang="ru-RU" sz="3600" dirty="0" smtClean="0"/>
              <a:t>Компоненты </a:t>
            </a:r>
            <a:r>
              <a:rPr lang="ru-RU" sz="3600" dirty="0"/>
              <a:t>социального </a:t>
            </a:r>
            <a:r>
              <a:rPr lang="ru-RU" sz="3600" dirty="0" smtClean="0"/>
              <a:t>здоровья: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Нравственность </a:t>
            </a:r>
            <a:r>
              <a:rPr lang="ru-RU" sz="2800" dirty="0" smtClean="0"/>
              <a:t>индивида</a:t>
            </a:r>
          </a:p>
          <a:p>
            <a:r>
              <a:rPr lang="ru-RU" sz="2800" dirty="0" smtClean="0"/>
              <a:t>Социальная адаптация</a:t>
            </a:r>
          </a:p>
          <a:p>
            <a:r>
              <a:rPr lang="ru-RU" sz="2800" dirty="0" smtClean="0"/>
              <a:t>Социализация</a:t>
            </a:r>
          </a:p>
          <a:p>
            <a:r>
              <a:rPr lang="ru-RU" sz="2800" dirty="0" smtClean="0"/>
              <a:t>Степень гармоничности отношений личности </a:t>
            </a:r>
            <a:r>
              <a:rPr lang="ru-RU" sz="2800" dirty="0" smtClean="0"/>
              <a:t>с </a:t>
            </a:r>
            <a:r>
              <a:rPr lang="ru-RU" sz="2800" dirty="0" smtClean="0"/>
              <a:t>социальным окружением</a:t>
            </a:r>
            <a:endParaRPr lang="ru-RU" sz="2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49266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Нравственность индивида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dirty="0" smtClean="0"/>
              <a:t>- </a:t>
            </a:r>
            <a:r>
              <a:rPr lang="ru-RU" sz="2200" dirty="0"/>
              <a:t>совокупность морально-этических качеств, идеалов, ценностных ориентаций, которые человек считает для себя истиной, </a:t>
            </a:r>
            <a:r>
              <a:rPr lang="ru-RU" sz="2200" dirty="0" smtClean="0"/>
              <a:t>и следование выбранным ценностным </a:t>
            </a:r>
            <a:r>
              <a:rPr lang="ru-RU" sz="2200" dirty="0" err="1" smtClean="0"/>
              <a:t>самоустановкам</a:t>
            </a:r>
            <a:r>
              <a:rPr lang="ru-RU" sz="2200" dirty="0" smtClean="0"/>
              <a:t>. </a:t>
            </a:r>
          </a:p>
          <a:p>
            <a:pPr marL="0" indent="0" algn="just">
              <a:buNone/>
            </a:pPr>
            <a:r>
              <a:rPr lang="ru-RU" sz="2400" i="1" baseline="-25000" dirty="0" smtClean="0"/>
              <a:t>Нравственное </a:t>
            </a:r>
            <a:r>
              <a:rPr lang="ru-RU" sz="2400" i="1" baseline="-25000" dirty="0"/>
              <a:t>здоровье</a:t>
            </a:r>
            <a:r>
              <a:rPr lang="ru-RU" sz="2400" baseline="-25000" dirty="0"/>
              <a:t> отражается в </a:t>
            </a:r>
            <a:r>
              <a:rPr lang="ru-RU" sz="2400" b="1" baseline="-25000" dirty="0"/>
              <a:t>нравственно-духовных качествах человека</a:t>
            </a:r>
            <a:r>
              <a:rPr lang="ru-RU" sz="2400" baseline="-25000" dirty="0"/>
              <a:t>, основными из которых являются способности</a:t>
            </a:r>
            <a:r>
              <a:rPr lang="ru-RU" sz="2400" baseline="-25000" dirty="0" smtClean="0"/>
              <a:t>: </a:t>
            </a:r>
          </a:p>
          <a:p>
            <a:pPr algn="just"/>
            <a:r>
              <a:rPr lang="ru-RU" sz="2400" baseline="-25000" dirty="0" smtClean="0"/>
              <a:t>осознавать </a:t>
            </a:r>
            <a:r>
              <a:rPr lang="ru-RU" sz="2400" baseline="-25000" dirty="0"/>
              <a:t>свободу воли или свободу </a:t>
            </a:r>
            <a:r>
              <a:rPr lang="ru-RU" sz="2400" baseline="-25000" dirty="0" smtClean="0"/>
              <a:t>выбора;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любви; осознавать </a:t>
            </a:r>
            <a:r>
              <a:rPr lang="ru-RU" sz="2400" baseline="-25000" dirty="0"/>
              <a:t>уверенность и определенность в настоящем и </a:t>
            </a:r>
            <a:r>
              <a:rPr lang="ru-RU" sz="2400" baseline="-25000" dirty="0" smtClean="0"/>
              <a:t>будущем; осознавать </a:t>
            </a:r>
            <a:r>
              <a:rPr lang="ru-RU" sz="2400" baseline="-25000" dirty="0"/>
              <a:t>различия между добром и </a:t>
            </a:r>
            <a:r>
              <a:rPr lang="ru-RU" sz="2400" baseline="-25000" dirty="0" smtClean="0"/>
              <a:t>злом; способность </a:t>
            </a:r>
            <a:r>
              <a:rPr lang="ru-RU" sz="2400" baseline="-25000" dirty="0"/>
              <a:t>к </a:t>
            </a:r>
            <a:r>
              <a:rPr lang="ru-RU" sz="2400" baseline="-25000" dirty="0" smtClean="0"/>
              <a:t>самооценке; осознавать </a:t>
            </a:r>
            <a:r>
              <a:rPr lang="ru-RU" sz="2400" baseline="-25000" dirty="0"/>
              <a:t>качества собственной </a:t>
            </a:r>
            <a:r>
              <a:rPr lang="ru-RU" sz="2400" baseline="-25000" dirty="0" smtClean="0"/>
              <a:t>воли;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веры; испытывать </a:t>
            </a:r>
            <a:r>
              <a:rPr lang="ru-RU" sz="2400" baseline="-25000" dirty="0"/>
              <a:t>чувство </a:t>
            </a:r>
            <a:r>
              <a:rPr lang="ru-RU" sz="2400" baseline="-25000" dirty="0" smtClean="0"/>
              <a:t>достоинства; осознавать </a:t>
            </a:r>
            <a:r>
              <a:rPr lang="ru-RU" sz="2400" baseline="-25000" dirty="0"/>
              <a:t>присущее ему чувство </a:t>
            </a:r>
            <a:r>
              <a:rPr lang="ru-RU" sz="2400" baseline="-25000" dirty="0" smtClean="0"/>
              <a:t>стыда; способность </a:t>
            </a:r>
            <a:r>
              <a:rPr lang="ru-RU" sz="2400" baseline="-25000" dirty="0"/>
              <a:t>к прогнозированию событий и оценок</a:t>
            </a:r>
            <a:r>
              <a:rPr lang="ru-RU" sz="2400" baseline="-25000" dirty="0" smtClean="0"/>
              <a:t>;  способность </a:t>
            </a:r>
            <a:r>
              <a:rPr lang="ru-RU" sz="2400" baseline="-25000" dirty="0"/>
              <a:t>понимания красоты и стремление к </a:t>
            </a:r>
            <a:r>
              <a:rPr lang="ru-RU" sz="2400" baseline="-25000" dirty="0" smtClean="0"/>
              <a:t>ней;</a:t>
            </a:r>
            <a:r>
              <a:rPr lang="en-US" sz="2400" baseline="-25000" dirty="0" smtClean="0"/>
              <a:t> </a:t>
            </a:r>
            <a:r>
              <a:rPr lang="ru-RU" sz="2400" baseline="-25000" dirty="0"/>
              <a:t>способность к </a:t>
            </a:r>
            <a:r>
              <a:rPr lang="ru-RU" sz="2400" baseline="-25000" dirty="0" smtClean="0"/>
              <a:t>творчеству.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11427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Социальная </a:t>
            </a:r>
            <a:r>
              <a:rPr lang="ru-RU" sz="4000" b="1" dirty="0" smtClean="0"/>
              <a:t>адаптация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b="1" dirty="0"/>
              <a:t>Социальная адаптация </a:t>
            </a:r>
            <a:r>
              <a:rPr lang="ru-RU" sz="2200" dirty="0"/>
              <a:t>(от лат. </a:t>
            </a:r>
            <a:r>
              <a:rPr lang="ru-RU" sz="2200" dirty="0" err="1"/>
              <a:t>adaptatio</a:t>
            </a:r>
            <a:r>
              <a:rPr lang="ru-RU" sz="2200" dirty="0"/>
              <a:t>-приспособление) </a:t>
            </a:r>
            <a:r>
              <a:rPr lang="ru-RU" sz="2200" dirty="0" smtClean="0"/>
              <a:t>- способность </a:t>
            </a:r>
            <a:r>
              <a:rPr lang="ru-RU" sz="2200" dirty="0"/>
              <a:t>организма приспосабливаться к различным изменившимся условиям социальной среды или жизни (к условиям трудовой деятельности, к профессиональным требованиям, взаимоотношениям в новом коллективе, способность преодолевать психологические барьеры). Процесс адаптации к новой обстановке ускоряется, если человек предварительно ознакомлен с предстоящей деятельностью, с новыми людьми и др.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99365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smtClean="0"/>
              <a:t>Социализация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2200" b="1" dirty="0"/>
              <a:t>Социализация</a:t>
            </a:r>
            <a:r>
              <a:rPr lang="ru-RU" sz="2200" dirty="0"/>
              <a:t> (лат. </a:t>
            </a:r>
            <a:r>
              <a:rPr lang="ru-RU" sz="2200" dirty="0" err="1"/>
              <a:t>socialis</a:t>
            </a:r>
            <a:r>
              <a:rPr lang="ru-RU" sz="2200" dirty="0"/>
              <a:t> - общественный)- это процесс и результат становления личности, усвоения человеком ценностей, норм, установок, образцов поведения, присущих данному обществу (группе, семье). </a:t>
            </a:r>
            <a:endParaRPr lang="ru-RU" sz="2200" dirty="0" smtClean="0"/>
          </a:p>
          <a:p>
            <a:pPr algn="just"/>
            <a:r>
              <a:rPr lang="ru-RU" sz="2200" dirty="0" smtClean="0"/>
              <a:t>Социализация </a:t>
            </a:r>
            <a:r>
              <a:rPr lang="ru-RU" sz="2200" dirty="0"/>
              <a:t>- это </a:t>
            </a:r>
            <a:r>
              <a:rPr lang="ru-RU" sz="2200" b="1" dirty="0"/>
              <a:t>процесс непрерывный</a:t>
            </a:r>
            <a:r>
              <a:rPr lang="ru-RU" sz="2200" dirty="0"/>
              <a:t>, она сопутствует человеку на всех его возрастных этапах. </a:t>
            </a:r>
            <a:endParaRPr lang="ru-RU" sz="2200" dirty="0" smtClean="0"/>
          </a:p>
          <a:p>
            <a:pPr algn="just"/>
            <a:r>
              <a:rPr lang="ru-RU" sz="2200" dirty="0" smtClean="0"/>
              <a:t>Она </a:t>
            </a:r>
            <a:r>
              <a:rPr lang="ru-RU" sz="2200" dirty="0"/>
              <a:t>может идти как </a:t>
            </a:r>
            <a:r>
              <a:rPr lang="ru-RU" sz="2200" b="1" dirty="0"/>
              <a:t>целенаправленно</a:t>
            </a:r>
            <a:r>
              <a:rPr lang="ru-RU" sz="2200" dirty="0"/>
              <a:t>, т.е. в процессе воспитания и самовоспитания, так и </a:t>
            </a:r>
            <a:r>
              <a:rPr lang="ru-RU" sz="2200" b="1" dirty="0"/>
              <a:t>стихийно</a:t>
            </a:r>
            <a:r>
              <a:rPr lang="ru-RU" sz="2200" dirty="0"/>
              <a:t> - под воздействием факторов общественного бытия.</a:t>
            </a:r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061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/>
              <a:t>Результат социализации </a:t>
            </a:r>
            <a:r>
              <a:rPr lang="ru-RU" sz="3600" dirty="0" smtClean="0"/>
              <a:t>– это: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z="2400" dirty="0"/>
          </a:p>
          <a:p>
            <a:r>
              <a:rPr lang="ru-RU" sz="2400" dirty="0"/>
              <a:t>а)	формирование тех черт, которые востребованы в данном обществе (</a:t>
            </a:r>
            <a:r>
              <a:rPr lang="ru-RU" sz="2400" dirty="0" err="1"/>
              <a:t>социализированность</a:t>
            </a:r>
            <a:r>
              <a:rPr lang="ru-RU" sz="2400" dirty="0"/>
              <a:t>);</a:t>
            </a:r>
          </a:p>
          <a:p>
            <a:endParaRPr lang="ru-RU" sz="2400" dirty="0"/>
          </a:p>
          <a:p>
            <a:r>
              <a:rPr lang="ru-RU" sz="2400" dirty="0"/>
              <a:t>б)	становление самосознания и активной жизненной позиции личности;</a:t>
            </a:r>
          </a:p>
          <a:p>
            <a:endParaRPr lang="ru-RU" sz="2400" dirty="0"/>
          </a:p>
          <a:p>
            <a:r>
              <a:rPr lang="ru-RU" sz="2400" dirty="0"/>
              <a:t>в)	развитие контактов индивида с другими людьми и совместной с ними деятельности.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6624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A8954-AA18-4F4E-AA73-6AE4FA6ADEF9}" type="slidenum">
              <a:rPr lang="ru-RU"/>
              <a:pPr/>
              <a:t>2</a:t>
            </a:fld>
            <a:endParaRPr lang="ru-RU"/>
          </a:p>
        </p:txBody>
      </p:sp>
      <p:sp>
        <p:nvSpPr>
          <p:cNvPr id="1843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457200"/>
            <a:ext cx="7924800" cy="5326820"/>
          </a:xfrm>
        </p:spPr>
        <p:txBody>
          <a:bodyPr/>
          <a:lstStyle/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endParaRPr lang="ru-RU" sz="2400" dirty="0" smtClean="0">
              <a:latin typeface="+mj-lt"/>
            </a:endParaRPr>
          </a:p>
          <a:p>
            <a:pPr marL="228600" indent="-182563" algn="just"/>
            <a:r>
              <a:rPr lang="ru-RU" sz="2400" dirty="0" smtClean="0">
                <a:latin typeface="+mj-lt"/>
              </a:rPr>
              <a:t>Согласно </a:t>
            </a:r>
            <a:r>
              <a:rPr lang="ru-RU" sz="2400" dirty="0">
                <a:latin typeface="+mj-lt"/>
              </a:rPr>
              <a:t>определению Всемирной организации здравоохранения (ВОЗ), </a:t>
            </a:r>
            <a:r>
              <a:rPr lang="ru-RU" sz="2400" b="1" dirty="0">
                <a:latin typeface="+mj-lt"/>
              </a:rPr>
              <a:t>здоровье — это «…состояние полного физического, духовного и социального благополучия, а не только отсутствие болезней или физических дефектов</a:t>
            </a:r>
            <a:r>
              <a:rPr lang="ru-RU" sz="2400" b="1" dirty="0" smtClean="0">
                <a:latin typeface="+mj-lt"/>
              </a:rPr>
              <a:t>».</a:t>
            </a:r>
          </a:p>
          <a:p>
            <a:pPr marL="228600" indent="-182563" algn="just"/>
            <a:endParaRPr lang="ru-RU" sz="2400" b="1" dirty="0">
              <a:latin typeface="+mj-lt"/>
            </a:endParaRPr>
          </a:p>
          <a:p>
            <a:pPr marL="228600" indent="-182563" algn="just"/>
            <a:r>
              <a:rPr lang="ru-RU" sz="2400" dirty="0">
                <a:latin typeface="+mj-lt"/>
              </a:rPr>
              <a:t> В соответствии с этой концепцией забота о сохранении здоровья должна осуществляться на трёх уровнях: физическом, духовном и социальном.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 smtClean="0"/>
              <a:t>Конфликт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algn="just"/>
            <a:r>
              <a:rPr lang="ru-RU" sz="2400" dirty="0"/>
              <a:t>(</a:t>
            </a:r>
            <a:r>
              <a:rPr lang="ru-RU" sz="2000" dirty="0"/>
              <a:t>лат. </a:t>
            </a:r>
            <a:r>
              <a:rPr lang="ru-RU" sz="2000" dirty="0" err="1"/>
              <a:t>conflictus</a:t>
            </a:r>
            <a:r>
              <a:rPr lang="ru-RU" sz="2000" dirty="0"/>
              <a:t>) - столкновение противоположно направленных, несовместимых друг с другом тенденций в сознании отдельно взятого индивида, в межличностных взаимодействиях или межличностных отношениях индивидов или групп людей, связанное с острыми отрицательными эмоциональными переживаниями. </a:t>
            </a:r>
            <a:endParaRPr lang="ru-RU" sz="2000" dirty="0" smtClean="0"/>
          </a:p>
          <a:p>
            <a:pPr algn="just"/>
            <a:r>
              <a:rPr lang="ru-RU" sz="2000" dirty="0" smtClean="0"/>
              <a:t>Любые </a:t>
            </a:r>
            <a:r>
              <a:rPr lang="ru-RU" sz="2000" dirty="0"/>
              <a:t>организационные изменения, противоречивые ситуации, деловые и личностные отношения между людьми нередко порождают конфликтные ситуации, которые субъективно сопровождаются серьезными психологическими переживаниями.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1937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/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267200"/>
          </a:xfrm>
        </p:spPr>
        <p:txBody>
          <a:bodyPr/>
          <a:lstStyle/>
          <a:p>
            <a:pPr algn="just"/>
            <a:r>
              <a:rPr lang="ru-RU" sz="2400" b="1" dirty="0" smtClean="0"/>
              <a:t>с </a:t>
            </a:r>
            <a:r>
              <a:rPr lang="ru-RU" sz="2400" b="1" dirty="0"/>
              <a:t>обыденной точки зрения </a:t>
            </a:r>
            <a:r>
              <a:rPr lang="ru-RU" sz="2400" dirty="0" smtClean="0"/>
              <a:t>несет </a:t>
            </a:r>
            <a:r>
              <a:rPr lang="ru-RU" sz="2400" dirty="0"/>
              <a:t>негативный смысл, ассоциируется с агрессией, глубокими эмоциями, спорами, угрозами, враждебностью и </a:t>
            </a:r>
            <a:r>
              <a:rPr lang="ru-RU" sz="2400" dirty="0" smtClean="0"/>
              <a:t>трактуется как </a:t>
            </a:r>
            <a:r>
              <a:rPr lang="ru-RU" sz="2400" dirty="0"/>
              <a:t>явление всегда </a:t>
            </a:r>
            <a:r>
              <a:rPr lang="ru-RU" sz="2400" dirty="0" smtClean="0"/>
              <a:t>нежелательное.</a:t>
            </a:r>
          </a:p>
          <a:p>
            <a:pPr algn="just"/>
            <a:r>
              <a:rPr lang="ru-RU" sz="2400" dirty="0" smtClean="0"/>
              <a:t>С</a:t>
            </a:r>
            <a:r>
              <a:rPr lang="ru-RU" sz="2400" dirty="0" smtClean="0"/>
              <a:t>овременная </a:t>
            </a:r>
            <a:r>
              <a:rPr lang="ru-RU" sz="2400" dirty="0"/>
              <a:t>психология рассматривает конфликт </a:t>
            </a:r>
            <a:r>
              <a:rPr lang="ru-RU" sz="2400" b="1" dirty="0"/>
              <a:t>не только в негативном, но и в позитивном ключе</a:t>
            </a:r>
            <a:r>
              <a:rPr lang="ru-RU" sz="2400" dirty="0"/>
              <a:t>: как способ развития организации, группы и отдельной личности, выделяя в противоречивости конфликтных ситуаций позитивные моменты, связанные с развитием и субъективным осмыслением жизненных </a:t>
            </a:r>
            <a:r>
              <a:rPr lang="ru-RU" sz="2400" dirty="0" smtClean="0"/>
              <a:t>ситуаций.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68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/>
              <a:t>Конфликт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aseline="-25000" dirty="0" smtClean="0"/>
              <a:t>По Л</a:t>
            </a:r>
            <a:r>
              <a:rPr lang="ru-RU" baseline="-25000" dirty="0"/>
              <a:t>. </a:t>
            </a:r>
            <a:r>
              <a:rPr lang="ru-RU" baseline="-25000" dirty="0" err="1" smtClean="0"/>
              <a:t>Козеру</a:t>
            </a:r>
            <a:r>
              <a:rPr lang="ru-RU" baseline="-25000" dirty="0" smtClean="0"/>
              <a:t> </a:t>
            </a:r>
            <a:r>
              <a:rPr lang="ru-RU" baseline="-25000" dirty="0"/>
              <a:t>конфликт — это борьба по поводу ценностей и притязаний из-за дефицита статуса, власти и средств, в которой цели противников нейтрализуются, ущемляются или элиминируются их соперниками. Автор также отмечает позитивную функцию конфликтов — поддержание динамического равновесия социальной системы. </a:t>
            </a:r>
            <a:endParaRPr lang="ru-RU" baseline="-25000" dirty="0" smtClean="0"/>
          </a:p>
          <a:p>
            <a:pPr algn="just"/>
            <a:r>
              <a:rPr lang="ru-RU" baseline="-25000" dirty="0" smtClean="0"/>
              <a:t>Если </a:t>
            </a:r>
            <a:r>
              <a:rPr lang="ru-RU" baseline="-25000" dirty="0"/>
              <a:t>конфликт связан с целями, ценностями или интересами, не затрагивающими основ существования групп, то он является позитивным. </a:t>
            </a:r>
            <a:endParaRPr lang="ru-RU" baseline="-25000" dirty="0" smtClean="0"/>
          </a:p>
          <a:p>
            <a:pPr algn="just"/>
            <a:r>
              <a:rPr lang="ru-RU" baseline="-25000" dirty="0" smtClean="0"/>
              <a:t>Если </a:t>
            </a:r>
            <a:r>
              <a:rPr lang="ru-RU" baseline="-25000" dirty="0"/>
              <a:t>же конфликт связан с важнейшими ценностями группы, то он нежелателен, так как подрывает основы группы и несет в себе тенденцию к ее разрушению.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579095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Положительное </a:t>
            </a:r>
            <a:r>
              <a:rPr lang="ru-RU" sz="3600" dirty="0"/>
              <a:t>воздействие </a:t>
            </a:r>
            <a:r>
              <a:rPr lang="ru-RU" sz="3600" dirty="0" smtClean="0"/>
              <a:t>конфликта (по </a:t>
            </a:r>
            <a:r>
              <a:rPr lang="ru-RU" sz="3600" dirty="0"/>
              <a:t>У. </a:t>
            </a:r>
            <a:r>
              <a:rPr lang="ru-RU" sz="3600" dirty="0" smtClean="0"/>
              <a:t>Линкольну)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200" dirty="0" smtClean="0"/>
              <a:t>ускоряет </a:t>
            </a:r>
            <a:r>
              <a:rPr lang="ru-RU" sz="2200" dirty="0"/>
              <a:t>процесс самосознания;</a:t>
            </a:r>
          </a:p>
          <a:p>
            <a:r>
              <a:rPr lang="ru-RU" sz="2200" dirty="0" smtClean="0"/>
              <a:t>под </a:t>
            </a:r>
            <a:r>
              <a:rPr lang="ru-RU" sz="2200" dirty="0"/>
              <a:t>его влиянием утверждается и подтверждается определенный набор ценностей;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осознанию </a:t>
            </a:r>
            <a:r>
              <a:rPr lang="ru-RU" sz="2200" dirty="0" smtClean="0"/>
              <a:t>общности;</a:t>
            </a:r>
            <a:endParaRPr lang="ru-RU" sz="2200" dirty="0"/>
          </a:p>
          <a:p>
            <a:r>
              <a:rPr lang="ru-RU" sz="2200" dirty="0" smtClean="0"/>
              <a:t>приводит </a:t>
            </a:r>
            <a:r>
              <a:rPr lang="ru-RU" sz="2200" dirty="0"/>
              <a:t>к объединению единомышленников;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разрядке и отодвигает на второй план другие, несущественные конфликты;</a:t>
            </a:r>
          </a:p>
          <a:p>
            <a:r>
              <a:rPr lang="ru-RU" sz="2200" dirty="0" smtClean="0"/>
              <a:t>способствует </a:t>
            </a:r>
            <a:r>
              <a:rPr lang="ru-RU" sz="2200" dirty="0"/>
              <a:t>расстановке приоритетов;</a:t>
            </a:r>
          </a:p>
          <a:p>
            <a:r>
              <a:rPr lang="ru-RU" sz="2200" dirty="0" smtClean="0"/>
              <a:t>играет </a:t>
            </a:r>
            <a:r>
              <a:rPr lang="ru-RU" sz="2200" dirty="0"/>
              <a:t>роль предохранительного клапана для безопасного и даже конструктивного выхода </a:t>
            </a:r>
            <a:r>
              <a:rPr lang="ru-RU" sz="2200" dirty="0" smtClean="0"/>
              <a:t>эмоций.</a:t>
            </a:r>
            <a:endParaRPr lang="ru-RU" sz="2200" dirty="0"/>
          </a:p>
          <a:p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7924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Отрицательное </a:t>
            </a:r>
            <a:r>
              <a:rPr lang="ru-RU" dirty="0"/>
              <a:t>воздействие конфликта (по У. Линкольну)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267200"/>
          </a:xfrm>
        </p:spPr>
        <p:txBody>
          <a:bodyPr/>
          <a:lstStyle/>
          <a:p>
            <a:r>
              <a:rPr lang="ru-RU" sz="2200" dirty="0" smtClean="0"/>
              <a:t>представляет </a:t>
            </a:r>
            <a:r>
              <a:rPr lang="ru-RU" sz="2200" dirty="0"/>
              <a:t>собой угрозу заявленным интересам сторон;</a:t>
            </a:r>
          </a:p>
          <a:p>
            <a:r>
              <a:rPr lang="ru-RU" sz="2200" dirty="0" smtClean="0"/>
              <a:t>угрожает </a:t>
            </a:r>
            <a:r>
              <a:rPr lang="ru-RU" sz="2200" dirty="0"/>
              <a:t>социальной системе, обеспечивающей равноправие и стабильность;</a:t>
            </a:r>
          </a:p>
          <a:p>
            <a:r>
              <a:rPr lang="ru-RU" sz="2200" dirty="0" smtClean="0"/>
              <a:t>препятствует </a:t>
            </a:r>
            <a:r>
              <a:rPr lang="ru-RU" sz="2200" dirty="0"/>
              <a:t>быстрому осуществлению перемен;</a:t>
            </a:r>
          </a:p>
          <a:p>
            <a:r>
              <a:rPr lang="ru-RU" sz="2200" dirty="0" smtClean="0"/>
              <a:t>приводит </a:t>
            </a:r>
            <a:r>
              <a:rPr lang="ru-RU" sz="2200" dirty="0"/>
              <a:t>к потере поддержки;</a:t>
            </a:r>
          </a:p>
          <a:p>
            <a:r>
              <a:rPr lang="ru-RU" sz="2200" dirty="0" smtClean="0"/>
              <a:t>вместо </a:t>
            </a:r>
            <a:r>
              <a:rPr lang="ru-RU" sz="2200" dirty="0"/>
              <a:t>тщательно взвешенного ответа он ведет к быстрому действию;</a:t>
            </a:r>
          </a:p>
          <a:p>
            <a:r>
              <a:rPr lang="ru-RU" sz="2200" dirty="0" smtClean="0"/>
              <a:t>подрывается </a:t>
            </a:r>
            <a:r>
              <a:rPr lang="ru-RU" sz="2200" dirty="0"/>
              <a:t>доверие сторон друг к другу;</a:t>
            </a:r>
          </a:p>
          <a:p>
            <a:r>
              <a:rPr lang="ru-RU" sz="2200" dirty="0" smtClean="0"/>
              <a:t>вызывает </a:t>
            </a:r>
            <a:r>
              <a:rPr lang="ru-RU" sz="2200" dirty="0"/>
              <a:t>разобщенность среди тех, кто нуждается в единстве или даже стремится к нему;</a:t>
            </a:r>
          </a:p>
          <a:p>
            <a:r>
              <a:rPr lang="ru-RU" sz="2200" dirty="0" smtClean="0"/>
              <a:t>имеет </a:t>
            </a:r>
            <a:r>
              <a:rPr lang="ru-RU" sz="2200" dirty="0"/>
              <a:t>тенденцию к углублению и </a:t>
            </a:r>
            <a:r>
              <a:rPr lang="ru-RU" sz="2200" dirty="0" smtClean="0"/>
              <a:t>расширению.</a:t>
            </a:r>
            <a:endParaRPr lang="ru-RU" sz="2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59492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конфликтов: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610600" cy="4267200"/>
          </a:xfrm>
        </p:spPr>
        <p:txBody>
          <a:bodyPr/>
          <a:lstStyle/>
          <a:p>
            <a:pPr algn="just"/>
            <a:r>
              <a:rPr lang="ru-RU" sz="2000" u="sng" dirty="0"/>
              <a:t>По значению для </a:t>
            </a:r>
            <a:r>
              <a:rPr lang="ru-RU" sz="2000" u="sng" dirty="0" smtClean="0"/>
              <a:t>группы</a:t>
            </a:r>
            <a:r>
              <a:rPr lang="ru-RU" sz="2000" dirty="0" smtClean="0"/>
              <a:t>: </a:t>
            </a:r>
            <a:r>
              <a:rPr lang="ru-RU" sz="2000" b="1" dirty="0" smtClean="0"/>
              <a:t>конструктивные </a:t>
            </a:r>
            <a:r>
              <a:rPr lang="ru-RU" sz="2000" dirty="0"/>
              <a:t>(созидательные, позитивные) и </a:t>
            </a:r>
            <a:r>
              <a:rPr lang="ru-RU" sz="2000" b="1" dirty="0"/>
              <a:t>деструктивные </a:t>
            </a:r>
            <a:r>
              <a:rPr lang="ru-RU" sz="2000" dirty="0"/>
              <a:t>(разрушительные, негативные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u="sng" dirty="0"/>
              <a:t>По характеру </a:t>
            </a:r>
            <a:r>
              <a:rPr lang="ru-RU" sz="2000" u="sng" dirty="0" smtClean="0"/>
              <a:t>причин</a:t>
            </a:r>
            <a:r>
              <a:rPr lang="ru-RU" sz="2000" dirty="0" smtClean="0"/>
              <a:t>: </a:t>
            </a:r>
            <a:r>
              <a:rPr lang="ru-RU" sz="2000" b="1" dirty="0" smtClean="0"/>
              <a:t>объективные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b="1" dirty="0"/>
              <a:t>субъективные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b="1" dirty="0" err="1"/>
              <a:t>Внутриличностный</a:t>
            </a:r>
            <a:r>
              <a:rPr lang="ru-RU" sz="2000" b="1" dirty="0"/>
              <a:t> конфликт </a:t>
            </a:r>
            <a:r>
              <a:rPr lang="ru-RU" sz="2000" dirty="0"/>
              <a:t>— это, как правило, конфликт мотивации, чувств, потребностей, интересов и поведения у одного и того же человека.</a:t>
            </a:r>
          </a:p>
          <a:p>
            <a:pPr algn="just"/>
            <a:r>
              <a:rPr lang="ru-RU" sz="2000" b="1" dirty="0" smtClean="0"/>
              <a:t>Межличностный </a:t>
            </a:r>
            <a:r>
              <a:rPr lang="ru-RU" sz="2000" b="1" dirty="0"/>
              <a:t>конфликт </a:t>
            </a:r>
            <a:r>
              <a:rPr lang="ru-RU" sz="2000" dirty="0"/>
              <a:t>— это наиболее часто возникающий конфликт. Возникновение межличностных конфликтов определяется ситуацией, личностными особенностями людей, отношением личности к ситуации и психологическими особенностями межличностных отношений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440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Профессиональное </a:t>
            </a:r>
            <a:r>
              <a:rPr lang="ru-RU" sz="3600" b="1" dirty="0" smtClean="0"/>
              <a:t>здоровье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200" cy="4267200"/>
          </a:xfrm>
        </p:spPr>
        <p:txBody>
          <a:bodyPr/>
          <a:lstStyle/>
          <a:p>
            <a:pPr algn="just"/>
            <a:r>
              <a:rPr lang="ru-RU" sz="2200" dirty="0" smtClean="0"/>
              <a:t>По В.А. Пономаренко: свойство организма сохранять необходимые компенсаторные и защитные механизмы, обеспечивающие профессиональную надежность и работоспособность во всех условиях профессиональной </a:t>
            </a:r>
            <a:r>
              <a:rPr lang="ru-RU" sz="2200" dirty="0" smtClean="0"/>
              <a:t>деятельности.</a:t>
            </a:r>
            <a:endParaRPr lang="ru-RU" sz="2200" dirty="0" smtClean="0"/>
          </a:p>
          <a:p>
            <a:pPr algn="just"/>
            <a:r>
              <a:rPr lang="ru-RU" sz="2200" dirty="0"/>
              <a:t>По </a:t>
            </a:r>
            <a:r>
              <a:rPr lang="ru-RU" sz="2200" dirty="0" err="1" smtClean="0"/>
              <a:t>А.Н.Разумову</a:t>
            </a:r>
            <a:r>
              <a:rPr lang="ru-RU" sz="2200" dirty="0" smtClean="0"/>
              <a:t> и др. </a:t>
            </a:r>
            <a:r>
              <a:rPr lang="ru-RU" sz="2200" dirty="0"/>
              <a:t>(2010): процесс сохранения и развития регуляторных свойств организма, его физического, психического и социального благополучия, обеспечивающих высокую надежность профессиональной деятельности, профессиональное долголетие и максимальную продолжительность </a:t>
            </a:r>
            <a:r>
              <a:rPr lang="ru-RU" sz="2200" dirty="0" smtClean="0"/>
              <a:t>жизни.</a:t>
            </a:r>
            <a:endParaRPr lang="ru-RU" sz="22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054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/>
              <a:t>Менеджмент здоровья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267200"/>
          </a:xfrm>
        </p:spPr>
        <p:txBody>
          <a:bodyPr/>
          <a:lstStyle/>
          <a:p>
            <a:pPr marL="273050" indent="-273050" algn="just"/>
            <a:r>
              <a:rPr lang="ru-RU" sz="1800" b="1" i="1" dirty="0"/>
              <a:t>Менеджмент - </a:t>
            </a:r>
            <a:r>
              <a:rPr lang="ru-RU" sz="1800" dirty="0"/>
              <a:t>наука управления, а менеджмент здоровья направлен на организацию эффективной работы организма. </a:t>
            </a:r>
          </a:p>
          <a:p>
            <a:pPr marL="273050" indent="-273050" algn="just"/>
            <a:r>
              <a:rPr lang="ru-RU" sz="1800" dirty="0"/>
              <a:t>Приоритетами современного человека выступают вопросы питания, физических нагрузок, устройства человеческого организма и многих вещей, связанных с темой здоровья, хорошего самочувствия и повышения ресурсов  организма. </a:t>
            </a:r>
          </a:p>
          <a:p>
            <a:pPr marL="273050" indent="-273050" algn="just"/>
            <a:r>
              <a:rPr lang="ru-RU" sz="1800" b="1" i="1" dirty="0"/>
              <a:t>Менеджмент здоровья </a:t>
            </a:r>
            <a:r>
              <a:rPr lang="ru-RU" sz="1800" dirty="0"/>
              <a:t>направлен на определение  оптимального режима питания, состава продуктовой корзины, оптимального режима физических нагрузок и динамики. </a:t>
            </a:r>
          </a:p>
          <a:p>
            <a:pPr marL="273050" indent="-273050" algn="just"/>
            <a:r>
              <a:rPr lang="ru-RU" sz="1800" dirty="0"/>
              <a:t>Индикаторами  контроля изменения  состояния, самочувствия и здоровья выступают визуальные характеристики (состояние лица), ощущения (самочувствие утром), оценка активности в течение дня и др. </a:t>
            </a:r>
          </a:p>
          <a:p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02835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02CA1-0A58-49ED-BF93-7B13EF7C86FD}" type="slidenum">
              <a:rPr lang="ru-RU"/>
              <a:pPr/>
              <a:t>28</a:t>
            </a:fld>
            <a:endParaRPr lang="ru-RU"/>
          </a:p>
        </p:txBody>
      </p:sp>
      <p:sp>
        <p:nvSpPr>
          <p:cNvPr id="25601" name="Объект 2"/>
          <p:cNvSpPr>
            <a:spLocks noGrp="1"/>
          </p:cNvSpPr>
          <p:nvPr>
            <p:ph sz="quarter" idx="4294967295"/>
          </p:nvPr>
        </p:nvSpPr>
        <p:spPr>
          <a:xfrm>
            <a:off x="533400" y="1752600"/>
            <a:ext cx="8305800" cy="4462463"/>
          </a:xfrm>
        </p:spPr>
        <p:txBody>
          <a:bodyPr/>
          <a:lstStyle/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За последние годы сфера физической культуры и спорта получила динамичное развитие. Область является одним из лидеров физкультурного движения в России</a:t>
            </a:r>
          </a:p>
          <a:p>
            <a:pPr algn="just"/>
            <a:endParaRPr lang="ru-RU" sz="2400" dirty="0">
              <a:latin typeface="+mj-lt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+mj-lt"/>
                <a:cs typeface="Times New Roman" pitchFamily="18" charset="0"/>
              </a:rPr>
              <a:t>В Оренбургской области функционируют 86 спортивных школ, где занимаются более 65 тысяч воспитанников и 182 детских клуба по месту жительства, где физической культурой и спортом занимаются более 50 тыс. детей и подростков</a:t>
            </a:r>
            <a:r>
              <a:rPr lang="ru-RU" sz="2400" dirty="0" smtClean="0">
                <a:latin typeface="+mj-lt"/>
                <a:cs typeface="Times New Roman" pitchFamily="18" charset="0"/>
              </a:rPr>
              <a:t>.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838201" y="381000"/>
            <a:ext cx="746759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i="1" dirty="0" smtClean="0"/>
              <a:t>Менеджмент </a:t>
            </a:r>
            <a:r>
              <a:rPr lang="ru-RU" sz="3200" b="1" i="1" dirty="0"/>
              <a:t>здоровья в Оренбургской области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C6E57-0ABB-4107-8484-9F2051F3AD97}" type="slidenum">
              <a:rPr lang="ru-RU"/>
              <a:pPr/>
              <a:t>29</a:t>
            </a:fld>
            <a:endParaRPr lang="ru-RU"/>
          </a:p>
        </p:txBody>
      </p:sp>
      <p:sp>
        <p:nvSpPr>
          <p:cNvPr id="32769" name="Объект 2"/>
          <p:cNvSpPr>
            <a:spLocks noGrp="1"/>
          </p:cNvSpPr>
          <p:nvPr>
            <p:ph sz="quarter" idx="4294967295"/>
          </p:nvPr>
        </p:nvSpPr>
        <p:spPr>
          <a:xfrm>
            <a:off x="304800" y="1752600"/>
            <a:ext cx="8643937" cy="4953000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При активном участии данных объединений организуются массовые акции: «Белая ромашка» - ко дню борьбы с туберкулезом;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«ЗАРЯДКА ДЛЯ ЖИЗНИ», приуроченная ко Дню здоровья (7 апреля);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добровольческие благотворительные акции в рамках Весенней недели добра (третья неделя апреля);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акция, приуроченная к Всемирному дню памяти людей, умерших от СПИДа (3-е воскресенье мая);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«</a:t>
            </a:r>
            <a:r>
              <a:rPr lang="ru-RU" sz="2000" dirty="0" err="1">
                <a:latin typeface="+mj-lt"/>
                <a:cs typeface="Times New Roman" pitchFamily="18" charset="0"/>
              </a:rPr>
              <a:t>ПРОдвигай</a:t>
            </a:r>
            <a:r>
              <a:rPr lang="ru-RU" sz="2000" dirty="0">
                <a:latin typeface="+mj-lt"/>
                <a:cs typeface="Times New Roman" pitchFamily="18" charset="0"/>
              </a:rPr>
              <a:t> жизнь!» - ко дню борьбы с наркоманией»; по профилактике </a:t>
            </a:r>
            <a:r>
              <a:rPr lang="ru-RU" sz="2000" dirty="0" err="1">
                <a:latin typeface="+mj-lt"/>
                <a:cs typeface="Times New Roman" pitchFamily="18" charset="0"/>
              </a:rPr>
              <a:t>табакокурения</a:t>
            </a:r>
            <a:r>
              <a:rPr lang="ru-RU" sz="2000" dirty="0">
                <a:latin typeface="+mj-lt"/>
                <a:cs typeface="Times New Roman" pitchFamily="18" charset="0"/>
              </a:rPr>
              <a:t> (31 мая, 26 июня, 15 ноября); </a:t>
            </a:r>
          </a:p>
          <a:p>
            <a:pPr algn="just">
              <a:lnSpc>
                <a:spcPct val="90000"/>
              </a:lnSpc>
            </a:pPr>
            <a:r>
              <a:rPr lang="ru-RU" sz="2000" dirty="0">
                <a:latin typeface="+mj-lt"/>
                <a:cs typeface="Times New Roman" pitchFamily="18" charset="0"/>
              </a:rPr>
              <a:t>профилактические акции ко дню контрацепции (26 сентября); профилактические акции к Всемирному дню борьбы со СПИДом (1 декабря).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674" y="304800"/>
            <a:ext cx="8340726" cy="1216025"/>
          </a:xfrm>
        </p:spPr>
        <p:txBody>
          <a:bodyPr/>
          <a:lstStyle/>
          <a:p>
            <a:r>
              <a:rPr lang="ru-RU" dirty="0" smtClean="0"/>
              <a:t>З</a:t>
            </a:r>
            <a:r>
              <a:rPr lang="ru-RU" dirty="0" smtClean="0"/>
              <a:t>доровье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738" y="2209800"/>
            <a:ext cx="8001000" cy="3810000"/>
          </a:xfrm>
        </p:spPr>
        <p:txBody>
          <a:bodyPr/>
          <a:lstStyle/>
          <a:p>
            <a:r>
              <a:rPr lang="ru-RU" sz="3600" dirty="0" smtClean="0"/>
              <a:t>Физическое</a:t>
            </a:r>
          </a:p>
          <a:p>
            <a:r>
              <a:rPr lang="ru-RU" sz="3600" dirty="0" smtClean="0"/>
              <a:t>Психическое</a:t>
            </a:r>
            <a:endParaRPr lang="ru-RU" sz="3600" dirty="0" smtClean="0"/>
          </a:p>
          <a:p>
            <a:r>
              <a:rPr lang="ru-RU" sz="3600" dirty="0" smtClean="0"/>
              <a:t>Социальное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74CA7-0D7B-489E-A763-977BDD21340F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49875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0D9D7-0EBA-4DCB-BBF1-3FCBDAB2A399}" type="slidenum">
              <a:rPr lang="ru-RU"/>
              <a:pPr/>
              <a:t>30</a:t>
            </a:fld>
            <a:endParaRPr lang="ru-RU"/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04800" y="720133"/>
            <a:ext cx="86106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ctr"/>
            <a:r>
              <a:rPr lang="ru-RU" sz="2400" b="1" dirty="0" smtClean="0">
                <a:latin typeface="+mj-lt"/>
                <a:cs typeface="Times New Roman" pitchFamily="18" charset="0"/>
              </a:rPr>
              <a:t>Стратегия </a:t>
            </a:r>
            <a:r>
              <a:rPr lang="ru-RU" sz="2400" b="1" dirty="0">
                <a:latin typeface="+mj-lt"/>
                <a:cs typeface="Times New Roman" pitchFamily="18" charset="0"/>
              </a:rPr>
              <a:t>ВОЗ "Здоровье для всех в 21 веке"</a:t>
            </a:r>
            <a:endParaRPr lang="ru-RU" sz="2400" dirty="0">
              <a:latin typeface="+mj-lt"/>
              <a:cs typeface="Times New Roman" pitchFamily="18" charset="0"/>
            </a:endParaRPr>
          </a:p>
          <a:p>
            <a:pPr indent="450850" algn="ctr" eaLnBrk="0" hangingPunct="0"/>
            <a:endParaRPr lang="ru-RU" sz="2400" dirty="0">
              <a:latin typeface="+mj-lt"/>
              <a:cs typeface="Times New Roman" pitchFamily="18" charset="0"/>
            </a:endParaRPr>
          </a:p>
          <a:p>
            <a:pPr indent="450850" algn="just" eaLnBrk="0" hangingPunct="0"/>
            <a:r>
              <a:rPr lang="ru-RU" sz="2400" dirty="0">
                <a:latin typeface="+mj-lt"/>
                <a:cs typeface="Times New Roman" pitchFamily="18" charset="0"/>
              </a:rPr>
              <a:t> "Здоровье для всех" - это глобальная стратегия Всемирной организации здравоохранения (ВОЗ) по развитию здоровья, принятая в 1980 году всеми 189 странами - членами ВОЗ.</a:t>
            </a:r>
          </a:p>
        </p:txBody>
      </p:sp>
      <p:pic>
        <p:nvPicPr>
          <p:cNvPr id="46082" name="Picture 2" descr="http://diabetgplus.ru/articles/wp-content/uploads/2016/11/31361151-vertkin-aldiabeticheskaya-avtonomnaya-neyropatiya-rasprostranennost-klinika-diagnosti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706091"/>
            <a:ext cx="7175861" cy="2967814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1BCB9-EB95-4831-A9A4-74E2A42A7F01}" type="slidenum">
              <a:rPr lang="ru-RU"/>
              <a:pPr/>
              <a:t>31</a:t>
            </a:fld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Одна </a:t>
            </a:r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постоянная цель</a:t>
            </a:r>
            <a:r>
              <a:rPr lang="ru-RU" sz="2800" dirty="0">
                <a:latin typeface="+mj-lt"/>
                <a:cs typeface="Times New Roman" pitchFamily="18" charset="0"/>
              </a:rPr>
              <a:t> заключается в достижении полной реализации всеми людьми их «потенциала здоровья».</a:t>
            </a:r>
          </a:p>
          <a:p>
            <a:pPr indent="457200" algn="just" eaLnBrk="0" hangingPunct="0"/>
            <a:endParaRPr lang="ru-RU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/>
            <a:endParaRPr lang="ru-RU" sz="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/>
            <a:r>
              <a:rPr lang="ru-RU" sz="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Две основные цели:</a:t>
            </a:r>
            <a:endParaRPr lang="ru-RU" sz="28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800" dirty="0">
                <a:latin typeface="+mj-lt"/>
                <a:cs typeface="Times New Roman" pitchFamily="18" charset="0"/>
              </a:rPr>
              <a:t>укрепление и охрана здоровья людей на протяжении всей их жизни;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800" dirty="0">
                <a:latin typeface="+mj-lt"/>
                <a:cs typeface="Times New Roman" pitchFamily="18" charset="0"/>
              </a:rPr>
              <a:t>снижение распространенности и уменьшение страданий, вызываемых основными болезнями, травмами и увечьями. </a:t>
            </a:r>
          </a:p>
        </p:txBody>
      </p:sp>
      <p:pic>
        <p:nvPicPr>
          <p:cNvPr id="28674" name="Picture 3" descr="http://irina-petra.com/wp-content/uploads/2013/12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5181600"/>
            <a:ext cx="4953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24DAC-B50E-4BE2-90B7-3026E26EA1B7}" type="slidenum">
              <a:rPr lang="ru-RU"/>
              <a:pPr/>
              <a:t>32</a:t>
            </a:fld>
            <a:endParaRPr lang="ru-RU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57200" y="760512"/>
            <a:ext cx="83058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Три основополагающие ценности</a:t>
            </a:r>
            <a:r>
              <a:rPr lang="ru-RU" sz="2000" b="1" dirty="0">
                <a:latin typeface="+mj-lt"/>
                <a:cs typeface="Times New Roman" pitchFamily="18" charset="0"/>
              </a:rPr>
              <a:t> </a:t>
            </a:r>
            <a:r>
              <a:rPr lang="ru-RU" sz="2000" dirty="0">
                <a:latin typeface="+mj-lt"/>
                <a:cs typeface="Times New Roman" pitchFamily="18" charset="0"/>
              </a:rPr>
              <a:t>как этическая основа «Здоровья-21</a:t>
            </a:r>
            <a:r>
              <a:rPr lang="ru-RU" sz="2000" dirty="0" smtClean="0">
                <a:latin typeface="+mj-lt"/>
                <a:cs typeface="Times New Roman" pitchFamily="18" charset="0"/>
              </a:rPr>
              <a:t>»:</a:t>
            </a:r>
          </a:p>
          <a:p>
            <a:pPr indent="457200" algn="just"/>
            <a:endParaRPr lang="ru-RU" sz="2000" dirty="0">
              <a:latin typeface="+mj-lt"/>
              <a:cs typeface="Times New Roman" pitchFamily="18" charset="0"/>
            </a:endParaRP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здоровья как одно из важнейших прав человека;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 справедливость в вопросах здоровья и его охраны и действенная солидарность стран, групп и контингентов людей внутри стран и представителей обоих полов;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dirty="0">
                <a:latin typeface="+mj-lt"/>
                <a:cs typeface="Times New Roman" pitchFamily="18" charset="0"/>
              </a:rPr>
              <a:t>участие в здравоохранительной деятельности и ответственное отношение к ней/подотчетность отдельных людей, групп, населения (общин) и учреждений, организаций и секторов.</a:t>
            </a:r>
          </a:p>
          <a:p>
            <a:pPr indent="457200" algn="just" eaLnBrk="0" hangingPunct="0">
              <a:buFont typeface="Arial" charset="0"/>
              <a:buChar char="•"/>
            </a:pPr>
            <a:r>
              <a:rPr lang="ru-RU" sz="20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Четыре основные стратегии деятельности</a:t>
            </a:r>
            <a:r>
              <a:rPr lang="ru-RU" sz="2000" dirty="0">
                <a:latin typeface="+mj-lt"/>
                <a:cs typeface="Times New Roman" pitchFamily="18" charset="0"/>
              </a:rPr>
              <a:t> подобраны для обеспечения научной, экономической, социальной и политической устойчивости как постоянной предпосылки и движущего фактора в реализации целей «Здоровье – 21</a:t>
            </a:r>
            <a:r>
              <a:rPr lang="ru-RU" sz="2000" dirty="0" smtClean="0">
                <a:latin typeface="+mj-lt"/>
                <a:cs typeface="Times New Roman" pitchFamily="18" charset="0"/>
              </a:rPr>
              <a:t>»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DCFC7-499B-4167-BEDC-E5F1655CBD9D}" type="slidenum">
              <a:rPr lang="ru-RU"/>
              <a:pPr/>
              <a:t>33</a:t>
            </a:fld>
            <a:endParaRPr lang="ru-RU"/>
          </a:p>
        </p:txBody>
      </p:sp>
      <p:pic>
        <p:nvPicPr>
          <p:cNvPr id="51203" name="Picture 3" descr="https://thumbs.dreamstime.com/z/healthy-people-logo-active-body-fit-symbol-natural-wellness-center-vector-icon-design-illustration-fitness-concept-53572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5257800"/>
            <a:ext cx="2057400" cy="1600199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228600" y="551022"/>
            <a:ext cx="83820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0850" algn="just"/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Задачи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indent="450850" algn="just"/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0850" algn="just"/>
            <a:endParaRPr lang="ru-RU" sz="2200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солидарность в интересах здравоохранения в Европейском регионе;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 равноправие в вопросах охраны здоровья;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здоровое начало жизни;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здоровье молодежи;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сохранение здоровья в пожилом возрасте;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улучшение психического здоровья;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распространенности инфекционных заболеваний;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распространенности неинфекционных болезней;</a:t>
            </a:r>
          </a:p>
          <a:p>
            <a:pPr indent="450850"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сокращение травматизма в результате актов насилия и несчастных случаев;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514F9A-BA9A-4F64-BB4F-9FBD09CFD5A7}" type="slidenum">
              <a:rPr lang="ru-RU"/>
              <a:pPr/>
              <a:t>34</a:t>
            </a:fld>
            <a:endParaRPr lang="ru-RU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436418" y="626477"/>
            <a:ext cx="7869382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Задачи</a:t>
            </a:r>
            <a:r>
              <a:rPr lang="en-US" sz="2200" b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cs typeface="Times New Roman" pitchFamily="18" charset="0"/>
              </a:rPr>
              <a:t>(Продолжение):</a:t>
            </a:r>
            <a:endParaRPr lang="ru-RU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200" b="1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ru-RU" sz="2200" b="1" dirty="0">
              <a:solidFill>
                <a:srgbClr val="FF0000"/>
              </a:solidFill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sz="2200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200" dirty="0" smtClean="0">
                <a:latin typeface="+mj-lt"/>
                <a:cs typeface="Times New Roman" pitchFamily="18" charset="0"/>
              </a:rPr>
              <a:t>здоровая </a:t>
            </a:r>
            <a:r>
              <a:rPr lang="ru-RU" sz="2200" dirty="0">
                <a:latin typeface="+mj-lt"/>
                <a:cs typeface="Times New Roman" pitchFamily="18" charset="0"/>
              </a:rPr>
              <a:t>и безопасная физическая среда;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более здоровый образ жизни;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уменьшение ущерба, причиняемого алкоголем, вызывающими зависимость средствами и табаком;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условия здоровой среды;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 err="1">
                <a:latin typeface="+mj-lt"/>
                <a:cs typeface="Times New Roman" pitchFamily="18" charset="0"/>
              </a:rPr>
              <a:t>многосекторальные</a:t>
            </a:r>
            <a:r>
              <a:rPr lang="ru-RU" sz="2200" dirty="0">
                <a:latin typeface="+mj-lt"/>
                <a:cs typeface="Times New Roman" pitchFamily="18" charset="0"/>
              </a:rPr>
              <a:t> обязательства в отношении здоровья;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интегрированный сектор здравоохранения;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вопросы руководства и обеспечение качества медико-санитарной помощи;</a:t>
            </a:r>
          </a:p>
          <a:p>
            <a:pPr algn="just" eaLnBrk="0" hangingPunct="0">
              <a:buFont typeface="Arial" charset="0"/>
              <a:buChar char="•"/>
            </a:pPr>
            <a:r>
              <a:rPr lang="ru-RU" sz="2200" dirty="0">
                <a:latin typeface="+mj-lt"/>
                <a:cs typeface="Times New Roman" pitchFamily="18" charset="0"/>
              </a:rPr>
              <a:t>финансирование служб здравоохранения и выделение ресурсов;</a:t>
            </a:r>
          </a:p>
        </p:txBody>
      </p:sp>
      <p:pic>
        <p:nvPicPr>
          <p:cNvPr id="52227" name="Picture 3" descr="http://st.depositphotos.com/1067125/1852/v/950/depositphotos_18527103-stock-illustration-healthy-heart-symb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5334000"/>
            <a:ext cx="1676400" cy="152400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E4B9E-9D81-4ED6-86E9-4A3BE994C8FD}" type="slidenum">
              <a:rPr lang="ru-RU"/>
              <a:pPr/>
              <a:t>35</a:t>
            </a:fld>
            <a:endParaRPr lang="ru-RU"/>
          </a:p>
        </p:txBody>
      </p:sp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57200" y="640885"/>
            <a:ext cx="838200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200" b="1" dirty="0" smtClean="0">
                <a:latin typeface="+mj-lt"/>
                <a:cs typeface="Times New Roman" pitchFamily="18" charset="0"/>
              </a:rPr>
              <a:t>Программа </a:t>
            </a:r>
            <a:r>
              <a:rPr lang="ru-RU" sz="2200" b="1" dirty="0">
                <a:latin typeface="+mj-lt"/>
                <a:cs typeface="Times New Roman" pitchFamily="18" charset="0"/>
              </a:rPr>
              <a:t>«Здоровая Россия» </a:t>
            </a:r>
          </a:p>
          <a:p>
            <a:r>
              <a:rPr lang="ru-RU" sz="2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состоит из следующих направлений</a:t>
            </a:r>
            <a:r>
              <a:rPr lang="ru-RU" sz="22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:</a:t>
            </a:r>
            <a:endParaRPr lang="en-US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2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endParaRPr lang="ru-RU" sz="2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организация сети Центров здоровья на всей территории России,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подготовка медицинских кадров, участвующих в реализации мероприятий, направленных на формирование здорового образа жизни у граждан Российской Федерации,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информационно-коммуникационные программы, направленные на формирование ответственности людей за своё здоровье и отказ от вредных привычек,</a:t>
            </a:r>
          </a:p>
          <a:p>
            <a:pPr eaLnBrk="0" hangingPunct="0"/>
            <a:r>
              <a:rPr lang="ru-RU" sz="2000" dirty="0">
                <a:latin typeface="+mj-lt"/>
                <a:cs typeface="Times New Roman" pitchFamily="18" charset="0"/>
              </a:rPr>
              <a:t>-      создание масштабных комплексных программ, реализуемых совместно со здравоохранением специалистами различных отраслей и ведомств, государственных, церковных  и общественных организаций, бизнес-сообществ и т.д.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746B6-6F84-4625-91D2-8F64D08EFA1B}" type="slidenum">
              <a:rPr lang="ru-RU"/>
              <a:pPr/>
              <a:t>36</a:t>
            </a:fld>
            <a:endParaRPr lang="ru-RU"/>
          </a:p>
        </p:txBody>
      </p:sp>
      <p:sp>
        <p:nvSpPr>
          <p:cNvPr id="33794" name="Rectangle 1"/>
          <p:cNvSpPr>
            <a:spLocks noChangeArrowheads="1"/>
          </p:cNvSpPr>
          <p:nvPr/>
        </p:nvSpPr>
        <p:spPr bwMode="auto">
          <a:xfrm>
            <a:off x="381000" y="1097684"/>
            <a:ext cx="84582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latin typeface="+mj-lt"/>
                <a:cs typeface="Times New Roman" pitchFamily="18" charset="0"/>
              </a:rPr>
              <a:t>Основной задачей Центров здоровья является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:</a:t>
            </a: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r>
              <a:rPr lang="ru-RU" sz="2400" dirty="0">
                <a:latin typeface="+mj-lt"/>
                <a:cs typeface="Times New Roman" pitchFamily="18" charset="0"/>
              </a:rPr>
              <a:t>- </a:t>
            </a:r>
            <a:r>
              <a:rPr lang="ru-RU" sz="2000" dirty="0">
                <a:latin typeface="+mj-lt"/>
                <a:cs typeface="Times New Roman" pitchFamily="18" charset="0"/>
              </a:rPr>
              <a:t>формирование здорового образа жизни, 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осуществление комплекса мероприятий, направленных на сохранение здоровья;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пропаганду здорового образа жизни;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- мотивирование граждан к личной ответственности за свое здоровье и здоровье своих детей; </a:t>
            </a:r>
          </a:p>
          <a:p>
            <a:r>
              <a:rPr lang="ru-RU" sz="2000" dirty="0">
                <a:latin typeface="+mj-lt"/>
                <a:cs typeface="Times New Roman" pitchFamily="18" charset="0"/>
              </a:rPr>
              <a:t>- разработку индивидуальных подходов по формированию здорового образа жизни;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борьбу с факторами риска развития заболеваний;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просвещение и информирование населения о вреде употребления табака и злоупотребления алкоголем; </a:t>
            </a:r>
          </a:p>
          <a:p>
            <a:pPr>
              <a:buFontTx/>
              <a:buChar char="-"/>
            </a:pPr>
            <a:r>
              <a:rPr lang="ru-RU" sz="2000" dirty="0">
                <a:latin typeface="+mj-lt"/>
                <a:cs typeface="Times New Roman" pitchFamily="18" charset="0"/>
              </a:rPr>
              <a:t>предотвращение социально-значимых заболеваний.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AA4B-14E3-45ED-B97D-C3863DAF7B36}" type="slidenum">
              <a:rPr lang="ru-RU"/>
              <a:pPr/>
              <a:t>37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362200"/>
            <a:ext cx="9144000" cy="1066800"/>
          </a:xfrm>
        </p:spPr>
        <p:txBody>
          <a:bodyPr bIns="91440">
            <a:normAutofit fontScale="90000"/>
          </a:bodyPr>
          <a:lstStyle/>
          <a:p>
            <a:pPr algn="ctr"/>
            <a:r>
              <a:rPr lang="ru-RU" sz="3000" dirty="0" smtClean="0">
                <a:solidFill>
                  <a:schemeClr val="tx1"/>
                </a:solidFill>
                <a:cs typeface="Times New Roman" pitchFamily="18" charset="0"/>
              </a:rPr>
              <a:t>Государственная </a:t>
            </a:r>
            <a:r>
              <a:rPr lang="ru-RU" sz="3000" dirty="0">
                <a:solidFill>
                  <a:schemeClr val="tx1"/>
                </a:solidFill>
                <a:cs typeface="Times New Roman" pitchFamily="18" charset="0"/>
              </a:rPr>
              <a:t>программа "Развитие здравоохранения Оренбургской области"  </a:t>
            </a:r>
            <a:br>
              <a:rPr lang="ru-RU" sz="3000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dirty="0">
                <a:solidFill>
                  <a:schemeClr val="tx1"/>
                </a:solidFill>
                <a:cs typeface="Times New Roman" pitchFamily="18" charset="0"/>
              </a:rPr>
              <a:t>на 2019-2024 </a:t>
            </a:r>
            <a:r>
              <a:rPr lang="ru-RU" sz="3000" dirty="0" smtClean="0">
                <a:solidFill>
                  <a:schemeClr val="tx1"/>
                </a:solidFill>
                <a:cs typeface="Times New Roman" pitchFamily="18" charset="0"/>
              </a:rPr>
              <a:t>годы</a:t>
            </a:r>
            <a:r>
              <a:rPr lang="ru-RU" sz="3000" b="1" dirty="0" smtClean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000" b="1" dirty="0" smtClean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  <a:t/>
            </a:r>
            <a:br>
              <a:rPr lang="ru-RU" sz="3000" b="1" dirty="0">
                <a:solidFill>
                  <a:schemeClr val="tx1"/>
                </a:solidFill>
                <a:cs typeface="Times New Roman" pitchFamily="18" charset="0"/>
              </a:rPr>
            </a:br>
            <a:r>
              <a:rPr lang="ru-RU" sz="3000" dirty="0">
                <a:solidFill>
                  <a:srgbClr val="FF0000"/>
                </a:solidFill>
                <a:cs typeface="Times New Roman" pitchFamily="18" charset="0"/>
              </a:rPr>
              <a:t/>
            </a:r>
            <a:br>
              <a:rPr lang="ru-RU" sz="3000" dirty="0">
                <a:solidFill>
                  <a:srgbClr val="FF0000"/>
                </a:solidFill>
                <a:cs typeface="Times New Roman" pitchFamily="18" charset="0"/>
              </a:rPr>
            </a:br>
            <a:r>
              <a:rPr lang="ru-RU" sz="3400" b="1" dirty="0"/>
              <a:t/>
            </a:r>
            <a:br>
              <a:rPr lang="ru-RU" sz="3400" b="1" dirty="0"/>
            </a:br>
            <a:r>
              <a:rPr lang="en-US" sz="1900" b="1" dirty="0"/>
              <a:t> </a:t>
            </a:r>
            <a:r>
              <a:rPr lang="en-US" sz="1900" b="1" dirty="0">
                <a:hlinkClick r:id="rId2"/>
              </a:rPr>
              <a:t>https://minzdrav.orb.ru/programmy-v-sfere-zdravookhraneniya/gosudarstvennaya-programma-razvitie-zdravookhraneniya-orenburgskoy-oblasti/</a:t>
            </a:r>
            <a:r>
              <a:rPr lang="ru-RU" sz="1900" b="1" dirty="0"/>
              <a:t> </a:t>
            </a:r>
            <a:endParaRPr lang="ru-RU" sz="3400" dirty="0"/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0" y="3810000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Цель</a:t>
            </a:r>
            <a:r>
              <a:rPr lang="ru-RU" sz="2400" dirty="0">
                <a:latin typeface="+mj-lt"/>
                <a:cs typeface="Times New Roman" pitchFamily="18" charset="0"/>
              </a:rPr>
              <a:t>: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совершенствование </a:t>
            </a:r>
            <a:r>
              <a:rPr lang="ru-RU" sz="2400" dirty="0">
                <a:latin typeface="+mj-lt"/>
                <a:cs typeface="Times New Roman" pitchFamily="18" charset="0"/>
              </a:rPr>
              <a:t>системы охраны здоровья граждан в целях профилактики заболеваний, сохранения и укрепления физического и психического здоровья каждого человека, поддержания его долголетней активной жизни, предоставления ему медицинской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помощи. </a:t>
            </a:r>
            <a:endParaRPr lang="ru-RU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679888-C09B-467D-9170-5068634A3977}" type="slidenum">
              <a:rPr lang="ru-RU"/>
              <a:pPr/>
              <a:t>38</a:t>
            </a:fld>
            <a:endParaRPr lang="ru-RU"/>
          </a:p>
        </p:txBody>
      </p:sp>
      <p:sp>
        <p:nvSpPr>
          <p:cNvPr id="35841" name="Прямоугольник 2"/>
          <p:cNvSpPr>
            <a:spLocks noChangeArrowheads="1"/>
          </p:cNvSpPr>
          <p:nvPr/>
        </p:nvSpPr>
        <p:spPr bwMode="auto">
          <a:xfrm>
            <a:off x="685800" y="914400"/>
            <a:ext cx="82296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Задачи:</a:t>
            </a:r>
            <a:r>
              <a:rPr lang="ru-RU" sz="2400" dirty="0">
                <a:latin typeface="+mj-lt"/>
                <a:cs typeface="Times New Roman" pitchFamily="18" charset="0"/>
              </a:rPr>
              <a:t> </a:t>
            </a: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приоритета профилактики в сфере охраны здоровья и развития первичной медико-санитарной помощи;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Повышение эффективности оказания специализированной, включая высокотехнологичную, медицинской помощи, скорой, в том числе скорой специализированной, медицинской помощи, медицинской эвакуации;</a:t>
            </a:r>
          </a:p>
          <a:p>
            <a:pPr algn="just"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системности организации охраны здоровья;</a:t>
            </a:r>
          </a:p>
          <a:p>
            <a:r>
              <a:rPr lang="ru-RU" sz="1600" dirty="0">
                <a:latin typeface="+mj-lt"/>
              </a:rPr>
              <a:t> 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C17AA-4762-481B-9F44-99DC9CC85832}" type="slidenum">
              <a:rPr lang="ru-RU"/>
              <a:pPr/>
              <a:t>39</a:t>
            </a:fld>
            <a:endParaRPr lang="ru-RU"/>
          </a:p>
        </p:txBody>
      </p: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457200" y="1905000"/>
            <a:ext cx="83058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Повышение эффективности службы родовспоможения и детства;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Развитие медицинской реабилитации населения и совершенствование системы санаторно-курортного лечения, в том числе для детей;</a:t>
            </a:r>
          </a:p>
          <a:p>
            <a:pPr algn="just" eaLnBrk="0" hangingPunct="0">
              <a:buFontTx/>
              <a:buChar char="•"/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медицинской помощью неизлечимых больных, в том числе детей;</a:t>
            </a:r>
          </a:p>
          <a:p>
            <a:pPr algn="just" eaLnBrk="0" hangingPunct="0">
              <a:tabLst>
                <a:tab pos="457200" algn="l"/>
              </a:tabLst>
            </a:pPr>
            <a:r>
              <a:rPr lang="ru-RU" sz="2400" dirty="0">
                <a:latin typeface="+mj-lt"/>
                <a:cs typeface="Times New Roman" pitchFamily="18" charset="0"/>
              </a:rPr>
              <a:t>Обеспечение реализации конституционных прав граждан на гарантированное получение лекарственных средств </a:t>
            </a:r>
          </a:p>
        </p:txBody>
      </p:sp>
      <p:pic>
        <p:nvPicPr>
          <p:cNvPr id="62467" name="Picture 3" descr="http://2.bp.blogspot.com/-v3QgTM6Hjgw/VMdxlxnLA3I/AAAAAAAAFMA/w3kKXeGFgqs/s1600/CIMG00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5257800"/>
            <a:ext cx="2965450" cy="15965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A94C-730E-418E-9D43-678DDB87FE04}" type="slidenum">
              <a:rPr lang="ru-RU"/>
              <a:pPr/>
              <a:t>4</a:t>
            </a:fld>
            <a:endParaRPr lang="ru-RU"/>
          </a:p>
        </p:txBody>
      </p:sp>
      <p:sp>
        <p:nvSpPr>
          <p:cNvPr id="18433" name="Объект 2"/>
          <p:cNvSpPr>
            <a:spLocks noGrp="1"/>
          </p:cNvSpPr>
          <p:nvPr>
            <p:ph sz="quarter" idx="4294967295"/>
          </p:nvPr>
        </p:nvSpPr>
        <p:spPr>
          <a:xfrm>
            <a:off x="609600" y="1676400"/>
            <a:ext cx="8175625" cy="3505200"/>
          </a:xfrm>
        </p:spPr>
        <p:txBody>
          <a:bodyPr>
            <a:noAutofit/>
          </a:bodyPr>
          <a:lstStyle/>
          <a:p>
            <a:pPr marL="228600" indent="-182563" algn="just">
              <a:lnSpc>
                <a:spcPct val="90000"/>
              </a:lnSpc>
            </a:pPr>
            <a:r>
              <a:rPr lang="ru-RU" sz="2600" b="1" dirty="0" smtClean="0">
                <a:latin typeface="+mj-lt"/>
              </a:rPr>
              <a:t>Физическое здоровье </a:t>
            </a:r>
            <a:r>
              <a:rPr lang="ru-RU" sz="2600" dirty="0" smtClean="0">
                <a:latin typeface="+mj-lt"/>
              </a:rPr>
              <a:t>определяется состоянием и функционированием организма. Если человек физически здоров, то он свободно выполняет свои текущие обязанности, У него достаточно энергии, чтобы учиться, работать, справляться с домашними и семейными обязанностями.</a:t>
            </a:r>
            <a:endParaRPr lang="en-US" sz="2600" dirty="0" smtClean="0">
              <a:latin typeface="+mj-lt"/>
            </a:endParaRPr>
          </a:p>
          <a:p>
            <a:pPr marL="228600" indent="-182563" algn="just">
              <a:lnSpc>
                <a:spcPct val="90000"/>
              </a:lnSpc>
            </a:pPr>
            <a:endParaRPr lang="ru-RU" sz="2600" dirty="0" smtClean="0">
              <a:latin typeface="+mj-lt"/>
            </a:endParaRPr>
          </a:p>
          <a:p>
            <a:pPr marL="228600" indent="-182563" algn="just">
              <a:lnSpc>
                <a:spcPct val="90000"/>
              </a:lnSpc>
            </a:pPr>
            <a:r>
              <a:rPr lang="ru-RU" sz="2600" dirty="0" smtClean="0">
                <a:latin typeface="+mj-lt"/>
              </a:rPr>
              <a:t>Физическое здоровье подставляет собой состояние организма с учетом целого ряда факторов: от отсутствия заболеваний до уровня физической подготовки.</a:t>
            </a:r>
            <a:endParaRPr lang="ru-RU" sz="2600" dirty="0">
              <a:latin typeface="+mj-lt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B98815-A285-44CD-83C5-404910935ABD}" type="slidenum">
              <a:rPr lang="ru-RU"/>
              <a:pPr/>
              <a:t>40</a:t>
            </a:fld>
            <a:endParaRPr lang="ru-RU"/>
          </a:p>
        </p:txBody>
      </p:sp>
      <p:sp>
        <p:nvSpPr>
          <p:cNvPr id="37889" name="Прямоугольник 1"/>
          <p:cNvSpPr>
            <a:spLocks noChangeArrowheads="1"/>
          </p:cNvSpPr>
          <p:nvPr/>
        </p:nvSpPr>
        <p:spPr bwMode="auto">
          <a:xfrm>
            <a:off x="277091" y="692727"/>
            <a:ext cx="8832273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Показатели</a:t>
            </a:r>
            <a:r>
              <a:rPr lang="ru-RU" sz="2400" dirty="0">
                <a:latin typeface="+mj-lt"/>
                <a:cs typeface="Times New Roman" pitchFamily="18" charset="0"/>
              </a:rPr>
              <a:t>: </a:t>
            </a:r>
            <a:endParaRPr lang="ru-RU" sz="2400" dirty="0" smtClean="0">
              <a:latin typeface="+mj-lt"/>
              <a:cs typeface="Times New Roman" pitchFamily="18" charset="0"/>
            </a:endParaRPr>
          </a:p>
          <a:p>
            <a:endParaRPr lang="en-US" sz="2400" dirty="0" smtClean="0">
              <a:latin typeface="+mj-lt"/>
              <a:cs typeface="Times New Roman" pitchFamily="18" charset="0"/>
            </a:endParaRPr>
          </a:p>
          <a:p>
            <a:endParaRPr lang="ru-RU" sz="2400" dirty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Ожидаемая продолжительность жизни при рождении; смертность от всех причин;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дорожно-транспортных происшествий;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болезней системы кровообращения;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Смертность от новообразований (в том числе от злокачественных);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Удовлетворенность населения качеством оказываемой медицинской помощи;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Материнская смертность;</a:t>
            </a:r>
          </a:p>
          <a:p>
            <a:pPr>
              <a:buFont typeface="Arial" charset="0"/>
              <a:buChar char="•"/>
            </a:pPr>
            <a:r>
              <a:rPr lang="ru-RU" sz="2400" dirty="0">
                <a:latin typeface="+mj-lt"/>
                <a:cs typeface="Times New Roman" pitchFamily="18" charset="0"/>
              </a:rPr>
              <a:t>Младенческая смертность;</a:t>
            </a:r>
          </a:p>
          <a:p>
            <a:endParaRPr lang="ru-RU" sz="1600" dirty="0">
              <a:latin typeface="+mj-lt"/>
            </a:endParaRPr>
          </a:p>
          <a:p>
            <a:endParaRPr lang="ru-RU" sz="1600" dirty="0">
              <a:latin typeface="+mj-lt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C078D-0795-4D66-BCA0-FFEA0BA43A75}" type="slidenum">
              <a:rPr lang="ru-RU"/>
              <a:pPr/>
              <a:t>41</a:t>
            </a:fld>
            <a:endParaRPr lang="ru-RU"/>
          </a:p>
        </p:txBody>
      </p:sp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228600" y="1752600"/>
            <a:ext cx="86868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Охват реабилитационной медицинской помощью пациентов;</a:t>
            </a:r>
          </a:p>
          <a:p>
            <a:pPr eaLnBrk="0" hangingPunct="0">
              <a:buFontTx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Обеспеченность населения Оренбургской области койками для оказания паллиативной помощи;</a:t>
            </a: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Обеспеченность населения врачами государственных учреждений здравоохранения Оренбургской области (без федеральных медицинских организаций); </a:t>
            </a:r>
          </a:p>
          <a:p>
            <a:pPr eaLnBrk="0" hangingPunct="0">
              <a:buFont typeface="Arial" charset="0"/>
              <a:buChar char="•"/>
              <a:tabLst>
                <a:tab pos="457200" algn="l"/>
              </a:tabLst>
            </a:pPr>
            <a:r>
              <a:rPr lang="ru-RU" sz="2200" dirty="0">
                <a:latin typeface="+mj-lt"/>
                <a:cs typeface="Times New Roman" pitchFamily="18" charset="0"/>
              </a:rPr>
              <a:t>удовлетворение потребности в обеспечении необходимыми лекарственными препаратами и медицинскими изделиями отдельных категорий граждан, имеющих право на их получение по рецепту врача бесплатно или со скидкой 50 процентов </a:t>
            </a:r>
          </a:p>
        </p:txBody>
      </p:sp>
      <p:pic>
        <p:nvPicPr>
          <p:cNvPr id="64515" name="Picture 3" descr="http://rudiyr.ru/wp-content/uploads/2015/10/chto-takoe-zdorov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5284469"/>
            <a:ext cx="2286000" cy="1573530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5E327-302B-44B4-B89A-9F57A4502BC2}" type="slidenum">
              <a:rPr lang="ru-RU"/>
              <a:pPr/>
              <a:t>42</a:t>
            </a:fld>
            <a:endParaRPr lang="ru-RU"/>
          </a:p>
        </p:txBody>
      </p:sp>
      <p:sp>
        <p:nvSpPr>
          <p:cNvPr id="46083" name="Прямоугольник 1"/>
          <p:cNvSpPr>
            <a:spLocks noChangeArrowheads="1"/>
          </p:cNvSpPr>
          <p:nvPr/>
        </p:nvSpPr>
        <p:spPr bwMode="auto">
          <a:xfrm>
            <a:off x="0" y="0"/>
            <a:ext cx="57912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i="1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Счастье  есть продукт здоровья, а потому  каждый человек  должен стараться, чтобы физические расстройства были не более   как исключительными явлениями. </a:t>
            </a:r>
          </a:p>
          <a:p>
            <a:r>
              <a:rPr lang="ru-RU" sz="2400" dirty="0" err="1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Смайлс</a:t>
            </a:r>
            <a:r>
              <a:rPr lang="ru-RU" sz="2400" dirty="0">
                <a:latin typeface="Times New Roman" pitchFamily="18" charset="0"/>
                <a:ea typeface="SimSun-ExtB" pitchFamily="49" charset="-122"/>
                <a:cs typeface="Times New Roman" pitchFamily="18" charset="0"/>
              </a:rPr>
              <a:t> С.</a:t>
            </a:r>
            <a: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</a:br>
            <a: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  <a:t/>
            </a:r>
            <a:br>
              <a:rPr lang="ru-RU" dirty="0">
                <a:latin typeface="Constantia" pitchFamily="18" charset="0"/>
                <a:ea typeface="SimSun-ExtB" pitchFamily="49" charset="-122"/>
                <a:cs typeface="Times New Roman" pitchFamily="18" charset="0"/>
              </a:rPr>
            </a:br>
            <a:endParaRPr lang="ru-RU" dirty="0">
              <a:latin typeface="Constantia" pitchFamily="18" charset="0"/>
              <a:ea typeface="SimSun-ExtB" pitchFamily="49" charset="-122"/>
              <a:cs typeface="Times New Roman" pitchFamily="18" charset="0"/>
            </a:endParaRPr>
          </a:p>
        </p:txBody>
      </p:sp>
      <p:sp>
        <p:nvSpPr>
          <p:cNvPr id="46084" name="Прямоугольник 2"/>
          <p:cNvSpPr>
            <a:spLocks noChangeArrowheads="1"/>
          </p:cNvSpPr>
          <p:nvPr/>
        </p:nvSpPr>
        <p:spPr bwMode="auto">
          <a:xfrm>
            <a:off x="4343400" y="2286000"/>
            <a:ext cx="4800600" cy="392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i="1">
                <a:latin typeface="Times New Roman" pitchFamily="18" charset="0"/>
                <a:cs typeface="Times New Roman" pitchFamily="18" charset="0"/>
              </a:rPr>
              <a:t>Ни дом, ни поместья, ни груды бронзы и золота не изгонят из больного тела их владельца горячку, а из духа его - печаль: если обладатель всей этой груды вещей хочет хорошо ими пользоваться, ему нужно быть здоровым. </a:t>
            </a:r>
          </a:p>
          <a:p>
            <a:pPr algn="r"/>
            <a:r>
              <a:rPr lang="ru-RU" sz="2400">
                <a:latin typeface="Times New Roman" pitchFamily="18" charset="0"/>
                <a:cs typeface="Times New Roman" pitchFamily="18" charset="0"/>
              </a:rPr>
              <a:t>Гораций Квинт Гораций Флакк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r>
              <a:rPr lang="ru-RU">
                <a:latin typeface="Constantia" pitchFamily="18" charset="0"/>
              </a:rPr>
              <a:t/>
            </a:r>
            <a:br>
              <a:rPr lang="ru-RU">
                <a:latin typeface="Constantia" pitchFamily="18" charset="0"/>
              </a:rPr>
            </a:br>
            <a:endParaRPr lang="ru-RU">
              <a:latin typeface="Constantia" pitchFamily="18" charset="0"/>
            </a:endParaRPr>
          </a:p>
        </p:txBody>
      </p:sp>
      <p:pic>
        <p:nvPicPr>
          <p:cNvPr id="1028" name="Picture 4" descr="http://www.playcast.ru/uploads/2017/04/07/222405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7" y="3790950"/>
            <a:ext cx="4083051" cy="3062288"/>
          </a:xfrm>
          <a:prstGeom prst="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EE71B3-01E5-447E-AD79-3F55E52E2C3F}" type="slidenum">
              <a:rPr lang="ru-RU"/>
              <a:pPr/>
              <a:t>43</a:t>
            </a:fld>
            <a:endParaRPr lang="ru-RU"/>
          </a:p>
        </p:txBody>
      </p:sp>
      <p:sp>
        <p:nvSpPr>
          <p:cNvPr id="47105" name="TextBox 5"/>
          <p:cNvSpPr txBox="1">
            <a:spLocks noChangeArrowheads="1"/>
          </p:cNvSpPr>
          <p:nvPr/>
        </p:nvSpPr>
        <p:spPr bwMode="auto">
          <a:xfrm>
            <a:off x="914400" y="914400"/>
            <a:ext cx="7696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Основная литература</a:t>
            </a:r>
          </a:p>
          <a:p>
            <a:endParaRPr lang="ru-RU" b="1"/>
          </a:p>
          <a:p>
            <a:endParaRPr lang="ru-RU" b="1"/>
          </a:p>
          <a:p>
            <a:endParaRPr lang="ru-RU" b="1"/>
          </a:p>
          <a:p>
            <a:r>
              <a:rPr lang="ru-RU"/>
              <a:t>1.Нестерова, В. Л. Культурология [Электронный ресурс]: учебное пособие / В. Л. Нестерова. — Электрон. текстовые данные. — Ставрополь: Северо-Кавказский федеральный университет, 2017. — 206 c. — 2227-8397. — Режим доступа: </a:t>
            </a:r>
            <a:r>
              <a:rPr lang="ru-RU">
                <a:hlinkClick r:id="rId2"/>
              </a:rPr>
              <a:t>http://www.iprbookshop.ru/69394.html2</a:t>
            </a:r>
            <a:endParaRPr lang="ru-RU"/>
          </a:p>
          <a:p>
            <a:r>
              <a:rPr lang="ru-RU"/>
              <a:t>2. Каверин, Б. И. Культурология [Электронный ресурс]: учебное пособие / Б. И. Каверин. — Электрон. текстовые данные. — М. : ЮНИТИ-ДАНА, 2017. — 287 c. — 5-238-00782-5. — Режим доступа: </a:t>
            </a:r>
            <a:r>
              <a:rPr lang="ru-RU">
                <a:hlinkClick r:id="rId3"/>
              </a:rPr>
              <a:t>http://www.iprbookshop.ru/71015.html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D2273-C5AC-4B21-ACAE-AFE119B20D96}" type="slidenum">
              <a:rPr lang="ru-RU"/>
              <a:pPr/>
              <a:t>44</a:t>
            </a:fld>
            <a:endParaRPr lang="ru-RU"/>
          </a:p>
        </p:txBody>
      </p:sp>
      <p:sp>
        <p:nvSpPr>
          <p:cNvPr id="48129" name="TextBox 1"/>
          <p:cNvSpPr txBox="1">
            <a:spLocks noChangeArrowheads="1"/>
          </p:cNvSpPr>
          <p:nvPr/>
        </p:nvSpPr>
        <p:spPr bwMode="auto">
          <a:xfrm>
            <a:off x="457200" y="1143000"/>
            <a:ext cx="838200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Дополнительная литература</a:t>
            </a:r>
          </a:p>
          <a:p>
            <a:endParaRPr lang="ru-RU" b="1" dirty="0"/>
          </a:p>
          <a:p>
            <a:r>
              <a:rPr lang="ru-RU" dirty="0"/>
              <a:t>1.Курс лекций по дисциплине "Человек и культура" : учеб. пособие для студентов факультета "Лечебное дело"/ </a:t>
            </a:r>
            <a:r>
              <a:rPr lang="ru-RU" dirty="0" err="1"/>
              <a:t>ОрГМА</a:t>
            </a:r>
            <a:r>
              <a:rPr lang="ru-RU" dirty="0"/>
              <a:t>; сост.: В. В. Вялых, Г. П. Николаева, Н. В. Пономаренко. -Оренбург, 2013, 130 с. ( </a:t>
            </a:r>
            <a:r>
              <a:rPr lang="ru-RU" dirty="0" err="1"/>
              <a:t>электр</a:t>
            </a:r>
            <a:r>
              <a:rPr lang="ru-RU" dirty="0"/>
              <a:t>. </a:t>
            </a:r>
            <a:r>
              <a:rPr lang="ru-RU" dirty="0" err="1"/>
              <a:t>учебн</a:t>
            </a:r>
            <a:r>
              <a:rPr lang="ru-RU" dirty="0"/>
              <a:t>.)</a:t>
            </a:r>
          </a:p>
          <a:p>
            <a:r>
              <a:rPr lang="ru-RU" dirty="0"/>
              <a:t>2.Гусейнов А.А. История этических учений [Электронный ресурс]: учебник для вузов/ А.А. Гусейнов [и др.]. – М.: Академический Проект, </a:t>
            </a:r>
            <a:r>
              <a:rPr lang="ru-RU" dirty="0" err="1"/>
              <a:t>Трикса</a:t>
            </a:r>
            <a:r>
              <a:rPr lang="ru-RU" dirty="0"/>
              <a:t>, 2015. – 880 c. – Режим доступа: </a:t>
            </a:r>
            <a:r>
              <a:rPr lang="ru-RU" dirty="0">
                <a:hlinkClick r:id="rId2"/>
              </a:rPr>
              <a:t>http://www.iprbookshop.ru/36377.html</a:t>
            </a:r>
            <a:r>
              <a:rPr lang="ru-RU" dirty="0"/>
              <a:t> .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3.Козьякова М.И. Исторический этикет [Электронный ресурс]/ М.И. </a:t>
            </a:r>
            <a:r>
              <a:rPr lang="ru-RU" dirty="0" err="1"/>
              <a:t>Козьякова</a:t>
            </a:r>
            <a:r>
              <a:rPr lang="ru-RU" dirty="0"/>
              <a:t>. – М.: Согласие, 2016. – 280 c. – Режим доступа: </a:t>
            </a:r>
            <a:r>
              <a:rPr lang="ru-RU" dirty="0">
                <a:hlinkClick r:id="rId3"/>
              </a:rPr>
              <a:t>http://www.iprbookshop.ru/60793.html</a:t>
            </a:r>
            <a:r>
              <a:rPr lang="ru-RU" dirty="0"/>
              <a:t>.  – ЭБС «</a:t>
            </a:r>
            <a:r>
              <a:rPr lang="ru-RU" dirty="0" err="1"/>
              <a:t>IPRbooks</a:t>
            </a:r>
            <a:r>
              <a:rPr lang="ru-RU" dirty="0"/>
              <a:t>»</a:t>
            </a:r>
          </a:p>
          <a:p>
            <a:r>
              <a:rPr lang="ru-RU" dirty="0"/>
              <a:t>4.Шамов, И.А. Биомедицинская этика [Электронный ресурс] / И.А. </a:t>
            </a:r>
            <a:r>
              <a:rPr lang="ru-RU" dirty="0" err="1"/>
              <a:t>Шамов</a:t>
            </a:r>
            <a:r>
              <a:rPr lang="ru-RU" dirty="0"/>
              <a:t>. – М. : ГЭОТАР-Медиа, 2014. – Электрон. текстовые данные. – Режим доступа: </a:t>
            </a:r>
            <a:r>
              <a:rPr lang="ru-RU" dirty="0">
                <a:hlinkClick r:id="rId4"/>
              </a:rPr>
              <a:t>http://www.studmedlib.ru/book/ISBN9785970429761.html</a:t>
            </a:r>
            <a:r>
              <a:rPr lang="ru-RU" dirty="0"/>
              <a:t> </a:t>
            </a:r>
          </a:p>
          <a:p>
            <a:r>
              <a:rPr lang="ru-RU" dirty="0"/>
              <a:t>5.Багдасарьян Н. Г. Культурология [Текст]: учебник для бакалавров: базовый курс / Н. Г. </a:t>
            </a:r>
            <a:r>
              <a:rPr lang="ru-RU" dirty="0" err="1"/>
              <a:t>Багдасарьян</a:t>
            </a:r>
            <a:r>
              <a:rPr lang="ru-RU" dirty="0"/>
              <a:t>. - 2-е изд., </a:t>
            </a:r>
            <a:r>
              <a:rPr lang="ru-RU" dirty="0" err="1"/>
              <a:t>перераб</a:t>
            </a:r>
            <a:r>
              <a:rPr lang="ru-RU" dirty="0"/>
              <a:t>. и доп. - М. : </a:t>
            </a:r>
            <a:r>
              <a:rPr lang="ru-RU" dirty="0" err="1"/>
              <a:t>Юрайт</a:t>
            </a:r>
            <a:r>
              <a:rPr lang="ru-RU" dirty="0"/>
              <a:t>, 2013. - </a:t>
            </a:r>
            <a:r>
              <a:rPr lang="ru-RU" dirty="0" smtClean="0"/>
              <a:t>549с</a:t>
            </a:r>
            <a:r>
              <a:rPr lang="ru-RU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50A69-ED86-486A-8F23-AF9DBC868F29}" type="slidenum">
              <a:rPr lang="ru-RU"/>
              <a:pPr/>
              <a:t>5</a:t>
            </a:fld>
            <a:endParaRPr lang="ru-RU"/>
          </a:p>
        </p:txBody>
      </p:sp>
      <p:sp>
        <p:nvSpPr>
          <p:cNvPr id="19457" name="Объект 2"/>
          <p:cNvSpPr>
            <a:spLocks noGrp="1"/>
          </p:cNvSpPr>
          <p:nvPr>
            <p:ph sz="quarter" idx="4294967295"/>
          </p:nvPr>
        </p:nvSpPr>
        <p:spPr>
          <a:xfrm>
            <a:off x="0" y="1676400"/>
            <a:ext cx="8856663" cy="4800600"/>
          </a:xfrm>
        </p:spPr>
        <p:txBody>
          <a:bodyPr>
            <a:noAutofit/>
          </a:bodyPr>
          <a:lstStyle/>
          <a:p>
            <a:pPr algn="just"/>
            <a:r>
              <a:rPr lang="ru-RU" b="1" i="1" baseline="-25000" dirty="0"/>
              <a:t>Психическое здоровье</a:t>
            </a:r>
            <a:r>
              <a:rPr lang="ru-RU" baseline="-25000" dirty="0"/>
              <a:t> зависит от состояния головного мозга, оно характеризуется уровнем и качестве мышления, развитием внимания и памяти, степенью эмоциональной устойчивости, р</a:t>
            </a:r>
            <a:r>
              <a:rPr lang="ru-RU" baseline="-25000" dirty="0" smtClean="0"/>
              <a:t>азвитием </a:t>
            </a:r>
            <a:r>
              <a:rPr lang="ru-RU" baseline="-25000" dirty="0"/>
              <a:t>волевых качеств.</a:t>
            </a:r>
            <a:endParaRPr lang="ru-RU" dirty="0"/>
          </a:p>
          <a:p>
            <a:pPr algn="just"/>
            <a:r>
              <a:rPr lang="ru-RU" b="1" i="1" baseline="-25000" dirty="0"/>
              <a:t>Нравственное здоровье</a:t>
            </a:r>
            <a:r>
              <a:rPr lang="ru-RU" b="1" baseline="-25000" dirty="0"/>
              <a:t> </a:t>
            </a:r>
            <a:r>
              <a:rPr lang="ru-RU" baseline="-25000" dirty="0"/>
              <a:t>определяется теми моральными принципами, которые являются основой социальной жизни человека, т. е. жизни в определенном человеческом обществе. Отличительными признаками нравственного здоровья человека являются, прежде всего, сознательное отношение к труду, овладение сокровищами культуры, активное неприятие нравов и привычек, противоречащих нормальному образу жизни.</a:t>
            </a:r>
            <a:endParaRPr lang="ru-RU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26FE4-8064-40E5-916D-17347DF70D40}" type="slidenum">
              <a:rPr lang="ru-RU"/>
              <a:pPr/>
              <a:t>6</a:t>
            </a:fld>
            <a:endParaRPr lang="ru-RU"/>
          </a:p>
        </p:txBody>
      </p:sp>
      <p:sp>
        <p:nvSpPr>
          <p:cNvPr id="21505" name="Объект 2"/>
          <p:cNvSpPr>
            <a:spLocks noGrp="1"/>
          </p:cNvSpPr>
          <p:nvPr>
            <p:ph sz="quarter" idx="4294967295"/>
          </p:nvPr>
        </p:nvSpPr>
        <p:spPr>
          <a:xfrm>
            <a:off x="685800" y="1828800"/>
            <a:ext cx="8229600" cy="3657600"/>
          </a:xfrm>
        </p:spPr>
        <p:txBody>
          <a:bodyPr/>
          <a:lstStyle/>
          <a:p>
            <a:pPr marL="228600" indent="-182563" algn="just"/>
            <a:r>
              <a:rPr lang="ru-RU" sz="2400" b="1" dirty="0">
                <a:latin typeface="Cambria" pitchFamily="18" charset="0"/>
              </a:rPr>
              <a:t>Социальное</a:t>
            </a:r>
            <a:r>
              <a:rPr lang="ru-RU" sz="2400" dirty="0">
                <a:latin typeface="Cambria" pitchFamily="18" charset="0"/>
              </a:rPr>
              <a:t> здоровье определяется тем, насколько человек ладит с другими людьми. </a:t>
            </a:r>
            <a:endParaRPr lang="ru-RU" sz="2400" dirty="0">
              <a:latin typeface="Arial" charset="0"/>
            </a:endParaRPr>
          </a:p>
          <a:p>
            <a:pPr marL="228600" indent="-182563" algn="just"/>
            <a:r>
              <a:rPr lang="ru-RU" sz="2400" dirty="0">
                <a:latin typeface="Cambria" pitchFamily="18" charset="0"/>
              </a:rPr>
              <a:t>Социально здоровый человек может устанавливать и поддерживать отношения любви и дружбы с другими людьми, он уважает не только свои права, но и права других, умеет оказывать помощь нуждающимся и при необходимости принять помощь самому, он поддерживает здоровые отношения с родственниками.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F1246-156F-44FC-945C-7E60D98361F4}" type="slidenum">
              <a:rPr lang="ru-RU"/>
              <a:pPr/>
              <a:t>7</a:t>
            </a:fld>
            <a:endParaRPr lang="ru-RU"/>
          </a:p>
        </p:txBody>
      </p:sp>
      <p:sp>
        <p:nvSpPr>
          <p:cNvPr id="22529" name="Объект 2"/>
          <p:cNvSpPr>
            <a:spLocks noGrp="1"/>
          </p:cNvSpPr>
          <p:nvPr>
            <p:ph sz="quarter" idx="4294967295"/>
          </p:nvPr>
        </p:nvSpPr>
        <p:spPr>
          <a:xfrm>
            <a:off x="457200" y="6178"/>
            <a:ext cx="7131050" cy="6096000"/>
          </a:xfrm>
        </p:spPr>
        <p:txBody>
          <a:bodyPr/>
          <a:lstStyle/>
          <a:p>
            <a:pPr marL="44450" indent="0" algn="ctr">
              <a:buFont typeface="Wingdings" pitchFamily="2" charset="2"/>
              <a:buNone/>
            </a:pPr>
            <a:r>
              <a:rPr lang="ru-RU" sz="2900" b="1" dirty="0" smtClean="0">
                <a:latin typeface="+mj-lt"/>
              </a:rPr>
              <a:t>Факторы </a:t>
            </a:r>
            <a:r>
              <a:rPr lang="ru-RU" sz="2900" b="1" dirty="0">
                <a:latin typeface="+mj-lt"/>
              </a:rPr>
              <a:t>здоровья</a:t>
            </a:r>
          </a:p>
          <a:p>
            <a:pPr marL="44450" indent="0" algn="ctr">
              <a:buFont typeface="Wingdings" pitchFamily="2" charset="2"/>
              <a:buNone/>
            </a:pPr>
            <a:r>
              <a:rPr lang="ru-RU" sz="2900" b="1" dirty="0">
                <a:latin typeface="+mj-lt"/>
              </a:rPr>
              <a:t>От чего зависит здоровье человека?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900" b="1" dirty="0">
                <a:latin typeface="+mj-lt"/>
              </a:rPr>
              <a:t> </a:t>
            </a:r>
            <a:r>
              <a:rPr lang="ru-RU" sz="2200" b="1" dirty="0" smtClean="0">
                <a:latin typeface="+mj-lt"/>
              </a:rPr>
              <a:t>Личный </a:t>
            </a:r>
            <a:r>
              <a:rPr lang="ru-RU" sz="2200" b="1" dirty="0">
                <a:latin typeface="+mj-lt"/>
              </a:rPr>
              <a:t>вклад </a:t>
            </a:r>
            <a:r>
              <a:rPr lang="ru-RU" sz="2200" dirty="0">
                <a:latin typeface="+mj-lt"/>
              </a:rPr>
              <a:t>— уже 50% здоровья. Это образ жизни человека.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b="1" dirty="0">
                <a:latin typeface="+mj-lt"/>
              </a:rPr>
              <a:t>Генетическими факторами </a:t>
            </a:r>
            <a:r>
              <a:rPr lang="ru-RU" sz="2200" dirty="0">
                <a:latin typeface="+mj-lt"/>
              </a:rPr>
              <a:t>здоровье человека определяется на 20%,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b="1" dirty="0">
                <a:latin typeface="+mj-lt"/>
              </a:rPr>
              <a:t>от медицины </a:t>
            </a:r>
            <a:r>
              <a:rPr lang="ru-RU" sz="2200" dirty="0">
                <a:latin typeface="+mj-lt"/>
              </a:rPr>
              <a:t>наше здоровье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зависит всего на 10%,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остальные 20%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определяются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другими факторами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(экологией, степенью </a:t>
            </a:r>
          </a:p>
          <a:p>
            <a:pPr marL="44450" indent="0">
              <a:buFont typeface="Wingdings" pitchFamily="2" charset="2"/>
              <a:buNone/>
            </a:pPr>
            <a:r>
              <a:rPr lang="ru-RU" sz="2200" dirty="0">
                <a:latin typeface="+mj-lt"/>
              </a:rPr>
              <a:t>благосостояния и т.д.)</a:t>
            </a:r>
          </a:p>
        </p:txBody>
      </p:sp>
      <p:pic>
        <p:nvPicPr>
          <p:cNvPr id="22532" name="Picture 5" descr="http://www.familia.md/i/info/Articles/43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3276600"/>
            <a:ext cx="4038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7F5D9-95A4-451D-825F-C09ADC5FB86F}" type="slidenum">
              <a:rPr lang="ru-RU"/>
              <a:pPr/>
              <a:t>8</a:t>
            </a:fld>
            <a:endParaRPr lang="ru-RU"/>
          </a:p>
        </p:txBody>
      </p:sp>
      <p:sp>
        <p:nvSpPr>
          <p:cNvPr id="15362" name="Rectangle 3"/>
          <p:cNvSpPr>
            <a:spLocks noGrp="1"/>
          </p:cNvSpPr>
          <p:nvPr>
            <p:ph type="subTitle" idx="4294967295"/>
          </p:nvPr>
        </p:nvSpPr>
        <p:spPr>
          <a:xfrm>
            <a:off x="609600" y="1752600"/>
            <a:ext cx="8077200" cy="4572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70000"/>
              </a:lnSpc>
              <a:buFont typeface="Wingdings" pitchFamily="2" charset="2"/>
              <a:buNone/>
            </a:pPr>
            <a:r>
              <a:rPr lang="ru-RU" sz="2000" b="1" dirty="0">
                <a:solidFill>
                  <a:schemeClr val="tx2"/>
                </a:solidFill>
                <a:latin typeface="+mj-lt"/>
              </a:rPr>
              <a:t>Здоровый образ жизни 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включает в себя благоприятные условия жизнедеятельности человека, уровень его культуры (поведенческой,  гигиенических навыков), позволяющих сохранять и укреплять здоровье, способствующих предупреждению нарушений здоровья и поддерживающих оптимальное качество жизни.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endParaRPr lang="ru-RU" sz="2000" dirty="0">
              <a:solidFill>
                <a:schemeClr val="tx2"/>
              </a:solidFill>
              <a:latin typeface="+mj-lt"/>
            </a:endParaRP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Здоровый образ жизни: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обеспечение собственной жизнедеятельности (питание, сон);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поддержка социально-культурного статуса, а также межличностных контактов, духовного развития;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обеспечение социально-бытовых функций;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отказ от вредных привычек, забота о собственном здоровье,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выполнение гигиенических требований, </a:t>
            </a:r>
          </a:p>
          <a:p>
            <a:pPr marL="0" indent="0">
              <a:lnSpc>
                <a:spcPct val="70000"/>
              </a:lnSpc>
              <a:buFont typeface="Wingdings" pitchFamily="2" charset="2"/>
              <a:buNone/>
            </a:pPr>
            <a:r>
              <a:rPr lang="ru-RU" sz="2000" dirty="0">
                <a:solidFill>
                  <a:schemeClr val="tx2"/>
                </a:solidFill>
                <a:latin typeface="+mj-lt"/>
              </a:rPr>
              <a:t>- необходимая двигательная активность и др. (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</a:rPr>
              <a:t>Л.А.Бокерия</a:t>
            </a:r>
            <a:r>
              <a:rPr lang="ru-RU" sz="2000" dirty="0">
                <a:solidFill>
                  <a:schemeClr val="tx2"/>
                </a:solidFill>
                <a:latin typeface="+mj-lt"/>
              </a:rPr>
              <a:t>, Н.М.Амосов, Л.М.Рошаль).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706582" y="585144"/>
            <a:ext cx="7924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Здоровый образ жизни</a:t>
            </a:r>
            <a:endParaRPr lang="ru-RU" sz="2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955D1-2DEA-475B-B050-E31EDC112EE4}" type="slidenum">
              <a:rPr lang="ru-RU"/>
              <a:pPr/>
              <a:t>9</a:t>
            </a:fld>
            <a:endParaRPr lang="ru-RU"/>
          </a:p>
        </p:txBody>
      </p:sp>
      <p:sp>
        <p:nvSpPr>
          <p:cNvPr id="5" name="Slide Number Placeholder 5"/>
          <p:cNvSpPr txBox="1">
            <a:spLocks noGrp="1"/>
          </p:cNvSpPr>
          <p:nvPr/>
        </p:nvSpPr>
        <p:spPr>
          <a:xfrm>
            <a:off x="8483600" y="6272213"/>
            <a:ext cx="479425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B9387F6-7BA0-4F54-95B7-44EED16F0D4F}" type="slidenum">
              <a:rPr lang="ru-RU" sz="1400" b="1">
                <a:solidFill>
                  <a:srgbClr val="FFFFFF"/>
                </a:solidFill>
                <a:latin typeface="+mj-lt"/>
                <a:cs typeface="+mn-cs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ru-RU" sz="1400" b="1">
              <a:solidFill>
                <a:srgbClr val="FFFFFF"/>
              </a:solidFill>
              <a:latin typeface="+mj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2641" y="533400"/>
            <a:ext cx="7544186" cy="700356"/>
          </a:xfrm>
          <a:noFill/>
          <a:ln/>
        </p:spPr>
        <p:txBody>
          <a:bodyPr rtlCol="0" anchor="ctr">
            <a:no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2800" b="1" kern="1200" dirty="0" smtClean="0">
                <a:blipFill>
                  <a:blip r:embed="rId2">
                    <a:extLst/>
                  </a:blip>
                  <a:tile tx="6350" ty="-127000" sx="65000" sy="64000" flip="none" algn="tl"/>
                </a:blipFill>
              </a:rPr>
              <a:t>Элементы здорового образа жизни</a:t>
            </a:r>
            <a:endParaRPr lang="ru-RU" sz="2800" b="1" kern="1200" dirty="0">
              <a:blipFill>
                <a:blip r:embed="rId2">
                  <a:extLst/>
                </a:blip>
                <a:tile tx="6350" ty="-127000" sx="65000" sy="64000" flip="none" algn="tl"/>
              </a:blip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57200" y="1676400"/>
            <a:ext cx="8266112" cy="4595813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Плодотворный труд</a:t>
            </a:r>
          </a:p>
          <a:p>
            <a:pPr algn="just"/>
            <a:r>
              <a:rPr lang="ru-RU" sz="2800" dirty="0" smtClean="0"/>
              <a:t>Рациональный режим труда и отдыха</a:t>
            </a:r>
          </a:p>
          <a:p>
            <a:pPr algn="just"/>
            <a:r>
              <a:rPr lang="ru-RU" sz="2800" dirty="0" smtClean="0"/>
              <a:t>Искоренение вредных привычек (курение, алкоголь, наркотики)</a:t>
            </a:r>
          </a:p>
          <a:p>
            <a:pPr algn="just"/>
            <a:r>
              <a:rPr lang="ru-RU" sz="2800" dirty="0" smtClean="0"/>
              <a:t>Рациональное питание </a:t>
            </a:r>
          </a:p>
          <a:p>
            <a:pPr algn="just"/>
            <a:r>
              <a:rPr lang="ru-RU" sz="2800" dirty="0" smtClean="0"/>
              <a:t>Личная гигиена (основные компоненты – рациональный суточный режим, уход за телом, гигиена одежды и обуви)</a:t>
            </a:r>
            <a:endParaRPr lang="en-US" sz="28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рофиль">
  <a:themeElements>
    <a:clrScheme name="Профиль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Профиль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рофиль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рофиль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рофиль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</TotalTime>
  <Words>2551</Words>
  <Application>Microsoft Office PowerPoint</Application>
  <PresentationFormat>Экран (4:3)</PresentationFormat>
  <Paragraphs>278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Профиль</vt:lpstr>
      <vt:lpstr>Слайд 1</vt:lpstr>
      <vt:lpstr>Слайд 2</vt:lpstr>
      <vt:lpstr>Здоровье</vt:lpstr>
      <vt:lpstr>Слайд 4</vt:lpstr>
      <vt:lpstr>Слайд 5</vt:lpstr>
      <vt:lpstr>Слайд 6</vt:lpstr>
      <vt:lpstr>Слайд 7</vt:lpstr>
      <vt:lpstr>Слайд 8</vt:lpstr>
      <vt:lpstr>Элементы здорового образа жизни</vt:lpstr>
      <vt:lpstr>Стресс как фактор влияния на психическое здоровье</vt:lpstr>
      <vt:lpstr>Стадии стресса</vt:lpstr>
      <vt:lpstr>Стадии стресса</vt:lpstr>
      <vt:lpstr>Признаки стресса</vt:lpstr>
      <vt:lpstr>Социальное здоровье</vt:lpstr>
      <vt:lpstr>Компоненты социального здоровья:</vt:lpstr>
      <vt:lpstr>Нравственность индивида</vt:lpstr>
      <vt:lpstr>Социальная адаптация</vt:lpstr>
      <vt:lpstr>Социализация</vt:lpstr>
      <vt:lpstr>Результат социализации – это:</vt:lpstr>
      <vt:lpstr>Конфликт</vt:lpstr>
      <vt:lpstr>Конфликт</vt:lpstr>
      <vt:lpstr>Конфликт</vt:lpstr>
      <vt:lpstr>Положительное воздействие конфликта (по У. Линкольну)</vt:lpstr>
      <vt:lpstr>Отрицательное воздействие конфликта (по У. Линкольну)</vt:lpstr>
      <vt:lpstr>Классификация конфликтов:</vt:lpstr>
      <vt:lpstr>Профессиональное здоровье</vt:lpstr>
      <vt:lpstr>Менеджмент здоровья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Государственная программа "Развитие здравоохранения Оренбургской области"   на 2019-2024 годы     https://minzdrav.orb.ru/programmy-v-sfere-zdravookhraneniya/gosudarstvennaya-programma-razvitie-zdravookhraneniya-orenburgskoy-oblasti/ 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Nick Cvetnov</dc:creator>
  <cp:lastModifiedBy>Иван</cp:lastModifiedBy>
  <cp:revision>56</cp:revision>
  <dcterms:created xsi:type="dcterms:W3CDTF">2017-04-07T13:42:11Z</dcterms:created>
  <dcterms:modified xsi:type="dcterms:W3CDTF">2020-03-23T09:01:14Z</dcterms:modified>
</cp:coreProperties>
</file>