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54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116AE7-8017-46F1-904F-53D5C79FE6E7}" type="datetimeFigureOut">
              <a:rPr lang="ru-RU" smtClean="0"/>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337137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116AE7-8017-46F1-904F-53D5C79FE6E7}" type="datetimeFigureOut">
              <a:rPr lang="ru-RU" smtClean="0"/>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247707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116AE7-8017-46F1-904F-53D5C79FE6E7}" type="datetimeFigureOut">
              <a:rPr lang="ru-RU" smtClean="0"/>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71892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116AE7-8017-46F1-904F-53D5C79FE6E7}" type="datetimeFigureOut">
              <a:rPr lang="ru-RU" smtClean="0"/>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85933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116AE7-8017-46F1-904F-53D5C79FE6E7}" type="datetimeFigureOut">
              <a:rPr lang="ru-RU" smtClean="0"/>
              <a:t>22.11.2017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348502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116AE7-8017-46F1-904F-53D5C79FE6E7}" type="datetimeFigureOut">
              <a:rPr lang="ru-RU" smtClean="0"/>
              <a:t>22.11.2017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341761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116AE7-8017-46F1-904F-53D5C79FE6E7}" type="datetimeFigureOut">
              <a:rPr lang="ru-RU" smtClean="0"/>
              <a:t>22.11.2017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41694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116AE7-8017-46F1-904F-53D5C79FE6E7}" type="datetimeFigureOut">
              <a:rPr lang="ru-RU" smtClean="0"/>
              <a:t>22.11.2017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404525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116AE7-8017-46F1-904F-53D5C79FE6E7}" type="datetimeFigureOut">
              <a:rPr lang="ru-RU" smtClean="0"/>
              <a:t>22.11.2017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246609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116AE7-8017-46F1-904F-53D5C79FE6E7}" type="datetimeFigureOut">
              <a:rPr lang="ru-RU" smtClean="0"/>
              <a:t>22.11.2017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333038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116AE7-8017-46F1-904F-53D5C79FE6E7}" type="datetimeFigureOut">
              <a:rPr lang="ru-RU" smtClean="0"/>
              <a:t>22.11.2017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4534-B36C-4172-BBEE-A5429EA47EE4}" type="slidenum">
              <a:rPr lang="ru-RU" smtClean="0"/>
              <a:t>‹#›</a:t>
            </a:fld>
            <a:endParaRPr lang="ru-RU"/>
          </a:p>
        </p:txBody>
      </p:sp>
    </p:spTree>
    <p:extLst>
      <p:ext uri="{BB962C8B-B14F-4D97-AF65-F5344CB8AC3E}">
        <p14:creationId xmlns:p14="http://schemas.microsoft.com/office/powerpoint/2010/main" val="335620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16AE7-8017-46F1-904F-53D5C79FE6E7}" type="datetimeFigureOut">
              <a:rPr lang="ru-RU" smtClean="0"/>
              <a:t>22.11.2017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4534-B36C-4172-BBEE-A5429EA47EE4}" type="slidenum">
              <a:rPr lang="ru-RU" smtClean="0"/>
              <a:t>‹#›</a:t>
            </a:fld>
            <a:endParaRPr lang="ru-RU"/>
          </a:p>
        </p:txBody>
      </p:sp>
    </p:spTree>
    <p:extLst>
      <p:ext uri="{BB962C8B-B14F-4D97-AF65-F5344CB8AC3E}">
        <p14:creationId xmlns:p14="http://schemas.microsoft.com/office/powerpoint/2010/main" val="67132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smtClean="0">
                <a:solidFill>
                  <a:srgbClr val="C00000"/>
                </a:solidFill>
                <a:latin typeface="Times New Roman" pitchFamily="18" charset="0"/>
                <a:cs typeface="Times New Roman" pitchFamily="18" charset="0"/>
              </a:rPr>
              <a:t>LIPID METABOLISM</a:t>
            </a:r>
            <a:endParaRPr lang="ru-RU"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9552" y="3886200"/>
            <a:ext cx="8064896" cy="1752600"/>
          </a:xfrm>
        </p:spPr>
        <p:txBody>
          <a:bodyPr/>
          <a:lstStyle/>
          <a:p>
            <a:r>
              <a:rPr lang="en-US" b="1" dirty="0" smtClean="0">
                <a:solidFill>
                  <a:srgbClr val="7030A0"/>
                </a:solidFill>
                <a:latin typeface="Times New Roman" pitchFamily="18" charset="0"/>
                <a:cs typeface="Times New Roman" pitchFamily="18" charset="0"/>
              </a:rPr>
              <a:t>LIPID TRANSPORT IN THE BLOOD</a:t>
            </a:r>
            <a:endParaRPr lang="ru-RU" b="1" dirty="0" smtClean="0">
              <a:solidFill>
                <a:srgbClr val="7030A0"/>
              </a:solidFill>
              <a:latin typeface="Times New Roman" pitchFamily="18" charset="0"/>
              <a:cs typeface="Times New Roman" pitchFamily="18" charset="0"/>
            </a:endParaRPr>
          </a:p>
          <a:p>
            <a:r>
              <a:rPr lang="en-US" b="1" dirty="0" smtClean="0">
                <a:solidFill>
                  <a:srgbClr val="7030A0"/>
                </a:solidFill>
                <a:latin typeface="Times New Roman" pitchFamily="18" charset="0"/>
                <a:cs typeface="Times New Roman" pitchFamily="18" charset="0"/>
              </a:rPr>
              <a:t>FATTY ACID METABOLISM</a:t>
            </a:r>
            <a:endParaRPr lang="ru-RU"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8830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624736"/>
          </a:xfrm>
        </p:spPr>
        <p:txBody>
          <a:bodyPr/>
          <a:lstStyle/>
          <a:p>
            <a:pPr marL="0" indent="0" algn="just">
              <a:buNone/>
            </a:pPr>
            <a:r>
              <a:rPr lang="en-US" dirty="0" err="1" smtClean="0">
                <a:latin typeface="Times New Roman" pitchFamily="18" charset="0"/>
                <a:cs typeface="Times New Roman" pitchFamily="18" charset="0"/>
              </a:rPr>
              <a:t>Lipogenesis</a:t>
            </a:r>
            <a:r>
              <a:rPr lang="en-US" dirty="0" smtClean="0">
                <a:latin typeface="Times New Roman" pitchFamily="18" charset="0"/>
                <a:cs typeface="Times New Roman" pitchFamily="18" charset="0"/>
              </a:rPr>
              <a:t> in the adipose tissue is stimulated in the well-fed state, and is strongly </a:t>
            </a:r>
            <a:r>
              <a:rPr lang="en-US" dirty="0" err="1" smtClean="0">
                <a:latin typeface="Times New Roman" pitchFamily="18" charset="0"/>
                <a:cs typeface="Times New Roman" pitchFamily="18" charset="0"/>
              </a:rPr>
              <a:t>favoured</a:t>
            </a:r>
            <a:r>
              <a:rPr lang="en-US" dirty="0" smtClean="0">
                <a:latin typeface="Times New Roman" pitchFamily="18" charset="0"/>
                <a:cs typeface="Times New Roman" pitchFamily="18" charset="0"/>
              </a:rPr>
              <a:t> by high-carbohydrate diet. Insulin causes activation of the key regulatory enzymes of the pathways, involved  in  </a:t>
            </a:r>
            <a:r>
              <a:rPr lang="en-US" dirty="0" err="1" smtClean="0">
                <a:latin typeface="Times New Roman" pitchFamily="18" charset="0"/>
                <a:cs typeface="Times New Roman" pitchFamily="18" charset="0"/>
              </a:rPr>
              <a:t>lipogenesis</a:t>
            </a:r>
            <a:r>
              <a:rPr lang="en-US" dirty="0" smtClean="0">
                <a:latin typeface="Times New Roman" pitchFamily="18" charset="0"/>
                <a:cs typeface="Times New Roman" pitchFamily="18" charset="0"/>
              </a:rPr>
              <a:t>  (glycolysis,  oxidative  decarboxylation  of  pyruvate,  pentose  phosphate pathway,  biosynthesis  of  fatty  acids),  as  well  as  stimulates  glucose  and  fatty  acid  delivery  from the blood to adipocytes</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41561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Times New Roman" pitchFamily="18" charset="0"/>
                <a:cs typeface="Times New Roman" pitchFamily="18" charset="0"/>
              </a:rPr>
              <a:t>Effects of insulin on </a:t>
            </a:r>
            <a:r>
              <a:rPr lang="en-US" b="1" dirty="0" err="1" smtClean="0">
                <a:latin typeface="Times New Roman" pitchFamily="18" charset="0"/>
                <a:cs typeface="Times New Roman" pitchFamily="18" charset="0"/>
              </a:rPr>
              <a:t>lipogenesis</a:t>
            </a:r>
            <a:endParaRPr lang="ru-RU"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90" y="1484784"/>
            <a:ext cx="745807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072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552728"/>
          </a:xfrm>
        </p:spPr>
        <p:txBody>
          <a:bodyPr>
            <a:normAutofit lnSpcReduction="10000"/>
          </a:bodyPr>
          <a:lstStyle/>
          <a:p>
            <a:pPr marL="0" indent="0" algn="just">
              <a:buNone/>
            </a:pPr>
            <a:r>
              <a:rPr lang="en-US" dirty="0" smtClean="0">
                <a:latin typeface="Times New Roman" pitchFamily="18" charset="0"/>
                <a:cs typeface="Times New Roman" pitchFamily="18" charset="0"/>
              </a:rPr>
              <a:t>In  the  fasting  state,  lipolysis  occurs  in  the  adipose  tissue.  Hormone-sensitive  lipase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hydrolyzes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free  fatty  acids  and  glycerol  are  released.  Fatty  acids  are  carried  on albumins through the blood to tissues such as muscle, liver or kidney, where they are oxidized for energy. Glycerol can be used by the liver as a source of carbon for gluconeogenesis.</a:t>
            </a:r>
          </a:p>
          <a:p>
            <a:pPr marL="0" indent="0" algn="just">
              <a:buNone/>
            </a:pPr>
            <a:r>
              <a:rPr lang="en-US" dirty="0" smtClean="0">
                <a:latin typeface="Times New Roman" pitchFamily="18" charset="0"/>
                <a:cs typeface="Times New Roman" pitchFamily="18" charset="0"/>
              </a:rPr>
              <a:t>Hormone-sensitive  lipase  becomes  active  being  phosphorylated  by  the  mechanism  that involves </a:t>
            </a:r>
            <a:r>
              <a:rPr lang="en-US" dirty="0" err="1" smtClean="0">
                <a:latin typeface="Times New Roman" pitchFamily="18" charset="0"/>
                <a:cs typeface="Times New Roman" pitchFamily="18" charset="0"/>
              </a:rPr>
              <a:t>adenilate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cyclase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cAMP</a:t>
            </a:r>
            <a:r>
              <a:rPr lang="en-US" dirty="0" smtClean="0">
                <a:latin typeface="Times New Roman" pitchFamily="18" charset="0"/>
                <a:cs typeface="Times New Roman" pitchFamily="18" charset="0"/>
              </a:rPr>
              <a:t> and protein kinase A. Glucagon, epinephrine, and other hormones cause activation of </a:t>
            </a:r>
            <a:r>
              <a:rPr lang="en-US" dirty="0" err="1" smtClean="0">
                <a:latin typeface="Times New Roman" pitchFamily="18" charset="0"/>
                <a:cs typeface="Times New Roman" pitchFamily="18" charset="0"/>
              </a:rPr>
              <a:t>adenilate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cyclase</a:t>
            </a:r>
            <a:r>
              <a:rPr lang="en-US" dirty="0" smtClean="0">
                <a:latin typeface="Times New Roman" pitchFamily="18" charset="0"/>
                <a:cs typeface="Times New Roman" pitchFamily="18" charset="0"/>
              </a:rPr>
              <a:t>, and thus promote lipolysis under different conditions.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08021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35280" cy="980728"/>
          </a:xfrm>
        </p:spPr>
        <p:txBody>
          <a:bodyPr>
            <a:normAutofit/>
          </a:bodyPr>
          <a:lstStyle/>
          <a:p>
            <a:r>
              <a:rPr lang="en-US" sz="3600" b="1" dirty="0" smtClean="0">
                <a:latin typeface="Times New Roman" pitchFamily="18" charset="0"/>
                <a:cs typeface="Times New Roman" pitchFamily="18" charset="0"/>
              </a:rPr>
              <a:t>BETA OXIDATION OF FATTY ACIDS</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179512" y="908720"/>
            <a:ext cx="8784976" cy="5760640"/>
          </a:xfrm>
        </p:spPr>
        <p:txBody>
          <a:bodyPr/>
          <a:lstStyle/>
          <a:p>
            <a:pPr marL="0" indent="0" algn="just">
              <a:buNone/>
            </a:pPr>
            <a:r>
              <a:rPr lang="en-US" dirty="0" smtClean="0">
                <a:latin typeface="Times New Roman" pitchFamily="18" charset="0"/>
                <a:cs typeface="Times New Roman" pitchFamily="18" charset="0"/>
              </a:rPr>
              <a:t>This process is known as beta oxidation, because</a:t>
            </a:r>
          </a:p>
          <a:p>
            <a:pPr marL="0" indent="0" algn="just">
              <a:buNone/>
            </a:pPr>
            <a:r>
              <a:rPr lang="en-US" dirty="0" smtClean="0">
                <a:latin typeface="Times New Roman" pitchFamily="18" charset="0"/>
                <a:cs typeface="Times New Roman" pitchFamily="18" charset="0"/>
              </a:rPr>
              <a:t>the oxidation and splitting of two carbon</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units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occur at the beta-carbon atom. The oxidation of</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hydrocarbon chain occurs by a sequential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cleavage of two carbon atoms</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28921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634082"/>
          </a:xfrm>
        </p:spPr>
        <p:txBody>
          <a:bodyPr>
            <a:normAutofit fontScale="90000"/>
          </a:bodyPr>
          <a:lstStyle/>
          <a:p>
            <a:r>
              <a:rPr lang="en-US" b="1" dirty="0" smtClean="0">
                <a:latin typeface="Times New Roman" pitchFamily="18" charset="0"/>
                <a:cs typeface="Times New Roman" pitchFamily="18" charset="0"/>
              </a:rPr>
              <a:t>Steps of beta oxidation of fatty acids</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07504" y="980728"/>
            <a:ext cx="8856984" cy="5616624"/>
          </a:xfrm>
        </p:spPr>
        <p:txBody>
          <a:bodyPr>
            <a:normAutofit/>
          </a:bodyPr>
          <a:lstStyle/>
          <a:p>
            <a:pPr marL="0" indent="0" algn="just">
              <a:buNone/>
            </a:pPr>
            <a:r>
              <a:rPr lang="en-US" sz="3600" dirty="0" smtClean="0">
                <a:latin typeface="Times New Roman" pitchFamily="18" charset="0"/>
                <a:cs typeface="Times New Roman" pitchFamily="18" charset="0"/>
              </a:rPr>
              <a:t>Step 1: Activation of fatty acids</a:t>
            </a:r>
            <a:endParaRPr lang="ru-RU" sz="3600" dirty="0" smtClean="0">
              <a:latin typeface="Times New Roman" pitchFamily="18" charset="0"/>
              <a:cs typeface="Times New Roman" pitchFamily="18" charset="0"/>
            </a:endParaRPr>
          </a:p>
          <a:p>
            <a:pPr marL="0" indent="0" algn="just">
              <a:buNone/>
            </a:pPr>
            <a:r>
              <a:rPr lang="en-US" sz="3600" dirty="0" smtClean="0">
                <a:latin typeface="Times New Roman" pitchFamily="18" charset="0"/>
                <a:cs typeface="Times New Roman" pitchFamily="18" charset="0"/>
              </a:rPr>
              <a:t>Step 2: Transport of fatty acids to mitochondria through </a:t>
            </a:r>
            <a:r>
              <a:rPr lang="en-US" sz="3600" dirty="0" err="1" smtClean="0">
                <a:latin typeface="Times New Roman" pitchFamily="18" charset="0"/>
                <a:cs typeface="Times New Roman" pitchFamily="18" charset="0"/>
              </a:rPr>
              <a:t>carnithine</a:t>
            </a:r>
            <a:r>
              <a:rPr lang="en-US" sz="3600" dirty="0" smtClean="0">
                <a:latin typeface="Times New Roman" pitchFamily="18" charset="0"/>
                <a:cs typeface="Times New Roman" pitchFamily="18" charset="0"/>
              </a:rPr>
              <a:t> acyltransferase</a:t>
            </a:r>
            <a:endParaRPr lang="ru-RU" sz="3600" dirty="0" smtClean="0">
              <a:latin typeface="Times New Roman" pitchFamily="18" charset="0"/>
              <a:cs typeface="Times New Roman" pitchFamily="18" charset="0"/>
            </a:endParaRPr>
          </a:p>
          <a:p>
            <a:pPr marL="0" indent="0" algn="just">
              <a:buNone/>
            </a:pPr>
            <a:r>
              <a:rPr lang="en-US" sz="3600" dirty="0" smtClean="0">
                <a:latin typeface="Times New Roman" pitchFamily="18" charset="0"/>
                <a:cs typeface="Times New Roman" pitchFamily="18" charset="0"/>
              </a:rPr>
              <a:t>Step </a:t>
            </a:r>
            <a:r>
              <a:rPr lang="ru-RU" sz="3600" dirty="0" smtClean="0">
                <a:latin typeface="Times New Roman" pitchFamily="18" charset="0"/>
                <a:cs typeface="Times New Roman" pitchFamily="18" charset="0"/>
              </a:rPr>
              <a:t>3</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Beta oxidation of fatty acids.</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1317606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en-US" b="1" dirty="0" smtClean="0">
                <a:latin typeface="Times New Roman" pitchFamily="18" charset="0"/>
                <a:cs typeface="Times New Roman" pitchFamily="18" charset="0"/>
              </a:rPr>
              <a:t>Step 1: Activation of Fatty Acids</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79512" y="908720"/>
            <a:ext cx="8784976" cy="5760640"/>
          </a:xfrm>
        </p:spPr>
        <p:txBody>
          <a:bodyPr/>
          <a:lstStyle/>
          <a:p>
            <a:pPr marL="0" indent="0" algn="just">
              <a:buNone/>
            </a:pPr>
            <a:r>
              <a:rPr lang="en-US" dirty="0" smtClean="0">
                <a:latin typeface="Times New Roman" pitchFamily="18" charset="0"/>
                <a:cs typeface="Times New Roman" pitchFamily="18" charset="0"/>
              </a:rPr>
              <a:t>Fatty acids are activated to their co-enzyme A</a:t>
            </a:r>
          </a:p>
          <a:p>
            <a:pPr marL="0" indent="0" algn="just">
              <a:buNone/>
            </a:pPr>
            <a:r>
              <a:rPr lang="en-US" dirty="0" smtClean="0">
                <a:latin typeface="Times New Roman" pitchFamily="18" charset="0"/>
                <a:cs typeface="Times New Roman" pitchFamily="18" charset="0"/>
              </a:rPr>
              <a:t>(CoA) derivative. This activation is taking place in</a:t>
            </a:r>
          </a:p>
          <a:p>
            <a:pPr marL="0" indent="0" algn="just">
              <a:buNone/>
            </a:pPr>
            <a:r>
              <a:rPr lang="en-US" dirty="0" smtClean="0">
                <a:latin typeface="Times New Roman" pitchFamily="18" charset="0"/>
                <a:cs typeface="Times New Roman" pitchFamily="18" charset="0"/>
              </a:rPr>
              <a:t>cytoplasm. ATP is </a:t>
            </a:r>
            <a:r>
              <a:rPr lang="en-US" dirty="0" err="1" smtClean="0">
                <a:latin typeface="Times New Roman" pitchFamily="18" charset="0"/>
                <a:cs typeface="Times New Roman" pitchFamily="18" charset="0"/>
              </a:rPr>
              <a:t>hydrolysed</a:t>
            </a:r>
            <a:r>
              <a:rPr lang="en-US" dirty="0" smtClean="0">
                <a:latin typeface="Times New Roman" pitchFamily="18" charset="0"/>
                <a:cs typeface="Times New Roman" pitchFamily="18" charset="0"/>
              </a:rPr>
              <a:t> to AMP and </a:t>
            </a:r>
            <a:r>
              <a:rPr lang="en-US" dirty="0" err="1" smtClean="0">
                <a:latin typeface="Times New Roman" pitchFamily="18" charset="0"/>
                <a:cs typeface="Times New Roman" pitchFamily="18" charset="0"/>
              </a:rPr>
              <a:t>PPi</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and the energy from hydrolysis of </a:t>
            </a:r>
            <a:r>
              <a:rPr lang="en-US" dirty="0" err="1" smtClean="0">
                <a:latin typeface="Times New Roman" pitchFamily="18" charset="0"/>
                <a:cs typeface="Times New Roman" pitchFamily="18" charset="0"/>
              </a:rPr>
              <a:t>PPi</a:t>
            </a:r>
            <a:r>
              <a:rPr lang="en-US" dirty="0" smtClean="0">
                <a:latin typeface="Times New Roman" pitchFamily="18" charset="0"/>
                <a:cs typeface="Times New Roman" pitchFamily="18" charset="0"/>
              </a:rPr>
              <a:t> drives the</a:t>
            </a:r>
          </a:p>
          <a:p>
            <a:pPr marL="0" indent="0" algn="just">
              <a:buNone/>
            </a:pPr>
            <a:r>
              <a:rPr lang="en-US" dirty="0" smtClean="0">
                <a:latin typeface="Times New Roman" pitchFamily="18" charset="0"/>
                <a:cs typeface="Times New Roman" pitchFamily="18" charset="0"/>
              </a:rPr>
              <a:t>reaction forward. Thus two high energy bonds</a:t>
            </a:r>
          </a:p>
          <a:p>
            <a:pPr marL="0" indent="0" algn="just">
              <a:buNone/>
            </a:pPr>
            <a:r>
              <a:rPr lang="en-US" dirty="0" smtClean="0">
                <a:latin typeface="Times New Roman" pitchFamily="18" charset="0"/>
                <a:cs typeface="Times New Roman" pitchFamily="18" charset="0"/>
              </a:rPr>
              <a:t>are </a:t>
            </a:r>
            <a:r>
              <a:rPr lang="en-US" dirty="0" err="1" smtClean="0">
                <a:latin typeface="Times New Roman" pitchFamily="18" charset="0"/>
                <a:cs typeface="Times New Roman" pitchFamily="18" charset="0"/>
              </a:rPr>
              <a:t>utilised</a:t>
            </a:r>
            <a:r>
              <a:rPr lang="en-US" dirty="0" smtClean="0">
                <a:latin typeface="Times New Roman" pitchFamily="18" charset="0"/>
                <a:cs typeface="Times New Roman" pitchFamily="18" charset="0"/>
              </a:rPr>
              <a:t> in this reaction.</a:t>
            </a:r>
          </a:p>
          <a:p>
            <a:pPr marL="0" indent="0">
              <a:buNone/>
            </a:pPr>
            <a:r>
              <a:rPr lang="en-US" dirty="0" smtClean="0"/>
              <a:t>The enzyme is a </a:t>
            </a:r>
            <a:r>
              <a:rPr lang="en-US" dirty="0" err="1" smtClean="0"/>
              <a:t>thiokinase</a:t>
            </a:r>
            <a:r>
              <a:rPr lang="en-US" dirty="0" smtClean="0"/>
              <a:t> or fatty acyl CoA</a:t>
            </a:r>
          </a:p>
          <a:p>
            <a:pPr marL="0" indent="0">
              <a:buNone/>
            </a:pPr>
            <a:r>
              <a:rPr lang="en-US" dirty="0" err="1" smtClean="0"/>
              <a:t>synthetase</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126107"/>
            <a:ext cx="8244408" cy="117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798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1301006"/>
          </a:xfrm>
        </p:spPr>
        <p:txBody>
          <a:bodyPr>
            <a:normAutofit fontScale="90000"/>
          </a:bodyPr>
          <a:lstStyle/>
          <a:p>
            <a:r>
              <a:rPr lang="en-US" b="1" dirty="0" smtClean="0">
                <a:latin typeface="Times New Roman" pitchFamily="18" charset="0"/>
                <a:cs typeface="Times New Roman" pitchFamily="18" charset="0"/>
              </a:rPr>
              <a:t>Step 2: Transport of fatty acids to mitochondria</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1412776"/>
            <a:ext cx="9036496" cy="5445224"/>
          </a:xfrm>
        </p:spPr>
        <p:txBody>
          <a:bodyPr>
            <a:normAutofit fontScale="92500" lnSpcReduction="10000"/>
          </a:bodyPr>
          <a:lstStyle/>
          <a:p>
            <a:pPr marL="0" indent="0" algn="just">
              <a:buNone/>
            </a:pPr>
            <a:r>
              <a:rPr lang="en-US" dirty="0" smtClean="0">
                <a:latin typeface="Times New Roman" pitchFamily="18" charset="0"/>
                <a:cs typeface="Times New Roman" pitchFamily="18" charset="0"/>
              </a:rPr>
              <a:t>Long-chain  acyl-CoA,  formed  in the cytosol, cannot pass through the inner mitochondrial membrane. Fatty acyl-CoA is transported to  mitochondria  via  a  special  transfer  system  —  </a:t>
            </a:r>
            <a:r>
              <a:rPr lang="en-US" dirty="0" err="1" smtClean="0">
                <a:latin typeface="Times New Roman" pitchFamily="18" charset="0"/>
                <a:cs typeface="Times New Roman" pitchFamily="18" charset="0"/>
              </a:rPr>
              <a:t>carnitine</a:t>
            </a:r>
            <a:r>
              <a:rPr lang="en-US" dirty="0" smtClean="0">
                <a:latin typeface="Times New Roman" pitchFamily="18" charset="0"/>
                <a:cs typeface="Times New Roman" pitchFamily="18" charset="0"/>
              </a:rPr>
              <a:t>-acyltransferase  (CAT). </a:t>
            </a:r>
          </a:p>
          <a:p>
            <a:pPr marL="0" indent="0" algn="just">
              <a:buNone/>
            </a:pPr>
            <a:r>
              <a:rPr lang="en-US" dirty="0" smtClean="0">
                <a:latin typeface="Times New Roman" pitchFamily="18" charset="0"/>
                <a:cs typeface="Times New Roman" pitchFamily="18" charset="0"/>
              </a:rPr>
              <a:t>In the outer mitochondrial membrane, acyl-CoA reacts with </a:t>
            </a:r>
            <a:r>
              <a:rPr lang="en-US" dirty="0" err="1" smtClean="0">
                <a:latin typeface="Times New Roman" pitchFamily="18" charset="0"/>
                <a:cs typeface="Times New Roman" pitchFamily="18" charset="0"/>
              </a:rPr>
              <a:t>carnitine</a:t>
            </a:r>
            <a:r>
              <a:rPr lang="en-US" dirty="0" smtClean="0">
                <a:latin typeface="Times New Roman" pitchFamily="18" charset="0"/>
                <a:cs typeface="Times New Roman" pitchFamily="18" charset="0"/>
              </a:rPr>
              <a:t>, forming acyl-</a:t>
            </a:r>
            <a:r>
              <a:rPr lang="en-US" dirty="0" err="1" smtClean="0">
                <a:latin typeface="Times New Roman" pitchFamily="18" charset="0"/>
                <a:cs typeface="Times New Roman" pitchFamily="18" charset="0"/>
              </a:rPr>
              <a:t>carnitine</a:t>
            </a:r>
            <a:r>
              <a:rPr lang="en-US" dirty="0" smtClean="0">
                <a:latin typeface="Times New Roman" pitchFamily="18" charset="0"/>
                <a:cs typeface="Times New Roman" pitchFamily="18" charset="0"/>
              </a:rPr>
              <a:t>, which passes  through  the  </a:t>
            </a:r>
            <a:r>
              <a:rPr lang="en-US" dirty="0" err="1" smtClean="0">
                <a:latin typeface="Times New Roman" pitchFamily="18" charset="0"/>
                <a:cs typeface="Times New Roman" pitchFamily="18" charset="0"/>
              </a:rPr>
              <a:t>translocase</a:t>
            </a:r>
            <a:r>
              <a:rPr lang="en-US" dirty="0" smtClean="0">
                <a:latin typeface="Times New Roman" pitchFamily="18" charset="0"/>
                <a:cs typeface="Times New Roman" pitchFamily="18" charset="0"/>
              </a:rPr>
              <a:t>,  located  in  the  inner  mitochondrial  membrane,  and  re-forms  </a:t>
            </a:r>
            <a:r>
              <a:rPr lang="en-US" dirty="0" err="1" smtClean="0">
                <a:latin typeface="Times New Roman" pitchFamily="18" charset="0"/>
                <a:cs typeface="Times New Roman" pitchFamily="18" charset="0"/>
              </a:rPr>
              <a:t>acylCoA</a:t>
            </a:r>
            <a:r>
              <a:rPr lang="en-US" dirty="0" smtClean="0">
                <a:latin typeface="Times New Roman" pitchFamily="18" charset="0"/>
                <a:cs typeface="Times New Roman" pitchFamily="18" charset="0"/>
              </a:rPr>
              <a:t> on the matrix side. Thus acyl-CoA  gains access to the mitochondrial system of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oxidation enzymes</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outer membrane contains CAT I, the inner membrane contains </a:t>
            </a:r>
            <a:r>
              <a:rPr lang="en-US" dirty="0" err="1" smtClean="0">
                <a:latin typeface="Times New Roman" pitchFamily="18" charset="0"/>
                <a:cs typeface="Times New Roman" pitchFamily="18" charset="0"/>
              </a:rPr>
              <a:t>translocase</a:t>
            </a:r>
            <a:r>
              <a:rPr lang="en-US" dirty="0" smtClean="0">
                <a:latin typeface="Times New Roman" pitchFamily="18" charset="0"/>
                <a:cs typeface="Times New Roman" pitchFamily="18" charset="0"/>
              </a:rPr>
              <a:t> (T) and CAT II</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155478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6655"/>
            <a:ext cx="8597230" cy="645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112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
            </a:r>
            <a:br>
              <a:rPr lang="en-US" dirty="0" smtClean="0"/>
            </a:br>
            <a:r>
              <a:rPr lang="en-US" b="1" dirty="0" smtClean="0">
                <a:latin typeface="Times New Roman" pitchFamily="18" charset="0"/>
                <a:cs typeface="Times New Roman" pitchFamily="18" charset="0"/>
              </a:rPr>
              <a:t>Beta oxidation of fatty acids</a:t>
            </a:r>
            <a:r>
              <a:rPr lang="en-US" dirty="0" smtClean="0"/>
              <a:t/>
            </a:r>
            <a:br>
              <a:rPr lang="en-US" dirty="0" smtClean="0"/>
            </a:br>
            <a:endParaRPr lang="ru-RU" dirty="0"/>
          </a:p>
        </p:txBody>
      </p:sp>
      <p:sp>
        <p:nvSpPr>
          <p:cNvPr id="3" name="Объект 2"/>
          <p:cNvSpPr>
            <a:spLocks noGrp="1"/>
          </p:cNvSpPr>
          <p:nvPr>
            <p:ph idx="1"/>
          </p:nvPr>
        </p:nvSpPr>
        <p:spPr>
          <a:xfrm>
            <a:off x="107504" y="980728"/>
            <a:ext cx="8928992" cy="5760640"/>
          </a:xfrm>
        </p:spPr>
        <p:txBody>
          <a:bodyPr/>
          <a:lstStyle/>
          <a:p>
            <a:pPr marL="0" indent="0" algn="just">
              <a:buNone/>
            </a:pPr>
            <a:r>
              <a:rPr lang="en-US" dirty="0" smtClean="0">
                <a:latin typeface="Times New Roman" pitchFamily="18" charset="0"/>
                <a:cs typeface="Times New Roman" pitchFamily="18" charset="0"/>
              </a:rPr>
              <a:t>The next 4 reactions are sequentially repeated for complete oxidation of fatty acids. After one round of four metabolic steps, one acetyl CoA unit is split off and acyl CoA with 2 carbon atoms less is generated. This would undergo the same series of reactions again until the fatty acid is completely </a:t>
            </a:r>
            <a:r>
              <a:rPr lang="en-US" dirty="0" err="1" smtClean="0">
                <a:latin typeface="Times New Roman" pitchFamily="18" charset="0"/>
                <a:cs typeface="Times New Roman" pitchFamily="18" charset="0"/>
              </a:rPr>
              <a:t>oxidised</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2868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60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06090"/>
          </a:xfrm>
        </p:spPr>
        <p:txBody>
          <a:bodyPr>
            <a:normAutofit fontScale="90000"/>
          </a:bodyPr>
          <a:lstStyle/>
          <a:p>
            <a:r>
              <a:rPr lang="en-US" b="1" dirty="0" smtClean="0">
                <a:latin typeface="Times New Roman" pitchFamily="18" charset="0"/>
                <a:cs typeface="Times New Roman" pitchFamily="18" charset="0"/>
              </a:rPr>
              <a:t>LIPID TRANSPORT IN THE BLOOD</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877272"/>
          </a:xfrm>
        </p:spPr>
        <p:txBody>
          <a:bodyPr/>
          <a:lstStyle/>
          <a:p>
            <a:pPr marL="0" indent="0" algn="just">
              <a:buNone/>
            </a:pPr>
            <a:r>
              <a:rPr lang="en-US" dirty="0" smtClean="0">
                <a:latin typeface="Times New Roman" pitchFamily="18" charset="0"/>
                <a:cs typeface="Times New Roman" pitchFamily="18" charset="0"/>
              </a:rPr>
              <a:t>To  transport  through  the  blood  water-insoluble  lipids  from  one  tissue  to  another  special transport forms exist — lipoproteins. There are 5 classes of blood lipoproteins:</a:t>
            </a:r>
          </a:p>
          <a:p>
            <a:pPr marL="0" indent="0" algn="just">
              <a:buNone/>
            </a:pPr>
            <a:r>
              <a:rPr lang="en-US" dirty="0" smtClean="0">
                <a:latin typeface="Times New Roman" pitchFamily="18" charset="0"/>
                <a:cs typeface="Times New Roman" pitchFamily="18" charset="0"/>
              </a:rPr>
              <a:t>1.  Chylomicrons;</a:t>
            </a:r>
          </a:p>
          <a:p>
            <a:pPr marL="0" indent="0" algn="just">
              <a:buNone/>
            </a:pPr>
            <a:r>
              <a:rPr lang="en-US" dirty="0" smtClean="0">
                <a:latin typeface="Times New Roman" pitchFamily="18" charset="0"/>
                <a:cs typeface="Times New Roman" pitchFamily="18" charset="0"/>
              </a:rPr>
              <a:t>2.  VLDL (Very Low Density Lipoproteins);</a:t>
            </a:r>
          </a:p>
          <a:p>
            <a:pPr marL="0" indent="0" algn="just">
              <a:buNone/>
            </a:pPr>
            <a:r>
              <a:rPr lang="en-US" dirty="0" smtClean="0">
                <a:latin typeface="Times New Roman" pitchFamily="18" charset="0"/>
                <a:cs typeface="Times New Roman" pitchFamily="18" charset="0"/>
              </a:rPr>
              <a:t>3.  IDL (Intermediate Density Lipoproteins);</a:t>
            </a:r>
          </a:p>
          <a:p>
            <a:pPr marL="0" indent="0" algn="just">
              <a:buNone/>
            </a:pPr>
            <a:r>
              <a:rPr lang="en-US" dirty="0" smtClean="0">
                <a:latin typeface="Times New Roman" pitchFamily="18" charset="0"/>
                <a:cs typeface="Times New Roman" pitchFamily="18" charset="0"/>
              </a:rPr>
              <a:t>4.  LDL (Low Density Lipoproteins);</a:t>
            </a:r>
          </a:p>
          <a:p>
            <a:pPr marL="0" indent="0" algn="just">
              <a:buNone/>
            </a:pPr>
            <a:r>
              <a:rPr lang="en-US" dirty="0" smtClean="0">
                <a:latin typeface="Times New Roman" pitchFamily="18" charset="0"/>
                <a:cs typeface="Times New Roman" pitchFamily="18" charset="0"/>
              </a:rPr>
              <a:t>5.  HDL (High Density Lipoproteins).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41456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US" sz="3200" b="1" dirty="0" smtClean="0">
                <a:latin typeface="Times New Roman" pitchFamily="18" charset="0"/>
                <a:cs typeface="Times New Roman" pitchFamily="18" charset="0"/>
              </a:rPr>
              <a:t>The pathway produces a large amount of ATP</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179512" y="1052736"/>
            <a:ext cx="8784976" cy="5616624"/>
          </a:xfrm>
        </p:spPr>
        <p:txBody>
          <a:bodyPr>
            <a:normAutofit fontScale="92500" lnSpcReduction="20000"/>
          </a:bodyPr>
          <a:lstStyle/>
          <a:p>
            <a:pPr marL="0" indent="0" algn="just">
              <a:buNone/>
            </a:pPr>
            <a:r>
              <a:rPr lang="en-US" dirty="0" smtClean="0">
                <a:latin typeface="Times New Roman" pitchFamily="18" charset="0"/>
                <a:cs typeface="Times New Roman" pitchFamily="18" charset="0"/>
              </a:rPr>
              <a:t>For example, the complete oxidation of </a:t>
            </a:r>
            <a:r>
              <a:rPr lang="en-US" dirty="0" err="1" smtClean="0">
                <a:latin typeface="Times New Roman" pitchFamily="18" charset="0"/>
                <a:cs typeface="Times New Roman" pitchFamily="18" charset="0"/>
              </a:rPr>
              <a:t>palmitic</a:t>
            </a:r>
            <a:r>
              <a:rPr lang="en-US" dirty="0" smtClean="0">
                <a:latin typeface="Times New Roman" pitchFamily="18" charset="0"/>
                <a:cs typeface="Times New Roman" pitchFamily="18" charset="0"/>
              </a:rPr>
              <a:t> acid (C16) yields 106 ATP: </a:t>
            </a:r>
          </a:p>
          <a:p>
            <a:pPr marL="0" indent="0" algn="just">
              <a:buNone/>
            </a:pPr>
            <a:r>
              <a:rPr lang="en-US" dirty="0" smtClean="0">
                <a:latin typeface="Times New Roman" pitchFamily="18" charset="0"/>
                <a:cs typeface="Times New Roman" pitchFamily="18" charset="0"/>
              </a:rPr>
              <a:t>80 ATP are produced as a result of oxidation of 8 acetyl-CoA in the TCA cycle (each </a:t>
            </a:r>
            <a:r>
              <a:rPr lang="en-US" dirty="0" err="1" smtClean="0">
                <a:latin typeface="Times New Roman" pitchFamily="18" charset="0"/>
                <a:cs typeface="Times New Roman" pitchFamily="18" charset="0"/>
              </a:rPr>
              <a:t>acetylCoA</a:t>
            </a:r>
            <a:r>
              <a:rPr lang="en-US" dirty="0" smtClean="0">
                <a:latin typeface="Times New Roman" pitchFamily="18" charset="0"/>
                <a:cs typeface="Times New Roman" pitchFamily="18" charset="0"/>
              </a:rPr>
              <a:t> gives rise to 10 ATP); </a:t>
            </a:r>
          </a:p>
          <a:p>
            <a:pPr marL="0" indent="0" algn="just">
              <a:buNone/>
            </a:pPr>
            <a:r>
              <a:rPr lang="en-US" dirty="0" smtClean="0">
                <a:latin typeface="Times New Roman" pitchFamily="18" charset="0"/>
                <a:cs typeface="Times New Roman" pitchFamily="18" charset="0"/>
              </a:rPr>
              <a:t>28  ATP  are  produced  as  a  result  of  electron  transport  from  FADH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NADHH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via the  respiratory  chain  (reduced  coenzymes  are  generated  in  each  turn  of  β-oxidation,  producing 4 ATP; </a:t>
            </a:r>
            <a:r>
              <a:rPr lang="en-US" dirty="0" err="1" smtClean="0">
                <a:latin typeface="Times New Roman" pitchFamily="18" charset="0"/>
                <a:cs typeface="Times New Roman" pitchFamily="18" charset="0"/>
              </a:rPr>
              <a:t>palmitate</a:t>
            </a:r>
            <a:r>
              <a:rPr lang="en-US" dirty="0" smtClean="0">
                <a:latin typeface="Times New Roman" pitchFamily="18" charset="0"/>
                <a:cs typeface="Times New Roman" pitchFamily="18" charset="0"/>
              </a:rPr>
              <a:t> will be broken down during 7 turns); </a:t>
            </a:r>
          </a:p>
          <a:p>
            <a:pPr marL="0" indent="0" algn="just">
              <a:buNone/>
            </a:pPr>
            <a:r>
              <a:rPr lang="en-US" dirty="0" smtClean="0">
                <a:latin typeface="Times New Roman" pitchFamily="18" charset="0"/>
                <a:cs typeface="Times New Roman" pitchFamily="18" charset="0"/>
              </a:rPr>
              <a:t>2 ATP must be subtracted from the total amount of 108 ATP  —  that is the cost of the initial activation of the fatty acid.</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506437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US" b="1" dirty="0" smtClean="0">
                <a:latin typeface="Times New Roman" pitchFamily="18" charset="0"/>
                <a:cs typeface="Times New Roman" pitchFamily="18" charset="0"/>
              </a:rPr>
              <a:t>Regulation of </a:t>
            </a:r>
            <a:r>
              <a:rPr lang="el-GR" b="1" dirty="0" smtClean="0">
                <a:latin typeface="Times New Roman" pitchFamily="18" charset="0"/>
                <a:cs typeface="Times New Roman" pitchFamily="18" charset="0"/>
              </a:rPr>
              <a:t>β-</a:t>
            </a:r>
            <a:r>
              <a:rPr lang="en-US" b="1" dirty="0" smtClean="0">
                <a:latin typeface="Times New Roman" pitchFamily="18" charset="0"/>
                <a:cs typeface="Times New Roman" pitchFamily="18" charset="0"/>
              </a:rPr>
              <a:t>oxidation</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07504" y="1052736"/>
            <a:ext cx="8856984" cy="5616624"/>
          </a:xfrm>
        </p:spPr>
        <p:txBody>
          <a:bodyPr>
            <a:normAutofit/>
          </a:bodyPr>
          <a:lstStyle/>
          <a:p>
            <a:pPr marL="0" indent="0" algn="just">
              <a:buNone/>
            </a:pPr>
            <a:r>
              <a:rPr lang="en-US" dirty="0" smtClean="0">
                <a:latin typeface="Times New Roman" pitchFamily="18" charset="0"/>
                <a:cs typeface="Times New Roman" pitchFamily="18" charset="0"/>
              </a:rPr>
              <a:t>Fatty acid oxidation is regulated by the mechanisms that control oxidative phosphorylation — mostly by the demand for ATP. [Acetyl-CoA]/[Acyl-CoA], [NADH]/[NAD</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[FADH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]/[FAD] ratios  are  of  importance  too.  </a:t>
            </a:r>
            <a:r>
              <a:rPr lang="en-US" dirty="0" err="1" smtClean="0">
                <a:latin typeface="Times New Roman" pitchFamily="18" charset="0"/>
                <a:cs typeface="Times New Roman" pitchFamily="18" charset="0"/>
              </a:rPr>
              <a:t>Carnitine</a:t>
            </a:r>
            <a:r>
              <a:rPr lang="en-US" dirty="0" smtClean="0">
                <a:latin typeface="Times New Roman" pitchFamily="18" charset="0"/>
                <a:cs typeface="Times New Roman" pitchFamily="18" charset="0"/>
              </a:rPr>
              <a:t>-acyltransferase  I  located  in  the  outer  mitochondrial membrane is inhibited by  </a:t>
            </a:r>
            <a:r>
              <a:rPr lang="en-US" dirty="0" err="1" smtClean="0">
                <a:latin typeface="Times New Roman" pitchFamily="18" charset="0"/>
                <a:cs typeface="Times New Roman" pitchFamily="18" charset="0"/>
              </a:rPr>
              <a:t>malonyl</a:t>
            </a:r>
            <a:r>
              <a:rPr lang="en-US" dirty="0" smtClean="0">
                <a:latin typeface="Times New Roman" pitchFamily="18" charset="0"/>
                <a:cs typeface="Times New Roman" pitchFamily="18" charset="0"/>
              </a:rPr>
              <a:t>-CoA, an intermediate in fatty acid synthesis. Therefore, when fatty  acids  are  being  synthesized  in  the  cytosol,  </a:t>
            </a:r>
            <a:r>
              <a:rPr lang="en-US" dirty="0" err="1" smtClean="0">
                <a:latin typeface="Times New Roman" pitchFamily="18" charset="0"/>
                <a:cs typeface="Times New Roman" pitchFamily="18" charset="0"/>
              </a:rPr>
              <a:t>malonyl</a:t>
            </a:r>
            <a:r>
              <a:rPr lang="en-US" dirty="0" smtClean="0">
                <a:latin typeface="Times New Roman" pitchFamily="18" charset="0"/>
                <a:cs typeface="Times New Roman" pitchFamily="18" charset="0"/>
              </a:rPr>
              <a:t>-CoA  inhibits  their  transport  into mitochondria, and, thus, prevents their immediate degradation.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77202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US" b="1" dirty="0" smtClean="0">
                <a:latin typeface="Times New Roman" pitchFamily="18" charset="0"/>
                <a:cs typeface="Times New Roman" pitchFamily="18" charset="0"/>
              </a:rPr>
              <a:t>FATTY ACID BIOSYNTHESIS</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07504" y="980728"/>
            <a:ext cx="8856984" cy="5688632"/>
          </a:xfrm>
        </p:spPr>
        <p:txBody>
          <a:bodyPr>
            <a:normAutofit fontScale="92500" lnSpcReduction="20000"/>
          </a:bodyPr>
          <a:lstStyle/>
          <a:p>
            <a:pPr marL="0" indent="0" algn="just">
              <a:buNone/>
            </a:pPr>
            <a:r>
              <a:rPr lang="en-US" dirty="0" smtClean="0">
                <a:latin typeface="Times New Roman" pitchFamily="18" charset="0"/>
                <a:cs typeface="Times New Roman" pitchFamily="18" charset="0"/>
              </a:rPr>
              <a:t>Acetyl-CoA,  derived  from  glucose  or  other  sources,  serves  as  precursor  for  fatty  acid biosynthesis.  The  pathway  occurs  in  the  cytoplasm,  and  acetyl-CoA  is  carried  out  of  the mitochondrion by a citrate shuttle: acetyl-CoA and oxaloacetate condense to form citrate, which can cross the mitochondrial membrane. In the cytoplasm,  citrate </a:t>
            </a:r>
            <a:r>
              <a:rPr lang="en-US" dirty="0" err="1" smtClean="0">
                <a:latin typeface="Times New Roman" pitchFamily="18" charset="0"/>
                <a:cs typeface="Times New Roman" pitchFamily="18" charset="0"/>
              </a:rPr>
              <a:t>lyase</a:t>
            </a:r>
            <a:r>
              <a:rPr lang="en-US" dirty="0" smtClean="0">
                <a:latin typeface="Times New Roman" pitchFamily="18" charset="0"/>
                <a:cs typeface="Times New Roman" pitchFamily="18" charset="0"/>
              </a:rPr>
              <a:t>  cleaves citrate  to acetyl-CoA (used for biosynthesis of fatty acids) and oxaloacetate (returned to the mitochondria after  conversion  to  malate  or  pyruvate).  Pay  attention  to  cytosolic  NADP+-dependent  malate dehydrogenase  (or  malic  enzyme).  Malic  enzyme,  together  with  oxidative  reactions  of  pentose phosphate  pathway  of  glucose  metabolism,  supplies  the  reactions  of  fatty  acid  biosynthesis  with reduced equivalents (NADPHH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868733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864096"/>
          </a:xfrm>
        </p:spPr>
        <p:txBody>
          <a:bodyPr>
            <a:noAutofit/>
          </a:bodyPr>
          <a:lstStyle/>
          <a:p>
            <a:r>
              <a:rPr lang="en-US" sz="3000" b="1" dirty="0" smtClean="0">
                <a:latin typeface="Times New Roman" pitchFamily="18" charset="0"/>
                <a:cs typeface="Times New Roman" pitchFamily="18" charset="0"/>
              </a:rPr>
              <a:t>Transfer of acetyl-CoA from the mitochondrion </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to the cytoplasm (citrate shuttle)</a:t>
            </a:r>
            <a:endParaRPr lang="ru-RU" sz="3000" b="1" dirty="0">
              <a:latin typeface="Times New Roman" pitchFamily="18" charset="0"/>
              <a:cs typeface="Times New Roman" pitchFamily="18" charset="0"/>
            </a:endParaRP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862" y="1125538"/>
            <a:ext cx="8295713"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105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624736"/>
          </a:xfrm>
        </p:spPr>
        <p:txBody>
          <a:bodyPr>
            <a:normAutofit/>
          </a:bodyPr>
          <a:lstStyle/>
          <a:p>
            <a:pPr marL="0" indent="0" algn="just">
              <a:buNone/>
            </a:pPr>
            <a:r>
              <a:rPr lang="en-US" sz="3500" dirty="0" smtClean="0">
                <a:latin typeface="Times New Roman" pitchFamily="18" charset="0"/>
                <a:cs typeface="Times New Roman" pitchFamily="18" charset="0"/>
              </a:rPr>
              <a:t>Biosynthesis  of  fatty  acids  occurs  on  the  fatty  acid  synthase  complex  —  a  multienzyme complex that incorporates an  acyl carrier protein (ACP)  and  seven catalytic domains. An active enzyme is a dimer of two identical subunits.  ACP contains a </a:t>
            </a:r>
            <a:r>
              <a:rPr lang="en-US" sz="3500" dirty="0" err="1" smtClean="0">
                <a:latin typeface="Times New Roman" pitchFamily="18" charset="0"/>
                <a:cs typeface="Times New Roman" pitchFamily="18" charset="0"/>
              </a:rPr>
              <a:t>phosphopantetheine</a:t>
            </a:r>
            <a:r>
              <a:rPr lang="en-US" sz="3500" dirty="0" smtClean="0">
                <a:latin typeface="Times New Roman" pitchFamily="18" charset="0"/>
                <a:cs typeface="Times New Roman" pitchFamily="18" charset="0"/>
              </a:rPr>
              <a:t> residue, derived from the vitamin pantothenic acid, as found in coenzyme A, thus, can form a </a:t>
            </a:r>
            <a:r>
              <a:rPr lang="en-US" sz="3500" dirty="0" err="1" smtClean="0">
                <a:latin typeface="Times New Roman" pitchFamily="18" charset="0"/>
                <a:cs typeface="Times New Roman" pitchFamily="18" charset="0"/>
              </a:rPr>
              <a:t>thioester</a:t>
            </a:r>
            <a:r>
              <a:rPr lang="en-US" sz="3500" dirty="0" smtClean="0">
                <a:latin typeface="Times New Roman" pitchFamily="18" charset="0"/>
                <a:cs typeface="Times New Roman" pitchFamily="18" charset="0"/>
              </a:rPr>
              <a:t> linkage with acyl groups. ACP operates as a ― </a:t>
            </a:r>
            <a:r>
              <a:rPr lang="ru-RU" sz="3500" dirty="0" smtClean="0">
                <a:latin typeface="Times New Roman" pitchFamily="18" charset="0"/>
                <a:cs typeface="Times New Roman" pitchFamily="18" charset="0"/>
              </a:rPr>
              <a:t>«</a:t>
            </a:r>
            <a:r>
              <a:rPr lang="en-US" sz="3500" dirty="0" smtClean="0">
                <a:latin typeface="Times New Roman" pitchFamily="18" charset="0"/>
                <a:cs typeface="Times New Roman" pitchFamily="18" charset="0"/>
              </a:rPr>
              <a:t>swinging arm</a:t>
            </a:r>
            <a:r>
              <a:rPr lang="ru-RU" sz="3500" dirty="0" smtClean="0">
                <a:latin typeface="Times New Roman" pitchFamily="18" charset="0"/>
                <a:cs typeface="Times New Roman" pitchFamily="18" charset="0"/>
              </a:rPr>
              <a:t>»</a:t>
            </a:r>
            <a:r>
              <a:rPr lang="en-US" sz="3500" dirty="0" smtClean="0">
                <a:latin typeface="Times New Roman" pitchFamily="18" charset="0"/>
                <a:cs typeface="Times New Roman" pitchFamily="18" charset="0"/>
              </a:rPr>
              <a:t> that carries the acyl through the multiple activities of the fatty acid synthase complex.</a:t>
            </a:r>
            <a:endParaRPr lang="ru-RU" sz="3500" dirty="0">
              <a:latin typeface="Times New Roman" pitchFamily="18" charset="0"/>
              <a:cs typeface="Times New Roman" pitchFamily="18" charset="0"/>
            </a:endParaRPr>
          </a:p>
        </p:txBody>
      </p:sp>
    </p:spTree>
    <p:extLst>
      <p:ext uri="{BB962C8B-B14F-4D97-AF65-F5344CB8AC3E}">
        <p14:creationId xmlns:p14="http://schemas.microsoft.com/office/powerpoint/2010/main" val="239386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80720"/>
          </a:xfrm>
        </p:spPr>
        <p:txBody>
          <a:bodyPr>
            <a:normAutofit fontScale="92500" lnSpcReduction="20000"/>
          </a:bodyPr>
          <a:lstStyle/>
          <a:p>
            <a:pPr marL="0" indent="0" algn="just">
              <a:buNone/>
            </a:pPr>
            <a:r>
              <a:rPr lang="en-US" dirty="0" smtClean="0">
                <a:latin typeface="Times New Roman" pitchFamily="18" charset="0"/>
                <a:cs typeface="Times New Roman" pitchFamily="18" charset="0"/>
              </a:rPr>
              <a:t>Initially, acetyl-CoA is converted to  </a:t>
            </a:r>
            <a:r>
              <a:rPr lang="en-US" dirty="0" err="1" smtClean="0">
                <a:latin typeface="Times New Roman" pitchFamily="18" charset="0"/>
                <a:cs typeface="Times New Roman" pitchFamily="18" charset="0"/>
              </a:rPr>
              <a:t>malonyl</a:t>
            </a:r>
            <a:r>
              <a:rPr lang="en-US" dirty="0" smtClean="0">
                <a:latin typeface="Times New Roman" pitchFamily="18" charset="0"/>
                <a:cs typeface="Times New Roman" pitchFamily="18" charset="0"/>
              </a:rPr>
              <a:t>-CoA  by  acetyl-CoA carboxylase. The reaction requires biotin as cofactor and ATP, and is a key reaction of the pathway:</a:t>
            </a:r>
            <a:endParaRPr lang="ru-RU" dirty="0" smtClean="0">
              <a:latin typeface="Times New Roman" pitchFamily="18" charset="0"/>
              <a:cs typeface="Times New Roman" pitchFamily="18" charset="0"/>
            </a:endParaRPr>
          </a:p>
          <a:p>
            <a:pPr marL="0" indent="0" algn="just">
              <a:buNone/>
            </a:pPr>
            <a:endParaRPr lang="ru-RU" dirty="0" smtClean="0">
              <a:latin typeface="Times New Roman" pitchFamily="18" charset="0"/>
              <a:cs typeface="Times New Roman" pitchFamily="18" charset="0"/>
            </a:endParaRPr>
          </a:p>
          <a:p>
            <a:pPr marL="0" indent="0" algn="just">
              <a:buNone/>
            </a:pPr>
            <a:endParaRPr lang="ru-RU" dirty="0">
              <a:latin typeface="Times New Roman" pitchFamily="18" charset="0"/>
              <a:cs typeface="Times New Roman" pitchFamily="18" charset="0"/>
            </a:endParaRPr>
          </a:p>
          <a:p>
            <a:pPr marL="0" indent="0" algn="just">
              <a:buNone/>
            </a:pPr>
            <a:endParaRPr lang="ru-RU" dirty="0" smtClean="0">
              <a:latin typeface="Times New Roman" pitchFamily="18" charset="0"/>
              <a:cs typeface="Times New Roman" pitchFamily="18" charset="0"/>
            </a:endParaRPr>
          </a:p>
          <a:p>
            <a:pPr marL="0" indent="0" algn="just">
              <a:buNone/>
            </a:pPr>
            <a:endParaRPr lang="ru-RU" dirty="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malonyl</a:t>
            </a:r>
            <a:r>
              <a:rPr lang="en-US" dirty="0" smtClean="0">
                <a:latin typeface="Times New Roman" pitchFamily="18" charset="0"/>
                <a:cs typeface="Times New Roman" pitchFamily="18" charset="0"/>
              </a:rPr>
              <a:t>-CoA  produced  in  this  reaction,  along  with  acetyl-CoA,  provide  substrates  for the  fatty  acid  synthase  complex.  First,  to  start  reactions  on  the  complex,  acetyl  and  </a:t>
            </a:r>
            <a:r>
              <a:rPr lang="en-US" dirty="0" err="1" smtClean="0">
                <a:latin typeface="Times New Roman" pitchFamily="18" charset="0"/>
                <a:cs typeface="Times New Roman" pitchFamily="18" charset="0"/>
              </a:rPr>
              <a:t>malonyl</a:t>
            </a:r>
            <a:r>
              <a:rPr lang="en-US" dirty="0" smtClean="0">
                <a:latin typeface="Times New Roman" pitchFamily="18" charset="0"/>
                <a:cs typeface="Times New Roman" pitchFamily="18" charset="0"/>
              </a:rPr>
              <a:t> moieties  are  passed  to  ACP,  with  following  transfer  of  the  priming  acetyl  group  to  the  enzyme </a:t>
            </a:r>
            <a:r>
              <a:rPr lang="en-US" dirty="0" err="1" smtClean="0">
                <a:latin typeface="Times New Roman" pitchFamily="18" charset="0"/>
                <a:cs typeface="Times New Roman" pitchFamily="18" charset="0"/>
              </a:rPr>
              <a:t>cysteinyl</a:t>
            </a:r>
            <a:r>
              <a:rPr lang="en-US" dirty="0" smtClean="0">
                <a:latin typeface="Times New Roman" pitchFamily="18" charset="0"/>
                <a:cs typeface="Times New Roman" pitchFamily="18" charset="0"/>
              </a:rPr>
              <a:t> residue.  Like in fatty  acid oxidation, one turn of fatty acid synthesis involves 4 enzymatic activities</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85534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95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0"/>
            <a:ext cx="4265092" cy="681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242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06090"/>
          </a:xfrm>
        </p:spPr>
        <p:txBody>
          <a:bodyPr>
            <a:normAutofit fontScale="90000"/>
          </a:bodyPr>
          <a:lstStyle/>
          <a:p>
            <a:r>
              <a:rPr lang="en-US" b="1" dirty="0" smtClean="0">
                <a:latin typeface="Times New Roman" pitchFamily="18" charset="0"/>
                <a:cs typeface="Times New Roman" pitchFamily="18" charset="0"/>
              </a:rPr>
              <a:t>Regulation of fatty acid biosynthesis</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79512" y="980728"/>
            <a:ext cx="8784976" cy="5688632"/>
          </a:xfrm>
        </p:spPr>
        <p:txBody>
          <a:bodyPr>
            <a:noAutofit/>
          </a:bodyPr>
          <a:lstStyle/>
          <a:p>
            <a:pPr marL="0" indent="0" algn="just">
              <a:buNone/>
            </a:pPr>
            <a:r>
              <a:rPr lang="en-US" sz="3600" dirty="0" smtClean="0">
                <a:latin typeface="Times New Roman" pitchFamily="18" charset="0"/>
                <a:cs typeface="Times New Roman" pitchFamily="18" charset="0"/>
              </a:rPr>
              <a:t>The  key  regulatory  enzyme  of  the  pathway  is  acetyl-CoA  carboxylase.  It  is  activated  by </a:t>
            </a:r>
            <a:r>
              <a:rPr lang="ru-RU"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dephosphorylation</a:t>
            </a:r>
            <a:r>
              <a:rPr lang="en-US" sz="3600" dirty="0" smtClean="0">
                <a:latin typeface="Times New Roman" pitchFamily="18" charset="0"/>
                <a:cs typeface="Times New Roman" pitchFamily="18" charset="0"/>
              </a:rPr>
              <a:t>  (insulin)  and  by  citrate,  inhibited  by  phosphorylation  (glucagon)  and  by acyl-CoA. A number of enzymes involved in biosynthesis of fatty acids (citrate </a:t>
            </a:r>
            <a:r>
              <a:rPr lang="en-US" sz="3600" dirty="0" err="1" smtClean="0">
                <a:latin typeface="Times New Roman" pitchFamily="18" charset="0"/>
                <a:cs typeface="Times New Roman" pitchFamily="18" charset="0"/>
              </a:rPr>
              <a:t>lyase</a:t>
            </a:r>
            <a:r>
              <a:rPr lang="en-US" sz="3600" dirty="0" smtClean="0">
                <a:latin typeface="Times New Roman" pitchFamily="18" charset="0"/>
                <a:cs typeface="Times New Roman" pitchFamily="18" charset="0"/>
              </a:rPr>
              <a:t>, acetyl -CoA carboxylase, enzymes of fatty acid synthase complex) are induced by insulin.</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446781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76064"/>
          </a:xfrm>
        </p:spPr>
        <p:txBody>
          <a:bodyPr>
            <a:normAutofit fontScale="90000"/>
          </a:bodyPr>
          <a:lstStyle/>
          <a:p>
            <a:r>
              <a:rPr lang="en-US" b="1" dirty="0" smtClean="0">
                <a:latin typeface="Times New Roman" pitchFamily="18" charset="0"/>
                <a:cs typeface="Times New Roman" pitchFamily="18" charset="0"/>
              </a:rPr>
              <a:t>The general structure of lipoprotein </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764704"/>
            <a:ext cx="9036496" cy="5976664"/>
          </a:xfrm>
        </p:spPr>
        <p:txBody>
          <a:bodyPr>
            <a:normAutofit fontScale="92500" lnSpcReduction="20000"/>
          </a:bodyPr>
          <a:lstStyle/>
          <a:p>
            <a:pPr marL="0" indent="0" algn="just">
              <a:buNone/>
            </a:pPr>
            <a:r>
              <a:rPr lang="en-US" dirty="0" smtClean="0">
                <a:latin typeface="Times New Roman" pitchFamily="18" charset="0"/>
                <a:cs typeface="Times New Roman" pitchFamily="18" charset="0"/>
              </a:rPr>
              <a:t>Despite  their  differences  in  lipid  and protein  composition,  all lipoproteins  share  common  structural features, notably they have a spherical shape, and  consist  of  a  core  of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or/and  cholesterol  esters  surrounded  by a  single  layer  of  phospholipids,  into  which a  mixture  of  cholesterol  and  proteins (</a:t>
            </a:r>
            <a:r>
              <a:rPr lang="en-US" dirty="0" err="1" smtClean="0">
                <a:latin typeface="Times New Roman" pitchFamily="18" charset="0"/>
                <a:cs typeface="Times New Roman" pitchFamily="18" charset="0"/>
              </a:rPr>
              <a:t>apoproteins</a:t>
            </a:r>
            <a:r>
              <a:rPr lang="en-US" dirty="0" smtClean="0">
                <a:latin typeface="Times New Roman" pitchFamily="18" charset="0"/>
                <a:cs typeface="Times New Roman" pitchFamily="18" charset="0"/>
              </a:rPr>
              <a:t>) is inserted.</a:t>
            </a:r>
          </a:p>
          <a:p>
            <a:pPr marL="0" indent="0" algn="just">
              <a:buNone/>
            </a:pPr>
            <a:r>
              <a:rPr lang="en-US" dirty="0" smtClean="0">
                <a:latin typeface="Times New Roman" pitchFamily="18" charset="0"/>
                <a:cs typeface="Times New Roman" pitchFamily="18" charset="0"/>
              </a:rPr>
              <a:t>The  phospholipids  and cholesterol are oriented with their polar head groups facing outward to interact with solvent water  and  thus  shield  the  hydrophobic  lipids  inside  from  the  water  outside.  The  proteins  also </a:t>
            </a:r>
          </a:p>
          <a:p>
            <a:pPr marL="0" indent="0" algn="just">
              <a:buNone/>
            </a:pPr>
            <a:r>
              <a:rPr lang="en-US" dirty="0" smtClean="0">
                <a:latin typeface="Times New Roman" pitchFamily="18" charset="0"/>
                <a:cs typeface="Times New Roman" pitchFamily="18" charset="0"/>
              </a:rPr>
              <a:t>contribute  to  the  formation  of  lipoprotein  polar  surface,  but  additionally  act  as  cofactors  for enzymes,  which  take  part  in  lipoprotein  metabolism</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8281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 y="188640"/>
            <a:ext cx="897494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97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b="1" dirty="0" smtClean="0">
                <a:latin typeface="Times New Roman" pitchFamily="18" charset="0"/>
                <a:cs typeface="Times New Roman" pitchFamily="18" charset="0"/>
              </a:rPr>
              <a:t>Chylomicrons</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1196752"/>
            <a:ext cx="9036496" cy="5544616"/>
          </a:xfrm>
        </p:spPr>
        <p:txBody>
          <a:bodyPr>
            <a:normAutofit/>
          </a:bodyPr>
          <a:lstStyle/>
          <a:p>
            <a:pPr marL="0" indent="0" algn="just">
              <a:buNone/>
            </a:pPr>
            <a:r>
              <a:rPr lang="en-US" dirty="0" smtClean="0">
                <a:latin typeface="Times New Roman" pitchFamily="18" charset="0"/>
                <a:cs typeface="Times New Roman" pitchFamily="18" charset="0"/>
              </a:rPr>
              <a:t>Chylomicrons serve to transport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and cholesterol esters from the intestines to other tissues and eventually to the liver. Chylomicrons are synthesized in intestinal epithelial cells. They are the largest and least dense of the blood lipoproteins because they have the most triacylglycerol (about 90 %) and rather low content of protein. Their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and cholesterol are derived from the dietary lipids, and their major protein is </a:t>
            </a:r>
            <a:r>
              <a:rPr lang="en-US" dirty="0" err="1" smtClean="0">
                <a:latin typeface="Times New Roman" pitchFamily="18" charset="0"/>
                <a:cs typeface="Times New Roman" pitchFamily="18" charset="0"/>
              </a:rPr>
              <a:t>apo</a:t>
            </a:r>
            <a:r>
              <a:rPr lang="en-US" dirty="0" smtClean="0">
                <a:latin typeface="Times New Roman" pitchFamily="18" charset="0"/>
                <a:cs typeface="Times New Roman" pitchFamily="18" charset="0"/>
              </a:rPr>
              <a:t> B-48. Chylomicrons enter the lymphatic system and travel through the lymph into the blood.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35062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a:bodyPr>
          <a:lstStyle/>
          <a:p>
            <a:r>
              <a:rPr lang="en-US" b="1" dirty="0" smtClean="0">
                <a:latin typeface="Times New Roman" pitchFamily="18" charset="0"/>
                <a:cs typeface="Times New Roman" pitchFamily="18" charset="0"/>
              </a:rPr>
              <a:t>VLDL, IDL</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LDL</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0" y="1196752"/>
            <a:ext cx="9036496" cy="5544616"/>
          </a:xfrm>
        </p:spPr>
        <p:txBody>
          <a:bodyPr>
            <a:normAutofit fontScale="92500" lnSpcReduction="20000"/>
          </a:bodyPr>
          <a:lstStyle/>
          <a:p>
            <a:pPr marL="0" indent="0" algn="just">
              <a:buNone/>
            </a:pPr>
            <a:r>
              <a:rPr lang="en-US" dirty="0" smtClean="0">
                <a:latin typeface="Times New Roman" pitchFamily="18" charset="0"/>
                <a:cs typeface="Times New Roman" pitchFamily="18" charset="0"/>
              </a:rPr>
              <a:t>VLDL, IDL and LDL form a group of related particles that deliver endogenous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and cholesterol from the liver to the peripheral tissues.  VLDL  is synthesized in the liver. Its‘ core is formed from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(about 55  %) and cholesterol esters. The phospholipids, cholesterol and </a:t>
            </a:r>
            <a:r>
              <a:rPr lang="en-US" dirty="0" err="1" smtClean="0">
                <a:latin typeface="Times New Roman" pitchFamily="18" charset="0"/>
                <a:cs typeface="Times New Roman" pitchFamily="18" charset="0"/>
              </a:rPr>
              <a:t>apoprotein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apo</a:t>
            </a:r>
            <a:r>
              <a:rPr lang="en-US" dirty="0" smtClean="0">
                <a:latin typeface="Times New Roman" pitchFamily="18" charset="0"/>
                <a:cs typeface="Times New Roman" pitchFamily="18" charset="0"/>
              </a:rPr>
              <a:t> B-100 form the coat.</a:t>
            </a:r>
            <a:endParaRPr lang="ru-RU"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In  peripheral  tissues,  VLDL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are hydrolyzed by  lipoprotein lipase, and VLDL is converted to  IDL. Most of IDL return to the liver, bind to </a:t>
            </a:r>
            <a:r>
              <a:rPr lang="en-US" dirty="0" err="1" smtClean="0">
                <a:latin typeface="Times New Roman" pitchFamily="18" charset="0"/>
                <a:cs typeface="Times New Roman" pitchFamily="18" charset="0"/>
              </a:rPr>
              <a:t>apo</a:t>
            </a:r>
            <a:r>
              <a:rPr lang="en-US" dirty="0" smtClean="0">
                <a:latin typeface="Times New Roman" pitchFamily="18" charset="0"/>
                <a:cs typeface="Times New Roman" pitchFamily="18" charset="0"/>
              </a:rPr>
              <a:t> E receptors, undergo endocytosis and </a:t>
            </a:r>
            <a:r>
              <a:rPr lang="en-US" dirty="0" err="1" smtClean="0">
                <a:latin typeface="Times New Roman" pitchFamily="18" charset="0"/>
                <a:cs typeface="Times New Roman" pitchFamily="18" charset="0"/>
              </a:rPr>
              <a:t>lysosomal</a:t>
            </a:r>
            <a:r>
              <a:rPr lang="en-US" dirty="0" smtClean="0">
                <a:latin typeface="Times New Roman" pitchFamily="18" charset="0"/>
                <a:cs typeface="Times New Roman" pitchFamily="18" charset="0"/>
              </a:rPr>
              <a:t> degradation. </a:t>
            </a:r>
            <a:endParaRPr lang="ru-RU"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LDL  is  regarded  as  the  vehicle  delivering  cholesterol  to  the  peripheral  tissues.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6418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Times New Roman" pitchFamily="18" charset="0"/>
                <a:cs typeface="Times New Roman" pitchFamily="18" charset="0"/>
              </a:rPr>
              <a:t>HDL</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just">
              <a:buNone/>
            </a:pPr>
            <a:r>
              <a:rPr lang="en-US" dirty="0" smtClean="0">
                <a:latin typeface="Times New Roman" pitchFamily="18" charset="0"/>
                <a:cs typeface="Times New Roman" pitchFamily="18" charset="0"/>
              </a:rPr>
              <a:t>HDL  is  synthesized  by  the  liver  and  released  into  the  blood  as  disc-shaped  particles.  HDL  takes  cholesterol  from  the  peripheral  tissues  and  transports  it  back  to the liver.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7589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b="1" dirty="0" smtClean="0">
                <a:latin typeface="Times New Roman" pitchFamily="18" charset="0"/>
                <a:cs typeface="Times New Roman" pitchFamily="18" charset="0"/>
              </a:rPr>
              <a:t>FATTY ACID METABOLISM</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79512" y="1196752"/>
            <a:ext cx="8784976" cy="5400600"/>
          </a:xfrm>
        </p:spPr>
        <p:txBody>
          <a:bodyPr>
            <a:normAutofit/>
          </a:bodyPr>
          <a:lstStyle/>
          <a:p>
            <a:pPr marL="0" indent="0" algn="just">
              <a:buNone/>
            </a:pPr>
            <a:r>
              <a:rPr lang="en-US" sz="3600" dirty="0" smtClean="0">
                <a:latin typeface="Times New Roman" pitchFamily="18" charset="0"/>
                <a:cs typeface="Times New Roman" pitchFamily="18" charset="0"/>
              </a:rPr>
              <a:t>In  the  cells  fatty  acids  mostly  are  used  for  1)  synthesis  of  structural  lipids  (phospholipids, </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glycolipids); </a:t>
            </a:r>
            <a:endParaRPr lang="ru-RU" sz="3600" dirty="0" smtClean="0">
              <a:latin typeface="Times New Roman" pitchFamily="18" charset="0"/>
              <a:cs typeface="Times New Roman" pitchFamily="18" charset="0"/>
            </a:endParaRPr>
          </a:p>
          <a:p>
            <a:pPr marL="0" indent="0" algn="just">
              <a:buNone/>
            </a:pPr>
            <a:r>
              <a:rPr lang="en-US" sz="3600" dirty="0" smtClean="0">
                <a:latin typeface="Times New Roman" pitchFamily="18" charset="0"/>
                <a:cs typeface="Times New Roman" pitchFamily="18" charset="0"/>
              </a:rPr>
              <a:t>2) energy production; </a:t>
            </a:r>
            <a:endParaRPr lang="ru-RU" sz="3600" dirty="0" smtClean="0">
              <a:latin typeface="Times New Roman" pitchFamily="18" charset="0"/>
              <a:cs typeface="Times New Roman" pitchFamily="18" charset="0"/>
            </a:endParaRPr>
          </a:p>
          <a:p>
            <a:pPr marL="0" indent="0" algn="just">
              <a:buNone/>
            </a:pPr>
            <a:r>
              <a:rPr lang="en-US" sz="3600" dirty="0" smtClean="0">
                <a:latin typeface="Times New Roman" pitchFamily="18" charset="0"/>
                <a:cs typeface="Times New Roman" pitchFamily="18" charset="0"/>
              </a:rPr>
              <a:t>3) storage as </a:t>
            </a:r>
            <a:r>
              <a:rPr lang="en-US" sz="3600" dirty="0" err="1" smtClean="0">
                <a:latin typeface="Times New Roman" pitchFamily="18" charset="0"/>
                <a:cs typeface="Times New Roman" pitchFamily="18" charset="0"/>
              </a:rPr>
              <a:t>triacylglycerols</a:t>
            </a:r>
            <a:r>
              <a:rPr lang="en-US"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3112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r>
              <a:rPr lang="en-US" sz="3200" b="1" dirty="0" smtClean="0">
                <a:latin typeface="Times New Roman" pitchFamily="18" charset="0"/>
                <a:cs typeface="Times New Roman" pitchFamily="18" charset="0"/>
              </a:rPr>
              <a:t>LIPID STORAGE AND MOBILIZATION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IN THE ADIPOSE TISSUE</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0" y="1268760"/>
            <a:ext cx="9144000" cy="5589240"/>
          </a:xfrm>
        </p:spPr>
        <p:txBody>
          <a:bodyPr/>
          <a:lstStyle/>
          <a:p>
            <a:pPr marL="0" indent="0" algn="just">
              <a:buNone/>
            </a:pPr>
            <a:r>
              <a:rPr lang="en-US" dirty="0" smtClean="0">
                <a:latin typeface="Times New Roman" pitchFamily="18" charset="0"/>
                <a:cs typeface="Times New Roman" pitchFamily="18" charset="0"/>
              </a:rPr>
              <a:t>Lipids  are  stored  in  the  adipose  tissue  as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Synthesis  of  </a:t>
            </a:r>
            <a:r>
              <a:rPr lang="en-US" dirty="0" err="1" smtClean="0">
                <a:latin typeface="Times New Roman" pitchFamily="18" charset="0"/>
                <a:cs typeface="Times New Roman" pitchFamily="18" charset="0"/>
              </a:rPr>
              <a:t>triacylglycerols</a:t>
            </a:r>
            <a:r>
              <a:rPr lang="en-US" dirty="0" smtClean="0">
                <a:latin typeface="Times New Roman" pitchFamily="18" charset="0"/>
                <a:cs typeface="Times New Roman" pitchFamily="18" charset="0"/>
              </a:rPr>
              <a:t>  in </a:t>
            </a:r>
          </a:p>
          <a:p>
            <a:pPr marL="0" indent="0" algn="just">
              <a:buNone/>
            </a:pPr>
            <a:r>
              <a:rPr lang="en-US" dirty="0" smtClean="0">
                <a:latin typeface="Times New Roman" pitchFamily="18" charset="0"/>
                <a:cs typeface="Times New Roman" pitchFamily="18" charset="0"/>
              </a:rPr>
              <a:t>adipocytes  occurs  by  the  </a:t>
            </a:r>
            <a:r>
              <a:rPr lang="en-US" dirty="0" err="1" smtClean="0">
                <a:latin typeface="Times New Roman" pitchFamily="18" charset="0"/>
                <a:cs typeface="Times New Roman" pitchFamily="18" charset="0"/>
              </a:rPr>
              <a:t>glycerophosphate</a:t>
            </a:r>
            <a:r>
              <a:rPr lang="en-US" dirty="0" smtClean="0">
                <a:latin typeface="Times New Roman" pitchFamily="18" charset="0"/>
                <a:cs typeface="Times New Roman" pitchFamily="18" charset="0"/>
              </a:rPr>
              <a:t>  pathway,  which  requires  activated  fatty  acids  (fatty </a:t>
            </a:r>
          </a:p>
          <a:p>
            <a:pPr marL="0" indent="0" algn="just">
              <a:buNone/>
            </a:pPr>
            <a:r>
              <a:rPr lang="en-US" dirty="0" smtClean="0">
                <a:latin typeface="Times New Roman" pitchFamily="18" charset="0"/>
                <a:cs typeface="Times New Roman" pitchFamily="18" charset="0"/>
              </a:rPr>
              <a:t>acyl-CoA) and glycerol 3-phosphate. Since adipose tissue lacks glycerol kinase, </a:t>
            </a:r>
            <a:r>
              <a:rPr lang="en-US" dirty="0" err="1" smtClean="0">
                <a:latin typeface="Times New Roman" pitchFamily="18" charset="0"/>
                <a:cs typeface="Times New Roman" pitchFamily="18" charset="0"/>
              </a:rPr>
              <a:t>dihydroxyacetone</a:t>
            </a:r>
            <a:r>
              <a:rPr lang="en-US" dirty="0" smtClean="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phosphate (DHAP, intermediate of glycolysis) serves as a source of glycerol moiety</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29292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1627</Words>
  <Application>Microsoft Office PowerPoint</Application>
  <PresentationFormat>Экран (4:3)</PresentationFormat>
  <Paragraphs>76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LIPID METABOLISM</vt:lpstr>
      <vt:lpstr>LIPID TRANSPORT IN THE BLOOD</vt:lpstr>
      <vt:lpstr>The general structure of lipoprotein </vt:lpstr>
      <vt:lpstr>Презентация PowerPoint</vt:lpstr>
      <vt:lpstr>Chylomicrons</vt:lpstr>
      <vt:lpstr>VLDL, IDL, LDL</vt:lpstr>
      <vt:lpstr>HDL</vt:lpstr>
      <vt:lpstr>FATTY ACID METABOLISM</vt:lpstr>
      <vt:lpstr>LIPID STORAGE AND MOBILIZATION  IN THE ADIPOSE TISSUE</vt:lpstr>
      <vt:lpstr>Презентация PowerPoint</vt:lpstr>
      <vt:lpstr>Effects of insulin on lipogenesis</vt:lpstr>
      <vt:lpstr>Презентация PowerPoint</vt:lpstr>
      <vt:lpstr>BETA OXIDATION OF FATTY ACIDS</vt:lpstr>
      <vt:lpstr>Steps of beta oxidation of fatty acids</vt:lpstr>
      <vt:lpstr>Step 1: Activation of Fatty Acids</vt:lpstr>
      <vt:lpstr>Step 2: Transport of fatty acids to mitochondria</vt:lpstr>
      <vt:lpstr>Презентация PowerPoint</vt:lpstr>
      <vt:lpstr> Beta oxidation of fatty acids </vt:lpstr>
      <vt:lpstr>Презентация PowerPoint</vt:lpstr>
      <vt:lpstr>The pathway produces a large amount of ATP</vt:lpstr>
      <vt:lpstr>Regulation of β-oxidation</vt:lpstr>
      <vt:lpstr>FATTY ACID BIOSYNTHESIS</vt:lpstr>
      <vt:lpstr>Transfer of acetyl-CoA from the mitochondrion  to the cytoplasm (citrate shuttle)</vt:lpstr>
      <vt:lpstr>Презентация PowerPoint</vt:lpstr>
      <vt:lpstr>Презентация PowerPoint</vt:lpstr>
      <vt:lpstr>Презентация PowerPoint</vt:lpstr>
      <vt:lpstr>Regulation of fatty acid biosynthesis</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Людмила</dc:creator>
  <cp:lastModifiedBy>Людмила</cp:lastModifiedBy>
  <cp:revision>15</cp:revision>
  <dcterms:created xsi:type="dcterms:W3CDTF">2017-11-22T12:35:49Z</dcterms:created>
  <dcterms:modified xsi:type="dcterms:W3CDTF">2017-11-22T15:35:31Z</dcterms:modified>
</cp:coreProperties>
</file>