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E570D-D175-4E93-BF23-3D49098BE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8EA0F6-A589-4743-87B9-100E91F25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CE5494-B9D3-4F30-BD1A-C780BF808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26104E-69D0-4F8D-A65D-CAE857B6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C135E3-3A22-4369-9302-D2BB1DC26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90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1A2B8-5FF9-4EC4-96EA-9D099E14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98F52F-9679-4C63-866F-5F903D4B3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A9E9B6-56BF-4A17-8E43-E105CA37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CF24A6-495E-4DFC-9260-3BFA7DF82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F04183-ADB7-40EE-99C8-D0D169943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93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C25C37-2696-481E-8FB9-78CDF9209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ABE55F-56A8-4A57-B773-1BBD93583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9A5BD8-78D2-4140-BBB0-26550EC12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0F0BB8-6D11-4F43-B8B4-A2C196E32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2D30C6-521C-4168-BA78-15D499DE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17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ACC90-35A8-440D-9048-C55F35047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0A5BD3-4A8B-463E-8934-A1F9F3D18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100DC9-F80C-43B6-BBEB-8928A51E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72A160-9217-4B78-B169-9A2882B2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7C3B7F-0DDC-4451-A10A-30D72EDD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42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26B5E2-EED8-4A41-BC24-666E5C860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03B52C-1F2F-465F-BA87-22F3FBDC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6C51F5-6749-4FD4-A51F-0DF3EC64B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5B2697-6CB0-4BAE-8D81-976BA4485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E18493-35AF-46DE-BE4E-63C43A31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7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49C61D-EA09-4A56-83A0-361FCDE63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01E73E-508E-4A5B-B666-89861E488C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FD3440F-66DE-4CB6-B97C-2C03D4418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E82346-F078-4534-8DBB-2BE69D447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1CCA9E-D7F3-4DB7-9B32-0E1E21644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E9ADB5-5B31-4A3B-8E8B-3BD68E3B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01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80894-E44E-4D94-A07C-DE01DBCFF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30A81A-2900-4CCB-9969-2469BE0B1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41CC25-7554-4FA7-A276-8360124EE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34636C-528C-4D67-B0B9-95CA9B360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8B3D770-881F-4224-B65F-1AC746F021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914D307-42D7-4C2B-9103-C659BE2A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936D77F-AD1C-4499-BB57-E254022B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D1030C1-EC22-43B0-A290-8CAFA10B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59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CCAA0-FA6C-4BA6-84CF-66D08429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825DB7-1666-4728-AEA6-74E4F8644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DC166CA-D015-4BE8-AA07-00102679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F116EE-5CA9-4C8D-8020-76AE4453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84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DD5B5E2-6A66-4726-BB7C-2A6F1B20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4F59932-7206-437A-B5C1-B92B4C05A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554D514-D640-4E6F-B2BD-870C020FF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86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A255F-84E9-4712-A290-117B1DD5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68D2F9-C3F4-492F-8381-6D8071D33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FD0F2C-C04C-483A-960D-F700308DA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D9DC31-3E35-4E44-9CB0-E281E2F0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CB13BC-6B08-4A8A-8F4F-123BB5F5E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AD77F1-D642-442A-91CE-BA46947E0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5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68E2D0-1E60-4A1D-9ED4-7F5E2DA53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1B5F63-D2AB-4112-BE09-20DA35CA5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679CC5-A132-4E6A-9BC7-2BF81CEC4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5B42F2-CA79-44CE-A5B5-46A4D22EB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225553-1827-4707-B825-14025036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87D713-2B66-42E4-9FED-7E1C0EC0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22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E9771-A08E-406B-9F11-DDC8E0236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F72008-D7B1-4CD3-9276-F71B7C7E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EBAD1-3F8F-4F39-A7A6-1C4246018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AF468-0B39-4473-BF60-D43C56732A70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B1FBCE-4E69-4289-8A9E-312D2E283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6D2A28-602C-408C-8C28-7B72E998F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044F-923A-418A-B656-E69EEE93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37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rait.ru/bcode/49024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902C2F-01EC-4953-863D-EE1F42B17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4062" y="379828"/>
            <a:ext cx="10311618" cy="3945284"/>
          </a:xfrm>
        </p:spPr>
        <p:txBody>
          <a:bodyPr>
            <a:normAutofit/>
          </a:bodyPr>
          <a:lstStyle/>
          <a:p>
            <a:pPr algn="ctr"/>
            <a:r>
              <a:rPr lang="ru-RU" sz="4900" b="1" i="1" cap="all" dirty="0">
                <a:latin typeface="Arial" panose="020B0604020202020204" pitchFamily="34" charset="0"/>
                <a:cs typeface="Arial" panose="020B0604020202020204" pitchFamily="34" charset="0"/>
              </a:rPr>
              <a:t>БУФЕРНЫЕ РАСТВОРЫ. Кислотно- основное состояние организма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7A9686-1AEF-4E06-8849-6EBFD6CAF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0603" y="4325112"/>
            <a:ext cx="9144000" cy="1655762"/>
          </a:xfrm>
        </p:spPr>
        <p:txBody>
          <a:bodyPr>
            <a:noAutofit/>
          </a:bodyPr>
          <a:lstStyle/>
          <a:p>
            <a:pPr algn="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Лектор</a:t>
            </a:r>
          </a:p>
          <a:p>
            <a:pPr algn="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Старший преподаватель кафедры химии </a:t>
            </a:r>
          </a:p>
          <a:p>
            <a:pPr algn="r"/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Мачнева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И.В.</a:t>
            </a:r>
          </a:p>
        </p:txBody>
      </p:sp>
    </p:spTree>
    <p:extLst>
      <p:ext uri="{BB962C8B-B14F-4D97-AF65-F5344CB8AC3E}">
        <p14:creationId xmlns:p14="http://schemas.microsoft.com/office/powerpoint/2010/main" val="2785497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A325D-EAB0-4366-B0F6-093AC27E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буферных систем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A11C46-96A8-4581-B59E-13D2A119F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1237957"/>
            <a:ext cx="11150991" cy="5036234"/>
          </a:xfrm>
        </p:spPr>
        <p:txBody>
          <a:bodyPr>
            <a:normAutofit lnSpcReduction="10000"/>
          </a:bodyPr>
          <a:lstStyle/>
          <a:p>
            <a:pPr marL="0" indent="4500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1. </a:t>
            </a:r>
            <a:r>
              <a:rPr lang="ru-RU" i="1" dirty="0"/>
              <a:t>Кислотные</a:t>
            </a:r>
            <a:r>
              <a:rPr lang="ru-RU" dirty="0"/>
              <a:t>. Состоят из слабой кислоты и соли этой кислоты. Например, карбонатная буферная система -</a:t>
            </a:r>
          </a:p>
          <a:p>
            <a:pPr marL="0" indent="4500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2. </a:t>
            </a:r>
            <a:r>
              <a:rPr lang="ru-RU" i="1" dirty="0"/>
              <a:t>Основные</a:t>
            </a:r>
            <a:r>
              <a:rPr lang="ru-RU" dirty="0"/>
              <a:t>. Состоят из слабого основания и его соли. Например, аммиачная буферная система - </a:t>
            </a:r>
          </a:p>
          <a:p>
            <a:pPr marL="0" indent="4500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3</a:t>
            </a:r>
            <a:r>
              <a:rPr lang="ru-RU" i="1" dirty="0"/>
              <a:t>. Солевые</a:t>
            </a:r>
            <a:r>
              <a:rPr lang="ru-RU" dirty="0"/>
              <a:t>. Состоят из кислой и средней соли или двух кислых солей. Например, гидрокарбонатная буферная система -  </a:t>
            </a:r>
            <a:r>
              <a:rPr lang="ru-RU" dirty="0" err="1"/>
              <a:t>гидрофосфатная</a:t>
            </a:r>
            <a:r>
              <a:rPr lang="ru-RU" dirty="0"/>
              <a:t> буферная система - 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4. </a:t>
            </a:r>
            <a:r>
              <a:rPr lang="ru-RU" i="1" dirty="0"/>
              <a:t>Аминокислотные и белковые.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66BFE6-9375-4116-87C5-00004FABD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376" y="2010824"/>
            <a:ext cx="2333705" cy="42298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4587EE-2315-49E7-B2B4-9BB4764D9A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b="14341"/>
          <a:stretch/>
        </p:blipFill>
        <p:spPr>
          <a:xfrm>
            <a:off x="5493286" y="3187360"/>
            <a:ext cx="2609704" cy="41396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417BB32-0F06-49C7-A5C7-7EB7A20ABA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08" t="-4127" r="15497" b="10445"/>
          <a:stretch/>
        </p:blipFill>
        <p:spPr>
          <a:xfrm>
            <a:off x="9468997" y="4424193"/>
            <a:ext cx="2272837" cy="55774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7574090-3571-4F90-A8E8-E1890894A8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24" t="12476"/>
          <a:stretch/>
        </p:blipFill>
        <p:spPr>
          <a:xfrm>
            <a:off x="6288258" y="5002938"/>
            <a:ext cx="3040062" cy="42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6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049D7-20AB-4521-A90B-55C481311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08" y="365126"/>
            <a:ext cx="10312791" cy="760290"/>
          </a:xfrm>
        </p:spPr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Аминокислотные и белковые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092075A-457A-477B-A77E-387E6C0AC1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944" y="2050366"/>
            <a:ext cx="11427918" cy="275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67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49813D-CC3A-453A-AB3C-5A521181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46" y="365125"/>
            <a:ext cx="9806354" cy="5633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РАСЧЕТ  рН  БУФЕРНЫХ СИСТЕМ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4209CFC-8F8C-4111-BC1C-FB5EABBB5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0470" y="1505242"/>
            <a:ext cx="6833867" cy="182236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175335A-0F70-4987-AC4F-E4AEEF72A662}"/>
              </a:ext>
            </a:extLst>
          </p:cNvPr>
          <p:cNvSpPr/>
          <p:nvPr/>
        </p:nvSpPr>
        <p:spPr>
          <a:xfrm>
            <a:off x="647114" y="3601964"/>
            <a:ext cx="107066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- отрицательный десятичный логарифм константы диссоциации (табличные величины), [соль] - концентрация соли, [кислота] - концентрация кислоты</a:t>
            </a:r>
          </a:p>
        </p:txBody>
      </p:sp>
    </p:spTree>
    <p:extLst>
      <p:ext uri="{BB962C8B-B14F-4D97-AF65-F5344CB8AC3E}">
        <p14:creationId xmlns:p14="http://schemas.microsoft.com/office/powerpoint/2010/main" val="147976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565EA2-D977-451D-A472-BB3E71E3D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738" y="365126"/>
            <a:ext cx="10369062" cy="5774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БУФЕРНАЯ ЕМКОСТЬ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50776D-D9F2-4999-AD38-873197B20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942537"/>
            <a:ext cx="11408898" cy="137705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Буферная емкость-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 способность буферного раствора сохранять значение рН при добавлении сильной кислоты или щелочи приблизительно на постоянном уровне.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710905-5075-4F51-BE2C-43272A1B5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08" y="2215790"/>
            <a:ext cx="10336532" cy="194824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39BCBF3-8AF5-44B4-88A9-ED6D09CB26D7}"/>
              </a:ext>
            </a:extLst>
          </p:cNvPr>
          <p:cNvSpPr/>
          <p:nvPr/>
        </p:nvSpPr>
        <p:spPr>
          <a:xfrm>
            <a:off x="333522" y="3775726"/>
            <a:ext cx="11408898" cy="230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где V(HA), V(B) - объемы добавленных кислоты или щелочи, л.; </a:t>
            </a:r>
            <a:r>
              <a:rPr lang="ru-RU" sz="2800" dirty="0" err="1"/>
              <a:t>Сн</a:t>
            </a:r>
            <a:r>
              <a:rPr lang="ru-RU" sz="2800" dirty="0"/>
              <a:t>(НА), </a:t>
            </a:r>
            <a:r>
              <a:rPr lang="ru-RU" sz="2800" dirty="0" err="1"/>
              <a:t>Сн</a:t>
            </a:r>
            <a:r>
              <a:rPr lang="ru-RU" sz="2800" dirty="0"/>
              <a:t>(В) - молярные концентрации эквивалента соответственно кислоты и щелочи; V(</a:t>
            </a:r>
            <a:r>
              <a:rPr lang="ru-RU" sz="2800" dirty="0" err="1"/>
              <a:t>б.р</a:t>
            </a:r>
            <a:r>
              <a:rPr lang="ru-RU" sz="2800" dirty="0"/>
              <a:t>.) - объем исходного буферного раствора, л.; </a:t>
            </a:r>
            <a:r>
              <a:rPr lang="ru-RU" sz="2800" dirty="0" err="1"/>
              <a:t>рНо</a:t>
            </a:r>
            <a:r>
              <a:rPr lang="ru-RU" sz="2800" dirty="0"/>
              <a:t>, рН - значения рН буферного раствора до и после добавления кислоты или щелочи; |рН-</a:t>
            </a:r>
            <a:r>
              <a:rPr lang="ru-RU" sz="2800" dirty="0" err="1"/>
              <a:t>рНо</a:t>
            </a:r>
            <a:r>
              <a:rPr lang="ru-RU" sz="2800" dirty="0"/>
              <a:t>| - разность рН по модулю.</a:t>
            </a:r>
          </a:p>
        </p:txBody>
      </p:sp>
    </p:spTree>
    <p:extLst>
      <p:ext uri="{BB962C8B-B14F-4D97-AF65-F5344CB8AC3E}">
        <p14:creationId xmlns:p14="http://schemas.microsoft.com/office/powerpoint/2010/main" val="740858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E44878-E7CD-433C-8B61-1C23F8E5A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722" y="111295"/>
            <a:ext cx="9595338" cy="113948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БУФЕРНЫЕ СИСТЕМЫ ОРГАНИЗМА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45A85C-C4FD-4C65-A866-55B1CA9E7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713082"/>
            <a:ext cx="10580077" cy="30558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1.Гидрокарбонатная</a:t>
            </a:r>
          </a:p>
          <a:p>
            <a:pPr mar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2.Гемоглобиновая</a:t>
            </a:r>
          </a:p>
          <a:p>
            <a:pPr mar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Гидрофосфатная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4. Белковая. </a:t>
            </a:r>
          </a:p>
        </p:txBody>
      </p:sp>
    </p:spTree>
    <p:extLst>
      <p:ext uri="{BB962C8B-B14F-4D97-AF65-F5344CB8AC3E}">
        <p14:creationId xmlns:p14="http://schemas.microsoft.com/office/powerpoint/2010/main" val="3391298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F06939-B95B-4FFB-8791-49616F32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99" y="140043"/>
            <a:ext cx="11929402" cy="77435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Буферная емкость отдельных буферов крови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1308D2E9-ABC4-4216-A719-E2EED7983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163667"/>
              </p:ext>
            </p:extLst>
          </p:nvPr>
        </p:nvGraphicFramePr>
        <p:xfrm>
          <a:off x="492368" y="1227406"/>
          <a:ext cx="10972801" cy="3812021"/>
        </p:xfrm>
        <a:graphic>
          <a:graphicData uri="http://schemas.openxmlformats.org/drawingml/2006/table">
            <a:tbl>
              <a:tblPr/>
              <a:tblGrid>
                <a:gridCol w="5359792">
                  <a:extLst>
                    <a:ext uri="{9D8B030D-6E8A-4147-A177-3AD203B41FA5}">
                      <a16:colId xmlns:a16="http://schemas.microsoft.com/office/drawing/2014/main" val="3417764655"/>
                    </a:ext>
                  </a:extLst>
                </a:gridCol>
                <a:gridCol w="5613009">
                  <a:extLst>
                    <a:ext uri="{9D8B030D-6E8A-4147-A177-3AD203B41FA5}">
                      <a16:colId xmlns:a16="http://schemas.microsoft.com/office/drawing/2014/main" val="745906615"/>
                    </a:ext>
                  </a:extLst>
                </a:gridCol>
              </a:tblGrid>
              <a:tr h="545123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Название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буферной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системы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относительной</a:t>
                      </a: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б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уферной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емкости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774966"/>
                  </a:ext>
                </a:extLst>
              </a:tr>
              <a:tr h="544483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Гемоглобин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оксигемоглобин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35%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38324"/>
                  </a:ext>
                </a:extLst>
              </a:tr>
              <a:tr h="544483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Органические фосфаты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3%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377395"/>
                  </a:ext>
                </a:extLst>
              </a:tr>
              <a:tr h="544483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Неорганические фосфаты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2%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486825"/>
                  </a:ext>
                </a:extLst>
              </a:tr>
              <a:tr h="544483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Белки плазмы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0357"/>
                  </a:ext>
                </a:extLst>
              </a:tr>
              <a:tr h="544483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Гидрокарбонат плазмы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35%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854371"/>
                  </a:ext>
                </a:extLst>
              </a:tr>
              <a:tr h="544483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Гидрокарбонат эритроцитов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18%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303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871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96067-8340-439C-B51B-D81B0A4C2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2" y="252584"/>
            <a:ext cx="11943471" cy="6196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ГИДРОКАРБОНАТНАЯ БУФЕРНАЯ СИСТЕМА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E5219BA-4D43-4516-A8F1-D536DEB1F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71" t="7866" b="21348"/>
          <a:stretch/>
        </p:blipFill>
        <p:spPr>
          <a:xfrm>
            <a:off x="3404382" y="1083211"/>
            <a:ext cx="3812344" cy="92732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6B45037-224A-4D13-9319-972EA621139B}"/>
              </a:ext>
            </a:extLst>
          </p:cNvPr>
          <p:cNvSpPr/>
          <p:nvPr/>
        </p:nvSpPr>
        <p:spPr>
          <a:xfrm>
            <a:off x="3212386" y="2460704"/>
            <a:ext cx="5242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Уравнение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Гендерсона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Хассельбаха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886E23C-DD5A-496C-982E-66B8911B5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27" y="3002235"/>
            <a:ext cx="7704144" cy="121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56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709F2-88D5-4DB0-A7EE-B4AA9FA47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597" y="195384"/>
            <a:ext cx="11929403" cy="971306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Механизм действия гидрокарбонатного буфера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0558EC7-93D6-4DF1-B0B1-D56DCA1D8F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2804" b="17841"/>
          <a:stretch/>
        </p:blipFill>
        <p:spPr>
          <a:xfrm>
            <a:off x="1596880" y="1674854"/>
            <a:ext cx="8998239" cy="97130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18AD069-78D4-480B-8DCD-A9DCF138E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1301" y="2931818"/>
            <a:ext cx="6129397" cy="102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300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A14DC5-C4A9-4396-8957-3575EECDC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52" y="273074"/>
            <a:ext cx="11147474" cy="81592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ГИДРОФОСФАТНАЯ БУФЕРНАЯ СИСТЕМА</a:t>
            </a:r>
            <a:b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МЕХАНИЗМ ДЕЙСТВИЯ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E9E5483-5DD3-4106-9075-F2EDAA9E0D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3794" y="1493788"/>
                <a:ext cx="2425505" cy="1038397"/>
              </a:xfrm>
            </p:spPr>
            <p:txBody>
              <a:bodyPr>
                <a:normAutofit fontScale="92500"/>
              </a:bodyPr>
              <a:lstStyle/>
              <a:p>
                <a:pPr marL="179705" indent="0" algn="ctr"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[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𝐻𝑃𝑂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]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2−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[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𝑃𝑂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</m:sup>
                          </m:sSubSup>
                          <m:r>
                            <a:rPr lang="ru-RU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]</m:t>
                          </m:r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E9E5483-5DD3-4106-9075-F2EDAA9E0D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3794" y="1493788"/>
                <a:ext cx="2425505" cy="10383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34AC85C-BA42-4F9B-ABBC-DBD3018B1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194" y="2844164"/>
            <a:ext cx="4840165" cy="8307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0F79CB2-2082-401E-B349-29FA5CC5C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8413" y="4070487"/>
            <a:ext cx="4038308" cy="94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28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943DA-1D15-4A4C-BFC4-2239EFDC9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20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Белковая буферная система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285B106-DD03-40BF-B383-09DF81D15F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0659" y="1073528"/>
            <a:ext cx="7188590" cy="522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8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86988-EDD9-40A8-9882-CB45DC8F5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917" y="240452"/>
            <a:ext cx="9594166" cy="748454"/>
          </a:xfrm>
        </p:spPr>
        <p:txBody>
          <a:bodyPr>
            <a:noAutofit/>
          </a:bodyPr>
          <a:lstStyle/>
          <a:p>
            <a:pPr algn="ctr"/>
            <a:r>
              <a:rPr lang="ru-RU" sz="5400" dirty="0"/>
              <a:t>План лекции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FF16F2-2940-4EF8-B51F-6BE6483B7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770" y="1184553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1.</a:t>
            </a:r>
            <a:r>
              <a:rPr lang="en-US" sz="3200" b="1" cap="all" dirty="0"/>
              <a:t> </a:t>
            </a:r>
            <a:r>
              <a:rPr lang="ru-RU" sz="3200" b="1" dirty="0"/>
              <a:t>р</a:t>
            </a:r>
            <a:r>
              <a:rPr lang="en-US" sz="3200" b="1" dirty="0"/>
              <a:t>H</a:t>
            </a:r>
            <a:r>
              <a:rPr lang="en-US" sz="3200" b="1" cap="all" dirty="0"/>
              <a:t> </a:t>
            </a:r>
            <a:r>
              <a:rPr lang="ru-RU" sz="3200" b="1" dirty="0"/>
              <a:t>различных сред организма</a:t>
            </a:r>
            <a:endParaRPr lang="ru-RU" sz="3200" b="1" cap="all" dirty="0"/>
          </a:p>
          <a:p>
            <a:pPr marL="0" indent="0">
              <a:buNone/>
            </a:pPr>
            <a:r>
              <a:rPr lang="ru-RU" sz="3200" b="1" cap="all" dirty="0"/>
              <a:t>2. </a:t>
            </a:r>
            <a:r>
              <a:rPr lang="ru-RU" sz="3200" b="1" dirty="0"/>
              <a:t>Регуляция КОС в жидких средах</a:t>
            </a:r>
          </a:p>
          <a:p>
            <a:pPr marL="0" indent="0">
              <a:buNone/>
            </a:pPr>
            <a:r>
              <a:rPr lang="ru-RU" sz="3200" b="1" dirty="0"/>
              <a:t>3. Понятие о буферных растворах</a:t>
            </a:r>
          </a:p>
          <a:p>
            <a:pPr marL="0" indent="0">
              <a:buNone/>
            </a:pPr>
            <a:r>
              <a:rPr lang="ru-RU" sz="3200" b="1" dirty="0"/>
              <a:t>4. Буферные системы организма</a:t>
            </a:r>
          </a:p>
          <a:p>
            <a:pPr marL="0" indent="0">
              <a:buNone/>
            </a:pPr>
            <a:r>
              <a:rPr lang="ru-RU" sz="3200" b="1" dirty="0"/>
              <a:t>5.</a:t>
            </a:r>
            <a:r>
              <a:rPr lang="ru-RU" b="1" dirty="0"/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Нарушение КОС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200" b="1" dirty="0"/>
          </a:p>
          <a:p>
            <a:endParaRPr lang="ru-RU" sz="3200" dirty="0"/>
          </a:p>
          <a:p>
            <a:endParaRPr lang="ru-RU" dirty="0"/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183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989E0B8-E05B-4F7A-BCFE-4D19B477F0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5249" y="1128515"/>
            <a:ext cx="7697219" cy="460096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7A2B6B2-80FD-4CD7-BDB7-47180ACC0687}"/>
              </a:ext>
            </a:extLst>
          </p:cNvPr>
          <p:cNvSpPr/>
          <p:nvPr/>
        </p:nvSpPr>
        <p:spPr>
          <a:xfrm>
            <a:off x="1370541" y="111720"/>
            <a:ext cx="103454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Гемоглобиновая буферная система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84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91BD3-3614-488C-A6A8-1DB0775F6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365126"/>
            <a:ext cx="10945837" cy="943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Механизм действия гемоглобинового буфера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04D142F-D0E2-4468-98D1-3554B58D18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4801" y="1069446"/>
            <a:ext cx="5852159" cy="54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952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88361-91D7-475A-A40A-9379F0B0F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6607"/>
            <a:ext cx="12192000" cy="149117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 гидрокарбонатов в эритроцитах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1698ABB6-A61E-44E8-9B4E-14529A5C0C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4370" y="1744394"/>
            <a:ext cx="7764195" cy="400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56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CC200-D513-4FA7-B329-115214DA4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131"/>
            <a:ext cx="10515600" cy="6196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Показатели КОС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96F7A60-7CBB-4304-A855-3A4357C63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995296"/>
              </p:ext>
            </p:extLst>
          </p:nvPr>
        </p:nvGraphicFramePr>
        <p:xfrm>
          <a:off x="548640" y="691744"/>
          <a:ext cx="11226018" cy="6054047"/>
        </p:xfrm>
        <a:graphic>
          <a:graphicData uri="http://schemas.openxmlformats.org/drawingml/2006/table">
            <a:tbl>
              <a:tblPr firstRow="1" firstCol="1" bandRow="1"/>
              <a:tblGrid>
                <a:gridCol w="1857992">
                  <a:extLst>
                    <a:ext uri="{9D8B030D-6E8A-4147-A177-3AD203B41FA5}">
                      <a16:colId xmlns:a16="http://schemas.microsoft.com/office/drawing/2014/main" val="1376484391"/>
                    </a:ext>
                  </a:extLst>
                </a:gridCol>
                <a:gridCol w="1630796">
                  <a:extLst>
                    <a:ext uri="{9D8B030D-6E8A-4147-A177-3AD203B41FA5}">
                      <a16:colId xmlns:a16="http://schemas.microsoft.com/office/drawing/2014/main" val="2607274721"/>
                    </a:ext>
                  </a:extLst>
                </a:gridCol>
                <a:gridCol w="5433080">
                  <a:extLst>
                    <a:ext uri="{9D8B030D-6E8A-4147-A177-3AD203B41FA5}">
                      <a16:colId xmlns:a16="http://schemas.microsoft.com/office/drawing/2014/main" val="3722618376"/>
                    </a:ext>
                  </a:extLst>
                </a:gridCol>
                <a:gridCol w="2304150">
                  <a:extLst>
                    <a:ext uri="{9D8B030D-6E8A-4147-A177-3AD203B41FA5}">
                      <a16:colId xmlns:a16="http://schemas.microsoft.com/office/drawing/2014/main" val="183646550"/>
                    </a:ext>
                  </a:extLst>
                </a:gridCol>
              </a:tblGrid>
              <a:tr h="8724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Принятое обозначение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Нормальные величины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237341"/>
                  </a:ext>
                </a:extLst>
              </a:tr>
              <a:tr h="16395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Актуальный рН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Водородный показатель – отрицательный логарифм концентрации ионов водорода в крови при 38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С.отражает функциональное состояние дыхательных и метаболических компонентов и изменяется в случае превышения возможностей всех буферных систем (в норме)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7,36— 7,44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473410"/>
                  </a:ext>
                </a:extLst>
              </a:tr>
              <a:tr h="132155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Парциальное давление углекислого газа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рСО</a:t>
                      </a:r>
                      <a:r>
                        <a:rPr lang="ru-RU" sz="2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Напряжение углекислоты в крови; единственный дыхательный показатель КОС, отражающий функциональное состояние системы дыхания, изменяющееся при ее патологии и в результате компенсаторных реакций при метаболических сдвигах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Артериальная кровь – 36-44 мм.рт.ст., венозная кровь- 46-58 мм.рт.ст.,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22477"/>
                  </a:ext>
                </a:extLst>
              </a:tr>
              <a:tr h="133567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Парциальное давление кислорода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</a:t>
                      </a:r>
                      <a:r>
                        <a:rPr lang="ru-RU" sz="2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Парциальное давление кислорода в газовой смеси, находящейся в равновесии с кровью при 38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Снижение этого показателя свидетельствуют о дефиците кислорода в тканях (гипоксии)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Артериальная кровь – 80-108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мм.рт.ст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венозная кровь- 38-40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мм.рт.ст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908" marR="62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007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824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1F18-ACC5-4397-A4FD-376FA1105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39389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Показатели КОС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5A2502D-85AB-4E20-BB87-91C58C81AC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207319"/>
              </p:ext>
            </p:extLst>
          </p:nvPr>
        </p:nvGraphicFramePr>
        <p:xfrm>
          <a:off x="630701" y="756139"/>
          <a:ext cx="10930597" cy="5846320"/>
        </p:xfrm>
        <a:graphic>
          <a:graphicData uri="http://schemas.openxmlformats.org/drawingml/2006/table">
            <a:tbl>
              <a:tblPr firstRow="1" firstCol="1" bandRow="1"/>
              <a:tblGrid>
                <a:gridCol w="1999377">
                  <a:extLst>
                    <a:ext uri="{9D8B030D-6E8A-4147-A177-3AD203B41FA5}">
                      <a16:colId xmlns:a16="http://schemas.microsoft.com/office/drawing/2014/main" val="3110691011"/>
                    </a:ext>
                  </a:extLst>
                </a:gridCol>
                <a:gridCol w="1989312">
                  <a:extLst>
                    <a:ext uri="{9D8B030D-6E8A-4147-A177-3AD203B41FA5}">
                      <a16:colId xmlns:a16="http://schemas.microsoft.com/office/drawing/2014/main" val="810430844"/>
                    </a:ext>
                  </a:extLst>
                </a:gridCol>
                <a:gridCol w="4850837">
                  <a:extLst>
                    <a:ext uri="{9D8B030D-6E8A-4147-A177-3AD203B41FA5}">
                      <a16:colId xmlns:a16="http://schemas.microsoft.com/office/drawing/2014/main" val="2502915645"/>
                    </a:ext>
                  </a:extLst>
                </a:gridCol>
                <a:gridCol w="2091071">
                  <a:extLst>
                    <a:ext uri="{9D8B030D-6E8A-4147-A177-3AD203B41FA5}">
                      <a16:colId xmlns:a16="http://schemas.microsoft.com/office/drawing/2014/main" val="1895744385"/>
                    </a:ext>
                  </a:extLst>
                </a:gridCol>
              </a:tblGrid>
              <a:tr h="4777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Принятое обозначение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Нормальные величины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228091"/>
                  </a:ext>
                </a:extLst>
              </a:tr>
              <a:tr h="8732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Актуальный бикарбонат крови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 (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Actual bicarbonate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Отражает концентрацию бикарбонатов  (НСО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в плазме крови при физиологических условиях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21-25 ммоль/л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358373"/>
                  </a:ext>
                </a:extLst>
              </a:tr>
              <a:tr h="1343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Стандартный бикарбонат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SВ(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tandart bikarbonate)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онцентрация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бикарбонатных ионов (НСО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измеренная при стандартных условиях (рН= 7.4; рСО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40 мм.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Рт.ст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38</a:t>
                      </a:r>
                      <a:r>
                        <a:rPr lang="ru-RU" sz="20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),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окси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Hb]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100%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SВ=АВ – нарушений нет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SВ&gt;АВ – респираторный алкалоз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SВ&lt;АВ – респираторный ацидоз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21-25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мм.рт.ст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851382"/>
                  </a:ext>
                </a:extLst>
              </a:tr>
              <a:tr h="9351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Буферные основания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 buffer base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всех анионов с буферным действием в крови, полностью насыщенной кислородом. По данной величине судят о метаболических нарушениях КОС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40-60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мммоль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/л</a:t>
                      </a:r>
                    </a:p>
                  </a:txBody>
                  <a:tcPr marL="58570" marR="58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387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143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79C7A-8708-4F1D-ABF8-22A090C2E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498" y="188033"/>
            <a:ext cx="10003302" cy="4930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Показатели КОС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88B68F2-DCC3-4A26-B055-3FC0F2297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522603"/>
              </p:ext>
            </p:extLst>
          </p:nvPr>
        </p:nvGraphicFramePr>
        <p:xfrm>
          <a:off x="1181686" y="1097281"/>
          <a:ext cx="10494499" cy="4121850"/>
        </p:xfrm>
        <a:graphic>
          <a:graphicData uri="http://schemas.openxmlformats.org/drawingml/2006/table">
            <a:tbl>
              <a:tblPr firstRow="1" firstCol="1" bandRow="1"/>
              <a:tblGrid>
                <a:gridCol w="1827652">
                  <a:extLst>
                    <a:ext uri="{9D8B030D-6E8A-4147-A177-3AD203B41FA5}">
                      <a16:colId xmlns:a16="http://schemas.microsoft.com/office/drawing/2014/main" val="1997110652"/>
                    </a:ext>
                  </a:extLst>
                </a:gridCol>
                <a:gridCol w="1930427">
                  <a:extLst>
                    <a:ext uri="{9D8B030D-6E8A-4147-A177-3AD203B41FA5}">
                      <a16:colId xmlns:a16="http://schemas.microsoft.com/office/drawing/2014/main" val="1594018877"/>
                    </a:ext>
                  </a:extLst>
                </a:gridCol>
                <a:gridCol w="4707247">
                  <a:extLst>
                    <a:ext uri="{9D8B030D-6E8A-4147-A177-3AD203B41FA5}">
                      <a16:colId xmlns:a16="http://schemas.microsoft.com/office/drawing/2014/main" val="2109844340"/>
                    </a:ext>
                  </a:extLst>
                </a:gridCol>
                <a:gridCol w="2029173">
                  <a:extLst>
                    <a:ext uri="{9D8B030D-6E8A-4147-A177-3AD203B41FA5}">
                      <a16:colId xmlns:a16="http://schemas.microsoft.com/office/drawing/2014/main" val="2349603609"/>
                    </a:ext>
                  </a:extLst>
                </a:gridCol>
              </a:tblGrid>
              <a:tr h="3618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Принятое обозначение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Нормальные величины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08222"/>
                  </a:ext>
                </a:extLst>
              </a:tr>
              <a:tr h="5193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Нормальные буферные основания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NBB (normal 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buffer base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всех анионных буферов крови, но приведенных к стандартным условиям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40-60 мммоль/л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633749"/>
                  </a:ext>
                </a:extLst>
              </a:tr>
              <a:tr h="15806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Избыток или дефицит буферных оснований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 (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base excess</a:t>
                      </a: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Смещение буферных оснований по отношению к стандартным условиям, ВЕ= ВВ-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ВВ. В случае ацидоза отмечается дефицит ВВ за счет связывания их нелетучими кислотами. При алкалозе  содержание ВВ возрастает за счет снижения нелетучих кислот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013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138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48DFE2-8E6D-4CEF-ACD1-38089F2D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Нарушения КОС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9B660D-6F82-41D3-8CC6-ED5A28F73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7834"/>
            <a:ext cx="10515600" cy="5292627"/>
          </a:xfrm>
        </p:spPr>
        <p:txBody>
          <a:bodyPr>
            <a:noAutofit/>
          </a:bodyPr>
          <a:lstStyle/>
          <a:p>
            <a:pPr marL="0" indent="4500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Ацидоз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– состояние, развивающееся в следствие увеличение концентрации ионов водорода в жидкостях организма (рН&lt;7,53)</a:t>
            </a:r>
          </a:p>
          <a:p>
            <a:pPr marL="0" indent="4500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Алкалоз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- состояние, развивающееся в следствие  уменьшения концентрации ионов водорода  жидкостях организма (рН &gt;7,45)</a:t>
            </a:r>
          </a:p>
        </p:txBody>
      </p:sp>
    </p:spTree>
    <p:extLst>
      <p:ext uri="{BB962C8B-B14F-4D97-AF65-F5344CB8AC3E}">
        <p14:creationId xmlns:p14="http://schemas.microsoft.com/office/powerpoint/2010/main" val="4026431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071E1-C726-4637-873F-F6A07F95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защиты против ацидоза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7A90E2B-6262-44FF-8E6B-D946C9DC8D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8687" y="1941341"/>
            <a:ext cx="9114625" cy="245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49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798B5-49F3-43F8-BE1C-CC2AE674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742" y="225019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80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8ED903-540C-4422-AB65-E61CB7DB2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978" y="225083"/>
            <a:ext cx="10734822" cy="146560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Студентам необходимо самостоятельно рассмотреть  (повторить) следующие вопросы: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F80EA0-FE46-4548-8160-951DA109F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589" y="151613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1. Понятие об электролитах и электролитической диссоциации. Сильные и слабые электролиты. Константа ионизации слабого электролита. </a:t>
            </a: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2. Понятие о кислотах и основаниях. Теория кислот и оснований </a:t>
            </a:r>
            <a:r>
              <a:rPr lang="ru-RU" dirty="0" err="1"/>
              <a:t>Бренстеда</a:t>
            </a:r>
            <a:r>
              <a:rPr lang="ru-RU" dirty="0"/>
              <a:t>. </a:t>
            </a:r>
            <a:r>
              <a:rPr lang="ru-RU" dirty="0" err="1"/>
              <a:t>Протолитические</a:t>
            </a:r>
            <a:r>
              <a:rPr lang="ru-RU" dirty="0"/>
              <a:t> процессы и равновесия. </a:t>
            </a: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3. Вода как слабый электролит. Ионное произведение воды. Водородный показатель – рН.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66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35606-71CE-433B-BB06-DB98F6F9C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71" y="492369"/>
            <a:ext cx="10603229" cy="68931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основную литературу по дисциплине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069550-BB1D-43BF-B529-1C8371006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82" y="1181686"/>
            <a:ext cx="10692618" cy="4995277"/>
          </a:xfrm>
        </p:spPr>
        <p:txBody>
          <a:bodyPr>
            <a:normAutofit fontScale="92500" lnSpcReduction="20000"/>
          </a:bodyPr>
          <a:lstStyle/>
          <a:p>
            <a:pPr marL="0" lv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1. Ю.А. Ершов Биохимия человека: учебник для вузов / Ю.А. Ершов. – 2-е </a:t>
            </a:r>
            <a:r>
              <a:rPr lang="ru-RU" dirty="0" err="1"/>
              <a:t>изд</a:t>
            </a:r>
            <a:r>
              <a:rPr lang="ru-RU" dirty="0"/>
              <a:t>, </a:t>
            </a:r>
            <a:r>
              <a:rPr lang="ru-RU" dirty="0" err="1"/>
              <a:t>перераб</a:t>
            </a:r>
            <a:r>
              <a:rPr lang="ru-RU" dirty="0"/>
              <a:t>.. и доп. – Москва: Издательство </a:t>
            </a:r>
            <a:r>
              <a:rPr lang="ru-RU" dirty="0" err="1"/>
              <a:t>Юрайт</a:t>
            </a:r>
            <a:r>
              <a:rPr lang="ru-RU" dirty="0"/>
              <a:t>, 2022 – 406с. </a:t>
            </a:r>
            <a:r>
              <a:rPr lang="ru-RU" b="1" i="1" dirty="0"/>
              <a:t>– глава 8.1 Жидкие среды организма(</a:t>
            </a:r>
            <a:r>
              <a:rPr lang="ru-RU" b="1" i="1" dirty="0">
                <a:solidFill>
                  <a:srgbClr val="FF0000"/>
                </a:solidFill>
              </a:rPr>
              <a:t>с.108 – 123</a:t>
            </a:r>
            <a:r>
              <a:rPr lang="ru-RU" b="1" i="1" dirty="0"/>
              <a:t>)</a:t>
            </a:r>
            <a:endParaRPr lang="ru-RU" dirty="0"/>
          </a:p>
          <a:p>
            <a:pPr marL="0" lv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/>
              <a:t>2. Ершов, Ю. А.</a:t>
            </a:r>
            <a:r>
              <a:rPr lang="ru-RU" i="1" dirty="0"/>
              <a:t> </a:t>
            </a:r>
            <a:r>
              <a:rPr lang="ru-RU" dirty="0"/>
              <a:t> Биохимия человека : учебник для вузов / Ю. А. Ершов. — 2-е изд., </a:t>
            </a:r>
            <a:r>
              <a:rPr lang="ru-RU" dirty="0" err="1"/>
              <a:t>перераб</a:t>
            </a:r>
            <a:r>
              <a:rPr lang="ru-RU" dirty="0"/>
              <a:t>. и доп. — Москва : Издательство </a:t>
            </a:r>
            <a:r>
              <a:rPr lang="ru-RU" dirty="0" err="1"/>
              <a:t>Юрайт</a:t>
            </a:r>
            <a:r>
              <a:rPr lang="ru-RU" dirty="0"/>
              <a:t>, 2022. — 466 с. — (Высшее образование). — ISBN 978-5-534-07769-8. — Текст : электронный // Образовательная платформа </a:t>
            </a:r>
            <a:r>
              <a:rPr lang="ru-RU" dirty="0" err="1"/>
              <a:t>Юрайт</a:t>
            </a:r>
            <a:r>
              <a:rPr lang="ru-RU" dirty="0"/>
              <a:t> [сайт]. — URL: </a:t>
            </a:r>
            <a:r>
              <a:rPr lang="ru-RU" dirty="0">
                <a:hlinkClick r:id="rId2"/>
              </a:rPr>
              <a:t>https://urait.ru/bcode/490241</a:t>
            </a:r>
            <a:r>
              <a:rPr lang="ru-RU" dirty="0"/>
              <a:t>.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cap="all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73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16145-49A0-4DBE-AFE3-996924304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8" y="365126"/>
            <a:ext cx="11100582" cy="5633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 ионов водорода в организме: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A101F-0811-4895-B922-137731441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1026942"/>
            <a:ext cx="11100582" cy="515002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1.	Углекислый газ : в сутки его образуется примерно 15000 ммоль. Гидратация углекислого газа приводит к образованию угольной кислоты 10 </a:t>
            </a:r>
            <a:r>
              <a:rPr lang="ru-RU" dirty="0" err="1"/>
              <a:t>тыс</a:t>
            </a:r>
            <a:r>
              <a:rPr lang="ru-RU" dirty="0"/>
              <a:t>- 20 </a:t>
            </a:r>
            <a:r>
              <a:rPr lang="ru-RU" dirty="0" err="1"/>
              <a:t>тыс</a:t>
            </a:r>
            <a:r>
              <a:rPr lang="ru-RU" dirty="0"/>
              <a:t> ммоль/</a:t>
            </a:r>
            <a:r>
              <a:rPr lang="ru-RU" dirty="0" err="1"/>
              <a:t>сут</a:t>
            </a:r>
            <a:r>
              <a:rPr lang="ru-RU" dirty="0"/>
              <a:t>):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	Нелетучие минеральные кислоты (70 ммоль/</a:t>
            </a:r>
            <a:r>
              <a:rPr lang="ru-RU" dirty="0" err="1"/>
              <a:t>сут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3.	Органические кислоты: молочная, пировиноградная, ацетоуксусная и др.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209735-0F65-4A23-9578-CDED458B1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902" y="2277793"/>
            <a:ext cx="5277510" cy="59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7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9F074-A23A-4E36-AC43-1714469E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125976"/>
            <a:ext cx="10467535" cy="5211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рН различных жидких сред организма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35447B4-94E7-415C-AA17-A9FD75A29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136406"/>
              </p:ext>
            </p:extLst>
          </p:nvPr>
        </p:nvGraphicFramePr>
        <p:xfrm>
          <a:off x="590844" y="647114"/>
          <a:ext cx="11437033" cy="5890316"/>
        </p:xfrm>
        <a:graphic>
          <a:graphicData uri="http://schemas.openxmlformats.org/drawingml/2006/table">
            <a:tbl>
              <a:tblPr firstRow="1" firstCol="1" bandRow="1"/>
              <a:tblGrid>
                <a:gridCol w="2823607">
                  <a:extLst>
                    <a:ext uri="{9D8B030D-6E8A-4147-A177-3AD203B41FA5}">
                      <a16:colId xmlns:a16="http://schemas.microsoft.com/office/drawing/2014/main" val="2239701337"/>
                    </a:ext>
                  </a:extLst>
                </a:gridCol>
                <a:gridCol w="3736288">
                  <a:extLst>
                    <a:ext uri="{9D8B030D-6E8A-4147-A177-3AD203B41FA5}">
                      <a16:colId xmlns:a16="http://schemas.microsoft.com/office/drawing/2014/main" val="2112963125"/>
                    </a:ext>
                  </a:extLst>
                </a:gridCol>
                <a:gridCol w="4877138">
                  <a:extLst>
                    <a:ext uri="{9D8B030D-6E8A-4147-A177-3AD203B41FA5}">
                      <a16:colId xmlns:a16="http://schemas.microsoft.com/office/drawing/2014/main" val="1036174262"/>
                    </a:ext>
                  </a:extLst>
                </a:gridCol>
              </a:tblGrid>
              <a:tr h="649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Среда организма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рН</a:t>
                      </a:r>
                      <a:r>
                        <a:rPr lang="ru-RU" sz="2400" i="1" cap="all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(границы / обычный диапазон)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Биологические функции 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175806"/>
                  </a:ext>
                </a:extLst>
              </a:tr>
              <a:tr h="649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Кровь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7,35-7.45</a:t>
                      </a:r>
                      <a:r>
                        <a:rPr lang="ru-RU" sz="2400" i="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,36-7,42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Гомеостатическая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401707"/>
                  </a:ext>
                </a:extLst>
              </a:tr>
              <a:tr h="10094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Ликвор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люмбальный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7,28-7,32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цистернальный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7,32-7,34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Гомеостатическая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625227"/>
                  </a:ext>
                </a:extLst>
              </a:tr>
              <a:tr h="649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Моча 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4,8-7,5</a:t>
                      </a:r>
                      <a:r>
                        <a:rPr lang="ru-RU" sz="2400" b="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5,5-6,5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(7,0)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Гомеостатическая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331518"/>
                  </a:ext>
                </a:extLst>
              </a:tr>
              <a:tr h="649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мешанная слюна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6,8-7,2</a:t>
                      </a: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 7,0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Защитная, пищеварительная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034937"/>
                  </a:ext>
                </a:extLst>
              </a:tr>
              <a:tr h="3248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Желудочный сок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1,5-2,5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Пищеварительная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719317"/>
                  </a:ext>
                </a:extLst>
              </a:tr>
              <a:tr h="649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Панкреатический сок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7,5-8,8 / 7,7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Пищеварительная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461081"/>
                  </a:ext>
                </a:extLst>
              </a:tr>
              <a:tr h="649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Кишечный сок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6,5-7,8</a:t>
                      </a: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 7,2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Пищеварительная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075504"/>
                  </a:ext>
                </a:extLst>
              </a:tr>
              <a:tr h="3248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Желчь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6,9-7,7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Пищеварительная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864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48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7A0BF-EB43-43F3-A07D-51BB6627B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926" y="365126"/>
            <a:ext cx="10537874" cy="5774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рН различных жидких сред организма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BC11FFF-3D97-4BD5-A314-5851B7844D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716367"/>
              </p:ext>
            </p:extLst>
          </p:nvPr>
        </p:nvGraphicFramePr>
        <p:xfrm>
          <a:off x="717451" y="1294524"/>
          <a:ext cx="10059571" cy="4268951"/>
        </p:xfrm>
        <a:graphic>
          <a:graphicData uri="http://schemas.openxmlformats.org/drawingml/2006/table">
            <a:tbl>
              <a:tblPr firstRow="1" firstCol="1" bandRow="1"/>
              <a:tblGrid>
                <a:gridCol w="2898355">
                  <a:extLst>
                    <a:ext uri="{9D8B030D-6E8A-4147-A177-3AD203B41FA5}">
                      <a16:colId xmlns:a16="http://schemas.microsoft.com/office/drawing/2014/main" val="3305575359"/>
                    </a:ext>
                  </a:extLst>
                </a:gridCol>
                <a:gridCol w="3410723">
                  <a:extLst>
                    <a:ext uri="{9D8B030D-6E8A-4147-A177-3AD203B41FA5}">
                      <a16:colId xmlns:a16="http://schemas.microsoft.com/office/drawing/2014/main" val="273695381"/>
                    </a:ext>
                  </a:extLst>
                </a:gridCol>
                <a:gridCol w="3750493">
                  <a:extLst>
                    <a:ext uri="{9D8B030D-6E8A-4147-A177-3AD203B41FA5}">
                      <a16:colId xmlns:a16="http://schemas.microsoft.com/office/drawing/2014/main" val="2769395404"/>
                    </a:ext>
                  </a:extLst>
                </a:gridCol>
              </a:tblGrid>
              <a:tr h="6632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Среда организма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рН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Биологические функции 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254983"/>
                  </a:ext>
                </a:extLst>
              </a:tr>
              <a:tr h="7142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Цитозоль большинства клеток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7,0-7,3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Метаболическая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352872"/>
                  </a:ext>
                </a:extLst>
              </a:tr>
              <a:tr h="1071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Лизосомы 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4,5-5,5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Метаболическая, защитная, обезвреживающая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768478"/>
                  </a:ext>
                </a:extLst>
              </a:tr>
              <a:tr h="1071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Пероксисомы печени и почек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,0-8,0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Метаболическая, защитная, обезвреживающая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973406"/>
                  </a:ext>
                </a:extLst>
              </a:tr>
              <a:tr h="7142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Матрикс митохондрии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,8</a:t>
                      </a:r>
                      <a:endParaRPr lang="ru-RU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Метаболическая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576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17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3B70E3-C770-4FB4-999E-2A6E17657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Регуляция КОС в жидких средах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BC7A51-B11F-46D6-BE38-8A7DBC9E4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115" y="1336432"/>
            <a:ext cx="10706686" cy="344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1) Буферные системы организма 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/>
              <a:t>2) Дыхательная система </a:t>
            </a:r>
          </a:p>
          <a:p>
            <a:endParaRPr lang="ru-RU" sz="4000" dirty="0"/>
          </a:p>
          <a:p>
            <a:pPr marL="0" indent="0">
              <a:buNone/>
            </a:pPr>
            <a:r>
              <a:rPr lang="ru-RU" sz="4000" dirty="0"/>
              <a:t>3) Выделительная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2231288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8BAF5D-A718-410E-B232-4E2E1865D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08" y="365126"/>
            <a:ext cx="10312791" cy="760290"/>
          </a:xfrm>
        </p:spPr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Понятие о буферных растворах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9BD05E-6983-485F-9573-82D30B7C7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793" y="1125416"/>
            <a:ext cx="10711375" cy="4839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Буферные растворы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- это растворы, величина рН которых мало изменяется при добавлении к ним небольших количеств сильных кислот или щелочей, а также при разбавлении.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E2344CA-1E12-4C7D-8A84-00F19BBB6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028" y="3148337"/>
            <a:ext cx="4797661" cy="258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52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1018</Words>
  <Application>Microsoft Office PowerPoint</Application>
  <PresentationFormat>Широкоэкранный</PresentationFormat>
  <Paragraphs>177</Paragraphs>
  <Slides>28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Times New Roman</vt:lpstr>
      <vt:lpstr>Тема Office</vt:lpstr>
      <vt:lpstr>Equation.3</vt:lpstr>
      <vt:lpstr>Microsoft Word Picture</vt:lpstr>
      <vt:lpstr>БУФЕРНЫЕ РАСТВОРЫ. Кислотно- основное состояние организма </vt:lpstr>
      <vt:lpstr>План лекции</vt:lpstr>
      <vt:lpstr>Студентам необходимо самостоятельно рассмотреть  (повторить) следующие вопросы: </vt:lpstr>
      <vt:lpstr>Использовать основную литературу по дисциплине </vt:lpstr>
      <vt:lpstr>Источники ионов водорода в организме: </vt:lpstr>
      <vt:lpstr>рН различных жидких сред организма</vt:lpstr>
      <vt:lpstr>рН различных жидких сред организма</vt:lpstr>
      <vt:lpstr>Регуляция КОС в жидких средах</vt:lpstr>
      <vt:lpstr>Понятие о буферных растворах</vt:lpstr>
      <vt:lpstr>Классификация буферных систем</vt:lpstr>
      <vt:lpstr>Аминокислотные и белковые</vt:lpstr>
      <vt:lpstr>РАСЧЕТ  рН  БУФЕРНЫХ СИСТЕМ </vt:lpstr>
      <vt:lpstr>БУФЕРНАЯ ЕМКОСТЬ </vt:lpstr>
      <vt:lpstr>  БУФЕРНЫЕ СИСТЕМЫ ОРГАНИЗМА  </vt:lpstr>
      <vt:lpstr>Буферная емкость отдельных буферов крови</vt:lpstr>
      <vt:lpstr>ГИДРОКАРБОНАТНАЯ БУФЕРНАЯ СИСТЕМА</vt:lpstr>
      <vt:lpstr>Механизм действия гидрокарбонатного буфера</vt:lpstr>
      <vt:lpstr>ГИДРОФОСФАТНАЯ БУФЕРНАЯ СИСТЕМА МЕХАНИЗМ ДЕЙСТВИЯ </vt:lpstr>
      <vt:lpstr>Белковая буферная система</vt:lpstr>
      <vt:lpstr>Презентация PowerPoint</vt:lpstr>
      <vt:lpstr>Механизм действия гемоглобинового буфера</vt:lpstr>
      <vt:lpstr>Образование гидрокарбонатов в эритроцитах</vt:lpstr>
      <vt:lpstr>Показатели КОС</vt:lpstr>
      <vt:lpstr>Показатели КОС</vt:lpstr>
      <vt:lpstr>Показатели КОС</vt:lpstr>
      <vt:lpstr>Нарушения КОС</vt:lpstr>
      <vt:lpstr>Схема защиты против ацидоза</vt:lpstr>
      <vt:lpstr>Спасибо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БУФЕРНЫЕ РАСТВОРЫ. Кислотно- основное состояние организма</dc:title>
  <dc:creator>Сергей</dc:creator>
  <cp:lastModifiedBy>Сергей</cp:lastModifiedBy>
  <cp:revision>22</cp:revision>
  <dcterms:created xsi:type="dcterms:W3CDTF">2022-09-07T14:25:01Z</dcterms:created>
  <dcterms:modified xsi:type="dcterms:W3CDTF">2022-09-07T16:24:30Z</dcterms:modified>
</cp:coreProperties>
</file>