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256" r:id="rId2"/>
    <p:sldId id="305" r:id="rId3"/>
    <p:sldId id="348" r:id="rId4"/>
    <p:sldId id="349" r:id="rId5"/>
    <p:sldId id="258" r:id="rId6"/>
    <p:sldId id="257" r:id="rId7"/>
    <p:sldId id="260" r:id="rId8"/>
    <p:sldId id="264" r:id="rId9"/>
    <p:sldId id="266" r:id="rId10"/>
    <p:sldId id="263" r:id="rId11"/>
    <p:sldId id="262" r:id="rId12"/>
    <p:sldId id="363" r:id="rId13"/>
    <p:sldId id="268" r:id="rId14"/>
    <p:sldId id="269" r:id="rId15"/>
    <p:sldId id="270" r:id="rId16"/>
    <p:sldId id="271" r:id="rId17"/>
    <p:sldId id="272" r:id="rId18"/>
    <p:sldId id="365" r:id="rId19"/>
    <p:sldId id="278" r:id="rId20"/>
    <p:sldId id="393" r:id="rId21"/>
    <p:sldId id="276" r:id="rId22"/>
    <p:sldId id="307" r:id="rId23"/>
    <p:sldId id="347" r:id="rId24"/>
    <p:sldId id="321" r:id="rId25"/>
    <p:sldId id="394" r:id="rId26"/>
    <p:sldId id="322" r:id="rId27"/>
    <p:sldId id="395" r:id="rId28"/>
    <p:sldId id="332" r:id="rId29"/>
    <p:sldId id="323" r:id="rId30"/>
    <p:sldId id="396" r:id="rId31"/>
    <p:sldId id="397" r:id="rId32"/>
    <p:sldId id="333" r:id="rId33"/>
    <p:sldId id="334" r:id="rId34"/>
    <p:sldId id="335" r:id="rId35"/>
    <p:sldId id="368" r:id="rId36"/>
    <p:sldId id="369" r:id="rId37"/>
    <p:sldId id="370" r:id="rId38"/>
    <p:sldId id="398" r:id="rId39"/>
    <p:sldId id="328" r:id="rId40"/>
    <p:sldId id="367" r:id="rId41"/>
    <p:sldId id="366" r:id="rId42"/>
    <p:sldId id="329" r:id="rId43"/>
    <p:sldId id="352" r:id="rId44"/>
    <p:sldId id="374" r:id="rId45"/>
    <p:sldId id="342" r:id="rId46"/>
    <p:sldId id="340" r:id="rId47"/>
    <p:sldId id="379" r:id="rId48"/>
    <p:sldId id="380" r:id="rId49"/>
    <p:sldId id="381" r:id="rId50"/>
    <p:sldId id="382" r:id="rId51"/>
    <p:sldId id="383" r:id="rId52"/>
    <p:sldId id="330" r:id="rId53"/>
    <p:sldId id="331" r:id="rId54"/>
    <p:sldId id="285" r:id="rId55"/>
    <p:sldId id="298" r:id="rId56"/>
    <p:sldId id="296" r:id="rId57"/>
    <p:sldId id="400" r:id="rId58"/>
    <p:sldId id="401" r:id="rId59"/>
    <p:sldId id="353" r:id="rId60"/>
    <p:sldId id="346" r:id="rId61"/>
    <p:sldId id="299" r:id="rId62"/>
    <p:sldId id="300" r:id="rId63"/>
    <p:sldId id="384" r:id="rId64"/>
    <p:sldId id="290" r:id="rId65"/>
    <p:sldId id="291" r:id="rId66"/>
    <p:sldId id="385" r:id="rId67"/>
    <p:sldId id="361" r:id="rId68"/>
    <p:sldId id="293" r:id="rId69"/>
    <p:sldId id="360" r:id="rId70"/>
    <p:sldId id="287" r:id="rId71"/>
    <p:sldId id="354" r:id="rId72"/>
    <p:sldId id="355" r:id="rId73"/>
    <p:sldId id="358" r:id="rId74"/>
    <p:sldId id="357" r:id="rId75"/>
    <p:sldId id="286" r:id="rId76"/>
    <p:sldId id="387" r:id="rId77"/>
    <p:sldId id="386" r:id="rId78"/>
    <p:sldId id="297" r:id="rId79"/>
    <p:sldId id="392" r:id="rId80"/>
    <p:sldId id="388" r:id="rId81"/>
    <p:sldId id="399" r:id="rId82"/>
    <p:sldId id="390" r:id="rId83"/>
    <p:sldId id="301" r:id="rId84"/>
    <p:sldId id="402" r:id="rId85"/>
    <p:sldId id="304" r:id="rId86"/>
  </p:sldIdLst>
  <p:sldSz cx="9144000" cy="6858000" type="screen4x3"/>
  <p:notesSz cx="6781800"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3300"/>
    <a:srgbClr val="FFCCFF"/>
    <a:srgbClr val="CCCCFF"/>
    <a:srgbClr val="FFFFCC"/>
    <a:srgbClr val="66FFFF"/>
    <a:srgbClr val="00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94660"/>
  </p:normalViewPr>
  <p:slideViewPr>
    <p:cSldViewPr>
      <p:cViewPr varScale="1">
        <p:scale>
          <a:sx n="69" d="100"/>
          <a:sy n="69" d="100"/>
        </p:scale>
        <p:origin x="-100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ru-RU"/>
          </a:p>
        </p:txBody>
      </p:sp>
      <p:sp>
        <p:nvSpPr>
          <p:cNvPr id="132099" name="Rectangle 3"/>
          <p:cNvSpPr>
            <a:spLocks noGrp="1" noChangeArrowheads="1"/>
          </p:cNvSpPr>
          <p:nvPr>
            <p:ph type="dt" sz="quarter"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C88B7F32-0FD3-4BD4-AC45-B0775EB4C006}" type="datetimeFigureOut">
              <a:rPr lang="ru-RU"/>
              <a:pPr/>
              <a:t>19.11.2015</a:t>
            </a:fld>
            <a:endParaRPr lang="ru-RU"/>
          </a:p>
        </p:txBody>
      </p:sp>
      <p:sp>
        <p:nvSpPr>
          <p:cNvPr id="132100" name="Rectangle 4"/>
          <p:cNvSpPr>
            <a:spLocks noGrp="1" noChangeArrowheads="1"/>
          </p:cNvSpPr>
          <p:nvPr>
            <p:ph type="ftr" sz="quarter" idx="2"/>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ru-RU"/>
          </a:p>
        </p:txBody>
      </p:sp>
      <p:sp>
        <p:nvSpPr>
          <p:cNvPr id="132101" name="Rectangle 5"/>
          <p:cNvSpPr>
            <a:spLocks noGrp="1" noChangeArrowheads="1"/>
          </p:cNvSpPr>
          <p:nvPr>
            <p:ph type="sldNum" sz="quarter" idx="3"/>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8C0DB8A-7654-41B0-AC95-D7D6E917870E}" type="slidenum">
              <a:rPr lang="ru-RU"/>
              <a:pPr/>
              <a:t>‹#›</a:t>
            </a:fld>
            <a:endParaRPr lang="ru-RU"/>
          </a:p>
        </p:txBody>
      </p:sp>
    </p:spTree>
    <p:extLst>
      <p:ext uri="{BB962C8B-B14F-4D97-AF65-F5344CB8AC3E}">
        <p14:creationId xmlns:p14="http://schemas.microsoft.com/office/powerpoint/2010/main" val="1441533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4099"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73732" name="Rectangle 4"/>
          <p:cNvSpPr>
            <a:spLocks noGrp="1" noRot="1" noChangeAspect="1" noChangeArrowheads="1" noTextEdit="1"/>
          </p:cNvSpPr>
          <p:nvPr>
            <p:ph type="sldImg" idx="2"/>
          </p:nvPr>
        </p:nvSpPr>
        <p:spPr bwMode="auto">
          <a:xfrm>
            <a:off x="909638"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4103" name="Rectangle 7"/>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9049EF5-8F9F-4C00-9D4A-A79C58A03731}" type="slidenum">
              <a:rPr lang="ru-RU"/>
              <a:pPr>
                <a:defRPr/>
              </a:pPr>
              <a:t>‹#›</a:t>
            </a:fld>
            <a:endParaRPr lang="ru-RU"/>
          </a:p>
        </p:txBody>
      </p:sp>
    </p:spTree>
    <p:extLst>
      <p:ext uri="{BB962C8B-B14F-4D97-AF65-F5344CB8AC3E}">
        <p14:creationId xmlns:p14="http://schemas.microsoft.com/office/powerpoint/2010/main" val="10486155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A4E2570-4002-4A08-AF7F-CCCA509F8DF7}" type="slidenum">
              <a:rPr lang="ru-RU" smtClean="0"/>
              <a:pPr/>
              <a:t>1</a:t>
            </a:fld>
            <a:endParaRPr lang="ru-RU"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863768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99BD6B5-34DA-420B-9DF4-592B2ED98E1A}" type="slidenum">
              <a:rPr lang="ru-RU" smtClean="0"/>
              <a:pPr/>
              <a:t>10</a:t>
            </a:fld>
            <a:endParaRPr lang="ru-RU"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911715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FA95E4B-52F3-4688-AC99-9505AC4889D8}" type="slidenum">
              <a:rPr lang="ru-RU" smtClean="0"/>
              <a:pPr/>
              <a:t>11</a:t>
            </a:fld>
            <a:endParaRPr lang="ru-RU"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799574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D8B92F8-0A80-4988-AE6F-140A1570BB5B}" type="slidenum">
              <a:rPr lang="ru-RU" smtClean="0"/>
              <a:pPr/>
              <a:t>12</a:t>
            </a:fld>
            <a:endParaRPr lang="ru-RU"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861896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8BE5618-555D-443B-97AB-25BD09E3AE38}" type="slidenum">
              <a:rPr lang="ru-RU" smtClean="0"/>
              <a:pPr/>
              <a:t>13</a:t>
            </a:fld>
            <a:endParaRPr lang="ru-RU"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473484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D797343-C0F9-4693-B9C1-B714DA9F2EF5}" type="slidenum">
              <a:rPr lang="ru-RU" smtClean="0"/>
              <a:pPr/>
              <a:t>14</a:t>
            </a:fld>
            <a:endParaRPr lang="ru-RU"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277428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A16A82B-35C9-431A-ACFF-685B928AB694}" type="slidenum">
              <a:rPr lang="ru-RU" smtClean="0"/>
              <a:pPr/>
              <a:t>15</a:t>
            </a:fld>
            <a:endParaRPr lang="ru-RU"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346086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65EF252-8469-4FE6-B043-22544C511409}" type="slidenum">
              <a:rPr lang="ru-RU" smtClean="0"/>
              <a:pPr/>
              <a:t>16</a:t>
            </a:fld>
            <a:endParaRPr lang="ru-RU"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840435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53B15F3-3BB8-4699-91A6-673F42ADE02A}" type="slidenum">
              <a:rPr lang="ru-RU" smtClean="0"/>
              <a:pPr/>
              <a:t>17</a:t>
            </a:fld>
            <a:endParaRPr lang="ru-RU"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513774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53B15F3-3BB8-4699-91A6-673F42ADE02A}" type="slidenum">
              <a:rPr lang="ru-RU" smtClean="0"/>
              <a:pPr/>
              <a:t>18</a:t>
            </a:fld>
            <a:endParaRPr lang="ru-RU"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395773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8658868-98B9-424C-AB06-9238E7B37FB7}" type="slidenum">
              <a:rPr lang="ru-RU" smtClean="0"/>
              <a:pPr/>
              <a:t>19</a:t>
            </a:fld>
            <a:endParaRPr lang="ru-RU"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8253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841750" y="9428163"/>
            <a:ext cx="2938463" cy="496887"/>
          </a:xfrm>
          <a:prstGeom prst="rect">
            <a:avLst/>
          </a:prstGeom>
          <a:noFill/>
          <a:ln w="9525">
            <a:noFill/>
            <a:miter lim="800000"/>
            <a:headEnd/>
            <a:tailEnd/>
          </a:ln>
        </p:spPr>
        <p:txBody>
          <a:bodyPr anchor="b"/>
          <a:lstStyle/>
          <a:p>
            <a:pPr algn="r"/>
            <a:fld id="{5ED266FD-937A-4954-88DB-84D786485711}" type="slidenum">
              <a:rPr lang="ru-RU" sz="1200"/>
              <a:pPr algn="r"/>
              <a:t>2</a:t>
            </a:fld>
            <a:endParaRPr lang="ru-RU"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834494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83C013B-4866-4167-8A30-8FC922311201}" type="slidenum">
              <a:rPr lang="ru-RU" smtClean="0"/>
              <a:pPr/>
              <a:t>21</a:t>
            </a:fld>
            <a:endParaRPr lang="ru-RU"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301068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41860558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153868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841750" y="9428163"/>
            <a:ext cx="2938463" cy="496887"/>
          </a:xfrm>
          <a:prstGeom prst="rect">
            <a:avLst/>
          </a:prstGeom>
          <a:noFill/>
          <a:ln w="9525">
            <a:noFill/>
            <a:miter lim="800000"/>
            <a:headEnd/>
            <a:tailEnd/>
          </a:ln>
        </p:spPr>
        <p:txBody>
          <a:bodyPr anchor="b"/>
          <a:lstStyle/>
          <a:p>
            <a:pPr algn="r"/>
            <a:fld id="{0D77059A-3240-484E-A5FA-FB3B6A26F80C}" type="slidenum">
              <a:rPr lang="ru-RU" sz="1200"/>
              <a:pPr algn="r"/>
              <a:t>24</a:t>
            </a:fld>
            <a:endParaRPr lang="ru-RU"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6062636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3841750" y="9428163"/>
            <a:ext cx="2938463" cy="496887"/>
          </a:xfrm>
          <a:prstGeom prst="rect">
            <a:avLst/>
          </a:prstGeom>
          <a:noFill/>
          <a:ln w="9525">
            <a:noFill/>
            <a:miter lim="800000"/>
            <a:headEnd/>
            <a:tailEnd/>
          </a:ln>
        </p:spPr>
        <p:txBody>
          <a:bodyPr anchor="b"/>
          <a:lstStyle/>
          <a:p>
            <a:pPr algn="r"/>
            <a:fld id="{8102E03A-94AF-4F3E-8A7A-B3DBA9B7F066}" type="slidenum">
              <a:rPr lang="ru-RU" sz="1200"/>
              <a:pPr algn="r"/>
              <a:t>26</a:t>
            </a:fld>
            <a:endParaRPr lang="ru-RU"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651949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712465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41750" y="9428163"/>
            <a:ext cx="2938463" cy="496887"/>
          </a:xfrm>
          <a:prstGeom prst="rect">
            <a:avLst/>
          </a:prstGeom>
          <a:noFill/>
          <a:ln w="9525">
            <a:noFill/>
            <a:miter lim="800000"/>
            <a:headEnd/>
            <a:tailEnd/>
          </a:ln>
        </p:spPr>
        <p:txBody>
          <a:bodyPr anchor="b"/>
          <a:lstStyle/>
          <a:p>
            <a:pPr algn="r"/>
            <a:fld id="{F351B0EA-5DCE-4700-8F12-179418D5A363}" type="slidenum">
              <a:rPr lang="ru-RU" sz="1200"/>
              <a:pPr algn="r"/>
              <a:t>29</a:t>
            </a:fld>
            <a:endParaRPr lang="ru-RU"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762937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41750" y="9428163"/>
            <a:ext cx="2938463" cy="496887"/>
          </a:xfrm>
          <a:prstGeom prst="rect">
            <a:avLst/>
          </a:prstGeom>
          <a:noFill/>
          <a:ln w="9525">
            <a:noFill/>
            <a:miter lim="800000"/>
            <a:headEnd/>
            <a:tailEnd/>
          </a:ln>
        </p:spPr>
        <p:txBody>
          <a:bodyPr anchor="b"/>
          <a:lstStyle/>
          <a:p>
            <a:pPr algn="r"/>
            <a:fld id="{DC4625EC-FC60-402E-961E-805324DF65E6}" type="slidenum">
              <a:rPr lang="ru-RU" sz="1200"/>
              <a:pPr algn="r"/>
              <a:t>32</a:t>
            </a:fld>
            <a:endParaRPr lang="ru-RU"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422563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475107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53757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556528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343868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435881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41750" y="9428163"/>
            <a:ext cx="2938463" cy="496887"/>
          </a:xfrm>
          <a:prstGeom prst="rect">
            <a:avLst/>
          </a:prstGeom>
          <a:noFill/>
          <a:ln w="9525">
            <a:noFill/>
            <a:miter lim="800000"/>
            <a:headEnd/>
            <a:tailEnd/>
          </a:ln>
        </p:spPr>
        <p:txBody>
          <a:bodyPr anchor="b"/>
          <a:lstStyle/>
          <a:p>
            <a:pPr algn="r"/>
            <a:fld id="{B7CC323A-45DF-449D-8A98-8A58BC2772C0}" type="slidenum">
              <a:rPr lang="ru-RU" sz="1200"/>
              <a:pPr algn="r"/>
              <a:t>39</a:t>
            </a:fld>
            <a:endParaRPr lang="ru-RU" sz="120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4022009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41750" y="9428163"/>
            <a:ext cx="2938463" cy="496887"/>
          </a:xfrm>
          <a:prstGeom prst="rect">
            <a:avLst/>
          </a:prstGeom>
          <a:noFill/>
          <a:ln w="9525">
            <a:noFill/>
            <a:miter lim="800000"/>
            <a:headEnd/>
            <a:tailEnd/>
          </a:ln>
        </p:spPr>
        <p:txBody>
          <a:bodyPr anchor="b"/>
          <a:lstStyle/>
          <a:p>
            <a:pPr algn="r"/>
            <a:fld id="{DB86C9F2-1E61-486F-9736-C71D042FC8E1}" type="slidenum">
              <a:rPr lang="ru-RU" sz="1200"/>
              <a:pPr algn="r"/>
              <a:t>42</a:t>
            </a:fld>
            <a:endParaRPr lang="ru-RU" sz="12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3738339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869884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41750" y="9428163"/>
            <a:ext cx="2938463" cy="496887"/>
          </a:xfrm>
          <a:prstGeom prst="rect">
            <a:avLst/>
          </a:prstGeom>
          <a:noFill/>
          <a:ln w="9525">
            <a:noFill/>
            <a:miter lim="800000"/>
            <a:headEnd/>
            <a:tailEnd/>
          </a:ln>
        </p:spPr>
        <p:txBody>
          <a:bodyPr anchor="b"/>
          <a:lstStyle/>
          <a:p>
            <a:pPr algn="r"/>
            <a:fld id="{895B7056-DD83-454B-B4E1-B3072DEC115E}" type="slidenum">
              <a:rPr lang="ru-RU" sz="1200"/>
              <a:pPr algn="r"/>
              <a:t>45</a:t>
            </a:fld>
            <a:endParaRPr lang="ru-RU" sz="120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4255841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72840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754493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073891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41750" y="9428163"/>
            <a:ext cx="2938463" cy="496887"/>
          </a:xfrm>
          <a:prstGeom prst="rect">
            <a:avLst/>
          </a:prstGeom>
          <a:noFill/>
          <a:ln w="9525">
            <a:noFill/>
            <a:miter lim="800000"/>
            <a:headEnd/>
            <a:tailEnd/>
          </a:ln>
        </p:spPr>
        <p:txBody>
          <a:bodyPr anchor="b"/>
          <a:lstStyle/>
          <a:p>
            <a:pPr algn="r"/>
            <a:fld id="{DA719696-0B80-4A75-99AD-5900A02AC364}" type="slidenum">
              <a:rPr lang="ru-RU" sz="1200"/>
              <a:pPr algn="r"/>
              <a:t>49</a:t>
            </a:fld>
            <a:endParaRPr lang="ru-RU"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369727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1249862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7141313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788623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6F2C1C74-9542-467F-85AA-2316D36E5492}" type="slidenum">
              <a:rPr lang="ru-RU" smtClean="0"/>
              <a:pPr/>
              <a:t>54</a:t>
            </a:fld>
            <a:endParaRPr lang="ru-RU"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543782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506839C-ABBE-475C-8C27-98F65B2A4BE7}" type="slidenum">
              <a:rPr lang="ru-RU" smtClean="0"/>
              <a:pPr/>
              <a:t>55</a:t>
            </a:fld>
            <a:endParaRPr lang="ru-RU"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603307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D023052-8270-4E22-A146-3E5A59C83351}" type="slidenum">
              <a:rPr lang="ru-RU" smtClean="0"/>
              <a:pPr/>
              <a:t>56</a:t>
            </a:fld>
            <a:endParaRPr lang="ru-RU"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3804212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98349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42862730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85B19F48-84C9-40E4-9EB1-4742B77BCADC}" type="slidenum">
              <a:rPr lang="ru-RU" smtClean="0"/>
              <a:pPr/>
              <a:t>61</a:t>
            </a:fld>
            <a:endParaRPr lang="ru-RU"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392951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E303C7C-2571-4501-9381-242D948BA624}" type="slidenum">
              <a:rPr lang="ru-RU" smtClean="0"/>
              <a:pPr/>
              <a:t>62</a:t>
            </a:fld>
            <a:endParaRPr lang="ru-RU"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5300504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54D5011-F13A-47CB-A2E9-033D1E4239D1}" type="slidenum">
              <a:rPr lang="ru-RU" smtClean="0"/>
              <a:pPr/>
              <a:t>64</a:t>
            </a:fld>
            <a:endParaRPr lang="ru-RU"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504384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D2F3786-33A8-48C7-A818-D9B3A988DD06}" type="slidenum">
              <a:rPr lang="ru-RU" smtClean="0"/>
              <a:pPr/>
              <a:t>5</a:t>
            </a:fld>
            <a:endParaRPr lang="ru-RU"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27218220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94B5679-996B-40CE-9763-725024067F19}" type="slidenum">
              <a:rPr lang="ru-RU" smtClean="0"/>
              <a:pPr/>
              <a:t>65</a:t>
            </a:fld>
            <a:endParaRPr lang="ru-RU"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9674670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31086863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E5EF3EA-9EDE-4560-86B5-95A53940994B}" type="slidenum">
              <a:rPr lang="ru-RU" smtClean="0"/>
              <a:pPr/>
              <a:t>68</a:t>
            </a:fld>
            <a:endParaRPr lang="ru-RU"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8637224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4898335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9ADD8B3-9B1B-49F4-97DC-AC4EA386612F}" type="slidenum">
              <a:rPr lang="ru-RU" smtClean="0"/>
              <a:pPr/>
              <a:t>70</a:t>
            </a:fld>
            <a:endParaRPr lang="ru-RU"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369791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2283050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6767605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163754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111F830-363A-490D-B96D-4124535A44DC}" type="slidenum">
              <a:rPr lang="ru-RU" smtClean="0"/>
              <a:pPr/>
              <a:t>74</a:t>
            </a:fld>
            <a:endParaRPr lang="ru-RU"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31494049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EC5198ED-0158-4D66-BDDC-5D9B3A0484E6}" type="slidenum">
              <a:rPr lang="ru-RU" smtClean="0"/>
              <a:pPr/>
              <a:t>75</a:t>
            </a:fld>
            <a:endParaRPr lang="ru-RU"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49313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D8B92F8-0A80-4988-AE6F-140A1570BB5B}" type="slidenum">
              <a:rPr lang="ru-RU" smtClean="0"/>
              <a:pPr/>
              <a:t>6</a:t>
            </a:fld>
            <a:endParaRPr lang="ru-RU"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3388829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200F726-7C71-44DA-B1C6-3B62844942E7}" type="slidenum">
              <a:rPr lang="ru-RU" smtClean="0"/>
              <a:pPr/>
              <a:t>78</a:t>
            </a:fld>
            <a:endParaRPr lang="ru-RU"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6977015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E77FA633-549A-4DB2-9D61-CF0921F6DD91}" type="slidenum">
              <a:rPr lang="ru-RU" smtClean="0"/>
              <a:pPr/>
              <a:t>83</a:t>
            </a:fld>
            <a:endParaRPr lang="ru-RU"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372850820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endParaRPr lang="ru-RU" smtClean="0"/>
          </a:p>
        </p:txBody>
      </p:sp>
    </p:spTree>
    <p:extLst>
      <p:ext uri="{BB962C8B-B14F-4D97-AF65-F5344CB8AC3E}">
        <p14:creationId xmlns:p14="http://schemas.microsoft.com/office/powerpoint/2010/main" val="280110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E52617A-A6DF-4856-9A7F-041F4F1B578A}" type="slidenum">
              <a:rPr lang="ru-RU" smtClean="0"/>
              <a:pPr/>
              <a:t>7</a:t>
            </a:fld>
            <a:endParaRPr lang="ru-RU"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05911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D006483-B194-4346-A59E-5DB2ACBCA395}" type="slidenum">
              <a:rPr lang="ru-RU" smtClean="0"/>
              <a:pPr/>
              <a:t>8</a:t>
            </a:fld>
            <a:endParaRPr lang="ru-RU"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75790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3CF5106-FFA8-4DC8-B87B-20FDF5FE7D18}" type="slidenum">
              <a:rPr lang="ru-RU" smtClean="0"/>
              <a:pPr/>
              <a:t>9</a:t>
            </a:fld>
            <a:endParaRPr lang="ru-RU"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63307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CC47155-1D2B-4E06-A3EC-042B54B835F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67C6AF0-7FC3-4CFB-8EA0-E8D52AE237A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43029E8-8A33-434B-9F85-7023A613E9F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5319847-0680-4C98-8905-5254437BB19C}"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5A47DE9-DAC9-4516-A6EA-D766BC52F82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721DFB0-B92C-4E25-B9BE-6D65A6A99234}"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F45FF63-F864-485A-8AC6-902F866C873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C0F16C0-0882-417C-972E-085925DCBD1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E150C0F-72C6-454A-9DDC-63CCF0F4387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DA8B756-F1BD-431B-AF87-FE09F70420C6}"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1B5648B-6206-4BD1-ADED-348DE4EA5E4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FEE9A7-8ED9-450A-BB7A-C4AD0404780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ru.wikipedia.org/wiki/%D0%A4%D0%B0%D0%B9%D0%BB:Hubbdert-curve.pn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images.yandex.ru/yandsearch?source=wiz&amp;text=%D0%B2%D0%B0%D1%80%D0%B8%D0%B0%D1%86%D0%B8%D0%BE%D0%BD%D0%BD%D1%8B%D0%B9%20%D1%80%D1%8F%D0%B4%20%D1%80%D0%B0%D1%81%D0%BF%D1%80%D0%B5%D0%B4%D0%B5%D0%BB%D0%B5%D0%BD%D0%B8%D1%8F%20%D0%BF%D1%80%D0%B8%D0%B7%D0%BD%D0%B0%D0%BA%D0%B0%20%D1%80%D0%B8%D1%81%D1%83%D0%BD%D0%BE%D0%BA&amp;noreask=1&amp;pos=1&amp;rpt=simage&amp;lr=48&amp;uinfo=sw-1263-sh-809-fw-1038-fh-598-pd-1&amp;img_url=http://www.disser.ru/img/audit/260/2.gif"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medico.ru/medatlas/post/1117469210_01_168_1.jpg"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dic.academic.ru/pictures/enc_medicine/0268151645.jpg" TargetMode="Externa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8" Type="http://schemas.openxmlformats.org/officeDocument/2006/relationships/hyperlink" Target="https://ru.wikipedia.org/wiki/%D0%AD%D0%BC%D0%B1%D1%80%D0%B8%D0%BE%D0%BD%D0%B0%D0%BB%D1%8C%D0%BD%D0%B0%D1%8F_%D0%BF%D1%83%D0%BF%D0%BE%D1%87%D0%BD%D0%B0%D1%8F_%D0%B3%D1%80%D1%8B%D0%B6%D0%B0" TargetMode="External"/><Relationship Id="rId3" Type="http://schemas.openxmlformats.org/officeDocument/2006/relationships/hyperlink" Target="https://ru.wikipedia.org/wiki/%D0%A6%D0%9D%D0%A1" TargetMode="External"/><Relationship Id="rId7" Type="http://schemas.openxmlformats.org/officeDocument/2006/relationships/hyperlink" Target="https://ru.wikipedia.org/wiki/%D0%9F%D0%BE%D0%BB%D0%B8%D0%B4%D0%B0%D0%BA%D1%82%D0%B8%D0%BB%D0%B8%D1%8F" TargetMode="External"/><Relationship Id="rId2" Type="http://schemas.openxmlformats.org/officeDocument/2006/relationships/hyperlink" Target="https://ru.wikipedia.org/wiki/%D0%9C%D0%B8%D0%BA%D1%80%D0%BE%D1%86%D0%B5%D1%84%D0%B0%D0%BB%D0%B8%D1%8F" TargetMode="External"/><Relationship Id="rId1" Type="http://schemas.openxmlformats.org/officeDocument/2006/relationships/slideLayout" Target="../slideLayouts/slideLayout7.xml"/><Relationship Id="rId6" Type="http://schemas.openxmlformats.org/officeDocument/2006/relationships/hyperlink" Target="https://ru.wikipedia.org/wiki/%D0%A0%D0%BE%D0%B3%D0%BE%D0%B2%D0%B8%D1%86%D0%B0" TargetMode="External"/><Relationship Id="rId5" Type="http://schemas.openxmlformats.org/officeDocument/2006/relationships/hyperlink" Target="https://ru.wikipedia.org/wiki/%D0%9A%D0%BE%D0%BB%D0%BE%D0%B1%D0%BE%D0%BC%D0%B0" TargetMode="External"/><Relationship Id="rId4" Type="http://schemas.openxmlformats.org/officeDocument/2006/relationships/hyperlink" Target="https://ru.wikipedia.org/w/index.php?title=%D0%9C%D0%B8%D0%BA%D1%80%D0%BE%D1%84%D1%82%D0%B0%D0%BB%D1%8C%D0%BC%D0%B8%D1%8F&amp;action=edit&amp;redlink=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botan0.ru/files/biology/image116.gif"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hyperlink" Target="https://ru.wikipedia.org/wiki/%D0%94%D0%B5%D1%84%D0%B5%D0%BA%D1%82_%D0%BC%D0%B5%D0%B6%D0%B6%D0%B5%D0%BB%D1%83%D0%B4%D0%BE%D1%87%D0%BA%D0%BE%D0%B2%D0%BE%D0%B9_%D0%BF%D0%B5%D1%80%D0%B5%D0%B3%D0%BE%D1%80%D0%BE%D0%B4%D0%BA%D0%B8" TargetMode="External"/><Relationship Id="rId3" Type="http://schemas.openxmlformats.org/officeDocument/2006/relationships/hyperlink" Target="https://ru.wikipedia.org/wiki/%D0%9A%D0%BE%D0%B7%D0%B5%D0%BB%D0%BE%D0%BA_(%D1%83%D1%88%D0%BD%D0%B0%D1%8F_%D1%80%D0%B0%D0%BA%D0%BE%D0%B2%D0%B8%D0%BD%D0%B0)" TargetMode="External"/><Relationship Id="rId7" Type="http://schemas.openxmlformats.org/officeDocument/2006/relationships/hyperlink" Target="https://ru.wikipedia.org/wiki/%D0%9F%D0%BE%D1%80%D0%BE%D0%BA%D0%B8_%D1%81%D0%B5%D1%80%D0%B4%D1%86%D0%B0" TargetMode="External"/><Relationship Id="rId12" Type="http://schemas.openxmlformats.org/officeDocument/2006/relationships/image" Target="../media/image16.jpeg"/><Relationship Id="rId2" Type="http://schemas.openxmlformats.org/officeDocument/2006/relationships/hyperlink" Target="https://ru.wikipedia.org/wiki/%D0%A7%D0%B5%D1%80%D0%B5%D0%BF" TargetMode="External"/><Relationship Id="rId1" Type="http://schemas.openxmlformats.org/officeDocument/2006/relationships/slideLayout" Target="../slideLayouts/slideLayout7.xml"/><Relationship Id="rId6" Type="http://schemas.openxmlformats.org/officeDocument/2006/relationships/hyperlink" Target="https://ru.wikipedia.org/wiki/%D0%93%D1%80%D1%83%D0%B4%D0%BD%D0%B0%D1%8F_%D0%BA%D0%BB%D0%B5%D1%82%D0%BA%D0%B0" TargetMode="External"/><Relationship Id="rId11" Type="http://schemas.openxmlformats.org/officeDocument/2006/relationships/hyperlink" Target="http://www.pedlib.ru/books1/4/0472/image018.jpg" TargetMode="External"/><Relationship Id="rId5" Type="http://schemas.openxmlformats.org/officeDocument/2006/relationships/hyperlink" Target="https://ru.wikipedia.org/wiki/%D0%93%D1%80%D1%83%D0%B4%D0%B8%D0%BD%D0%B0" TargetMode="External"/><Relationship Id="rId10" Type="http://schemas.openxmlformats.org/officeDocument/2006/relationships/hyperlink" Target="https://ru.wikipedia.org/wiki/%D0%9C%D0%BE%D0%B7%D0%BE%D0%BB%D0%B8%D1%81%D1%82%D0%BE%D0%B5_%D1%82%D0%B5%D0%BB%D0%BE" TargetMode="External"/><Relationship Id="rId4" Type="http://schemas.openxmlformats.org/officeDocument/2006/relationships/hyperlink" Target="https://ru.wikipedia.org/wiki/%D0%9D%D0%B0%D1%80%D1%83%D0%B6%D0%BD%D1%8B%D0%B9_%D1%81%D0%BB%D1%83%D1%85%D0%BE%D0%B2%D0%BE%D0%B9_%D0%BF%D1%80%D0%BE%D1%85%D0%BE%D0%B4" TargetMode="External"/><Relationship Id="rId9" Type="http://schemas.openxmlformats.org/officeDocument/2006/relationships/hyperlink" Target="https://ru.wikipedia.org/wiki/%D0%9C%D0%BE%D0%B7%D0%B6%D0%B5%D1%87%D0%BE%D0%B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hyperlink" Target="http://kirsman113.files.wordpress.com/2010/08/downsindrome.jpg" TargetMode="External"/><Relationship Id="rId7"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ru.wikipedia.org/wiki/%D0%AD%D0%BF%D0%B8%D0%BA%D0%B0%D0%BD%D1%82%D1%83%D1%81" TargetMode="External"/><Relationship Id="rId7" Type="http://schemas.openxmlformats.org/officeDocument/2006/relationships/image" Target="../media/image24.jpeg"/><Relationship Id="rId2" Type="http://schemas.openxmlformats.org/officeDocument/2006/relationships/hyperlink" Target="https://ru.wikipedia.org/wiki/%D0%91%D1%80%D0%B0%D1%85%D0%B8%D1%86%D0%B5%D1%84%D0%B0%D0%BB%D0%B8%D1%8F" TargetMode="External"/><Relationship Id="rId1" Type="http://schemas.openxmlformats.org/officeDocument/2006/relationships/slideLayout" Target="../slideLayouts/slideLayout7.xml"/><Relationship Id="rId6" Type="http://schemas.openxmlformats.org/officeDocument/2006/relationships/hyperlink" Target="https://ru.wikipedia.org/wiki/%D0%9A%D0%B0%D1%82%D0%B0%D1%80%D0%B0%D0%BA%D1%82%D0%B0" TargetMode="External"/><Relationship Id="rId5" Type="http://schemas.openxmlformats.org/officeDocument/2006/relationships/hyperlink" Target="https://ru.wikipedia.org/w/index.php?title=%D0%91%D1%80%D0%B0%D1%85%D0%B8%D0%BC%D0%B5%D0%B7%D0%BE%D1%84%D0%B0%D0%BB%D0%B0%D0%BD%D0%B3%D0%B8%D1%8F&amp;action=edit&amp;redlink=1" TargetMode="External"/><Relationship Id="rId4" Type="http://schemas.openxmlformats.org/officeDocument/2006/relationships/hyperlink" Target="https://ru.wikipedia.org/wiki/%D0%9C%D1%8B%D1%88%D0%B5%D1%87%D0%BD%D0%B0%D1%8F_%D0%B3%D0%B8%D0%BF%D0%BE%D1%82%D0%BE%D0%BD%D0%B8%D1%8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ru.wikipedia.org/wiki/%D0%9A%D0%BE%D1%81%D0%BE%D0%B3%D0%BB%D0%B0%D0%B7%D0%B8%D0%B5" TargetMode="External"/><Relationship Id="rId13" Type="http://schemas.openxmlformats.org/officeDocument/2006/relationships/hyperlink" Target="https://ru.wikipedia.org/wiki/%D0%9B%D0%B5%D0%B9%D0%BA%D0%BE%D0%B7" TargetMode="External"/><Relationship Id="rId3" Type="http://schemas.openxmlformats.org/officeDocument/2006/relationships/hyperlink" Target="https://ru.wikipedia.org/wiki/%D0%9D%D1%91%D0%B1%D0%BE" TargetMode="External"/><Relationship Id="rId7" Type="http://schemas.openxmlformats.org/officeDocument/2006/relationships/hyperlink" Target="https://ru.wikipedia.org/wiki/%D0%A1%D1%82%D1%80%D0%B0%D0%B1%D0%B8%D0%B7%D0%BC" TargetMode="External"/><Relationship Id="rId12" Type="http://schemas.openxmlformats.org/officeDocument/2006/relationships/hyperlink" Target="https://ru.wikipedia.org/wiki/%D0%90%D1%82%D1%80%D0%B5%D0%B7%D0%B8%D1%8F" TargetMode="External"/><Relationship Id="rId2" Type="http://schemas.openxmlformats.org/officeDocument/2006/relationships/hyperlink" Target="https://ru.wikipedia.org/wiki/%D0%9A%D0%BB%D0%B8%D0%BD%D0%BE%D0%B4%D0%B0%D0%BA%D1%82%D0%B8%D0%BB%D0%B8%D1%8F" TargetMode="External"/><Relationship Id="rId1" Type="http://schemas.openxmlformats.org/officeDocument/2006/relationships/slideLayout" Target="../slideLayouts/slideLayout7.xml"/><Relationship Id="rId6" Type="http://schemas.openxmlformats.org/officeDocument/2006/relationships/hyperlink" Target="https://ru.wikipedia.org/wiki/%D0%92%D1%80%D0%BE%D0%B6%D0%B4%D1%91%D0%BD%D0%BD%D1%8B%D0%B9_%D0%BF%D0%BE%D1%80%D0%BE%D0%BA_%D1%81%D0%B5%D1%80%D0%B4%D1%86%D0%B0" TargetMode="External"/><Relationship Id="rId11" Type="http://schemas.openxmlformats.org/officeDocument/2006/relationships/hyperlink" Target="https://ru.wikipedia.org/wiki/%D0%A1%D1%82%D0%B5%D0%BD%D0%BE%D0%B7" TargetMode="External"/><Relationship Id="rId5" Type="http://schemas.openxmlformats.org/officeDocument/2006/relationships/hyperlink" Target="https://ru.wikipedia.org/wiki/%D0%95%D0%B4%D0%B8%D0%BD%D1%81%D1%82%D0%B2%D0%B5%D0%BD%D0%BD%D0%B0%D1%8F_%D0%BF%D0%BE%D0%BF%D0%B5%D1%80%D0%B5%D1%87%D0%BD%D0%B0%D1%8F_%D0%BB%D0%B0%D0%B4%D0%BE%D0%BD%D0%BD%D0%B0%D1%8F_%D1%81%D0%BA%D0%BB%D0%B0%D0%B4%D0%BA%D0%B0" TargetMode="External"/><Relationship Id="rId10" Type="http://schemas.openxmlformats.org/officeDocument/2006/relationships/hyperlink" Target="https://ru.wikipedia.org/wiki/%D0%AD%D0%BF%D0%B8%D0%BB%D0%B5%D0%BF%D1%81%D0%B8%D1%8F" TargetMode="External"/><Relationship Id="rId4" Type="http://schemas.openxmlformats.org/officeDocument/2006/relationships/hyperlink" Target="https://ru.wikipedia.org/wiki/%D0%AF%D0%B7%D1%8B%D0%BA" TargetMode="External"/><Relationship Id="rId9" Type="http://schemas.openxmlformats.org/officeDocument/2006/relationships/hyperlink" Target="https://ru.wikipedia.org/w/index.php?title=%D0%9F%D1%8F%D1%82%D0%BD%D0%B0_%D0%91%D1%80%D1%83%D1%88%D1%84%D0%B8%D0%BB%D1%8C%D0%B4%D0%B0&amp;action=edit&amp;redlink=1" TargetMode="External"/><Relationship Id="rId1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upload.wikimedia.org/wikipedia/commons/c/c9/Criduchat.jpg"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img0.liveinternet.ru/images/attach/c/0/42/990/42990524_andruhovich1.jpg"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humbio.ru/humbio/genexp/x00a9377.htm" TargetMode="External"/><Relationship Id="rId4" Type="http://schemas.openxmlformats.org/officeDocument/2006/relationships/hyperlink" Target="http://humbio.ru/humbio/genexp/x00a9350.ht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readerdream.ru/content/_art/978.jpg"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56.xml.rels><?xml version="1.0" encoding="UTF-8" standalone="yes"?>
<Relationships xmlns="http://schemas.openxmlformats.org/package/2006/relationships"><Relationship Id="rId3" Type="http://schemas.openxmlformats.org/officeDocument/2006/relationships/hyperlink" Target="http://www.mygeneticdiet.ru/UserFiles/Image/aurec.gif" TargetMode="External"/><Relationship Id="rId7"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hyperlink" Target="http://www.textstudio.spb.ru:9000/images/_lj_fedjaevskaja/fenilketonuria/_DSC2577.jpg" TargetMode="External"/><Relationship Id="rId4" Type="http://schemas.openxmlformats.org/officeDocument/2006/relationships/image" Target="../media/image46.png"/></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ru.wikipedia.org/wiki/%D0%9A%D0%BE%D0%BB%D0%BE%D0%B1%D0%BE%D0%BC%D0%B0"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content.foto.mail.ru/bk/juliy13/_blogs/i-117.jpg"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63.jpeg"/><Relationship Id="rId4" Type="http://schemas.openxmlformats.org/officeDocument/2006/relationships/image" Target="../media/image62.jpeg"/></Relationships>
</file>

<file path=ppt/slides/_rels/slide75.xml.rels><?xml version="1.0" encoding="UTF-8" standalone="yes"?>
<Relationships xmlns="http://schemas.openxmlformats.org/package/2006/relationships"><Relationship Id="rId3" Type="http://schemas.openxmlformats.org/officeDocument/2006/relationships/hyperlink" Target="http://www.health.qld.gov.au/consent/images/Amino_7%20July.jpg"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64.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cellbiol.ru/files/u1/Barr.gif" TargetMode="External"/><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7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4643438" y="1196752"/>
            <a:ext cx="4033837" cy="3293209"/>
          </a:xfrm>
          <a:prstGeom prst="rect">
            <a:avLst/>
          </a:prstGeom>
          <a:noFill/>
          <a:ln w="9525">
            <a:noFill/>
            <a:miter lim="800000"/>
            <a:headEnd/>
            <a:tailEnd/>
          </a:ln>
        </p:spPr>
        <p:txBody>
          <a:bodyPr>
            <a:spAutoFit/>
          </a:bodyPr>
          <a:lstStyle/>
          <a:p>
            <a:pPr>
              <a:spcBef>
                <a:spcPct val="50000"/>
              </a:spcBef>
            </a:pPr>
            <a:r>
              <a:rPr lang="ru-RU" sz="3200" b="1" dirty="0"/>
              <a:t>Наследственность и </a:t>
            </a:r>
            <a:r>
              <a:rPr lang="ru-RU" sz="3200" b="1" dirty="0" smtClean="0"/>
              <a:t>ее формы. </a:t>
            </a:r>
          </a:p>
          <a:p>
            <a:pPr>
              <a:spcBef>
                <a:spcPct val="50000"/>
              </a:spcBef>
            </a:pPr>
            <a:r>
              <a:rPr lang="ru-RU" sz="3200" b="1" dirty="0" smtClean="0"/>
              <a:t>Наследственные </a:t>
            </a:r>
            <a:r>
              <a:rPr lang="ru-RU" sz="3200" b="1" dirty="0"/>
              <a:t>болезни   </a:t>
            </a:r>
            <a:r>
              <a:rPr lang="ru-RU" sz="3200" b="1" dirty="0" smtClean="0"/>
              <a:t>как вариант изменчивости </a:t>
            </a:r>
            <a:endParaRPr lang="ru-RU" sz="3200" dirty="0"/>
          </a:p>
        </p:txBody>
      </p:sp>
      <p:sp>
        <p:nvSpPr>
          <p:cNvPr id="2051" name="TextBox 2"/>
          <p:cNvSpPr txBox="1">
            <a:spLocks noChangeArrowheads="1"/>
          </p:cNvSpPr>
          <p:nvPr/>
        </p:nvSpPr>
        <p:spPr bwMode="auto">
          <a:xfrm>
            <a:off x="4714875" y="4929188"/>
            <a:ext cx="4214813" cy="923330"/>
          </a:xfrm>
          <a:prstGeom prst="rect">
            <a:avLst/>
          </a:prstGeom>
          <a:noFill/>
          <a:ln w="9525">
            <a:noFill/>
            <a:miter lim="800000"/>
            <a:headEnd/>
            <a:tailEnd/>
          </a:ln>
        </p:spPr>
        <p:txBody>
          <a:bodyPr>
            <a:spAutoFit/>
          </a:bodyPr>
          <a:lstStyle/>
          <a:p>
            <a:r>
              <a:rPr lang="ru-RU" dirty="0"/>
              <a:t>Кафедра биологии </a:t>
            </a:r>
            <a:r>
              <a:rPr lang="ru-RU" dirty="0" err="1" smtClean="0"/>
              <a:t>ОрГМУ</a:t>
            </a:r>
            <a:r>
              <a:rPr lang="ru-RU" dirty="0" smtClean="0"/>
              <a:t>, стоматологический факультет,</a:t>
            </a:r>
            <a:endParaRPr lang="ru-RU" dirty="0"/>
          </a:p>
          <a:p>
            <a:r>
              <a:rPr lang="ru-RU" dirty="0" smtClean="0"/>
              <a:t>лекция проф</a:t>
            </a:r>
            <a:r>
              <a:rPr lang="ru-RU" dirty="0"/>
              <a:t>. </a:t>
            </a:r>
            <a:r>
              <a:rPr lang="ru-RU" dirty="0" err="1" smtClean="0"/>
              <a:t>Немцевой</a:t>
            </a:r>
            <a:r>
              <a:rPr lang="ru-RU" dirty="0" smtClean="0"/>
              <a:t> </a:t>
            </a:r>
            <a:r>
              <a:rPr lang="ru-RU" dirty="0"/>
              <a:t>Н.В.</a:t>
            </a:r>
          </a:p>
        </p:txBody>
      </p:sp>
      <p:pic>
        <p:nvPicPr>
          <p:cNvPr id="2052" name="Picture 4" descr="http://www.membrana.ru/storage/img/4/4l1.jpg"/>
          <p:cNvPicPr>
            <a:picLocks noChangeAspect="1" noChangeArrowheads="1"/>
          </p:cNvPicPr>
          <p:nvPr/>
        </p:nvPicPr>
        <p:blipFill>
          <a:blip r:embed="rId3" cstate="print"/>
          <a:srcRect/>
          <a:stretch>
            <a:fillRect/>
          </a:stretch>
        </p:blipFill>
        <p:spPr bwMode="auto">
          <a:xfrm>
            <a:off x="0" y="0"/>
            <a:ext cx="4552950" cy="4676775"/>
          </a:xfrm>
          <a:prstGeom prst="rect">
            <a:avLst/>
          </a:prstGeom>
          <a:noFill/>
          <a:ln w="9525">
            <a:noFill/>
            <a:miter lim="800000"/>
            <a:headEnd/>
            <a:tailEnd/>
          </a:ln>
        </p:spPr>
      </p:pic>
      <p:pic>
        <p:nvPicPr>
          <p:cNvPr id="2053" name="Picture 10" descr="http://www.zoofirma.ru/images/knigi/0999/0972.jpg"/>
          <p:cNvPicPr>
            <a:picLocks noChangeAspect="1" noChangeArrowheads="1"/>
          </p:cNvPicPr>
          <p:nvPr/>
        </p:nvPicPr>
        <p:blipFill>
          <a:blip r:embed="rId4" cstate="print"/>
          <a:srcRect/>
          <a:stretch>
            <a:fillRect/>
          </a:stretch>
        </p:blipFill>
        <p:spPr bwMode="auto">
          <a:xfrm>
            <a:off x="0" y="4643438"/>
            <a:ext cx="2698750" cy="1857375"/>
          </a:xfrm>
          <a:prstGeom prst="rect">
            <a:avLst/>
          </a:prstGeom>
          <a:noFill/>
          <a:ln w="9525">
            <a:noFill/>
            <a:miter lim="800000"/>
            <a:headEnd/>
            <a:tailEnd/>
          </a:ln>
        </p:spPr>
      </p:pic>
      <p:pic>
        <p:nvPicPr>
          <p:cNvPr id="2054" name="Picture 14" descr="http://creationwiki.org/pool/images/d/d2/Bull_egipt.jpeg"/>
          <p:cNvPicPr>
            <a:picLocks noChangeAspect="1" noChangeArrowheads="1"/>
          </p:cNvPicPr>
          <p:nvPr/>
        </p:nvPicPr>
        <p:blipFill>
          <a:blip r:embed="rId5" cstate="print"/>
          <a:srcRect/>
          <a:stretch>
            <a:fillRect/>
          </a:stretch>
        </p:blipFill>
        <p:spPr bwMode="auto">
          <a:xfrm>
            <a:off x="2071688" y="4643438"/>
            <a:ext cx="2487612"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755650" y="1628775"/>
            <a:ext cx="7848600" cy="2227263"/>
          </a:xfrm>
          <a:prstGeom prst="rect">
            <a:avLst/>
          </a:prstGeom>
          <a:noFill/>
          <a:ln w="9525">
            <a:noFill/>
            <a:miter lim="800000"/>
            <a:headEnd/>
            <a:tailEnd/>
          </a:ln>
        </p:spPr>
        <p:txBody>
          <a:bodyPr>
            <a:spAutoFit/>
          </a:bodyPr>
          <a:lstStyle/>
          <a:p>
            <a:pPr>
              <a:spcBef>
                <a:spcPct val="50000"/>
              </a:spcBef>
            </a:pPr>
            <a:r>
              <a:rPr lang="ru-RU" sz="2800" b="1"/>
              <a:t>НОРМА РЕАКЦИИ - СВОЙСТВО ГЕНОТИПА ОБЕСПЕЧИВАТЬ В ОПРЕДЕЛЕННЫХ ПРЕДЕЛАХ РАЗВИТИЕ ДАННОГО ОНТОГЕНЕЗА В ЗАВИСИМОСТИ ОТ МЕНЯЮЩИХСЯ УСЛОВИЙ СРЕДЫ.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23850" y="5013325"/>
            <a:ext cx="4392613" cy="1558925"/>
          </a:xfrm>
          <a:prstGeom prst="rect">
            <a:avLst/>
          </a:prstGeom>
          <a:noFill/>
          <a:ln w="9525">
            <a:noFill/>
            <a:miter lim="800000"/>
            <a:headEnd/>
            <a:tailEnd/>
          </a:ln>
        </p:spPr>
        <p:txBody>
          <a:bodyPr>
            <a:spAutoFit/>
          </a:bodyPr>
          <a:lstStyle/>
          <a:p>
            <a:pPr>
              <a:spcBef>
                <a:spcPct val="50000"/>
              </a:spcBef>
            </a:pPr>
            <a:r>
              <a:rPr lang="ru-RU" sz="1600" b="1"/>
              <a:t>Варианта — это единичное выражение развития признака. Размах вариаций и частоту встречаемости отдельных вариант изучают с помощью вариационной кривой - графического выражения изменчивости признака. </a:t>
            </a:r>
          </a:p>
        </p:txBody>
      </p:sp>
      <p:sp>
        <p:nvSpPr>
          <p:cNvPr id="13315" name="Text Box 6"/>
          <p:cNvSpPr txBox="1">
            <a:spLocks noChangeArrowheads="1"/>
          </p:cNvSpPr>
          <p:nvPr/>
        </p:nvSpPr>
        <p:spPr bwMode="auto">
          <a:xfrm>
            <a:off x="539750" y="260350"/>
            <a:ext cx="2881313" cy="641350"/>
          </a:xfrm>
          <a:prstGeom prst="rect">
            <a:avLst/>
          </a:prstGeom>
          <a:noFill/>
          <a:ln w="9525">
            <a:noFill/>
            <a:miter lim="800000"/>
            <a:headEnd/>
            <a:tailEnd/>
          </a:ln>
        </p:spPr>
        <p:txBody>
          <a:bodyPr>
            <a:spAutoFit/>
          </a:bodyPr>
          <a:lstStyle/>
          <a:p>
            <a:pPr algn="ctr">
              <a:spcBef>
                <a:spcPct val="50000"/>
              </a:spcBef>
            </a:pPr>
            <a:r>
              <a:rPr lang="ru-RU" b="1"/>
              <a:t>Пример вариационного ряда </a:t>
            </a:r>
          </a:p>
        </p:txBody>
      </p:sp>
      <p:pic>
        <p:nvPicPr>
          <p:cNvPr id="13316" name="Picture 3" descr="Hubbdert-curve">
            <a:hlinkClick r:id="rId3"/>
          </p:cNvPr>
          <p:cNvPicPr>
            <a:picLocks noChangeAspect="1" noChangeArrowheads="1"/>
          </p:cNvPicPr>
          <p:nvPr/>
        </p:nvPicPr>
        <p:blipFill>
          <a:blip r:embed="rId4" cstate="print"/>
          <a:srcRect/>
          <a:stretch>
            <a:fillRect/>
          </a:stretch>
        </p:blipFill>
        <p:spPr bwMode="auto">
          <a:xfrm>
            <a:off x="5076825" y="1125538"/>
            <a:ext cx="3529013" cy="3235325"/>
          </a:xfrm>
          <a:prstGeom prst="rect">
            <a:avLst/>
          </a:prstGeom>
          <a:noFill/>
          <a:ln w="9525">
            <a:noFill/>
            <a:miter lim="800000"/>
            <a:headEnd/>
            <a:tailEnd/>
          </a:ln>
        </p:spPr>
      </p:pic>
      <p:sp>
        <p:nvSpPr>
          <p:cNvPr id="13317" name="Text Box 4"/>
          <p:cNvSpPr txBox="1">
            <a:spLocks noChangeArrowheads="1"/>
          </p:cNvSpPr>
          <p:nvPr/>
        </p:nvSpPr>
        <p:spPr bwMode="auto">
          <a:xfrm>
            <a:off x="5219700" y="5157788"/>
            <a:ext cx="3670300" cy="1314450"/>
          </a:xfrm>
          <a:prstGeom prst="rect">
            <a:avLst/>
          </a:prstGeom>
          <a:noFill/>
          <a:ln w="9525">
            <a:noFill/>
            <a:miter lim="800000"/>
            <a:headEnd/>
            <a:tailEnd/>
          </a:ln>
        </p:spPr>
        <p:txBody>
          <a:bodyPr>
            <a:spAutoFit/>
          </a:bodyPr>
          <a:lstStyle/>
          <a:p>
            <a:pPr>
              <a:spcBef>
                <a:spcPct val="50000"/>
              </a:spcBef>
            </a:pPr>
            <a:r>
              <a:rPr lang="ru-RU" sz="1600" b="1"/>
              <a:t>График среднеквадратичного отклонения, исходящий из вариационной кривой «модификационная изменчивость пшеницы» </a:t>
            </a:r>
          </a:p>
        </p:txBody>
      </p:sp>
      <p:sp>
        <p:nvSpPr>
          <p:cNvPr id="13318" name="Прямоугольник 5"/>
          <p:cNvSpPr>
            <a:spLocks noChangeArrowheads="1"/>
          </p:cNvSpPr>
          <p:nvPr/>
        </p:nvSpPr>
        <p:spPr bwMode="auto">
          <a:xfrm>
            <a:off x="285750" y="4572000"/>
            <a:ext cx="4572000" cy="430213"/>
          </a:xfrm>
          <a:prstGeom prst="rect">
            <a:avLst/>
          </a:prstGeom>
          <a:noFill/>
          <a:ln w="9525">
            <a:noFill/>
            <a:miter lim="800000"/>
            <a:headEnd/>
            <a:tailEnd/>
          </a:ln>
        </p:spPr>
        <p:txBody>
          <a:bodyPr>
            <a:spAutoFit/>
          </a:bodyPr>
          <a:lstStyle/>
          <a:p>
            <a:r>
              <a:rPr lang="ru-RU" sz="1100" b="1"/>
              <a:t>Вариационный</a:t>
            </a:r>
            <a:r>
              <a:rPr lang="ru-RU" sz="1100"/>
              <a:t> </a:t>
            </a:r>
            <a:r>
              <a:rPr lang="ru-RU" sz="1100" b="1"/>
              <a:t>ряд</a:t>
            </a:r>
            <a:r>
              <a:rPr lang="ru-RU" sz="1100"/>
              <a:t> и плотность </a:t>
            </a:r>
            <a:r>
              <a:rPr lang="ru-RU" sz="1100" b="1"/>
              <a:t>распределения</a:t>
            </a:r>
            <a:r>
              <a:rPr lang="ru-RU" sz="1100"/>
              <a:t> значений пульса.</a:t>
            </a:r>
          </a:p>
        </p:txBody>
      </p:sp>
      <p:pic>
        <p:nvPicPr>
          <p:cNvPr id="13319" name="Picture 7" descr="http://www.disser.ru/img/audit/260/2.gif">
            <a:hlinkClick r:id="rId5"/>
          </p:cNvPr>
          <p:cNvPicPr>
            <a:picLocks noChangeAspect="1" noChangeArrowheads="1"/>
          </p:cNvPicPr>
          <p:nvPr/>
        </p:nvPicPr>
        <p:blipFill>
          <a:blip r:embed="rId6" cstate="print"/>
          <a:srcRect/>
          <a:stretch>
            <a:fillRect/>
          </a:stretch>
        </p:blipFill>
        <p:spPr bwMode="auto">
          <a:xfrm>
            <a:off x="315913" y="1000125"/>
            <a:ext cx="4621212"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85786" y="357166"/>
            <a:ext cx="7777162" cy="461665"/>
          </a:xfrm>
          <a:prstGeom prst="rect">
            <a:avLst/>
          </a:prstGeom>
          <a:noFill/>
          <a:ln w="9525">
            <a:noFill/>
            <a:miter lim="800000"/>
            <a:headEnd/>
            <a:tailEnd/>
          </a:ln>
        </p:spPr>
        <p:txBody>
          <a:bodyPr>
            <a:spAutoFit/>
          </a:bodyPr>
          <a:lstStyle/>
          <a:p>
            <a:pPr algn="ctr">
              <a:spcBef>
                <a:spcPct val="50000"/>
              </a:spcBef>
            </a:pPr>
            <a:r>
              <a:rPr lang="ru-RU" sz="2400" b="1" dirty="0" smtClean="0"/>
              <a:t>ИЗМЕНЧИВОСТЬ</a:t>
            </a:r>
            <a:endParaRPr lang="ru-RU" sz="2400" b="1" dirty="0"/>
          </a:p>
        </p:txBody>
      </p:sp>
      <p:sp>
        <p:nvSpPr>
          <p:cNvPr id="3" name="Text Box 2"/>
          <p:cNvSpPr txBox="1">
            <a:spLocks noChangeArrowheads="1"/>
          </p:cNvSpPr>
          <p:nvPr/>
        </p:nvSpPr>
        <p:spPr bwMode="auto">
          <a:xfrm>
            <a:off x="500034" y="1214422"/>
            <a:ext cx="3500462" cy="830997"/>
          </a:xfrm>
          <a:prstGeom prst="rect">
            <a:avLst/>
          </a:prstGeom>
          <a:solidFill>
            <a:schemeClr val="accent5">
              <a:lumMod val="90000"/>
            </a:schemeClr>
          </a:solidFill>
          <a:ln w="9525">
            <a:noFill/>
            <a:miter lim="800000"/>
            <a:headEnd/>
            <a:tailEnd/>
          </a:ln>
        </p:spPr>
        <p:txBody>
          <a:bodyPr wrap="square">
            <a:spAutoFit/>
          </a:bodyPr>
          <a:lstStyle/>
          <a:p>
            <a:pPr>
              <a:spcBef>
                <a:spcPct val="50000"/>
              </a:spcBef>
            </a:pPr>
            <a:r>
              <a:rPr lang="ru-RU" sz="2400" b="1" dirty="0" smtClean="0"/>
              <a:t>НАСЛЕДСТВЕННАЯ </a:t>
            </a:r>
            <a:r>
              <a:rPr lang="ru-RU" sz="2400" b="1" dirty="0"/>
              <a:t>(</a:t>
            </a:r>
            <a:r>
              <a:rPr lang="ru-RU" sz="2400" b="1" dirty="0" smtClean="0"/>
              <a:t>ГЕНОТИПИЧЕСКАЯ)</a:t>
            </a:r>
            <a:endParaRPr lang="ru-RU" sz="2400" b="1" dirty="0"/>
          </a:p>
        </p:txBody>
      </p:sp>
      <p:sp>
        <p:nvSpPr>
          <p:cNvPr id="4" name="Text Box 2"/>
          <p:cNvSpPr txBox="1">
            <a:spLocks noChangeArrowheads="1"/>
          </p:cNvSpPr>
          <p:nvPr/>
        </p:nvSpPr>
        <p:spPr bwMode="auto">
          <a:xfrm>
            <a:off x="5143504" y="1285860"/>
            <a:ext cx="3643338" cy="830997"/>
          </a:xfrm>
          <a:prstGeom prst="rect">
            <a:avLst/>
          </a:prstGeom>
          <a:solidFill>
            <a:schemeClr val="accent6">
              <a:lumMod val="20000"/>
              <a:lumOff val="80000"/>
            </a:schemeClr>
          </a:solidFill>
          <a:ln w="9525">
            <a:noFill/>
            <a:miter lim="800000"/>
            <a:headEnd/>
            <a:tailEnd/>
          </a:ln>
        </p:spPr>
        <p:txBody>
          <a:bodyPr wrap="square">
            <a:spAutoFit/>
          </a:bodyPr>
          <a:lstStyle/>
          <a:p>
            <a:pPr>
              <a:spcBef>
                <a:spcPct val="50000"/>
              </a:spcBef>
            </a:pPr>
            <a:r>
              <a:rPr lang="ru-RU" sz="2400" b="1" dirty="0" smtClean="0"/>
              <a:t>НЕНАСЛЕДСТВЕННАЯ(ФЕНОТИПИЧЕСКАЯ)</a:t>
            </a:r>
            <a:endParaRPr lang="ru-RU" sz="2400" b="1" dirty="0"/>
          </a:p>
        </p:txBody>
      </p:sp>
      <p:sp>
        <p:nvSpPr>
          <p:cNvPr id="5" name="TextBox 3"/>
          <p:cNvSpPr txBox="1">
            <a:spLocks noChangeArrowheads="1"/>
          </p:cNvSpPr>
          <p:nvPr/>
        </p:nvSpPr>
        <p:spPr bwMode="auto">
          <a:xfrm>
            <a:off x="5072066" y="2428868"/>
            <a:ext cx="3929060" cy="3170099"/>
          </a:xfrm>
          <a:prstGeom prst="rect">
            <a:avLst/>
          </a:prstGeom>
          <a:solidFill>
            <a:srgbClr val="CCECFF"/>
          </a:solidFill>
          <a:ln w="9525">
            <a:noFill/>
            <a:miter lim="800000"/>
            <a:headEnd/>
            <a:tailEnd/>
          </a:ln>
        </p:spPr>
        <p:txBody>
          <a:bodyPr wrap="square">
            <a:spAutoFit/>
          </a:bodyPr>
          <a:lstStyle/>
          <a:p>
            <a:pPr>
              <a:buFont typeface="Arial" charset="0"/>
              <a:buChar char="•"/>
            </a:pPr>
            <a:r>
              <a:rPr lang="ru-RU" sz="2400" i="1" dirty="0" smtClean="0"/>
              <a:t>возрастная</a:t>
            </a:r>
            <a:r>
              <a:rPr lang="ru-RU" sz="2400" dirty="0" smtClean="0"/>
              <a:t> </a:t>
            </a:r>
            <a:r>
              <a:rPr lang="ru-RU" sz="2400" dirty="0"/>
              <a:t>(</a:t>
            </a:r>
            <a:r>
              <a:rPr lang="ru-RU" sz="2400" i="1" dirty="0"/>
              <a:t>онтогенетическая</a:t>
            </a:r>
            <a:r>
              <a:rPr lang="ru-RU" sz="2400" dirty="0"/>
              <a:t>), </a:t>
            </a:r>
            <a:r>
              <a:rPr lang="ru-RU" sz="1600" dirty="0"/>
              <a:t>проявляющаяся в изменении всего комплекса морфофизиологических и биохимических признаков организма на протяжении его индивидуальной </a:t>
            </a:r>
            <a:r>
              <a:rPr lang="ru-RU" sz="1600" dirty="0" smtClean="0"/>
              <a:t>жизни; </a:t>
            </a:r>
            <a:endParaRPr lang="ru-RU" sz="2400" dirty="0"/>
          </a:p>
          <a:p>
            <a:pPr>
              <a:buFont typeface="Arial" charset="0"/>
              <a:buChar char="•"/>
            </a:pPr>
            <a:r>
              <a:rPr lang="ru-RU" sz="2400" i="1" dirty="0" err="1"/>
              <a:t>модификационная</a:t>
            </a:r>
            <a:r>
              <a:rPr lang="ru-RU" sz="2400" dirty="0"/>
              <a:t>, </a:t>
            </a:r>
            <a:endParaRPr lang="ru-RU" sz="2400" dirty="0" smtClean="0"/>
          </a:p>
          <a:p>
            <a:r>
              <a:rPr lang="ru-RU" sz="1600" dirty="0" smtClean="0"/>
              <a:t>являющаяся </a:t>
            </a:r>
            <a:r>
              <a:rPr lang="ru-RU" sz="1600" dirty="0"/>
              <a:t>результатом взаимодействия среды и процессов </a:t>
            </a:r>
            <a:r>
              <a:rPr lang="ru-RU" sz="1600" dirty="0" smtClean="0"/>
              <a:t>развития</a:t>
            </a:r>
            <a:endParaRPr lang="ru-RU" sz="1600" dirty="0"/>
          </a:p>
        </p:txBody>
      </p:sp>
      <p:sp>
        <p:nvSpPr>
          <p:cNvPr id="6" name="Text Box 3"/>
          <p:cNvSpPr txBox="1">
            <a:spLocks noChangeArrowheads="1"/>
          </p:cNvSpPr>
          <p:nvPr/>
        </p:nvSpPr>
        <p:spPr bwMode="auto">
          <a:xfrm>
            <a:off x="428596" y="2428868"/>
            <a:ext cx="4214842" cy="4339650"/>
          </a:xfrm>
          <a:prstGeom prst="rect">
            <a:avLst/>
          </a:prstGeom>
          <a:solidFill>
            <a:srgbClr val="FFCCFF"/>
          </a:solidFill>
          <a:ln w="9525">
            <a:noFill/>
            <a:miter lim="800000"/>
            <a:headEnd/>
            <a:tailEnd/>
          </a:ln>
        </p:spPr>
        <p:txBody>
          <a:bodyPr wrap="square">
            <a:spAutoFit/>
          </a:bodyPr>
          <a:lstStyle/>
          <a:p>
            <a:pPr>
              <a:buFontTx/>
              <a:buChar char="•"/>
            </a:pPr>
            <a:r>
              <a:rPr lang="ru-RU" sz="1600" b="1" i="1" dirty="0" smtClean="0">
                <a:solidFill>
                  <a:schemeClr val="accent2"/>
                </a:solidFill>
              </a:rPr>
              <a:t>передается </a:t>
            </a:r>
            <a:r>
              <a:rPr lang="ru-RU" sz="1600" b="1" i="1" dirty="0">
                <a:solidFill>
                  <a:schemeClr val="accent2"/>
                </a:solidFill>
              </a:rPr>
              <a:t>по </a:t>
            </a:r>
            <a:r>
              <a:rPr lang="ru-RU" sz="1600" b="1" i="1" dirty="0" smtClean="0">
                <a:solidFill>
                  <a:schemeClr val="accent2"/>
                </a:solidFill>
              </a:rPr>
              <a:t>наследству</a:t>
            </a:r>
            <a:r>
              <a:rPr lang="ru-RU" sz="1600" b="1" i="1" dirty="0">
                <a:solidFill>
                  <a:schemeClr val="accent2"/>
                </a:solidFill>
              </a:rPr>
              <a:t>,</a:t>
            </a:r>
          </a:p>
          <a:p>
            <a:pPr>
              <a:buFontTx/>
              <a:buChar char="•"/>
            </a:pPr>
            <a:r>
              <a:rPr lang="ru-RU" sz="1600" b="1" i="1" dirty="0">
                <a:solidFill>
                  <a:schemeClr val="accent2"/>
                </a:solidFill>
              </a:rPr>
              <a:t>связана с изменением генотипа особи, </a:t>
            </a:r>
          </a:p>
          <a:p>
            <a:pPr>
              <a:buFontTx/>
              <a:buChar char="•"/>
            </a:pPr>
            <a:r>
              <a:rPr lang="ru-RU" sz="1600" b="1" i="1" dirty="0">
                <a:solidFill>
                  <a:schemeClr val="accent2"/>
                </a:solidFill>
              </a:rPr>
              <a:t>носит случайный характер</a:t>
            </a:r>
          </a:p>
          <a:p>
            <a:r>
              <a:rPr lang="ru-RU" sz="1600" i="1" dirty="0" smtClean="0"/>
              <a:t>Является </a:t>
            </a:r>
            <a:r>
              <a:rPr lang="ru-RU" sz="1600" i="1" dirty="0"/>
              <a:t>материалом для естественного отбора.      Дарвин назвал эту наследственность неопределенной. </a:t>
            </a:r>
            <a:endParaRPr lang="ru-RU" sz="1600" i="1" dirty="0" smtClean="0"/>
          </a:p>
          <a:p>
            <a:endParaRPr lang="ru-RU" sz="1600" b="1" i="1" dirty="0" smtClean="0">
              <a:solidFill>
                <a:schemeClr val="accent6">
                  <a:lumMod val="75000"/>
                </a:schemeClr>
              </a:solidFill>
            </a:endParaRPr>
          </a:p>
          <a:p>
            <a:r>
              <a:rPr lang="ru-RU" sz="2000" b="1" i="1" dirty="0" smtClean="0">
                <a:solidFill>
                  <a:schemeClr val="accent6">
                    <a:lumMod val="75000"/>
                  </a:schemeClr>
                </a:solidFill>
              </a:rPr>
              <a:t>Формы:</a:t>
            </a:r>
          </a:p>
          <a:p>
            <a:pPr>
              <a:buFontTx/>
              <a:buChar char="•"/>
            </a:pPr>
            <a:r>
              <a:rPr lang="ru-RU" sz="2000" b="1" dirty="0" smtClean="0">
                <a:solidFill>
                  <a:schemeClr val="accent2"/>
                </a:solidFill>
              </a:rPr>
              <a:t>комбинативная (как следствие новых комбинаций генов);</a:t>
            </a:r>
          </a:p>
          <a:p>
            <a:pPr>
              <a:buFontTx/>
              <a:buChar char="•"/>
            </a:pPr>
            <a:r>
              <a:rPr lang="ru-RU" sz="2000" b="1" dirty="0" smtClean="0">
                <a:solidFill>
                  <a:schemeClr val="accent2"/>
                </a:solidFill>
              </a:rPr>
              <a:t>мутационная (в результате мутаций)</a:t>
            </a:r>
          </a:p>
          <a:p>
            <a:endParaRPr lang="ru-RU" sz="1600" i="1" dirty="0" smtClean="0"/>
          </a:p>
          <a:p>
            <a:endParaRPr lang="ru-RU" sz="1600"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84213" y="1557338"/>
            <a:ext cx="7921625" cy="3081337"/>
          </a:xfrm>
          <a:prstGeom prst="rect">
            <a:avLst/>
          </a:prstGeom>
          <a:noFill/>
          <a:ln w="9525">
            <a:noFill/>
            <a:miter lim="800000"/>
            <a:headEnd/>
            <a:tailEnd/>
          </a:ln>
        </p:spPr>
        <p:txBody>
          <a:bodyPr>
            <a:spAutoFit/>
          </a:bodyPr>
          <a:lstStyle/>
          <a:p>
            <a:pPr>
              <a:spcBef>
                <a:spcPct val="50000"/>
              </a:spcBef>
            </a:pPr>
            <a:r>
              <a:rPr lang="ru-RU" sz="2800" b="1">
                <a:solidFill>
                  <a:srgbClr val="CC3300"/>
                </a:solidFill>
              </a:rPr>
              <a:t>Комбинативная изменчивость –</a:t>
            </a:r>
            <a:r>
              <a:rPr lang="ru-RU" sz="2800" b="1"/>
              <a:t> возникновение новых комбинаций генов в генотипе.                                                        Каждая новая комбинация при половом размножении приводит к изменению определенных признаков и свойств организма.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84213" y="1143000"/>
            <a:ext cx="8064500" cy="4832350"/>
          </a:xfrm>
          <a:prstGeom prst="rect">
            <a:avLst/>
          </a:prstGeom>
          <a:noFill/>
          <a:ln w="9525">
            <a:noFill/>
            <a:miter lim="800000"/>
            <a:headEnd/>
            <a:tailEnd/>
          </a:ln>
        </p:spPr>
        <p:txBody>
          <a:bodyPr>
            <a:spAutoFit/>
          </a:bodyPr>
          <a:lstStyle/>
          <a:p>
            <a:r>
              <a:rPr lang="ru-RU" sz="2800" b="1" dirty="0">
                <a:solidFill>
                  <a:srgbClr val="CC3300"/>
                </a:solidFill>
              </a:rPr>
              <a:t>Комбинативная изменчивость связана с появлением новых соединений генов в генотипе:</a:t>
            </a:r>
          </a:p>
          <a:p>
            <a:endParaRPr lang="ru-RU" sz="2800" dirty="0">
              <a:solidFill>
                <a:srgbClr val="CC3300"/>
              </a:solidFill>
            </a:endParaRPr>
          </a:p>
          <a:p>
            <a:pPr>
              <a:buFont typeface="Arial" charset="0"/>
              <a:buChar char="•"/>
            </a:pPr>
            <a:r>
              <a:rPr lang="ru-RU" sz="2800" b="1" dirty="0">
                <a:solidFill>
                  <a:srgbClr val="002060"/>
                </a:solidFill>
              </a:rPr>
              <a:t>независимое расхождение хромосом в мейозе;</a:t>
            </a:r>
          </a:p>
          <a:p>
            <a:pPr>
              <a:buFont typeface="Arial" charset="0"/>
              <a:buChar char="•"/>
            </a:pPr>
            <a:r>
              <a:rPr lang="ru-RU" sz="2800" b="1" dirty="0">
                <a:solidFill>
                  <a:srgbClr val="002060"/>
                </a:solidFill>
              </a:rPr>
              <a:t>рекомбинации генов в процессе перекреста хромосом;</a:t>
            </a:r>
          </a:p>
          <a:p>
            <a:pPr>
              <a:buFont typeface="Arial" charset="0"/>
              <a:buChar char="•"/>
            </a:pPr>
            <a:r>
              <a:rPr lang="ru-RU" sz="2800" b="1" dirty="0">
                <a:solidFill>
                  <a:srgbClr val="002060"/>
                </a:solidFill>
              </a:rPr>
              <a:t>случайное соединение генов при оплодотворении.</a:t>
            </a:r>
          </a:p>
          <a:p>
            <a:pPr>
              <a:buFontTx/>
              <a:buChar char="•"/>
            </a:pPr>
            <a:endParaRPr lang="ru-RU" sz="2800" dirty="0">
              <a:solidFill>
                <a:schemeClr val="accent2"/>
              </a:solidFill>
            </a:endParaRPr>
          </a:p>
        </p:txBody>
      </p:sp>
      <p:pic>
        <p:nvPicPr>
          <p:cNvPr id="17413" name="Picture 5" descr="https://upload.wikimedia.org/wikipedia/commons/thumb/9/9a/Meiosis_Overview.svg/220px-Meiosis_Overview.svg.png"/>
          <p:cNvPicPr>
            <a:picLocks noChangeAspect="1" noChangeArrowheads="1"/>
          </p:cNvPicPr>
          <p:nvPr/>
        </p:nvPicPr>
        <p:blipFill>
          <a:blip r:embed="rId3" cstate="print"/>
          <a:srcRect/>
          <a:stretch>
            <a:fillRect/>
          </a:stretch>
        </p:blipFill>
        <p:spPr bwMode="auto">
          <a:xfrm>
            <a:off x="5643570" y="4500570"/>
            <a:ext cx="3309946" cy="207624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539750" y="549275"/>
            <a:ext cx="8208963" cy="5643563"/>
          </a:xfrm>
          <a:prstGeom prst="rect">
            <a:avLst/>
          </a:prstGeom>
          <a:noFill/>
          <a:ln w="9525">
            <a:noFill/>
            <a:miter lim="800000"/>
            <a:headEnd/>
            <a:tailEnd/>
          </a:ln>
        </p:spPr>
        <p:txBody>
          <a:bodyPr>
            <a:spAutoFit/>
          </a:bodyPr>
          <a:lstStyle/>
          <a:p>
            <a:r>
              <a:rPr lang="ru-RU" sz="2800" b="1">
                <a:solidFill>
                  <a:srgbClr val="CC3300"/>
                </a:solidFill>
              </a:rPr>
              <a:t>Мутация - любое долговременное изменение в последовательности ДНК.</a:t>
            </a:r>
          </a:p>
          <a:p>
            <a:pPr>
              <a:buFontTx/>
              <a:buChar char="•"/>
            </a:pPr>
            <a:r>
              <a:rPr lang="ru-RU" sz="2800" b="1"/>
              <a:t>источник генетического разнообразия.</a:t>
            </a:r>
          </a:p>
          <a:p>
            <a:pPr>
              <a:buFontTx/>
              <a:buChar char="•"/>
            </a:pPr>
            <a:r>
              <a:rPr lang="ru-RU" sz="2800" b="1"/>
              <a:t>мутация возникает внезапно, скачкообразно;</a:t>
            </a:r>
          </a:p>
          <a:p>
            <a:pPr>
              <a:buFontTx/>
              <a:buChar char="•"/>
            </a:pPr>
            <a:r>
              <a:rPr lang="ru-RU" sz="2800" b="1"/>
              <a:t>мутации наследственны, стойко передаются из поколения в поколение;</a:t>
            </a:r>
          </a:p>
          <a:p>
            <a:pPr>
              <a:buFontTx/>
              <a:buChar char="•"/>
            </a:pPr>
            <a:r>
              <a:rPr lang="ru-RU" sz="2800" b="1"/>
              <a:t>мутации ненаправлены – мутировать может любой локус хромосомы, вызывая изменение как незначительных, так и жизненно важных признаков;</a:t>
            </a:r>
          </a:p>
          <a:p>
            <a:pPr>
              <a:buFontTx/>
              <a:buChar char="•"/>
            </a:pPr>
            <a:r>
              <a:rPr lang="ru-RU" sz="2800" b="1"/>
              <a:t>одни и те же мутации могут возникать повторно.</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68313" y="908050"/>
            <a:ext cx="8424862" cy="3508375"/>
          </a:xfrm>
          <a:prstGeom prst="rect">
            <a:avLst/>
          </a:prstGeom>
          <a:noFill/>
          <a:ln w="9525">
            <a:noFill/>
            <a:miter lim="800000"/>
            <a:headEnd/>
            <a:tailEnd/>
          </a:ln>
        </p:spPr>
        <p:txBody>
          <a:bodyPr>
            <a:spAutoFit/>
          </a:bodyPr>
          <a:lstStyle/>
          <a:p>
            <a:r>
              <a:rPr lang="ru-RU" sz="2800" b="1" i="1">
                <a:solidFill>
                  <a:srgbClr val="CC3300"/>
                </a:solidFill>
              </a:rPr>
              <a:t>Факторы, способные вызывать мутации, называют мутагенами.</a:t>
            </a:r>
          </a:p>
          <a:p>
            <a:r>
              <a:rPr lang="ru-RU" sz="2800" b="1" u="sng">
                <a:solidFill>
                  <a:schemeClr val="accent2"/>
                </a:solidFill>
              </a:rPr>
              <a:t>Виды мутагенов:</a:t>
            </a:r>
          </a:p>
          <a:p>
            <a:pPr>
              <a:buFontTx/>
              <a:buChar char="•"/>
            </a:pPr>
            <a:r>
              <a:rPr lang="ru-RU" sz="2800" b="1"/>
              <a:t>физические (различные виды излучений, температура);</a:t>
            </a:r>
          </a:p>
          <a:p>
            <a:pPr>
              <a:buFontTx/>
              <a:buChar char="•"/>
            </a:pPr>
            <a:r>
              <a:rPr lang="ru-RU" sz="2800" b="1"/>
              <a:t>химические (формалин, бензпирен, иприт и др.)</a:t>
            </a:r>
          </a:p>
          <a:p>
            <a:pPr>
              <a:buFontTx/>
              <a:buChar char="•"/>
            </a:pPr>
            <a:r>
              <a:rPr lang="ru-RU" sz="2800" b="1"/>
              <a:t>биологические (вирусы, бактерии)</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71472" y="285728"/>
            <a:ext cx="7993062" cy="6309420"/>
          </a:xfrm>
          <a:prstGeom prst="rect">
            <a:avLst/>
          </a:prstGeom>
          <a:noFill/>
          <a:ln w="9525">
            <a:noFill/>
            <a:miter lim="800000"/>
            <a:headEnd/>
            <a:tailEnd/>
          </a:ln>
        </p:spPr>
        <p:txBody>
          <a:bodyPr>
            <a:spAutoFit/>
          </a:bodyPr>
          <a:lstStyle/>
          <a:p>
            <a:r>
              <a:rPr lang="ru-RU" sz="2400" b="1" dirty="0">
                <a:solidFill>
                  <a:srgbClr val="CC3300"/>
                </a:solidFill>
              </a:rPr>
              <a:t>Мутации можно подразделить:</a:t>
            </a:r>
          </a:p>
          <a:p>
            <a:r>
              <a:rPr lang="ru-RU" sz="2400" b="1" i="1" dirty="0"/>
              <a:t>По проявлению мутации в </a:t>
            </a:r>
            <a:r>
              <a:rPr lang="ru-RU" sz="2400" b="1" i="1" dirty="0" err="1"/>
              <a:t>гетерозиготе</a:t>
            </a:r>
            <a:r>
              <a:rPr lang="ru-RU" sz="2400" b="1" i="1" dirty="0"/>
              <a:t>:</a:t>
            </a:r>
            <a:endParaRPr lang="ru-RU" sz="2400" i="1" dirty="0"/>
          </a:p>
          <a:p>
            <a:pPr>
              <a:buFontTx/>
              <a:buChar char="•"/>
            </a:pPr>
            <a:r>
              <a:rPr lang="ru-RU" sz="2000" dirty="0"/>
              <a:t>Доминантные</a:t>
            </a:r>
          </a:p>
          <a:p>
            <a:pPr>
              <a:buFontTx/>
              <a:buChar char="•"/>
            </a:pPr>
            <a:r>
              <a:rPr lang="ru-RU" sz="2000" dirty="0" smtClean="0"/>
              <a:t>Рецессивные</a:t>
            </a:r>
          </a:p>
          <a:p>
            <a:r>
              <a:rPr lang="ru-RU" sz="2400" b="1" i="1" dirty="0" smtClean="0"/>
              <a:t>По причине возникновения:</a:t>
            </a:r>
          </a:p>
          <a:p>
            <a:pPr>
              <a:buFont typeface="Arial" pitchFamily="34" charset="0"/>
              <a:buChar char="•"/>
            </a:pPr>
            <a:r>
              <a:rPr lang="ru-RU" sz="2000" dirty="0" smtClean="0"/>
              <a:t>Спонтанные</a:t>
            </a:r>
          </a:p>
          <a:p>
            <a:pPr>
              <a:buFont typeface="Arial" pitchFamily="34" charset="0"/>
              <a:buChar char="•"/>
            </a:pPr>
            <a:r>
              <a:rPr lang="ru-RU" sz="2000" dirty="0" smtClean="0"/>
              <a:t>Индуцированные</a:t>
            </a:r>
            <a:endParaRPr lang="ru-RU" sz="2000" dirty="0"/>
          </a:p>
          <a:p>
            <a:r>
              <a:rPr lang="ru-RU" sz="2400" b="1" i="1" dirty="0"/>
              <a:t>По уклонению от нормы (дикого типа):</a:t>
            </a:r>
          </a:p>
          <a:p>
            <a:pPr>
              <a:buFontTx/>
              <a:buChar char="•"/>
            </a:pPr>
            <a:r>
              <a:rPr lang="ru-RU" sz="2000" dirty="0"/>
              <a:t>прямые мутации </a:t>
            </a:r>
          </a:p>
          <a:p>
            <a:pPr>
              <a:buFontTx/>
              <a:buChar char="•"/>
            </a:pPr>
            <a:r>
              <a:rPr lang="ru-RU" sz="2000" dirty="0"/>
              <a:t>реверсии (возврат к норме</a:t>
            </a:r>
            <a:r>
              <a:rPr lang="ru-RU" sz="2000" dirty="0" smtClean="0"/>
              <a:t>)</a:t>
            </a:r>
          </a:p>
          <a:p>
            <a:r>
              <a:rPr lang="ru-RU" sz="2400" b="1" i="1" dirty="0" smtClean="0"/>
              <a:t>По возможности наследования:</a:t>
            </a:r>
          </a:p>
          <a:p>
            <a:pPr>
              <a:buFontTx/>
              <a:buChar char="•"/>
            </a:pPr>
            <a:r>
              <a:rPr lang="ru-RU" sz="2000" dirty="0"/>
              <a:t>Г</a:t>
            </a:r>
            <a:r>
              <a:rPr lang="ru-RU" sz="2000" dirty="0" smtClean="0"/>
              <a:t>енеративные</a:t>
            </a:r>
          </a:p>
          <a:p>
            <a:pPr>
              <a:buFontTx/>
              <a:buChar char="•"/>
            </a:pPr>
            <a:r>
              <a:rPr lang="ru-RU" sz="2000" dirty="0" smtClean="0"/>
              <a:t>Соматические</a:t>
            </a:r>
          </a:p>
          <a:p>
            <a:r>
              <a:rPr lang="ru-RU" sz="2400" b="1" i="1" dirty="0" smtClean="0"/>
              <a:t>По характеру проявления:</a:t>
            </a:r>
          </a:p>
          <a:p>
            <a:pPr>
              <a:buFont typeface="Arial" pitchFamily="34" charset="0"/>
              <a:buChar char="•"/>
            </a:pPr>
            <a:r>
              <a:rPr lang="ru-RU" sz="2000" dirty="0" smtClean="0"/>
              <a:t>Морфологические</a:t>
            </a:r>
          </a:p>
          <a:p>
            <a:pPr>
              <a:buFont typeface="Arial" pitchFamily="34" charset="0"/>
              <a:buChar char="•"/>
            </a:pPr>
            <a:r>
              <a:rPr lang="ru-RU" sz="2000" dirty="0" smtClean="0"/>
              <a:t>Физиологические</a:t>
            </a:r>
          </a:p>
          <a:p>
            <a:pPr>
              <a:buFont typeface="Arial" pitchFamily="34" charset="0"/>
              <a:buChar char="•"/>
            </a:pPr>
            <a:r>
              <a:rPr lang="ru-RU" sz="2000" dirty="0" smtClean="0"/>
              <a:t>биохимические</a:t>
            </a:r>
          </a:p>
          <a:p>
            <a:endParaRPr lang="ru-RU" sz="2000" dirty="0" smtClean="0"/>
          </a:p>
          <a:p>
            <a:endParaRPr lang="ru-RU" sz="2000" dirty="0"/>
          </a:p>
        </p:txBody>
      </p:sp>
      <p:pic>
        <p:nvPicPr>
          <p:cNvPr id="3" name="Picture 2" descr="https://sites.google.com/site/biologiasch88/_/rsrc/1334631075825/u/1/mutacii/Pyrene_adduct.png?height=185&amp;width=200"/>
          <p:cNvPicPr>
            <a:picLocks noChangeAspect="1" noChangeArrowheads="1"/>
          </p:cNvPicPr>
          <p:nvPr/>
        </p:nvPicPr>
        <p:blipFill>
          <a:blip r:embed="rId3" cstate="print"/>
          <a:srcRect/>
          <a:stretch>
            <a:fillRect/>
          </a:stretch>
        </p:blipFill>
        <p:spPr bwMode="auto">
          <a:xfrm>
            <a:off x="7429520" y="0"/>
            <a:ext cx="1714480" cy="171448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00034" y="857232"/>
            <a:ext cx="6429420" cy="1661993"/>
          </a:xfrm>
          <a:prstGeom prst="rect">
            <a:avLst/>
          </a:prstGeom>
          <a:noFill/>
          <a:ln w="9525">
            <a:noFill/>
            <a:miter lim="800000"/>
            <a:headEnd/>
            <a:tailEnd/>
          </a:ln>
        </p:spPr>
        <p:txBody>
          <a:bodyPr wrap="square">
            <a:spAutoFit/>
          </a:bodyPr>
          <a:lstStyle/>
          <a:p>
            <a:r>
              <a:rPr lang="ru-RU" sz="2400" b="1" i="1" dirty="0" smtClean="0"/>
              <a:t>По изменению фенотипа </a:t>
            </a:r>
            <a:r>
              <a:rPr lang="ru-RU" sz="2400" b="1" dirty="0" smtClean="0"/>
              <a:t>(</a:t>
            </a:r>
            <a:r>
              <a:rPr lang="ru-RU" sz="2400" b="1" i="1" dirty="0" smtClean="0"/>
              <a:t>по </a:t>
            </a:r>
            <a:r>
              <a:rPr lang="ru-RU" sz="2400" b="1" i="1" dirty="0" err="1" smtClean="0"/>
              <a:t>Мёллеру</a:t>
            </a:r>
            <a:r>
              <a:rPr lang="ru-RU" sz="2400" b="1" dirty="0" smtClean="0"/>
              <a:t>)</a:t>
            </a:r>
            <a:r>
              <a:rPr lang="ru-RU" sz="2400" b="1" i="1" dirty="0" smtClean="0"/>
              <a:t>:</a:t>
            </a:r>
            <a:endParaRPr lang="ru-RU" sz="2400" b="1" i="1" dirty="0"/>
          </a:p>
          <a:p>
            <a:pPr>
              <a:buFontTx/>
              <a:buChar char="•"/>
            </a:pPr>
            <a:r>
              <a:rPr lang="ru-RU" sz="2000" dirty="0"/>
              <a:t>аморфные мутации </a:t>
            </a:r>
            <a:r>
              <a:rPr lang="ru-RU" sz="1600" dirty="0"/>
              <a:t>(греч. «а» – отрицание, «морфа»-форма</a:t>
            </a:r>
            <a:r>
              <a:rPr lang="ru-RU" sz="1600" dirty="0" smtClean="0"/>
              <a:t>) н</a:t>
            </a:r>
            <a:r>
              <a:rPr lang="ru-RU" sz="1400" i="1" dirty="0" smtClean="0"/>
              <a:t>еактивны </a:t>
            </a:r>
            <a:r>
              <a:rPr lang="ru-RU" sz="1400" i="1" dirty="0"/>
              <a:t>в отношении типичного эффекта нормального </a:t>
            </a:r>
            <a:r>
              <a:rPr lang="ru-RU" sz="1400" i="1" dirty="0" err="1"/>
              <a:t>аллеля.Например</a:t>
            </a:r>
            <a:r>
              <a:rPr lang="ru-RU" sz="1400" i="1" dirty="0"/>
              <a:t>, ген альбинизма полностью тормозит образование пигмента у животных или хлорофилла у растений</a:t>
            </a:r>
            <a:r>
              <a:rPr lang="ru-RU" sz="1400" i="1" dirty="0" smtClean="0"/>
              <a:t>.</a:t>
            </a:r>
            <a:r>
              <a:rPr lang="ru-RU" sz="1400" dirty="0"/>
              <a:t> </a:t>
            </a:r>
            <a:r>
              <a:rPr lang="ru-RU" sz="1400" i="1" dirty="0"/>
              <a:t>Мутации выглядят, как полная потеря гена. Например, мутация  </a:t>
            </a:r>
            <a:r>
              <a:rPr lang="ru-RU" sz="1400" i="1" dirty="0" err="1"/>
              <a:t>white</a:t>
            </a:r>
            <a:r>
              <a:rPr lang="ru-RU" sz="1400" i="1" dirty="0"/>
              <a:t> </a:t>
            </a:r>
            <a:r>
              <a:rPr lang="ru-RU" sz="1400" i="1" dirty="0" err="1"/>
              <a:t>y</a:t>
            </a:r>
            <a:r>
              <a:rPr lang="ru-RU" sz="1400" i="1" dirty="0"/>
              <a:t> </a:t>
            </a:r>
            <a:r>
              <a:rPr lang="ru-RU" sz="1400" i="1" dirty="0" err="1"/>
              <a:t>Drosophila</a:t>
            </a:r>
            <a:endParaRPr lang="ru-RU" sz="1400" i="1" dirty="0"/>
          </a:p>
        </p:txBody>
      </p:sp>
      <p:pic>
        <p:nvPicPr>
          <p:cNvPr id="173058" name="Picture 2" descr="https://sites.google.com/site/biologiasch88/_/rsrc/1334631075825/u/1/mutacii/Pyrene_adduct.png?height=185&amp;width=200"/>
          <p:cNvPicPr>
            <a:picLocks noChangeAspect="1" noChangeArrowheads="1"/>
          </p:cNvPicPr>
          <p:nvPr/>
        </p:nvPicPr>
        <p:blipFill>
          <a:blip r:embed="rId3" cstate="print"/>
          <a:srcRect/>
          <a:stretch>
            <a:fillRect/>
          </a:stretch>
        </p:blipFill>
        <p:spPr bwMode="auto">
          <a:xfrm>
            <a:off x="7429520" y="0"/>
            <a:ext cx="1714480" cy="1714488"/>
          </a:xfrm>
          <a:prstGeom prst="rect">
            <a:avLst/>
          </a:prstGeom>
          <a:noFill/>
        </p:spPr>
      </p:pic>
      <p:pic>
        <p:nvPicPr>
          <p:cNvPr id="173060" name="Picture 4" descr="http://bse.sci-lib.com/a_pictures/14/21/209625771.jpg"/>
          <p:cNvPicPr>
            <a:picLocks noChangeAspect="1" noChangeArrowheads="1"/>
          </p:cNvPicPr>
          <p:nvPr/>
        </p:nvPicPr>
        <p:blipFill>
          <a:blip r:embed="rId4" cstate="print"/>
          <a:srcRect/>
          <a:stretch>
            <a:fillRect/>
          </a:stretch>
        </p:blipFill>
        <p:spPr bwMode="auto">
          <a:xfrm>
            <a:off x="7072330" y="2214554"/>
            <a:ext cx="1757353" cy="2149667"/>
          </a:xfrm>
          <a:prstGeom prst="rect">
            <a:avLst/>
          </a:prstGeom>
          <a:noFill/>
        </p:spPr>
      </p:pic>
      <p:sp>
        <p:nvSpPr>
          <p:cNvPr id="5" name="Text Box 2"/>
          <p:cNvSpPr txBox="1">
            <a:spLocks noChangeArrowheads="1"/>
          </p:cNvSpPr>
          <p:nvPr/>
        </p:nvSpPr>
        <p:spPr bwMode="auto">
          <a:xfrm>
            <a:off x="285720" y="2857496"/>
            <a:ext cx="6929486" cy="2831544"/>
          </a:xfrm>
          <a:prstGeom prst="rect">
            <a:avLst/>
          </a:prstGeom>
          <a:noFill/>
          <a:ln w="9525">
            <a:noFill/>
            <a:miter lim="800000"/>
            <a:headEnd/>
            <a:tailEnd/>
          </a:ln>
        </p:spPr>
        <p:txBody>
          <a:bodyPr wrap="square">
            <a:spAutoFit/>
          </a:bodyPr>
          <a:lstStyle/>
          <a:p>
            <a:pPr>
              <a:buFontTx/>
              <a:buChar char="•"/>
            </a:pPr>
            <a:r>
              <a:rPr lang="ru-RU" sz="2000" dirty="0" err="1" smtClean="0"/>
              <a:t>антиморфные</a:t>
            </a:r>
            <a:r>
              <a:rPr lang="ru-RU" sz="2000" dirty="0" smtClean="0"/>
              <a:t> </a:t>
            </a:r>
            <a:r>
              <a:rPr lang="ru-RU" sz="2000" dirty="0"/>
              <a:t>мутации </a:t>
            </a:r>
            <a:r>
              <a:rPr lang="ru-RU" sz="1600" dirty="0"/>
              <a:t>(греч. «анти» – против, «морфа»-форма</a:t>
            </a:r>
            <a:r>
              <a:rPr lang="ru-RU" sz="1600" dirty="0" smtClean="0"/>
              <a:t>) о</a:t>
            </a:r>
            <a:r>
              <a:rPr lang="ru-RU" sz="1400" i="1" dirty="0" smtClean="0"/>
              <a:t>казывают </a:t>
            </a:r>
            <a:r>
              <a:rPr lang="ru-RU" sz="1400" i="1" dirty="0"/>
              <a:t>действие, противоположное действию нормального </a:t>
            </a:r>
            <a:r>
              <a:rPr lang="ru-RU" sz="1400" i="1" dirty="0" err="1" smtClean="0"/>
              <a:t>аллеля</a:t>
            </a:r>
            <a:r>
              <a:rPr lang="ru-RU" sz="1400" i="1" dirty="0" smtClean="0"/>
              <a:t>: </a:t>
            </a:r>
            <a:r>
              <a:rPr lang="ru-RU" sz="1400" i="1" dirty="0"/>
              <a:t>у кукурузы исходный аллель дает пурпурную окраску семян, а мутантный — вызывает образование бурого пигмента.</a:t>
            </a:r>
          </a:p>
          <a:p>
            <a:pPr>
              <a:buFontTx/>
              <a:buChar char="•"/>
            </a:pPr>
            <a:r>
              <a:rPr lang="ru-RU" sz="2000" dirty="0" err="1"/>
              <a:t>неоморфные</a:t>
            </a:r>
            <a:r>
              <a:rPr lang="ru-RU" sz="2000" dirty="0"/>
              <a:t> мутации </a:t>
            </a:r>
            <a:r>
              <a:rPr lang="ru-RU" sz="1600" dirty="0"/>
              <a:t>(греч. «</a:t>
            </a:r>
            <a:r>
              <a:rPr lang="ru-RU" sz="1600" dirty="0" err="1"/>
              <a:t>неос</a:t>
            </a:r>
            <a:r>
              <a:rPr lang="ru-RU" sz="1600" dirty="0"/>
              <a:t>» – новый, «морфа»-форма</a:t>
            </a:r>
            <a:r>
              <a:rPr lang="ru-RU" sz="1600" dirty="0" smtClean="0"/>
              <a:t>)</a:t>
            </a:r>
            <a:r>
              <a:rPr lang="ru-RU" sz="1600" dirty="0"/>
              <a:t> </a:t>
            </a:r>
            <a:r>
              <a:rPr lang="ru-RU" sz="1600" dirty="0" smtClean="0"/>
              <a:t>и</a:t>
            </a:r>
            <a:r>
              <a:rPr lang="ru-RU" sz="1400" i="1" dirty="0" smtClean="0"/>
              <a:t>х </a:t>
            </a:r>
            <a:r>
              <a:rPr lang="ru-RU" sz="1400" i="1" dirty="0"/>
              <a:t>действие совершенно отлично от действия исходного нормального </a:t>
            </a:r>
            <a:r>
              <a:rPr lang="ru-RU" sz="1400" i="1" dirty="0" err="1"/>
              <a:t>аллеля</a:t>
            </a:r>
            <a:r>
              <a:rPr lang="ru-RU" sz="1400" i="1" dirty="0" smtClean="0"/>
              <a:t>. </a:t>
            </a:r>
            <a:r>
              <a:rPr lang="ru-RU" sz="1400" i="1" dirty="0"/>
              <a:t>Мутантный признак является новым, не имеющим аналогов.</a:t>
            </a:r>
          </a:p>
          <a:p>
            <a:pPr>
              <a:buFontTx/>
              <a:buChar char="•"/>
            </a:pPr>
            <a:r>
              <a:rPr lang="ru-RU" sz="2000" dirty="0" err="1"/>
              <a:t>гипоморфные</a:t>
            </a:r>
            <a:r>
              <a:rPr lang="ru-RU" sz="2000" dirty="0"/>
              <a:t> мутации </a:t>
            </a:r>
            <a:r>
              <a:rPr lang="ru-RU" sz="1600" dirty="0"/>
              <a:t>(греч. «</a:t>
            </a:r>
            <a:r>
              <a:rPr lang="ru-RU" sz="1600" dirty="0" err="1"/>
              <a:t>гипо</a:t>
            </a:r>
            <a:r>
              <a:rPr lang="ru-RU" sz="1600" dirty="0"/>
              <a:t>» – слабый, «морфа»-форма</a:t>
            </a:r>
            <a:r>
              <a:rPr lang="ru-RU" sz="1600" dirty="0" smtClean="0"/>
              <a:t>)</a:t>
            </a:r>
            <a:r>
              <a:rPr lang="ru-RU" sz="1600" dirty="0"/>
              <a:t> </a:t>
            </a:r>
            <a:r>
              <a:rPr lang="ru-RU" sz="1600" dirty="0" smtClean="0"/>
              <a:t>д</a:t>
            </a:r>
            <a:r>
              <a:rPr lang="ru-RU" sz="1400" i="1" dirty="0" smtClean="0"/>
              <a:t>ействуют </a:t>
            </a:r>
            <a:r>
              <a:rPr lang="ru-RU" sz="1400" i="1" dirty="0"/>
              <a:t>в том же направлении, что и нормальный аллель,  но дают несколько ослабленный эффект.  Например, у дрозофилы окраска глаз при мутации значительно бледнее</a:t>
            </a:r>
            <a:r>
              <a:rPr lang="ru-RU" sz="1400" i="1" dirty="0" smtClean="0"/>
              <a:t>.</a:t>
            </a:r>
            <a:endParaRPr lang="ru-R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95288" y="193675"/>
            <a:ext cx="8424862" cy="3970318"/>
          </a:xfrm>
          <a:prstGeom prst="rect">
            <a:avLst/>
          </a:prstGeom>
          <a:noFill/>
          <a:ln w="9525">
            <a:noFill/>
            <a:miter lim="800000"/>
            <a:headEnd/>
            <a:tailEnd/>
          </a:ln>
        </p:spPr>
        <p:txBody>
          <a:bodyPr>
            <a:spAutoFit/>
          </a:bodyPr>
          <a:lstStyle/>
          <a:p>
            <a:r>
              <a:rPr lang="ru-RU" sz="2400" b="1" i="1" dirty="0" smtClean="0"/>
              <a:t>По значению в эволюционном процессе</a:t>
            </a:r>
          </a:p>
          <a:p>
            <a:pPr>
              <a:buFont typeface="Arial" pitchFamily="34" charset="0"/>
              <a:buChar char="•"/>
            </a:pPr>
            <a:r>
              <a:rPr lang="ru-RU" sz="2000" dirty="0" smtClean="0"/>
              <a:t>Прогрессивные</a:t>
            </a:r>
          </a:p>
          <a:p>
            <a:pPr>
              <a:buFont typeface="Arial" pitchFamily="34" charset="0"/>
              <a:buChar char="•"/>
            </a:pPr>
            <a:r>
              <a:rPr lang="ru-RU" sz="2000" dirty="0" smtClean="0"/>
              <a:t>Нейтральные</a:t>
            </a:r>
          </a:p>
          <a:p>
            <a:pPr>
              <a:buFont typeface="Arial" pitchFamily="34" charset="0"/>
              <a:buChar char="•"/>
            </a:pPr>
            <a:r>
              <a:rPr lang="ru-RU" sz="2000" dirty="0" err="1" smtClean="0"/>
              <a:t>Ретрогрессивные</a:t>
            </a:r>
            <a:endParaRPr lang="ru-RU" sz="2000" dirty="0"/>
          </a:p>
          <a:p>
            <a:r>
              <a:rPr lang="ru-RU" sz="2400" b="1" i="1" dirty="0" smtClean="0"/>
              <a:t>По продолжительности жизни</a:t>
            </a:r>
            <a:endParaRPr lang="ru-RU" sz="2400" i="1" dirty="0"/>
          </a:p>
          <a:p>
            <a:pPr>
              <a:buFontTx/>
              <a:buChar char="•"/>
            </a:pPr>
            <a:r>
              <a:rPr lang="ru-RU" sz="2400" dirty="0" smtClean="0"/>
              <a:t>Полулетальные</a:t>
            </a:r>
            <a:endParaRPr lang="ru-RU" sz="2400" dirty="0"/>
          </a:p>
          <a:p>
            <a:pPr>
              <a:buFontTx/>
              <a:buChar char="•"/>
            </a:pPr>
            <a:r>
              <a:rPr lang="ru-RU" sz="2400" dirty="0" smtClean="0"/>
              <a:t>Летальные</a:t>
            </a:r>
            <a:endParaRPr lang="ru-RU" sz="2400" dirty="0"/>
          </a:p>
          <a:p>
            <a:r>
              <a:rPr lang="ru-RU" sz="2400" b="1" i="1" dirty="0" smtClean="0"/>
              <a:t>По степени вовлеченности генома:</a:t>
            </a:r>
            <a:endParaRPr lang="ru-RU" sz="2400" b="1" i="1" dirty="0"/>
          </a:p>
          <a:p>
            <a:pPr>
              <a:buFontTx/>
              <a:buChar char="•"/>
            </a:pPr>
            <a:r>
              <a:rPr lang="ru-RU" sz="2400" dirty="0"/>
              <a:t>геномные, </a:t>
            </a:r>
          </a:p>
          <a:p>
            <a:pPr>
              <a:buFontTx/>
              <a:buChar char="•"/>
            </a:pPr>
            <a:r>
              <a:rPr lang="ru-RU" sz="2400" dirty="0"/>
              <a:t>хромосомные</a:t>
            </a:r>
          </a:p>
          <a:p>
            <a:pPr>
              <a:buFontTx/>
              <a:buChar char="•"/>
            </a:pPr>
            <a:r>
              <a:rPr lang="ru-RU" sz="2400" dirty="0"/>
              <a:t>генные.</a:t>
            </a:r>
          </a:p>
        </p:txBody>
      </p:sp>
      <p:pic>
        <p:nvPicPr>
          <p:cNvPr id="3" name="Picture 2" descr="https://sites.google.com/site/biologiasch88/_/rsrc/1334631075825/u/1/mutacii/Pyrene_adduct.png?height=185&amp;width=200"/>
          <p:cNvPicPr>
            <a:picLocks noChangeAspect="1" noChangeArrowheads="1"/>
          </p:cNvPicPr>
          <p:nvPr/>
        </p:nvPicPr>
        <p:blipFill>
          <a:blip r:embed="rId3" cstate="print"/>
          <a:srcRect/>
          <a:stretch>
            <a:fillRect/>
          </a:stretch>
        </p:blipFill>
        <p:spPr bwMode="auto">
          <a:xfrm>
            <a:off x="7429520" y="0"/>
            <a:ext cx="1714480" cy="17144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5"/>
          <p:cNvSpPr txBox="1">
            <a:spLocks noChangeArrowheads="1"/>
          </p:cNvSpPr>
          <p:nvPr/>
        </p:nvSpPr>
        <p:spPr bwMode="auto">
          <a:xfrm>
            <a:off x="684213" y="620713"/>
            <a:ext cx="7777162" cy="4339650"/>
          </a:xfrm>
          <a:prstGeom prst="rect">
            <a:avLst/>
          </a:prstGeom>
          <a:noFill/>
          <a:ln w="9525">
            <a:noFill/>
            <a:miter lim="800000"/>
            <a:headEnd/>
            <a:tailEnd/>
          </a:ln>
        </p:spPr>
        <p:txBody>
          <a:bodyPr>
            <a:spAutoFit/>
          </a:bodyPr>
          <a:lstStyle/>
          <a:p>
            <a:pPr algn="ctr">
              <a:spcBef>
                <a:spcPct val="50000"/>
              </a:spcBef>
            </a:pPr>
            <a:r>
              <a:rPr lang="ru-RU" sz="3200" b="1" dirty="0"/>
              <a:t>План лекции:</a:t>
            </a:r>
          </a:p>
          <a:p>
            <a:pPr algn="ctr">
              <a:spcBef>
                <a:spcPct val="50000"/>
              </a:spcBef>
            </a:pPr>
            <a:endParaRPr lang="ru-RU" sz="3200" b="1" dirty="0"/>
          </a:p>
          <a:p>
            <a:pPr>
              <a:spcBef>
                <a:spcPct val="50000"/>
              </a:spcBef>
              <a:buFontTx/>
              <a:buChar char="•"/>
            </a:pPr>
            <a:r>
              <a:rPr lang="ru-RU" sz="2800" b="1" dirty="0"/>
              <a:t>Наследственность и среда.     </a:t>
            </a:r>
          </a:p>
          <a:p>
            <a:pPr>
              <a:spcBef>
                <a:spcPct val="50000"/>
              </a:spcBef>
              <a:buFontTx/>
              <a:buChar char="•"/>
            </a:pPr>
            <a:r>
              <a:rPr lang="ru-RU" sz="2800" b="1" dirty="0"/>
              <a:t>Изменчивость и ее формы.                 </a:t>
            </a:r>
          </a:p>
          <a:p>
            <a:pPr>
              <a:spcBef>
                <a:spcPct val="50000"/>
              </a:spcBef>
              <a:buFontTx/>
              <a:buChar char="•"/>
            </a:pPr>
            <a:r>
              <a:rPr lang="ru-RU" sz="2800" b="1" dirty="0"/>
              <a:t>Понятие о наследственных болезнях</a:t>
            </a:r>
            <a:r>
              <a:rPr lang="ru-RU" sz="2800" b="1" dirty="0" smtClean="0"/>
              <a:t>.</a:t>
            </a:r>
            <a:endParaRPr lang="en-US" sz="2800" b="1" dirty="0" smtClean="0"/>
          </a:p>
          <a:p>
            <a:pPr>
              <a:spcBef>
                <a:spcPct val="50000"/>
              </a:spcBef>
              <a:buFontTx/>
              <a:buChar char="•"/>
            </a:pPr>
            <a:r>
              <a:rPr lang="ru-RU" sz="2800" b="1" dirty="0" smtClean="0"/>
              <a:t>Методы изучения наследственности человека </a:t>
            </a:r>
            <a:endParaRPr lang="ru-RU"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http://medicalplanet.su/Img/597.jpg"/>
          <p:cNvPicPr>
            <a:picLocks noChangeAspect="1" noChangeArrowheads="1"/>
          </p:cNvPicPr>
          <p:nvPr/>
        </p:nvPicPr>
        <p:blipFill>
          <a:blip r:embed="rId2" cstate="print"/>
          <a:srcRect/>
          <a:stretch>
            <a:fillRect/>
          </a:stretch>
        </p:blipFill>
        <p:spPr bwMode="auto">
          <a:xfrm>
            <a:off x="714348" y="714355"/>
            <a:ext cx="7000924" cy="540980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23850" y="836613"/>
            <a:ext cx="8424863" cy="457200"/>
          </a:xfrm>
          <a:prstGeom prst="rect">
            <a:avLst/>
          </a:prstGeom>
          <a:noFill/>
          <a:ln w="9525">
            <a:noFill/>
            <a:miter lim="800000"/>
            <a:headEnd/>
            <a:tailEnd/>
          </a:ln>
        </p:spPr>
        <p:txBody>
          <a:bodyPr>
            <a:spAutoFit/>
          </a:bodyPr>
          <a:lstStyle/>
          <a:p>
            <a:pPr algn="ctr"/>
            <a:r>
              <a:rPr lang="ru-RU" sz="2400" b="1">
                <a:solidFill>
                  <a:srgbClr val="CC3300"/>
                </a:solidFill>
              </a:rPr>
              <a:t>Геномные мутации</a:t>
            </a:r>
            <a:r>
              <a:rPr lang="ru-RU" sz="2400">
                <a:solidFill>
                  <a:srgbClr val="CC3300"/>
                </a:solidFill>
              </a:rPr>
              <a:t> - изменение числа хромосом </a:t>
            </a:r>
          </a:p>
        </p:txBody>
      </p:sp>
      <p:sp>
        <p:nvSpPr>
          <p:cNvPr id="22531" name="Text Box 2"/>
          <p:cNvSpPr txBox="1">
            <a:spLocks noChangeArrowheads="1"/>
          </p:cNvSpPr>
          <p:nvPr/>
        </p:nvSpPr>
        <p:spPr bwMode="auto">
          <a:xfrm>
            <a:off x="395288" y="2060575"/>
            <a:ext cx="4176712" cy="1590675"/>
          </a:xfrm>
          <a:prstGeom prst="rect">
            <a:avLst/>
          </a:prstGeom>
          <a:noFill/>
          <a:ln w="38100">
            <a:solidFill>
              <a:schemeClr val="tx1"/>
            </a:solidFill>
            <a:miter lim="800000"/>
            <a:headEnd/>
            <a:tailEnd/>
          </a:ln>
        </p:spPr>
        <p:txBody>
          <a:bodyPr>
            <a:spAutoFit/>
          </a:bodyPr>
          <a:lstStyle/>
          <a:p>
            <a:r>
              <a:rPr lang="ru-RU" sz="2400" b="1"/>
              <a:t>Полиплоидия</a:t>
            </a:r>
            <a:r>
              <a:rPr lang="ru-RU" sz="2400"/>
              <a:t> - кратное увеличение гаплоидного набора хромосом (Зп, 4п, и т.д.). </a:t>
            </a:r>
          </a:p>
        </p:txBody>
      </p:sp>
      <p:sp>
        <p:nvSpPr>
          <p:cNvPr id="22532" name="Text Box 2"/>
          <p:cNvSpPr txBox="1">
            <a:spLocks noChangeArrowheads="1"/>
          </p:cNvSpPr>
          <p:nvPr/>
        </p:nvSpPr>
        <p:spPr bwMode="auto">
          <a:xfrm>
            <a:off x="4716463" y="2060575"/>
            <a:ext cx="4176712" cy="2686050"/>
          </a:xfrm>
          <a:prstGeom prst="rect">
            <a:avLst/>
          </a:prstGeom>
          <a:noFill/>
          <a:ln w="38100">
            <a:solidFill>
              <a:schemeClr val="tx1"/>
            </a:solidFill>
            <a:miter lim="800000"/>
            <a:headEnd/>
            <a:tailEnd/>
          </a:ln>
        </p:spPr>
        <p:txBody>
          <a:bodyPr>
            <a:spAutoFit/>
          </a:bodyPr>
          <a:lstStyle/>
          <a:p>
            <a:r>
              <a:rPr lang="ru-RU" sz="2400" b="1" dirty="0"/>
              <a:t>Анеуплоидия</a:t>
            </a:r>
            <a:r>
              <a:rPr lang="ru-RU" sz="2400" dirty="0"/>
              <a:t> — увеличение или уменьшение числа хромосом по отдельным парам</a:t>
            </a:r>
          </a:p>
          <a:p>
            <a:r>
              <a:rPr lang="ru-RU" sz="2400" dirty="0" smtClean="0"/>
              <a:t>(</a:t>
            </a:r>
            <a:r>
              <a:rPr lang="ru-RU" sz="2400" dirty="0" err="1" smtClean="0"/>
              <a:t>нулисомия</a:t>
            </a:r>
            <a:r>
              <a:rPr lang="ru-RU" sz="2400" dirty="0" smtClean="0"/>
              <a:t>, </a:t>
            </a:r>
            <a:r>
              <a:rPr lang="ru-RU" sz="2400" dirty="0" err="1" smtClean="0"/>
              <a:t>моносомия</a:t>
            </a:r>
            <a:r>
              <a:rPr lang="ru-RU" sz="2400" dirty="0"/>
              <a:t>, </a:t>
            </a:r>
            <a:r>
              <a:rPr lang="ru-RU" sz="2400" dirty="0" err="1"/>
              <a:t>трисомия</a:t>
            </a:r>
            <a:r>
              <a:rPr lang="ru-RU" sz="2400" dirty="0"/>
              <a:t>, </a:t>
            </a:r>
            <a:r>
              <a:rPr lang="ru-RU" sz="2400" dirty="0" err="1"/>
              <a:t>полисомия</a:t>
            </a:r>
            <a:r>
              <a:rPr lang="ru-RU" sz="2400" dirty="0"/>
              <a:t>) </a:t>
            </a:r>
          </a:p>
        </p:txBody>
      </p:sp>
      <p:sp>
        <p:nvSpPr>
          <p:cNvPr id="22533" name="Line 6"/>
          <p:cNvSpPr>
            <a:spLocks noChangeShapeType="1"/>
          </p:cNvSpPr>
          <p:nvPr/>
        </p:nvSpPr>
        <p:spPr bwMode="auto">
          <a:xfrm flipH="1">
            <a:off x="3276600" y="1341438"/>
            <a:ext cx="790575" cy="647700"/>
          </a:xfrm>
          <a:prstGeom prst="line">
            <a:avLst/>
          </a:prstGeom>
          <a:noFill/>
          <a:ln w="38100">
            <a:solidFill>
              <a:schemeClr val="tx1"/>
            </a:solidFill>
            <a:round/>
            <a:headEnd/>
            <a:tailEnd type="triangle" w="med" len="med"/>
          </a:ln>
        </p:spPr>
        <p:txBody>
          <a:bodyPr/>
          <a:lstStyle/>
          <a:p>
            <a:endParaRPr lang="ru-RU"/>
          </a:p>
        </p:txBody>
      </p:sp>
      <p:sp>
        <p:nvSpPr>
          <p:cNvPr id="22534" name="Line 7"/>
          <p:cNvSpPr>
            <a:spLocks noChangeShapeType="1"/>
          </p:cNvSpPr>
          <p:nvPr/>
        </p:nvSpPr>
        <p:spPr bwMode="auto">
          <a:xfrm>
            <a:off x="5219700" y="1341438"/>
            <a:ext cx="792163" cy="647700"/>
          </a:xfrm>
          <a:prstGeom prst="line">
            <a:avLst/>
          </a:prstGeom>
          <a:noFill/>
          <a:ln w="38100">
            <a:solidFill>
              <a:schemeClr val="tx1"/>
            </a:solidFill>
            <a:round/>
            <a:headEnd/>
            <a:tailEnd type="triangle" w="med" len="med"/>
          </a:ln>
        </p:spPr>
        <p:txBody>
          <a:bodyPr/>
          <a:lstStyle/>
          <a:p>
            <a:endParaRPr lang="ru-RU"/>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реципрокные транслокации Триплоидия"/>
          <p:cNvPicPr>
            <a:picLocks noChangeAspect="1" noChangeArrowheads="1"/>
          </p:cNvPicPr>
          <p:nvPr/>
        </p:nvPicPr>
        <p:blipFill>
          <a:blip r:embed="rId3" cstate="print"/>
          <a:srcRect/>
          <a:stretch>
            <a:fillRect/>
          </a:stretch>
        </p:blipFill>
        <p:spPr bwMode="auto">
          <a:xfrm>
            <a:off x="611188" y="1844675"/>
            <a:ext cx="8231187" cy="3267075"/>
          </a:xfrm>
          <a:prstGeom prst="rect">
            <a:avLst/>
          </a:prstGeom>
          <a:noFill/>
          <a:ln w="9525">
            <a:noFill/>
            <a:miter lim="800000"/>
            <a:headEnd/>
            <a:tailEnd/>
          </a:ln>
        </p:spPr>
      </p:pic>
      <p:sp>
        <p:nvSpPr>
          <p:cNvPr id="23555" name="Text Box 2"/>
          <p:cNvSpPr txBox="1">
            <a:spLocks noChangeArrowheads="1"/>
          </p:cNvSpPr>
          <p:nvPr/>
        </p:nvSpPr>
        <p:spPr bwMode="auto">
          <a:xfrm>
            <a:off x="539750" y="404813"/>
            <a:ext cx="7993063" cy="457200"/>
          </a:xfrm>
          <a:prstGeom prst="rect">
            <a:avLst/>
          </a:prstGeom>
          <a:noFill/>
          <a:ln w="38100">
            <a:noFill/>
            <a:miter lim="800000"/>
            <a:headEnd/>
            <a:tailEnd/>
          </a:ln>
        </p:spPr>
        <p:txBody>
          <a:bodyPr>
            <a:spAutoFit/>
          </a:bodyPr>
          <a:lstStyle/>
          <a:p>
            <a:pPr algn="ctr"/>
            <a:r>
              <a:rPr lang="ru-RU" sz="2400" b="1"/>
              <a:t>Полиплоидия</a:t>
            </a:r>
            <a:endParaRPr lang="ru-RU"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сканирование0004 МЕЙОЗ"/>
          <p:cNvPicPr>
            <a:picLocks noChangeAspect="1" noChangeArrowheads="1"/>
          </p:cNvPicPr>
          <p:nvPr/>
        </p:nvPicPr>
        <p:blipFill>
          <a:blip r:embed="rId3" cstate="print"/>
          <a:srcRect/>
          <a:stretch>
            <a:fillRect/>
          </a:stretch>
        </p:blipFill>
        <p:spPr bwMode="auto">
          <a:xfrm>
            <a:off x="1763713" y="188913"/>
            <a:ext cx="5792787" cy="645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9750" y="333375"/>
            <a:ext cx="8135938" cy="731838"/>
          </a:xfrm>
          <a:prstGeom prst="rect">
            <a:avLst/>
          </a:prstGeom>
          <a:noFill/>
          <a:ln w="9525">
            <a:noFill/>
            <a:miter lim="800000"/>
            <a:headEnd/>
            <a:tailEnd/>
          </a:ln>
        </p:spPr>
        <p:txBody>
          <a:bodyPr>
            <a:spAutoFit/>
          </a:bodyPr>
          <a:lstStyle/>
          <a:p>
            <a:pPr algn="ctr"/>
            <a:r>
              <a:rPr lang="ru-RU" sz="2400" i="1" u="sng">
                <a:solidFill>
                  <a:srgbClr val="CC3300"/>
                </a:solidFill>
              </a:rPr>
              <a:t>Нарушения числа аутосом</a:t>
            </a:r>
          </a:p>
          <a:p>
            <a:pPr algn="ctr"/>
            <a:r>
              <a:rPr lang="ru-RU" i="1" u="sng"/>
              <a:t>Синдром Патау (трисомия по 13 -и паре хромосом)</a:t>
            </a:r>
            <a:r>
              <a:rPr lang="ru-RU"/>
              <a:t> </a:t>
            </a:r>
          </a:p>
        </p:txBody>
      </p:sp>
      <p:pic>
        <p:nvPicPr>
          <p:cNvPr id="25603" name="Picture 4" descr="Картинка 2 из 24">
            <a:hlinkClick r:id="rId3"/>
          </p:cNvPr>
          <p:cNvPicPr>
            <a:picLocks noChangeAspect="1" noChangeArrowheads="1"/>
          </p:cNvPicPr>
          <p:nvPr/>
        </p:nvPicPr>
        <p:blipFill>
          <a:blip r:embed="rId4" cstate="print"/>
          <a:srcRect/>
          <a:stretch>
            <a:fillRect/>
          </a:stretch>
        </p:blipFill>
        <p:spPr bwMode="auto">
          <a:xfrm>
            <a:off x="4284663" y="1125538"/>
            <a:ext cx="4824412" cy="5732462"/>
          </a:xfrm>
          <a:prstGeom prst="rect">
            <a:avLst/>
          </a:prstGeom>
          <a:noFill/>
          <a:ln w="9525">
            <a:noFill/>
            <a:miter lim="800000"/>
            <a:headEnd/>
            <a:tailEnd/>
          </a:ln>
        </p:spPr>
      </p:pic>
      <p:pic>
        <p:nvPicPr>
          <p:cNvPr id="25604" name="Picture 6" descr="Картинка 1 из 24">
            <a:hlinkClick r:id="rId5"/>
          </p:cNvPr>
          <p:cNvPicPr>
            <a:picLocks noChangeAspect="1" noChangeArrowheads="1"/>
          </p:cNvPicPr>
          <p:nvPr/>
        </p:nvPicPr>
        <p:blipFill>
          <a:blip r:embed="rId6" cstate="print"/>
          <a:srcRect/>
          <a:stretch>
            <a:fillRect/>
          </a:stretch>
        </p:blipFill>
        <p:spPr bwMode="auto">
          <a:xfrm>
            <a:off x="323850" y="1484313"/>
            <a:ext cx="3816350" cy="375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714356"/>
            <a:ext cx="7858180" cy="5632311"/>
          </a:xfrm>
          <a:prstGeom prst="rect">
            <a:avLst/>
          </a:prstGeom>
          <a:noFill/>
        </p:spPr>
        <p:txBody>
          <a:bodyPr wrap="square" rtlCol="0">
            <a:spAutoFit/>
          </a:bodyPr>
          <a:lstStyle/>
          <a:p>
            <a:r>
              <a:rPr lang="ru-RU" dirty="0"/>
              <a:t>При синдроме </a:t>
            </a:r>
            <a:r>
              <a:rPr lang="ru-RU" dirty="0" err="1"/>
              <a:t>Патау</a:t>
            </a:r>
            <a:r>
              <a:rPr lang="ru-RU" dirty="0"/>
              <a:t> наблюдаются тяжелые врождённые пороки. Дети с синдромом </a:t>
            </a:r>
            <a:r>
              <a:rPr lang="ru-RU" dirty="0" err="1"/>
              <a:t>Патау</a:t>
            </a:r>
            <a:r>
              <a:rPr lang="ru-RU" dirty="0"/>
              <a:t> рождаются с массой тела ниже нормы (2500 г). </a:t>
            </a:r>
            <a:endParaRPr lang="ru-RU" dirty="0" smtClean="0"/>
          </a:p>
          <a:p>
            <a:r>
              <a:rPr lang="ru-RU" dirty="0" smtClean="0"/>
              <a:t>У </a:t>
            </a:r>
            <a:r>
              <a:rPr lang="ru-RU" dirty="0"/>
              <a:t>них выявляются умеренная </a:t>
            </a:r>
            <a:r>
              <a:rPr lang="ru-RU" dirty="0">
                <a:hlinkClick r:id="rId2" tooltip="Микроцефалия"/>
              </a:rPr>
              <a:t>микроцефалия</a:t>
            </a:r>
            <a:r>
              <a:rPr lang="ru-RU" dirty="0"/>
              <a:t>, нарушение развития различных отделов </a:t>
            </a:r>
            <a:r>
              <a:rPr lang="ru-RU" dirty="0">
                <a:hlinkClick r:id="rId3" tooltip="ЦНС"/>
              </a:rPr>
              <a:t>ЦНС</a:t>
            </a:r>
            <a:r>
              <a:rPr lang="ru-RU" dirty="0"/>
              <a:t>, низкий скошенный лоб, суженные глазные щели, расстояние между которыми уменьшено, </a:t>
            </a:r>
            <a:r>
              <a:rPr lang="ru-RU" dirty="0" err="1">
                <a:hlinkClick r:id="rId4" tooltip="Микрофтальмия (страница отсутствует)"/>
              </a:rPr>
              <a:t>микрофтальмия</a:t>
            </a:r>
            <a:r>
              <a:rPr lang="ru-RU" dirty="0"/>
              <a:t> и </a:t>
            </a:r>
            <a:r>
              <a:rPr lang="ru-RU" dirty="0">
                <a:hlinkClick r:id="rId5" tooltip="Колобома"/>
              </a:rPr>
              <a:t>колобома</a:t>
            </a:r>
            <a:r>
              <a:rPr lang="ru-RU" dirty="0"/>
              <a:t>, помутнение </a:t>
            </a:r>
            <a:r>
              <a:rPr lang="ru-RU" dirty="0">
                <a:hlinkClick r:id="rId6" tooltip="Роговица"/>
              </a:rPr>
              <a:t>роговицы</a:t>
            </a:r>
            <a:r>
              <a:rPr lang="ru-RU" dirty="0"/>
              <a:t>, запавшая переносица, широкое основание носа, деформированные ушные раковины, расщелина верхней губы и нёба, </a:t>
            </a:r>
            <a:r>
              <a:rPr lang="ru-RU" dirty="0">
                <a:hlinkClick r:id="rId7" tooltip="Полидактилия"/>
              </a:rPr>
              <a:t>полидактилия</a:t>
            </a:r>
            <a:r>
              <a:rPr lang="ru-RU" dirty="0"/>
              <a:t>, </a:t>
            </a:r>
            <a:r>
              <a:rPr lang="ru-RU" dirty="0" err="1"/>
              <a:t>флексорное</a:t>
            </a:r>
            <a:r>
              <a:rPr lang="ru-RU" dirty="0"/>
              <a:t> положение кистей, короткая шея. </a:t>
            </a:r>
            <a:endParaRPr lang="ru-RU" dirty="0" smtClean="0"/>
          </a:p>
          <a:p>
            <a:r>
              <a:rPr lang="ru-RU" dirty="0" smtClean="0"/>
              <a:t>У </a:t>
            </a:r>
            <a:r>
              <a:rPr lang="ru-RU" dirty="0"/>
              <a:t>80 % новорождённых встречаются пороки развития сердца: дефекты межжелудочковой и </a:t>
            </a:r>
            <a:r>
              <a:rPr lang="ru-RU" dirty="0" err="1"/>
              <a:t>межпредсердной</a:t>
            </a:r>
            <a:r>
              <a:rPr lang="ru-RU" dirty="0"/>
              <a:t> перегородок, транспозиции сосудов и др. Наблюдаются </a:t>
            </a:r>
            <a:r>
              <a:rPr lang="ru-RU" dirty="0" err="1"/>
              <a:t>фиброкистозные</a:t>
            </a:r>
            <a:r>
              <a:rPr lang="ru-RU" dirty="0"/>
              <a:t> изменения поджелудочной железы, добавочные селезёнки, </a:t>
            </a:r>
            <a:r>
              <a:rPr lang="ru-RU" dirty="0">
                <a:hlinkClick r:id="rId8" tooltip="Эмбриональная пупочная грыжа"/>
              </a:rPr>
              <a:t>эмбриональная пупочная грыжа</a:t>
            </a:r>
            <a:r>
              <a:rPr lang="ru-RU" dirty="0"/>
              <a:t>. Почки увеличены, имеют повышенную </a:t>
            </a:r>
            <a:r>
              <a:rPr lang="ru-RU" dirty="0" err="1"/>
              <a:t>дольчатость</a:t>
            </a:r>
            <a:r>
              <a:rPr lang="ru-RU" dirty="0"/>
              <a:t> и кисты в корковом слое, выявляются пороки развития половых органов. Для СП характерна задержка умственного развития.</a:t>
            </a:r>
          </a:p>
          <a:p>
            <a:r>
              <a:rPr lang="ru-RU" dirty="0"/>
              <a:t>В связи с тяжёлыми врождёнными пороками развития большинство детей с синдромом </a:t>
            </a:r>
            <a:r>
              <a:rPr lang="ru-RU" dirty="0" err="1"/>
              <a:t>Патау</a:t>
            </a:r>
            <a:r>
              <a:rPr lang="ru-RU" dirty="0"/>
              <a:t> умирают в первые недели или месяцы (95 % — до 1 года).</a:t>
            </a: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428596" y="142852"/>
            <a:ext cx="8207375" cy="366713"/>
          </a:xfrm>
          <a:prstGeom prst="rect">
            <a:avLst/>
          </a:prstGeom>
          <a:noFill/>
          <a:ln w="9525">
            <a:noFill/>
            <a:miter lim="800000"/>
            <a:headEnd/>
            <a:tailEnd/>
          </a:ln>
        </p:spPr>
        <p:txBody>
          <a:bodyPr>
            <a:spAutoFit/>
          </a:bodyPr>
          <a:lstStyle/>
          <a:p>
            <a:pPr algn="ctr"/>
            <a:r>
              <a:rPr lang="ru-RU" b="1" i="1" dirty="0"/>
              <a:t>Синдром Эдвардса </a:t>
            </a:r>
            <a:r>
              <a:rPr lang="ru-RU" b="1" dirty="0"/>
              <a:t>(</a:t>
            </a:r>
            <a:r>
              <a:rPr lang="ru-RU" b="1" dirty="0" err="1"/>
              <a:t>трисомия</a:t>
            </a:r>
            <a:r>
              <a:rPr lang="ru-RU" b="1" dirty="0"/>
              <a:t> 18-й пары хромосом)</a:t>
            </a:r>
            <a:r>
              <a:rPr lang="ru-RU" dirty="0"/>
              <a:t> </a:t>
            </a:r>
          </a:p>
        </p:txBody>
      </p:sp>
      <p:pic>
        <p:nvPicPr>
          <p:cNvPr id="26628" name="Picture 7" descr="Картинка 13 из 56">
            <a:hlinkClick r:id="rId3"/>
          </p:cNvPr>
          <p:cNvPicPr>
            <a:picLocks noChangeAspect="1" noChangeArrowheads="1"/>
          </p:cNvPicPr>
          <p:nvPr/>
        </p:nvPicPr>
        <p:blipFill>
          <a:blip r:embed="rId4" cstate="print"/>
          <a:srcRect/>
          <a:stretch>
            <a:fillRect/>
          </a:stretch>
        </p:blipFill>
        <p:spPr bwMode="auto">
          <a:xfrm>
            <a:off x="2071670" y="1285860"/>
            <a:ext cx="5840296" cy="364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85728"/>
            <a:ext cx="6858048" cy="5909310"/>
          </a:xfrm>
          <a:prstGeom prst="rect">
            <a:avLst/>
          </a:prstGeom>
          <a:noFill/>
        </p:spPr>
        <p:txBody>
          <a:bodyPr wrap="square" rtlCol="0">
            <a:spAutoFit/>
          </a:bodyPr>
          <a:lstStyle/>
          <a:p>
            <a:r>
              <a:rPr lang="ru-RU" dirty="0"/>
              <a:t>Фенотипические проявления синдрома Эдвардса многообразны. Чаще всего возникают аномалии мозгового и лицевого </a:t>
            </a:r>
            <a:r>
              <a:rPr lang="ru-RU" dirty="0">
                <a:hlinkClick r:id="rId2" tooltip="Череп"/>
              </a:rPr>
              <a:t>черепа</a:t>
            </a:r>
            <a:r>
              <a:rPr lang="ru-RU" dirty="0"/>
              <a:t>, мозговой череп имеет </a:t>
            </a:r>
            <a:r>
              <a:rPr lang="ru-RU" dirty="0" err="1"/>
              <a:t>долихоцефалическую</a:t>
            </a:r>
            <a:r>
              <a:rPr lang="ru-RU" dirty="0"/>
              <a:t> форму. Нижняя челюсть и ротовое отверстие маленькие. Глазные щели узкие и короткие. Ушные раковины деформированы и в подавляющем большинстве случаев расположены низко, несколько вытянуты в горизонтальной плоскости. Мочка, а часто и </a:t>
            </a:r>
            <a:r>
              <a:rPr lang="ru-RU" dirty="0" err="1">
                <a:hlinkClick r:id="rId3" tooltip="Козелок (ушная раковина)"/>
              </a:rPr>
              <a:t>козелок</a:t>
            </a:r>
            <a:r>
              <a:rPr lang="ru-RU" dirty="0"/>
              <a:t> отсутствуют. </a:t>
            </a:r>
            <a:r>
              <a:rPr lang="ru-RU" dirty="0">
                <a:hlinkClick r:id="rId4" tooltip="Наружный слуховой проход"/>
              </a:rPr>
              <a:t>Наружный слуховой проход</a:t>
            </a:r>
            <a:r>
              <a:rPr lang="ru-RU" dirty="0"/>
              <a:t> сужен, иногда отсутствует. </a:t>
            </a:r>
            <a:r>
              <a:rPr lang="ru-RU" dirty="0">
                <a:hlinkClick r:id="rId5" tooltip="Грудина"/>
              </a:rPr>
              <a:t>Грудина</a:t>
            </a:r>
            <a:r>
              <a:rPr lang="ru-RU" dirty="0"/>
              <a:t> короткая, из-за чего межреберные промежутки уменьшены и </a:t>
            </a:r>
            <a:r>
              <a:rPr lang="ru-RU" dirty="0">
                <a:hlinkClick r:id="rId6" tooltip="Грудная клетка"/>
              </a:rPr>
              <a:t>грудная клетка</a:t>
            </a:r>
            <a:r>
              <a:rPr lang="ru-RU" dirty="0"/>
              <a:t> шире и короче нормальной. В 80 % случаев наблюдается аномальное развитие стопы: пятка резко выступает, свод провисает (стопа-качалка), большой палец утолщён и укорочен. Из дефектов внутренних органов наиболее часто отмечаются </a:t>
            </a:r>
            <a:r>
              <a:rPr lang="ru-RU" dirty="0">
                <a:hlinkClick r:id="rId7" tooltip="Пороки сердца"/>
              </a:rPr>
              <a:t>пороки сердца</a:t>
            </a:r>
            <a:r>
              <a:rPr lang="ru-RU" dirty="0"/>
              <a:t> и крупных сосудов: </a:t>
            </a:r>
            <a:r>
              <a:rPr lang="ru-RU" dirty="0">
                <a:hlinkClick r:id="rId8" tooltip="Дефект межжелудочковой перегородки"/>
              </a:rPr>
              <a:t>дефект межжелудочковой перегородки</a:t>
            </a:r>
            <a:r>
              <a:rPr lang="ru-RU" dirty="0"/>
              <a:t>, аплазии одной створки клапанов аорты и лёгочной артерии. У всех больных наблюдаются гипоплазия </a:t>
            </a:r>
            <a:r>
              <a:rPr lang="ru-RU" dirty="0">
                <a:hlinkClick r:id="rId9" tooltip="Мозжечок"/>
              </a:rPr>
              <a:t>мозжечка</a:t>
            </a:r>
            <a:r>
              <a:rPr lang="ru-RU" dirty="0"/>
              <a:t> и </a:t>
            </a:r>
            <a:r>
              <a:rPr lang="ru-RU" dirty="0">
                <a:hlinkClick r:id="rId10" tooltip="Мозолистое тело"/>
              </a:rPr>
              <a:t>мозолистого тела</a:t>
            </a:r>
            <a:r>
              <a:rPr lang="ru-RU" dirty="0"/>
              <a:t>, изменения структур олив, выраженная умственная отсталость, снижение мышечного тонуса, переходящее в повышение со </a:t>
            </a:r>
            <a:r>
              <a:rPr lang="ru-RU" dirty="0" err="1"/>
              <a:t>спастикой</a:t>
            </a:r>
            <a:r>
              <a:rPr lang="ru-RU" dirty="0"/>
              <a:t>.</a:t>
            </a:r>
          </a:p>
        </p:txBody>
      </p:sp>
      <p:pic>
        <p:nvPicPr>
          <p:cNvPr id="3" name="Picture 5" descr="Картинка 3 из 56">
            <a:hlinkClick r:id="rId11"/>
          </p:cNvPr>
          <p:cNvPicPr>
            <a:picLocks noChangeAspect="1" noChangeArrowheads="1"/>
          </p:cNvPicPr>
          <p:nvPr/>
        </p:nvPicPr>
        <p:blipFill>
          <a:blip r:embed="rId12" cstate="print"/>
          <a:srcRect/>
          <a:stretch>
            <a:fillRect/>
          </a:stretch>
        </p:blipFill>
        <p:spPr bwMode="auto">
          <a:xfrm>
            <a:off x="6929454" y="3714752"/>
            <a:ext cx="1944317" cy="2663826"/>
          </a:xfrm>
          <a:prstGeom prst="rect">
            <a:avLst/>
          </a:prstGeom>
          <a:noFill/>
          <a:ln w="9525">
            <a:noFill/>
            <a:miter lim="800000"/>
            <a:headEnd/>
            <a:tailEnd/>
          </a:ln>
        </p:spPr>
      </p:pic>
      <p:sp>
        <p:nvSpPr>
          <p:cNvPr id="4" name="Прямоугольник 3"/>
          <p:cNvSpPr/>
          <p:nvPr/>
        </p:nvSpPr>
        <p:spPr>
          <a:xfrm>
            <a:off x="7000892" y="3643314"/>
            <a:ext cx="857256"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ig21"/>
          <p:cNvPicPr>
            <a:picLocks noChangeAspect="1" noChangeArrowheads="1"/>
          </p:cNvPicPr>
          <p:nvPr/>
        </p:nvPicPr>
        <p:blipFill>
          <a:blip r:embed="rId3" cstate="print"/>
          <a:srcRect/>
          <a:stretch>
            <a:fillRect/>
          </a:stretch>
        </p:blipFill>
        <p:spPr bwMode="auto">
          <a:xfrm>
            <a:off x="244475" y="765175"/>
            <a:ext cx="8899525" cy="555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68313" y="549275"/>
            <a:ext cx="8207375" cy="366713"/>
          </a:xfrm>
          <a:prstGeom prst="rect">
            <a:avLst/>
          </a:prstGeom>
          <a:noFill/>
          <a:ln w="9525">
            <a:noFill/>
            <a:miter lim="800000"/>
            <a:headEnd/>
            <a:tailEnd/>
          </a:ln>
        </p:spPr>
        <p:txBody>
          <a:bodyPr>
            <a:spAutoFit/>
          </a:bodyPr>
          <a:lstStyle/>
          <a:p>
            <a:pPr algn="ctr"/>
            <a:r>
              <a:rPr lang="ru-RU" b="1" i="1"/>
              <a:t>Синдром Дауна </a:t>
            </a:r>
            <a:r>
              <a:rPr lang="ru-RU" b="1"/>
              <a:t>(трисомия по 21 - и паре хромосом)</a:t>
            </a:r>
          </a:p>
        </p:txBody>
      </p:sp>
      <p:pic>
        <p:nvPicPr>
          <p:cNvPr id="28675" name="Picture 4" descr="downsindrome">
            <a:hlinkClick r:id="rId3"/>
          </p:cNvPr>
          <p:cNvPicPr>
            <a:picLocks noChangeAspect="1" noChangeArrowheads="1"/>
          </p:cNvPicPr>
          <p:nvPr/>
        </p:nvPicPr>
        <p:blipFill>
          <a:blip r:embed="rId4" cstate="print"/>
          <a:srcRect/>
          <a:stretch>
            <a:fillRect/>
          </a:stretch>
        </p:blipFill>
        <p:spPr bwMode="auto">
          <a:xfrm>
            <a:off x="1258888" y="977900"/>
            <a:ext cx="7154862" cy="4913313"/>
          </a:xfrm>
          <a:prstGeom prst="rect">
            <a:avLst/>
          </a:prstGeom>
          <a:noFill/>
          <a:ln w="9525">
            <a:noFill/>
            <a:miter lim="800000"/>
            <a:headEnd/>
            <a:tailEnd/>
          </a:ln>
        </p:spPr>
      </p:pic>
      <p:pic>
        <p:nvPicPr>
          <p:cNvPr id="28676" name="Picture 4" descr="hromosomnye-mutacii"/>
          <p:cNvPicPr>
            <a:picLocks noChangeAspect="1" noChangeArrowheads="1"/>
          </p:cNvPicPr>
          <p:nvPr/>
        </p:nvPicPr>
        <p:blipFill>
          <a:blip r:embed="rId5" cstate="print"/>
          <a:srcRect/>
          <a:stretch>
            <a:fillRect/>
          </a:stretch>
        </p:blipFill>
        <p:spPr bwMode="auto">
          <a:xfrm>
            <a:off x="7072313" y="4357688"/>
            <a:ext cx="1357312" cy="1584325"/>
          </a:xfrm>
          <a:prstGeom prst="rect">
            <a:avLst/>
          </a:prstGeom>
          <a:noFill/>
          <a:ln w="9525">
            <a:noFill/>
            <a:miter lim="800000"/>
            <a:headEnd/>
            <a:tailEnd/>
          </a:ln>
        </p:spPr>
      </p:pic>
      <p:sp>
        <p:nvSpPr>
          <p:cNvPr id="28677" name="AutoShape 6" descr="data:image/jpeg;base64,/9j/4AAQSkZJRgABAQAAAQABAAD/2wCEAAkGBxQTEhQUEhQVFBUUFhcXFxcUFBQUFhUVFBUYFxQVFBUYHCggGBolHBQUITEhJSkrLi4uFx8zODMsNygtLiwBCgoKDg0OGhAQGywcHBwsLCwsLCwsLCwsLCwsLCwsLCwsLCwsLCwsLCwsLCwsLCwsLCwsLCwsLDc3NzcsLCsrK//AABEIAMgA/AMBIgACEQEDEQH/xAAcAAAABwEBAAAAAAAAAAAAAAAAAQIDBAUHBgj/xABEEAABAgMDBgoFCgcBAQAAAAABAAIDBBEFITEGEkFRYXEWIlSBkZOxwdHwEzRzobIHFBUkMlJTctLhFyMzQmKCkvGi/8QAGAEAAwEBAAAAAAAAAAAAAAAAAAECAwT/xAAjEQACAgEEAgMBAQAAAAAAAAAAAQIRAxIhMVETFAQyQSJC/9oADAMBAAIRAxEAPwDaI0VrGlzyGtaCSSaAAYknQFA4QyvKYHWs8UnKn1OY9k/4SsXfgaaa9n/i4ceNSRqo2bJwrkeVy3Xw/FDhXI8rluvh+K85Oi3nehnrT112PSejeFkjyyW6+H4ouFkjyyW6+H4rzmXpNUeuuw0no/hZI8sluvh+KHCyR5ZLdfD8V5wDkbnVR667DSejeFsjyyW6+H+pDhbI8sluvh+K84uRByPXXYaT0hwrkeWS3Xw/FA5VyPLJbr4fivOQKVWqPXXYaT0XwskeWS3Xw/FDhXI8sluvh+K86OxuQR667DSejOFUlyuW66H4ouFcjyyW6+H4rzuGlHmFHrrsNJ6H4WSPLJbr4figcq5Llct18PxXndraYhAm5HrrsNJ6H4WSPLJbr4fij4VyPLJbr4fivOrKaUko9ddhpPRZytkeWS3Xw/1IDK2R5ZLdfC/UvORCII9ddhpPR3C2R5ZLdfD/AFIcLZHlkt18PxXnCqBKPXXYaT0fwtkeWS3Xw/1IcLZHlkt18P8AUvOCUCNqPXXYaT0bwtkeWS3Xw/1IcLZHlkt18L9S84lu1FVHrrsNJ6P4WyPLJbr4X6kOF0jyyW6+F+pecAgj112Kj0xIW9LRnZkGYgxX0Ls2HFY92aCATQGtKkdIVivPfyezDoc4wtP2gWncS09wXoJhuCxyQ0uhMrMqPVJj2T/hKxeKLiNhW05UeqTHsn/CVjMVtx3FbfH4ZceDjomJ3lG1Ke288/ak5q6ADRFGGo6IGhKMhBBAwIIIwEAG0J+DALjd2pDIegXro7Hs0kjQTXRUpAlZXMsx5pRpPNTnU6XsR+FNhqKjfVdxIWKwAVvOq7uVzLyQbSjQAFOo3WF/pn0DJ1xbcyu03BPw8nIl3Ew0imG2q0NkDWn/AEFyEyvFEzOJk/QHPbjpGAppqqmesJzdNdQ16j0LXI0oDiFUz9khww09mA2BLU0DwprYx+NLluITBC7m0rIpnFwqa0u06VzczZ50edCpOzCUWioNyIhPxmJghUSEiIRo0AJzUprfciKJ2KQE60IUMMbmOqTiKqBVGAizUCYWcjFEMxGAmSX+Q3rkPn7l6Jh4DcvO2Qw+uQ+fuXomHgNy5M/JL5KzKp4EnME3AQnkn/UrGTEDm1BBrpGGxbLlWKycz7J/wlYhZrf5Z3uorwcMuBzj3Xnee1JzkIgvO89qJdAC6oVSQUZQOxRSUdUHIGESlMxRUTsNl21AE2zoNXLRcnZGgziMeyn7rj8nZbOIFMcenBaZLtzQBq1KZM3wxslwIexTIcBNy7VNhKUjScqA2Cl+hTzGpwq0jnc2QHQky+FcrB4UdwQ0XGbKKekg4efOhcba1nllTo7fNFokdqpbWlA9pFFlVG7SkjKZ2CKqpiChIXV21JltQRguZm771qjjaojVRuKIhEmINyFEQSqIASiqlFJIQKxVUM5JCMIEdBkMfrkPn7l6Jh4DcvO2Q3rkPn7l6Jh4DcuTPyQ+Styo9UmPZP8AhKw+SNILiP8AJbhlOfqkx7J/YsNlyfQuprf3q/j8MuBzxFb0C1AuQqugaQM1FmpYKBKBgzUC1EClVQAQZgpDGptr71Il23i9AHX5IwPs83vwXbwhftquTyVaMdQ9+hdbL43KJHVh4LGXUxqiwCMT5Kkw4g1poU+SVDCdzU2xPtV0ckiPEUZ6mxFEmCAK1QzWDIkVQJkYpyZteA37URurEXb+gpkTDIgJhuDqY0NVlI6Ys5fKuRBaHDSDzHRVZ1GbQuG8eC1W1wHQYjdObXoWUxncc11powyr+iFmoyEp4vPciorMhJCFUqiIhBIbUlwRkXIs9AgqI81CqOt6AL/IYfXIfP3L0RDwG5ed8h/XIfP3L0RDwG5cmfkl8lblR6pMeyf8JWI2f/Sdvd3rbcqT9TmPZP8AhKxGzXfyjvd2q8HDLgc2/HnPakoorrykVXQOxxAlN5yOqBjlUbXJGcjDkAPsPYpUoy/yVAhG8K2kL2gYX1u9w9yAOxsIEFgF1xJwuqarp480ITQaFzjcGtxcdVdA2qjsCDQk330HQ0V99VewoILg86BQVwGkkbT3BQ+Trx/Ua+jY0Y1ixMxpH2IdRQaiTeVNlsnmNwe/nJ7ig60QLy4NaMXE095TEPKWWr/XacL6upUgkX4YAppg41+l1LSTmYPcRtNVaw3GiqpWcDhUEEYgg1BClNmaYppmE4NkmIVUTlmh7s5xN2A0fupkaaVdaNotYOMTcM4gAk0rqCHIcINDL7MgaWh28klVs1YkMEug1hP0FhpftGpQ5nK6GDT0UcC+8sDdOqqAt+GTc4i+hDmubTfUKW2bJQf6E2K54PpAA5tzqXV/yGwhZvbktmRXDWa8xWpTDAeONNx23XLgct4NIzSBc5gPcexKJllRyxKAKfmpJ7AHOa4Nd9kkXO3FRQVoYjucklJaUKoAUkFGiQIJGSgAlUQIvshfW4fP3L0TDwG5eeMiB9bh8/cvQ8PAblyZ+SHyVmVUMOk5hpwMJ46WlY0IAYwhtwoVs+Uvqkf2buxY9M/ZO4q8HDLgcPEGO9EluxO9EReugBIQcl0REIEEAjQolAIKRdZMWA6ac7jZrWYnG84ABT41nGFEDdBJAJ1G4E0V78ncKktEdreR0ALorfssRIFWjjMBN1MANJ3VSOrxLxp/o1Z7aMFNNaf7aVbxIBcKDVTyVWWSy5moCt2ldCxwAUtGkdkUIybgk5zg5x/ycbtwU6XsCXbhCZUaSM43YXlWQCdYwlPdEyoiCCxl7WhppS73JoRiSnJx19BeRiU3KgVvSrc1glpsN0Q6VIgvBxF+vwTMyBWgTMCKWG+8E9F6XDBxtbEqOCRSl2+qhvkQ7QBruVyYQIqEy5tE2mzOM/xFXFlaMLdFOjnXGW3Zhjx4MPWaE6gaEk+/oXfRnrnXw/rsEgaCPcUkqJmr5K7K2SDZKIzH0YaMAKEEUOy4rLni9bJlvCzZWZJuqxv/AEXho7ljriqRGdptUN0QSgjoqMBNEKJWag5qCWICPOR5iPNQIvchj9ch+dS9Ew8BuXnjIf1yH51L0PDwG5cmfkl8ldlN6pH9m7sWPTH2TuK17KyvzKZpj6J9K680rEZaZc5kTPpxaj3K/j8M0g9jm3IFvvSCUF0Ei0RSSUdUFfgaUAkAoVSGd98ms4P50E6RntqdVzh8JWowpYOZm3UIv6FhOSc96KbguOBdmu/K8Fp+IdC2yVLuKBtGymhM6ItuFXwVEiMzOBFC1zhs0UpspRWMsa4qLPijz/r4dwUqAkuTeH1J8NlU+64KKyJoCW51cU2ZSTshPg8Y3mh1UqOlNwZFzSSHvfsdm0G6gVhUBPQYwRRbm0U8eTdEoH5zQL+K4tqdtMQnPmgADQKAbST0lWsxEp5CgxJmmOCVDjKUt6JMtGojjP2KGybG5OGLWmtBLxtO6GJtlx3KokgDHa84tbdjiHDPPRdzhXkS8XhUtlkiYP5Igp/sw+CTHPdIrvlMmc6Vdfi6GN/Gzqf/ADVZK9aN8p8TNhQof3nl2+gx96zclNHNl+1Bh+hKz0hHVMzDz0m9CqAQJsSKpWeUkJYCCToMhz9ch8/cvREPAbl52yG9ch8/aF6Jh4DcuTPyS+Ssyo9TmPZP+ErDpYcWNvd2LccqfU5j2T/hKw2Ud/Li73K/j8MqJz1ECEZKC6CqE0QISkaBjZCFEuiMBABM1i5bRkXbrZiACf6jKNcNoFzhsKxgNUyzLQiwHZ8J5a6lDTAjaDcQkXCVPfg2effWJT/FvvLvBWEu2q4HI61okcvdFcXPqLyBcNQA0Yrv5a6iDpUrjsG5hAuGtVE1NRa0aBSus1A10XQRhcqudkQ8HGuy5Bphmv8ARHk5eK8ijxXaCL+lS3CI2G97g0hgcXUcP7Mee5Uxl3tuLnOupUm+m8BMwrOOjoIzhvpvohNmsoTlumki0jT4Aa5zoYzs2gzw53GIH2W33Vv3Ioku17Q70zXVrxWnNAA131qoAlSB4CnSmosqSKUAB813obKWKa3UkHDlhnuqXChzaFzriOfVRXlmQL6k3aAVX2VZYbQaBvV/LQwCEiM06jQIrKNrvK4qftqHKxQ6LnUdngZrS410XDcu5tBwa0rF8uprOjBo/tFTvPn3oo49dRsrsqLbM3Fz6UY0ZrAcQK3k7SewKlolkIJmDdu2JQzUsBKITEN5qINThCJzUCoQGpQCACUECL3IYfXIfP2heiIeA3LzxkQfrkPn7l6Hh4DcuTPyQ+Ssyq9TmPZP+ErCpP8ApPpfUuW55W+pTPsX/CVh1mH+Wd5V/H4ZUSmbJPODSlizon3V0UFtB5onwt7LUTl22dFwzUo2dE+6uoB1eeZCvnBLUOjmRZsT7qMWZE1e9dMoM9aIhkAgknCneiwopxZcT7qU2zIn3Veys614q082pSAdqLCiLkxnQYwzv7ru9anIxatBWax2VvuqCLxop5qu0smaoG1urgg3xP8AGdQDxVGNxRwItUIwTKSpjUSAClw5KmCEF6mQ3XJplSnJKiL8zBTJkmhWDimIrlTFGcuyO265PQHKM916HpaCqzLktiNlFPBjCa6+xY3aEvEiRHvI+0a82hdllTahiRPRtrRt7scdSpRt0JWc03ey/DnhIP1JTLNiE4K9Iv5+lPyzUajPSULLEi6velGw4updgGoPG5Goek442JF2JuLY0UAmguXZEJmJgjUJxOTmbLoG5t5IBNMBebiddyY+j3rpXsGxNiGNCqzMZyNlHMm4ZOtegYeA3LErAaPnEL8y22HgNy5c/JL5KrK71KZ9i/4SsIkpsNYBQ3Vv2rdssATIzQGPoYlN+aVikvAzIRadRrvV4OGVEZFrN8hK+mGbVTuYkPdqC3ovUy9FssSBazPNVRti00KRDoUqByZaNtRm1NxJyE77Ta7wobYfgnWsRQtRKZOQhg2m0Ap4WozUfeoAhhLYzSnQamWMCfY4gXipGtaBLSudCbTVUHVQYrNoLOMN61ex2/y27AOxJqjXG7sjys4WmjsQFZtjg84US0bPzrxcaYqthxHMNDeg3T7L5oopLHqmgzgKdE5Tz3JpmjjqLV8RRnvUMzoxqosefAqSVVgoKPJNjxQNSo7TtF7yIUAVe4Xm+jG6XO2JqPMRIxzWXCumvSdiurJswQmGgqTe5xxcduzYs2ZyneyOAyka2WLWirqgkk/3O0k+CoRbGxdB8pEPjwzvXFJpWc0tnRaNtfZ0KZK2m06DzKhhMqV0UlADQjTZDlQ99Jt1O6EX0k3U4cydMMIizz4I8aF5GN/SbRod0e+iQbTZqd708WXpD4Y1dPnanoQeRjXz+H909CL5/D+6ehLLUkw9SNCFrLDJ+YY6ZhBtftbcFt8PAbliGTzB84hfmW3w8BuXJmVMlu2VuU/qkx7J/YsiZKlwOiq1/KNlZWONcNw6QsyhShApUIxz0o1xRsouD9a8bzrSRk80Yvu5vBdA9lLyq6jSak+e5axlKRo4JEM5NsN5cTuonoOT0Nuknf3KwEwBzc+OlIdGqLrkf2NRiMfQ8LWjbZULRf8A+JwQtqdaGsBcTcBedibjLspxgVNpSzWOaGjHHZcorWqVPT+dUBtK0vIq47qXDtTjLCjZueYeaKVAiOAJ1ADFbwxyq2c0mrpDdnQw6I0DEmvQtRs2HRoGxchk/ZRYauNXHUKAbBXRtXaSjaBZSe+x1Y4VG2SntVfGlQ7QFYBJc1UNFHFs86FHdLvpS9dI1qMwUUOzk3Sz9F3MAnYNkk3k133+7QukMAakCxMOSHJSQbv1qY8UGCcY1Jii5Jk2cFl1I+kDTqv24LgolnG+h24Y3XLXbUl85ZzTjcx06K3e5ViSlaMM+1Mp4EuQ6laFTw2KBe4e7TgkTcO/Rp3JMKMQL9GjFOUGuDNSskQRFJHHCkmWi3UeDzJuTmIRIziYZ0E3jpHersSVRUPBGsYHoU3XI6s5+K2KDQOBI2bU25selbuznXQmytOdih9EZ1ePhsS1D0nOQmxXV4w6NiP0cQYuFNysY0n6PA+7amXQqi83YXpWGkdyUc8zUOpBbnYjWt5h4DcsPybg5seFqzu5bhDwG5c2bkzfJCtz1eL+Q9izsrQ7fP1eN+R3Ys2LjqWcYOXB0YGkmJmzxDuXPtBGm/tV/HY5wIF3OoLbNfs6V04YNLdFzabILrvPeg0qc+zogaTddUmhVLOz2bxW/a2H7O9a0yNluPxJoNurU6gbx4KLFiucRnG6uAw3kpiUrfXE6dak0r+y6I41RhPI3sdlkhk60D08QZzncYC80vN+9dBNywLyaYUA7a05/cqXIW1K1gPN4q5la33cZneOddRFh1qaeaBGf60i/jVqIMtBoVZQhRMwmKW1lwXIkdsmKDUTglsCPNWhnYgBLagAjQIIhGGIwUoIExJamHhSSmC04oYJnP5RzPo4LzXjHiN/M667cKnmWcw8dmHMFfZV2t6eJRhrDZc06z/c8bLqDYNqo2HzzLbFClZy58mpjcWHU+daZECiltGlJLdi1qzFMhOg0O9Exph3wy4HYSP/AFSXN29gSYfOVDimWpDsvbrxdEo7bg7o0q2lrSzhxTUadmwjFc5MQ+nziogiPYc5pNekLCeLo2hk7OpjDOxTXzZu1RZK0g+gcKO9x3eCsSdlPcsHaNqix6x4YEeFj9sdhWzQ8BuWOWUaxoX5x2FbHDwG5Y5eTnyfYbm4IexzTg4UXCTGQkUuJbHeAcAHEAe9BBRGbjwQNcAY3KIn/Z8UfAKNyiJ/2fFBBV5ZdgB+QMYihmIhB1vPioo+TA/fKCCPLLsBQ+TN34h6f3Sv4bP/ABXdJ8UEEeafYUKhfJ3EaQ5sd7XA1BDiCDrBqpnBCa5ZH6x3iggjyz7BbcBDI+a5XG6x3ilcEZvlkfrHeKCCXkkO32DglN8sj9Y7xR8E5vlkfrXeKCCfll2FsLglN8sj9a7xQ4JTfLI/Wu8UEEeWXYWwDJGb5ZH613ij4JTfLI/Wu8UEEeWXYWwcE5zlsfrXeKRFyPmnAtdNxi0ihBiOIIOIN6CCPLLsRCPybP8AxXdJ8UD8mz/xXdJ8UEE/NPsVIH8N3/iu6T4ofw2f+K7pPiggjzT7CkEfk1d+K7p/dF/DR34run90EEvNPsdBH5Mj+Ien90X8MD+IfPOggjyz7Cgv4Xf5qQPk7ifjv/6PiggjySAl2TkI6FFa90Rzs01oTVd40IIKHJvk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28678" name="AutoShape 8" descr="data:image/jpeg;base64,/9j/4AAQSkZJRgABAQAAAQABAAD/2wCEAAkGBxQTEhQUEhQVFBUUFhcXFxcUFBQUFhUVFBUYFxQVFBUYHCggGBolHBQUITEhJSkrLi4uFx8zODMsNygtLiwBCgoKDg0OGhAQGywcHBwsLCwsLCwsLCwsLCwsLCwsLCwsLCwsLCwsLCwsLCwsLCwsLCwsLCwsLDc3NzcsLCsrK//AABEIAMgA/AMBIgACEQEDEQH/xAAcAAAABwEBAAAAAAAAAAAAAAAAAQIDBAUHBgj/xABEEAABAgMDBgoFCgcBAQAAAAABAAIDBBEFITEGEkFRYXEWIlSBkZOxwdHwEzRzobIHFBUkMlJTctLhFyMzQmKCkvGi/8QAGAEAAwEBAAAAAAAAAAAAAAAAAAECAwT/xAAjEQACAgEEAgMBAQAAAAAAAAAAAQIRAxIhMVETFAQyQSJC/9oADAMBAAIRAxEAPwDaI0VrGlzyGtaCSSaAAYknQFA4QyvKYHWs8UnKn1OY9k/4SsXfgaaa9n/i4ceNSRqo2bJwrkeVy3Xw/FDhXI8rluvh+K85Oi3nehnrT112PSejeFkjyyW6+H4ouFkjyyW6+H4rzmXpNUeuuw0no/hZI8sluvh+KHCyR5ZLdfD8V5wDkbnVR667DSejeFsjyyW6+H+pDhbI8sluvh+K84uRByPXXYaT0hwrkeWS3Xw/FA5VyPLJbr4fivOQKVWqPXXYaT0XwskeWS3Xw/FDhXI8sluvh+K86OxuQR667DSejOFUlyuW66H4ouFcjyyW6+H4rzuGlHmFHrrsNJ6H4WSPLJbr4figcq5Llct18PxXndraYhAm5HrrsNJ6H4WSPLJbr4fij4VyPLJbr4fivOrKaUko9ddhpPRZytkeWS3Xw/1IDK2R5ZLdfC/UvORCII9ddhpPR3C2R5ZLdfD/AFIcLZHlkt18PxXnCqBKPXXYaT0fwtkeWS3Xw/1IcLZHlkt18P8AUvOCUCNqPXXYaT0bwtkeWS3Xw/1IcLZHlkt18L9S84lu1FVHrrsNJ6P4WyPLJbr4X6kOF0jyyW6+F+pecAgj112Kj0xIW9LRnZkGYgxX0Ls2HFY92aCATQGtKkdIVivPfyezDoc4wtP2gWncS09wXoJhuCxyQ0uhMrMqPVJj2T/hKxeKLiNhW05UeqTHsn/CVjMVtx3FbfH4ZceDjomJ3lG1Ke288/ak5q6ADRFGGo6IGhKMhBBAwIIIwEAG0J+DALjd2pDIegXro7Hs0kjQTXRUpAlZXMsx5pRpPNTnU6XsR+FNhqKjfVdxIWKwAVvOq7uVzLyQbSjQAFOo3WF/pn0DJ1xbcyu03BPw8nIl3Ew0imG2q0NkDWn/AEFyEyvFEzOJk/QHPbjpGAppqqmesJzdNdQ16j0LXI0oDiFUz9khww09mA2BLU0DwprYx+NLluITBC7m0rIpnFwqa0u06VzczZ50edCpOzCUWioNyIhPxmJghUSEiIRo0AJzUprfciKJ2KQE60IUMMbmOqTiKqBVGAizUCYWcjFEMxGAmSX+Q3rkPn7l6Jh4DcvO2Qw+uQ+fuXomHgNy5M/JL5KzKp4EnME3AQnkn/UrGTEDm1BBrpGGxbLlWKycz7J/wlYhZrf5Z3uorwcMuBzj3Xnee1JzkIgvO89qJdAC6oVSQUZQOxRSUdUHIGESlMxRUTsNl21AE2zoNXLRcnZGgziMeyn7rj8nZbOIFMcenBaZLtzQBq1KZM3wxslwIexTIcBNy7VNhKUjScqA2Cl+hTzGpwq0jnc2QHQky+FcrB4UdwQ0XGbKKekg4efOhcba1nllTo7fNFokdqpbWlA9pFFlVG7SkjKZ2CKqpiChIXV21JltQRguZm771qjjaojVRuKIhEmINyFEQSqIASiqlFJIQKxVUM5JCMIEdBkMfrkPn7l6Jh4DcvO2Q3rkPn7l6Jh4DcuTPyQ+Styo9UmPZP8AhKw+SNILiP8AJbhlOfqkx7J/YsNlyfQuprf3q/j8MuBzxFb0C1AuQqugaQM1FmpYKBKBgzUC1EClVQAQZgpDGptr71Il23i9AHX5IwPs83vwXbwhftquTyVaMdQ9+hdbL43KJHVh4LGXUxqiwCMT5Kkw4g1poU+SVDCdzU2xPtV0ckiPEUZ6mxFEmCAK1QzWDIkVQJkYpyZteA37URurEXb+gpkTDIgJhuDqY0NVlI6Ys5fKuRBaHDSDzHRVZ1GbQuG8eC1W1wHQYjdObXoWUxncc11powyr+iFmoyEp4vPciorMhJCFUqiIhBIbUlwRkXIs9AgqI81CqOt6AL/IYfXIfP3L0RDwG5ed8h/XIfP3L0RDwG5cmfkl8lblR6pMeyf8JWI2f/Sdvd3rbcqT9TmPZP8AhKxGzXfyjvd2q8HDLgc2/HnPakoorrykVXQOxxAlN5yOqBjlUbXJGcjDkAPsPYpUoy/yVAhG8K2kL2gYX1u9w9yAOxsIEFgF1xJwuqarp480ITQaFzjcGtxcdVdA2qjsCDQk330HQ0V99VewoILg86BQVwGkkbT3BQ+Trx/Ua+jY0Y1ixMxpH2IdRQaiTeVNlsnmNwe/nJ7ig60QLy4NaMXE095TEPKWWr/XacL6upUgkX4YAppg41+l1LSTmYPcRtNVaw3GiqpWcDhUEEYgg1BClNmaYppmE4NkmIVUTlmh7s5xN2A0fupkaaVdaNotYOMTcM4gAk0rqCHIcINDL7MgaWh28klVs1YkMEug1hP0FhpftGpQ5nK6GDT0UcC+8sDdOqqAt+GTc4i+hDmubTfUKW2bJQf6E2K54PpAA5tzqXV/yGwhZvbktmRXDWa8xWpTDAeONNx23XLgct4NIzSBc5gPcexKJllRyxKAKfmpJ7AHOa4Nd9kkXO3FRQVoYjucklJaUKoAUkFGiQIJGSgAlUQIvshfW4fP3L0TDwG5eeMiB9bh8/cvQ8PAblyZ+SHyVmVUMOk5hpwMJ46WlY0IAYwhtwoVs+Uvqkf2buxY9M/ZO4q8HDLgcPEGO9EluxO9EReugBIQcl0REIEEAjQolAIKRdZMWA6ac7jZrWYnG84ABT41nGFEDdBJAJ1G4E0V78ncKktEdreR0ALorfssRIFWjjMBN1MANJ3VSOrxLxp/o1Z7aMFNNaf7aVbxIBcKDVTyVWWSy5moCt2ldCxwAUtGkdkUIybgk5zg5x/ycbtwU6XsCXbhCZUaSM43YXlWQCdYwlPdEyoiCCxl7WhppS73JoRiSnJx19BeRiU3KgVvSrc1glpsN0Q6VIgvBxF+vwTMyBWgTMCKWG+8E9F6XDBxtbEqOCRSl2+qhvkQ7QBruVyYQIqEy5tE2mzOM/xFXFlaMLdFOjnXGW3Zhjx4MPWaE6gaEk+/oXfRnrnXw/rsEgaCPcUkqJmr5K7K2SDZKIzH0YaMAKEEUOy4rLni9bJlvCzZWZJuqxv/AEXho7ljriqRGdptUN0QSgjoqMBNEKJWag5qCWICPOR5iPNQIvchj9ch+dS9Ew8BuXnjIf1yH51L0PDwG5cmfkl8ldlN6pH9m7sWPTH2TuK17KyvzKZpj6J9K680rEZaZc5kTPpxaj3K/j8M0g9jm3IFvvSCUF0Ei0RSSUdUFfgaUAkAoVSGd98ms4P50E6RntqdVzh8JWowpYOZm3UIv6FhOSc96KbguOBdmu/K8Fp+IdC2yVLuKBtGymhM6ItuFXwVEiMzOBFC1zhs0UpspRWMsa4qLPijz/r4dwUqAkuTeH1J8NlU+64KKyJoCW51cU2ZSTshPg8Y3mh1UqOlNwZFzSSHvfsdm0G6gVhUBPQYwRRbm0U8eTdEoH5zQL+K4tqdtMQnPmgADQKAbST0lWsxEp5CgxJmmOCVDjKUt6JMtGojjP2KGybG5OGLWmtBLxtO6GJtlx3KokgDHa84tbdjiHDPPRdzhXkS8XhUtlkiYP5Igp/sw+CTHPdIrvlMmc6Vdfi6GN/Gzqf/ADVZK9aN8p8TNhQof3nl2+gx96zclNHNl+1Bh+hKz0hHVMzDz0m9CqAQJsSKpWeUkJYCCToMhz9ch8/cvREPAbl52yG9ch8/aF6Jh4DcuTPyS+Ssyo9TmPZP+ErDpYcWNvd2LccqfU5j2T/hKw2Ud/Li73K/j8MqJz1ECEZKC6CqE0QISkaBjZCFEuiMBABM1i5bRkXbrZiACf6jKNcNoFzhsKxgNUyzLQiwHZ8J5a6lDTAjaDcQkXCVPfg2effWJT/FvvLvBWEu2q4HI61okcvdFcXPqLyBcNQA0Yrv5a6iDpUrjsG5hAuGtVE1NRa0aBSus1A10XQRhcqudkQ8HGuy5Bphmv8ARHk5eK8ijxXaCL+lS3CI2G97g0hgcXUcP7Mee5Uxl3tuLnOupUm+m8BMwrOOjoIzhvpvohNmsoTlumki0jT4Aa5zoYzs2gzw53GIH2W33Vv3Ioku17Q70zXVrxWnNAA131qoAlSB4CnSmosqSKUAB813obKWKa3UkHDlhnuqXChzaFzriOfVRXlmQL6k3aAVX2VZYbQaBvV/LQwCEiM06jQIrKNrvK4qftqHKxQ6LnUdngZrS410XDcu5tBwa0rF8uprOjBo/tFTvPn3oo49dRsrsqLbM3Fz6UY0ZrAcQK3k7SewKlolkIJmDdu2JQzUsBKITEN5qINThCJzUCoQGpQCACUECL3IYfXIfP2heiIeA3LzxkQfrkPn7l6Hh4DcuTPyQ+Ssyq9TmPZP+ErCpP8ApPpfUuW55W+pTPsX/CVh1mH+Wd5V/H4ZUSmbJPODSlizon3V0UFtB5onwt7LUTl22dFwzUo2dE+6uoB1eeZCvnBLUOjmRZsT7qMWZE1e9dMoM9aIhkAgknCneiwopxZcT7qU2zIn3Veys614q082pSAdqLCiLkxnQYwzv7ru9anIxatBWax2VvuqCLxop5qu0smaoG1urgg3xP8AGdQDxVGNxRwItUIwTKSpjUSAClw5KmCEF6mQ3XJplSnJKiL8zBTJkmhWDimIrlTFGcuyO265PQHKM916HpaCqzLktiNlFPBjCa6+xY3aEvEiRHvI+0a82hdllTahiRPRtrRt7scdSpRt0JWc03ey/DnhIP1JTLNiE4K9Iv5+lPyzUajPSULLEi6velGw4updgGoPG5Goek442JF2JuLY0UAmguXZEJmJgjUJxOTmbLoG5t5IBNMBebiddyY+j3rpXsGxNiGNCqzMZyNlHMm4ZOtegYeA3LErAaPnEL8y22HgNy5c/JL5KrK71KZ9i/4SsIkpsNYBQ3Vv2rdssATIzQGPoYlN+aVikvAzIRadRrvV4OGVEZFrN8hK+mGbVTuYkPdqC3ovUy9FssSBazPNVRti00KRDoUqByZaNtRm1NxJyE77Ta7wobYfgnWsRQtRKZOQhg2m0Ap4WozUfeoAhhLYzSnQamWMCfY4gXipGtaBLSudCbTVUHVQYrNoLOMN61ex2/y27AOxJqjXG7sjys4WmjsQFZtjg84US0bPzrxcaYqthxHMNDeg3T7L5oopLHqmgzgKdE5Tz3JpmjjqLV8RRnvUMzoxqosefAqSVVgoKPJNjxQNSo7TtF7yIUAVe4Xm+jG6XO2JqPMRIxzWXCumvSdiurJswQmGgqTe5xxcduzYs2ZyneyOAyka2WLWirqgkk/3O0k+CoRbGxdB8pEPjwzvXFJpWc0tnRaNtfZ0KZK2m06DzKhhMqV0UlADQjTZDlQ99Jt1O6EX0k3U4cydMMIizz4I8aF5GN/SbRod0e+iQbTZqd708WXpD4Y1dPnanoQeRjXz+H909CL5/D+6ehLLUkw9SNCFrLDJ+YY6ZhBtftbcFt8PAbliGTzB84hfmW3w8BuXJmVMlu2VuU/qkx7J/YsiZKlwOiq1/KNlZWONcNw6QsyhShApUIxz0o1xRsouD9a8bzrSRk80Yvu5vBdA9lLyq6jSak+e5axlKRo4JEM5NsN5cTuonoOT0Nuknf3KwEwBzc+OlIdGqLrkf2NRiMfQ8LWjbZULRf8A+JwQtqdaGsBcTcBedibjLspxgVNpSzWOaGjHHZcorWqVPT+dUBtK0vIq47qXDtTjLCjZueYeaKVAiOAJ1ADFbwxyq2c0mrpDdnQw6I0DEmvQtRs2HRoGxchk/ZRYauNXHUKAbBXRtXaSjaBZSe+x1Y4VG2SntVfGlQ7QFYBJc1UNFHFs86FHdLvpS9dI1qMwUUOzk3Sz9F3MAnYNkk3k133+7QukMAakCxMOSHJSQbv1qY8UGCcY1Jii5Jk2cFl1I+kDTqv24LgolnG+h24Y3XLXbUl85ZzTjcx06K3e5ViSlaMM+1Mp4EuQ6laFTw2KBe4e7TgkTcO/Rp3JMKMQL9GjFOUGuDNSskQRFJHHCkmWi3UeDzJuTmIRIziYZ0E3jpHersSVRUPBGsYHoU3XI6s5+K2KDQOBI2bU25selbuznXQmytOdih9EZ1ePhsS1D0nOQmxXV4w6NiP0cQYuFNysY0n6PA+7amXQqi83YXpWGkdyUc8zUOpBbnYjWt5h4DcsPybg5seFqzu5bhDwG5c2bkzfJCtz1eL+Q9izsrQ7fP1eN+R3Ys2LjqWcYOXB0YGkmJmzxDuXPtBGm/tV/HY5wIF3OoLbNfs6V04YNLdFzabILrvPeg0qc+zogaTddUmhVLOz2bxW/a2H7O9a0yNluPxJoNurU6gbx4KLFiucRnG6uAw3kpiUrfXE6dak0r+y6I41RhPI3sdlkhk60D08QZzncYC80vN+9dBNywLyaYUA7a05/cqXIW1K1gPN4q5la33cZneOddRFh1qaeaBGf60i/jVqIMtBoVZQhRMwmKW1lwXIkdsmKDUTglsCPNWhnYgBLagAjQIIhGGIwUoIExJamHhSSmC04oYJnP5RzPo4LzXjHiN/M667cKnmWcw8dmHMFfZV2t6eJRhrDZc06z/c8bLqDYNqo2HzzLbFClZy58mpjcWHU+daZECiltGlJLdi1qzFMhOg0O9Exph3wy4HYSP/AFSXN29gSYfOVDimWpDsvbrxdEo7bg7o0q2lrSzhxTUadmwjFc5MQ+nziogiPYc5pNekLCeLo2hk7OpjDOxTXzZu1RZK0g+gcKO9x3eCsSdlPcsHaNqix6x4YEeFj9sdhWzQ8BuWOWUaxoX5x2FbHDwG5Y5eTnyfYbm4IexzTg4UXCTGQkUuJbHeAcAHEAe9BBRGbjwQNcAY3KIn/Z8UfAKNyiJ/2fFBBV5ZdgB+QMYihmIhB1vPioo+TA/fKCCPLLsBQ+TN34h6f3Sv4bP/ABXdJ8UEEeafYUKhfJ3EaQ5sd7XA1BDiCDrBqpnBCa5ZH6x3iggjyz7BbcBDI+a5XG6x3ilcEZvlkfrHeKCCXkkO32DglN8sj9Y7xR8E5vlkfrXeKCCfll2FsLglN8sj9a7xQ4JTfLI/Wu8UEEeWXYWwDJGb5ZH613ij4JTfLI/Wu8UEEeWXYWwcE5zlsfrXeKRFyPmnAtdNxi0ihBiOIIOIN6CCPLLsRCPybP8AxXdJ8UD8mz/xXdJ8UEE/NPsVIH8N3/iu6T4ofw2f+K7pPiggjzT7CkEfk1d+K7p/dF/DR34run90EEvNPsdBH5Mj+Ien90X8MD+IfPOggjyz7Cgv4Xf5qQPk7ifjv/6PiggjySAl2TkI6FFa90Rzs01oTVd40IIKHJvkD//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pic>
        <p:nvPicPr>
          <p:cNvPr id="28679" name="Рисунок 6" descr="13.jpg"/>
          <p:cNvPicPr>
            <a:picLocks noChangeAspect="1"/>
          </p:cNvPicPr>
          <p:nvPr/>
        </p:nvPicPr>
        <p:blipFill>
          <a:blip r:embed="rId6" cstate="print"/>
          <a:srcRect/>
          <a:stretch>
            <a:fillRect/>
          </a:stretch>
        </p:blipFill>
        <p:spPr bwMode="auto">
          <a:xfrm>
            <a:off x="6215063" y="2643188"/>
            <a:ext cx="2214562" cy="1757362"/>
          </a:xfrm>
          <a:prstGeom prst="rect">
            <a:avLst/>
          </a:prstGeom>
          <a:noFill/>
          <a:ln w="9525">
            <a:noFill/>
            <a:miter lim="800000"/>
            <a:headEnd/>
            <a:tailEnd/>
          </a:ln>
        </p:spPr>
      </p:pic>
      <p:pic>
        <p:nvPicPr>
          <p:cNvPr id="28680" name="Рисунок 7" descr="15.jpg"/>
          <p:cNvPicPr>
            <a:picLocks noChangeAspect="1"/>
          </p:cNvPicPr>
          <p:nvPr/>
        </p:nvPicPr>
        <p:blipFill>
          <a:blip r:embed="rId7" cstate="print"/>
          <a:srcRect/>
          <a:stretch>
            <a:fillRect/>
          </a:stretch>
        </p:blipFill>
        <p:spPr bwMode="auto">
          <a:xfrm>
            <a:off x="4786313" y="4429125"/>
            <a:ext cx="2259012" cy="1500188"/>
          </a:xfrm>
          <a:prstGeom prst="rect">
            <a:avLst/>
          </a:prstGeom>
          <a:noFill/>
          <a:ln w="9525">
            <a:noFill/>
            <a:miter lim="800000"/>
            <a:headEnd/>
            <a:tailEnd/>
          </a:ln>
        </p:spPr>
      </p:pic>
      <p:pic>
        <p:nvPicPr>
          <p:cNvPr id="28681" name="Рисунок 8" descr="16.jpg"/>
          <p:cNvPicPr>
            <a:picLocks noChangeAspect="1"/>
          </p:cNvPicPr>
          <p:nvPr/>
        </p:nvPicPr>
        <p:blipFill>
          <a:blip r:embed="rId8" cstate="print"/>
          <a:srcRect/>
          <a:stretch>
            <a:fillRect/>
          </a:stretch>
        </p:blipFill>
        <p:spPr bwMode="auto">
          <a:xfrm>
            <a:off x="6215063" y="1143000"/>
            <a:ext cx="2214562" cy="1506538"/>
          </a:xfrm>
          <a:prstGeom prst="rect">
            <a:avLst/>
          </a:prstGeom>
          <a:noFill/>
          <a:ln w="9525">
            <a:noFill/>
            <a:miter lim="800000"/>
            <a:headEnd/>
            <a:tailEnd/>
          </a:ln>
        </p:spPr>
      </p:pic>
      <p:pic>
        <p:nvPicPr>
          <p:cNvPr id="28682" name="Рисунок 9" descr="14.jpg"/>
          <p:cNvPicPr>
            <a:picLocks noChangeAspect="1"/>
          </p:cNvPicPr>
          <p:nvPr/>
        </p:nvPicPr>
        <p:blipFill>
          <a:blip r:embed="rId9" cstate="print"/>
          <a:srcRect/>
          <a:stretch>
            <a:fillRect/>
          </a:stretch>
        </p:blipFill>
        <p:spPr bwMode="auto">
          <a:xfrm>
            <a:off x="1524000" y="1147763"/>
            <a:ext cx="2262188" cy="177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rudocs.exdat.com/pars_docs/tw_refs/275/274136/274136_html_m183c4417.jpg"/>
          <p:cNvPicPr>
            <a:picLocks noChangeAspect="1" noChangeArrowheads="1"/>
          </p:cNvPicPr>
          <p:nvPr/>
        </p:nvPicPr>
        <p:blipFill>
          <a:blip r:embed="rId3" cstate="print"/>
          <a:srcRect/>
          <a:stretch>
            <a:fillRect/>
          </a:stretch>
        </p:blipFill>
        <p:spPr bwMode="auto">
          <a:xfrm>
            <a:off x="1143000" y="512763"/>
            <a:ext cx="7075488" cy="5345112"/>
          </a:xfrm>
          <a:prstGeom prst="rect">
            <a:avLst/>
          </a:prstGeom>
          <a:noFill/>
          <a:ln w="9525">
            <a:noFill/>
            <a:miter lim="800000"/>
            <a:headEnd/>
            <a:tailEnd/>
          </a:ln>
        </p:spPr>
      </p:pic>
      <p:sp>
        <p:nvSpPr>
          <p:cNvPr id="4099" name="TextBox 1"/>
          <p:cNvSpPr txBox="1">
            <a:spLocks noChangeArrowheads="1"/>
          </p:cNvSpPr>
          <p:nvPr/>
        </p:nvSpPr>
        <p:spPr bwMode="auto">
          <a:xfrm>
            <a:off x="1143000" y="5105400"/>
            <a:ext cx="7072313" cy="1311275"/>
          </a:xfrm>
          <a:prstGeom prst="rect">
            <a:avLst/>
          </a:prstGeom>
          <a:solidFill>
            <a:srgbClr val="CCECFF"/>
          </a:solidFill>
          <a:ln w="9525">
            <a:noFill/>
            <a:miter lim="800000"/>
            <a:headEnd/>
            <a:tailEnd/>
          </a:ln>
        </p:spPr>
        <p:txBody>
          <a:bodyPr>
            <a:spAutoFit/>
          </a:bodyPr>
          <a:lstStyle/>
          <a:p>
            <a:r>
              <a:rPr lang="ru-RU" sz="2000"/>
              <a:t>Преемственность живого на Земле и столь большое разнообразие форм на нашей планете происходит благодаря таким всеобщим свойствам живых систем, как </a:t>
            </a:r>
            <a:r>
              <a:rPr lang="ru-RU" sz="2000" b="1"/>
              <a:t>наследственность</a:t>
            </a:r>
            <a:r>
              <a:rPr lang="ru-RU" sz="2000"/>
              <a:t> и </a:t>
            </a:r>
            <a:r>
              <a:rPr lang="ru-RU" sz="2000" b="1"/>
              <a:t>изменчивость</a:t>
            </a:r>
            <a:r>
              <a:rPr lang="ru-RU" sz="2000"/>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85728"/>
            <a:ext cx="8429684" cy="4031873"/>
          </a:xfrm>
          <a:prstGeom prst="rect">
            <a:avLst/>
          </a:prstGeom>
          <a:noFill/>
        </p:spPr>
        <p:txBody>
          <a:bodyPr wrap="square" rtlCol="0">
            <a:spAutoFit/>
          </a:bodyPr>
          <a:lstStyle/>
          <a:p>
            <a:r>
              <a:rPr lang="ru-RU" sz="1600" dirty="0"/>
              <a:t>Обычно синдрому Дауна сопутствуют следующие внешние признаки (согласно данным из брошюры центра «</a:t>
            </a:r>
            <a:r>
              <a:rPr lang="ru-RU" sz="1600" dirty="0" err="1"/>
              <a:t>Даунсайд</a:t>
            </a:r>
            <a:r>
              <a:rPr lang="ru-RU" sz="1600" dirty="0"/>
              <a:t> </a:t>
            </a:r>
            <a:r>
              <a:rPr lang="ru-RU" sz="1600" dirty="0" err="1"/>
              <a:t>Ап</a:t>
            </a:r>
            <a:r>
              <a:rPr lang="ru-RU" sz="1600" dirty="0"/>
              <a:t>»):</a:t>
            </a:r>
          </a:p>
          <a:p>
            <a:r>
              <a:rPr lang="ru-RU" sz="1600" dirty="0"/>
              <a:t>«плоское лицо» — 90 %</a:t>
            </a:r>
          </a:p>
          <a:p>
            <a:r>
              <a:rPr lang="ru-RU" sz="1600" dirty="0">
                <a:hlinkClick r:id="rId2" tooltip="Брахицефалия"/>
              </a:rPr>
              <a:t>брахицефалия</a:t>
            </a:r>
            <a:r>
              <a:rPr lang="ru-RU" sz="1600" dirty="0"/>
              <a:t> (аномальное укорочение черепа) — 81 %</a:t>
            </a:r>
          </a:p>
          <a:p>
            <a:r>
              <a:rPr lang="ru-RU" sz="1600" dirty="0"/>
              <a:t>кожная складка на шее у новорожденных — 81 %</a:t>
            </a:r>
          </a:p>
          <a:p>
            <a:r>
              <a:rPr lang="ru-RU" sz="1600" dirty="0" err="1">
                <a:hlinkClick r:id="rId3" tooltip="Эпикантус"/>
              </a:rPr>
              <a:t>эпикантус</a:t>
            </a:r>
            <a:r>
              <a:rPr lang="ru-RU" sz="1600" dirty="0"/>
              <a:t> (вертикальная кожная складка, прикрывающая медиальный угол глазной щели) — 80 %</a:t>
            </a:r>
          </a:p>
          <a:p>
            <a:r>
              <a:rPr lang="ru-RU" sz="1600" dirty="0" err="1"/>
              <a:t>гиперподвижность</a:t>
            </a:r>
            <a:r>
              <a:rPr lang="ru-RU" sz="1600" dirty="0"/>
              <a:t> суставов — 80 %</a:t>
            </a:r>
          </a:p>
          <a:p>
            <a:r>
              <a:rPr lang="ru-RU" sz="1600" dirty="0">
                <a:hlinkClick r:id="rId4" tooltip="Мышечная гипотония"/>
              </a:rPr>
              <a:t>мышечная гипотония</a:t>
            </a:r>
            <a:r>
              <a:rPr lang="ru-RU" sz="1600" dirty="0"/>
              <a:t> — 80 %</a:t>
            </a:r>
          </a:p>
          <a:p>
            <a:r>
              <a:rPr lang="ru-RU" sz="1600" dirty="0"/>
              <a:t>плоский затылок — 78 %</a:t>
            </a:r>
          </a:p>
          <a:p>
            <a:r>
              <a:rPr lang="ru-RU" sz="1600" dirty="0"/>
              <a:t>короткие конечности — 70 %</a:t>
            </a:r>
          </a:p>
          <a:p>
            <a:r>
              <a:rPr lang="ru-RU" sz="1600" dirty="0" err="1">
                <a:hlinkClick r:id="rId5" tooltip="Брахимезофалангия (страница отсутствует)"/>
              </a:rPr>
              <a:t>брахимезофалангия</a:t>
            </a:r>
            <a:r>
              <a:rPr lang="ru-RU" sz="1600" dirty="0"/>
              <a:t> (укорочение всех пальцев за счёт недоразвития средних фаланг) — 70 %</a:t>
            </a:r>
          </a:p>
          <a:p>
            <a:r>
              <a:rPr lang="ru-RU" sz="1600" dirty="0">
                <a:hlinkClick r:id="rId6" tooltip="Катаракта"/>
              </a:rPr>
              <a:t>катаракта</a:t>
            </a:r>
            <a:r>
              <a:rPr lang="ru-RU" sz="1600" dirty="0"/>
              <a:t> в возрасте старше 8 лет — 66 %</a:t>
            </a:r>
          </a:p>
          <a:p>
            <a:r>
              <a:rPr lang="ru-RU" sz="1600" dirty="0"/>
              <a:t>открытый рот (в связи с низким тонусом мышц и особым строением нёба) — 65 %</a:t>
            </a:r>
          </a:p>
          <a:p>
            <a:r>
              <a:rPr lang="ru-RU" sz="1600" dirty="0"/>
              <a:t>зубные аномалии — 65 </a:t>
            </a:r>
            <a:r>
              <a:rPr lang="ru-RU" sz="1600" dirty="0" smtClean="0"/>
              <a:t>%</a:t>
            </a:r>
            <a:endParaRPr lang="ru-RU" sz="1600" dirty="0"/>
          </a:p>
        </p:txBody>
      </p:sp>
      <p:pic>
        <p:nvPicPr>
          <p:cNvPr id="222210" name="Picture 2" descr="https://upload.wikimedia.org/wikipedia/commons/thumb/e/e1/Brushfield_eyes.jpg/270px-Brushfield_eyes.jpg"/>
          <p:cNvPicPr>
            <a:picLocks noChangeAspect="1" noChangeArrowheads="1"/>
          </p:cNvPicPr>
          <p:nvPr/>
        </p:nvPicPr>
        <p:blipFill>
          <a:blip r:embed="rId7" cstate="print"/>
          <a:srcRect/>
          <a:stretch>
            <a:fillRect/>
          </a:stretch>
        </p:blipFill>
        <p:spPr bwMode="auto">
          <a:xfrm>
            <a:off x="6786578" y="4071941"/>
            <a:ext cx="2143140" cy="2611457"/>
          </a:xfrm>
          <a:prstGeom prst="rect">
            <a:avLst/>
          </a:prstGeom>
          <a:noFill/>
        </p:spPr>
      </p:pic>
      <p:sp>
        <p:nvSpPr>
          <p:cNvPr id="4" name="TextBox 3"/>
          <p:cNvSpPr txBox="1"/>
          <p:nvPr/>
        </p:nvSpPr>
        <p:spPr>
          <a:xfrm>
            <a:off x="2643174" y="5380672"/>
            <a:ext cx="4143404" cy="1077218"/>
          </a:xfrm>
          <a:prstGeom prst="rect">
            <a:avLst/>
          </a:prstGeom>
          <a:noFill/>
        </p:spPr>
        <p:txBody>
          <a:bodyPr wrap="square" rtlCol="0">
            <a:spAutoFit/>
          </a:bodyPr>
          <a:lstStyle/>
          <a:p>
            <a:r>
              <a:rPr lang="ru-RU" sz="1600" dirty="0"/>
              <a:t>Ребёнок с характерными чертами, присущими синдрому Дауна (</a:t>
            </a:r>
            <a:r>
              <a:rPr lang="ru-RU" sz="1600" dirty="0" err="1"/>
              <a:t>эпикантус</a:t>
            </a:r>
            <a:r>
              <a:rPr lang="ru-RU" sz="1600" dirty="0"/>
              <a:t>, плоское лицо, открытый рот, увеличенный язык, маленький нос и т. д.)</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8429684" cy="3785652"/>
          </a:xfrm>
          <a:prstGeom prst="rect">
            <a:avLst/>
          </a:prstGeom>
          <a:noFill/>
        </p:spPr>
        <p:txBody>
          <a:bodyPr wrap="square" rtlCol="0">
            <a:spAutoFit/>
          </a:bodyPr>
          <a:lstStyle/>
          <a:p>
            <a:r>
              <a:rPr lang="ru-RU" sz="1600" dirty="0" err="1" smtClean="0">
                <a:hlinkClick r:id="rId2" tooltip="Клинодактилия"/>
              </a:rPr>
              <a:t>клинодактилия</a:t>
            </a:r>
            <a:r>
              <a:rPr lang="ru-RU" sz="1600" dirty="0"/>
              <a:t> 5-го пальца (искривлённый мизинец) — 60 %</a:t>
            </a:r>
          </a:p>
          <a:p>
            <a:r>
              <a:rPr lang="ru-RU" sz="1600" dirty="0"/>
              <a:t>аркообразное </a:t>
            </a:r>
            <a:r>
              <a:rPr lang="ru-RU" sz="1600" dirty="0">
                <a:hlinkClick r:id="rId3" tooltip="Нёбо"/>
              </a:rPr>
              <a:t>нёбо</a:t>
            </a:r>
            <a:r>
              <a:rPr lang="ru-RU" sz="1600" dirty="0"/>
              <a:t> — 58 %</a:t>
            </a:r>
          </a:p>
          <a:p>
            <a:r>
              <a:rPr lang="ru-RU" sz="1600" dirty="0"/>
              <a:t>плоская переносица — 52 %</a:t>
            </a:r>
          </a:p>
          <a:p>
            <a:r>
              <a:rPr lang="ru-RU" sz="1600" dirty="0"/>
              <a:t>бороздчатый </a:t>
            </a:r>
            <a:r>
              <a:rPr lang="ru-RU" sz="1600" dirty="0">
                <a:hlinkClick r:id="rId4" tooltip="Язык"/>
              </a:rPr>
              <a:t>язык</a:t>
            </a:r>
            <a:r>
              <a:rPr lang="ru-RU" sz="1600" dirty="0"/>
              <a:t> — 50 %</a:t>
            </a:r>
          </a:p>
          <a:p>
            <a:r>
              <a:rPr lang="ru-RU" sz="1600" dirty="0">
                <a:hlinkClick r:id="rId5" tooltip="Единственная поперечная ладонная складка"/>
              </a:rPr>
              <a:t>поперечная ладонная складка</a:t>
            </a:r>
            <a:r>
              <a:rPr lang="ru-RU" sz="1600" dirty="0"/>
              <a:t> (называемая также «обезьяньей») — 45 %</a:t>
            </a:r>
          </a:p>
          <a:p>
            <a:r>
              <a:rPr lang="ru-RU" sz="1600" dirty="0"/>
              <a:t>короткая широкая шея — 45 %</a:t>
            </a:r>
          </a:p>
          <a:p>
            <a:r>
              <a:rPr lang="ru-RU" sz="1600" dirty="0"/>
              <a:t>ВПС (</a:t>
            </a:r>
            <a:r>
              <a:rPr lang="ru-RU" sz="1600" dirty="0">
                <a:hlinkClick r:id="rId6" tooltip="Врождённый порок сердца"/>
              </a:rPr>
              <a:t>врождённый порок сердца</a:t>
            </a:r>
            <a:r>
              <a:rPr lang="ru-RU" sz="1600" dirty="0"/>
              <a:t>) — 40 %</a:t>
            </a:r>
          </a:p>
          <a:p>
            <a:r>
              <a:rPr lang="ru-RU" sz="1600" dirty="0"/>
              <a:t>короткий нос — 40 %</a:t>
            </a:r>
          </a:p>
          <a:p>
            <a:r>
              <a:rPr lang="ru-RU" sz="1600" dirty="0">
                <a:hlinkClick r:id="rId7" tooltip="Страбизм"/>
              </a:rPr>
              <a:t>страбизм</a:t>
            </a:r>
            <a:r>
              <a:rPr lang="ru-RU" sz="1600" dirty="0"/>
              <a:t> (</a:t>
            </a:r>
            <a:r>
              <a:rPr lang="ru-RU" sz="1600" dirty="0">
                <a:hlinkClick r:id="rId8" tooltip="Косоглазие"/>
              </a:rPr>
              <a:t>косоглазие</a:t>
            </a:r>
            <a:r>
              <a:rPr lang="ru-RU" sz="1600" dirty="0"/>
              <a:t>) — 29 %</a:t>
            </a:r>
          </a:p>
          <a:p>
            <a:r>
              <a:rPr lang="ru-RU" sz="1600" dirty="0"/>
              <a:t>деформация грудной клетки, </a:t>
            </a:r>
            <a:r>
              <a:rPr lang="ru-RU" sz="1600" dirty="0" err="1"/>
              <a:t>килевидная</a:t>
            </a:r>
            <a:r>
              <a:rPr lang="ru-RU" sz="1600" dirty="0"/>
              <a:t> или воронкообразная — 27 %</a:t>
            </a:r>
          </a:p>
          <a:p>
            <a:r>
              <a:rPr lang="ru-RU" sz="1600" dirty="0"/>
              <a:t>пигментные пятна по краю радужки = </a:t>
            </a:r>
            <a:r>
              <a:rPr lang="ru-RU" sz="1600" dirty="0">
                <a:hlinkClick r:id="rId9" tooltip="Пятна Брушфильда (страница отсутствует)"/>
              </a:rPr>
              <a:t>пятна </a:t>
            </a:r>
            <a:r>
              <a:rPr lang="ru-RU" sz="1600" dirty="0" err="1">
                <a:hlinkClick r:id="rId9" tooltip="Пятна Брушфильда (страница отсутствует)"/>
              </a:rPr>
              <a:t>Брушфильда</a:t>
            </a:r>
            <a:r>
              <a:rPr lang="ru-RU" sz="1600" dirty="0"/>
              <a:t> — 19 %</a:t>
            </a:r>
          </a:p>
          <a:p>
            <a:r>
              <a:rPr lang="ru-RU" sz="1600" dirty="0" err="1">
                <a:hlinkClick r:id="rId10" tooltip="Эпилепсия"/>
              </a:rPr>
              <a:t>эписиндром</a:t>
            </a:r>
            <a:r>
              <a:rPr lang="ru-RU" sz="1600" dirty="0"/>
              <a:t> — 8 %</a:t>
            </a:r>
          </a:p>
          <a:p>
            <a:r>
              <a:rPr lang="ru-RU" sz="1600" dirty="0">
                <a:hlinkClick r:id="rId11" tooltip="Стеноз"/>
              </a:rPr>
              <a:t>стеноз</a:t>
            </a:r>
            <a:r>
              <a:rPr lang="ru-RU" sz="1600" dirty="0"/>
              <a:t> или </a:t>
            </a:r>
            <a:r>
              <a:rPr lang="ru-RU" sz="1600" dirty="0">
                <a:hlinkClick r:id="rId12" tooltip="Атрезия"/>
              </a:rPr>
              <a:t>атрезия</a:t>
            </a:r>
            <a:r>
              <a:rPr lang="ru-RU" sz="1600" dirty="0"/>
              <a:t> двенадцатиперстной кишки — 8 %</a:t>
            </a:r>
          </a:p>
          <a:p>
            <a:r>
              <a:rPr lang="ru-RU" sz="1600" dirty="0"/>
              <a:t>врождённый </a:t>
            </a:r>
            <a:r>
              <a:rPr lang="ru-RU" sz="1600" dirty="0">
                <a:hlinkClick r:id="rId13" tooltip="Лейкоз"/>
              </a:rPr>
              <a:t>лейкоз</a:t>
            </a:r>
            <a:r>
              <a:rPr lang="ru-RU" sz="1600" dirty="0"/>
              <a:t> — 8 %.</a:t>
            </a:r>
          </a:p>
          <a:p>
            <a:endParaRPr lang="ru-RU" sz="1600" dirty="0"/>
          </a:p>
        </p:txBody>
      </p:sp>
      <p:pic>
        <p:nvPicPr>
          <p:cNvPr id="221186" name="Picture 2" descr="https://upload.wikimedia.org/wikipedia/commons/thumb/3/3f/Sampleclinodactyly.jpg/220px-Sampleclinodactyly.jpg"/>
          <p:cNvPicPr>
            <a:picLocks noChangeAspect="1" noChangeArrowheads="1"/>
          </p:cNvPicPr>
          <p:nvPr/>
        </p:nvPicPr>
        <p:blipFill>
          <a:blip r:embed="rId14" cstate="print"/>
          <a:srcRect/>
          <a:stretch>
            <a:fillRect/>
          </a:stretch>
        </p:blipFill>
        <p:spPr bwMode="auto">
          <a:xfrm>
            <a:off x="6429388" y="3500438"/>
            <a:ext cx="2095500" cy="2790825"/>
          </a:xfrm>
          <a:prstGeom prst="rect">
            <a:avLst/>
          </a:prstGeom>
          <a:noFill/>
        </p:spPr>
      </p:pic>
      <p:sp>
        <p:nvSpPr>
          <p:cNvPr id="4" name="TextBox 3"/>
          <p:cNvSpPr txBox="1"/>
          <p:nvPr/>
        </p:nvSpPr>
        <p:spPr>
          <a:xfrm>
            <a:off x="6572264" y="6357958"/>
            <a:ext cx="2000264" cy="369332"/>
          </a:xfrm>
          <a:prstGeom prst="rect">
            <a:avLst/>
          </a:prstGeom>
          <a:noFill/>
        </p:spPr>
        <p:txBody>
          <a:bodyPr wrap="square" rtlCol="0">
            <a:spAutoFit/>
          </a:bodyPr>
          <a:lstStyle/>
          <a:p>
            <a:r>
              <a:rPr lang="ru-RU" dirty="0" err="1" smtClean="0">
                <a:hlinkClick r:id="rId2" tooltip="Клинодактилия"/>
              </a:rPr>
              <a:t>клинодактилия</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95288" y="2349500"/>
            <a:ext cx="8497887" cy="1220788"/>
          </a:xfrm>
          <a:prstGeom prst="rect">
            <a:avLst/>
          </a:prstGeom>
          <a:noFill/>
          <a:ln w="9525">
            <a:noFill/>
            <a:miter lim="800000"/>
            <a:headEnd/>
            <a:tailEnd/>
          </a:ln>
        </p:spPr>
        <p:txBody>
          <a:bodyPr>
            <a:spAutoFit/>
          </a:bodyPr>
          <a:lstStyle/>
          <a:p>
            <a:pPr algn="ctr"/>
            <a:r>
              <a:rPr lang="ru-RU" sz="2800" b="1" i="1" u="sng"/>
              <a:t>Нарушения структуры хромосом</a:t>
            </a:r>
          </a:p>
          <a:p>
            <a:pPr algn="ctr"/>
            <a:r>
              <a:rPr lang="ru-RU" sz="2800"/>
              <a:t>хромосомные аберрации</a:t>
            </a:r>
          </a:p>
          <a:p>
            <a:pPr algn="ct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77997_html_69bb7d81Хромос аберраци"/>
          <p:cNvPicPr>
            <a:picLocks noChangeAspect="1" noChangeArrowheads="1"/>
          </p:cNvPicPr>
          <p:nvPr/>
        </p:nvPicPr>
        <p:blipFill>
          <a:blip r:embed="rId3" cstate="print"/>
          <a:srcRect/>
          <a:stretch>
            <a:fillRect/>
          </a:stretch>
        </p:blipFill>
        <p:spPr bwMode="auto">
          <a:xfrm>
            <a:off x="2195513" y="88900"/>
            <a:ext cx="5105400" cy="6769100"/>
          </a:xfrm>
          <a:prstGeom prst="rect">
            <a:avLst/>
          </a:prstGeom>
          <a:noFill/>
          <a:ln w="9525">
            <a:noFill/>
            <a:miter lim="800000"/>
            <a:headEnd/>
            <a:tailEnd/>
          </a:ln>
        </p:spPr>
      </p:pic>
      <p:sp>
        <p:nvSpPr>
          <p:cNvPr id="34819" name="Rectangle 4"/>
          <p:cNvSpPr>
            <a:spLocks noChangeArrowheads="1"/>
          </p:cNvSpPr>
          <p:nvPr/>
        </p:nvSpPr>
        <p:spPr bwMode="auto">
          <a:xfrm>
            <a:off x="3492500" y="3716338"/>
            <a:ext cx="1223963" cy="274637"/>
          </a:xfrm>
          <a:prstGeom prst="rect">
            <a:avLst/>
          </a:prstGeom>
          <a:noFill/>
          <a:ln w="9525">
            <a:noFill/>
            <a:miter lim="800000"/>
            <a:headEnd/>
            <a:tailEnd/>
          </a:ln>
        </p:spPr>
        <p:txBody>
          <a:bodyPr>
            <a:spAutoFit/>
          </a:bodyPr>
          <a:lstStyle/>
          <a:p>
            <a:r>
              <a:rPr lang="ru-RU" sz="1200"/>
              <a:t>(дефишенси)</a:t>
            </a:r>
          </a:p>
        </p:txBody>
      </p:sp>
      <p:sp>
        <p:nvSpPr>
          <p:cNvPr id="4" name="TextBox 3"/>
          <p:cNvSpPr txBox="1"/>
          <p:nvPr/>
        </p:nvSpPr>
        <p:spPr>
          <a:xfrm>
            <a:off x="5786414" y="5214950"/>
            <a:ext cx="3357586" cy="1538883"/>
          </a:xfrm>
          <a:prstGeom prst="rect">
            <a:avLst/>
          </a:prstGeom>
          <a:noFill/>
        </p:spPr>
        <p:txBody>
          <a:bodyPr wrap="square" rtlCol="0">
            <a:spAutoFit/>
          </a:bodyPr>
          <a:lstStyle/>
          <a:p>
            <a:r>
              <a:rPr lang="ru-RU" sz="1400" dirty="0" smtClean="0"/>
              <a:t>Реципрокные</a:t>
            </a:r>
          </a:p>
          <a:p>
            <a:r>
              <a:rPr lang="ru-RU" sz="1100" dirty="0" smtClean="0"/>
              <a:t>взаимный обмен участками между хромосомами</a:t>
            </a:r>
          </a:p>
          <a:p>
            <a:r>
              <a:rPr lang="ru-RU" sz="1400" dirty="0" err="1" smtClean="0"/>
              <a:t>Робертсоновские</a:t>
            </a:r>
            <a:endParaRPr lang="ru-RU" sz="1400" dirty="0" smtClean="0"/>
          </a:p>
          <a:p>
            <a:r>
              <a:rPr lang="ru-RU" sz="1100" dirty="0" smtClean="0"/>
              <a:t>или центрические слияния, при которых происходит слияние </a:t>
            </a:r>
            <a:r>
              <a:rPr lang="ru-RU" sz="1100" dirty="0" err="1" smtClean="0"/>
              <a:t>акроцентрических</a:t>
            </a:r>
            <a:r>
              <a:rPr lang="ru-RU" sz="1100" dirty="0" smtClean="0"/>
              <a:t> хромосом с полной или частичной утратой материала коротких плеч.</a:t>
            </a:r>
          </a:p>
        </p:txBody>
      </p:sp>
      <p:pic>
        <p:nvPicPr>
          <p:cNvPr id="34822" name="Picture 6" descr="https://upload.wikimedia.org/wikipedia/commons/b/b9/Translocation-4-20rus.png"/>
          <p:cNvPicPr>
            <a:picLocks noChangeAspect="1" noChangeArrowheads="1"/>
          </p:cNvPicPr>
          <p:nvPr/>
        </p:nvPicPr>
        <p:blipFill>
          <a:blip r:embed="rId4" cstate="print"/>
          <a:srcRect/>
          <a:stretch>
            <a:fillRect/>
          </a:stretch>
        </p:blipFill>
        <p:spPr bwMode="auto">
          <a:xfrm>
            <a:off x="1857356" y="5143512"/>
            <a:ext cx="1845379" cy="1372104"/>
          </a:xfrm>
          <a:prstGeom prst="rect">
            <a:avLst/>
          </a:prstGeom>
          <a:noFill/>
        </p:spPr>
      </p:pic>
      <p:cxnSp>
        <p:nvCxnSpPr>
          <p:cNvPr id="8" name="Прямая со стрелкой 7"/>
          <p:cNvCxnSpPr/>
          <p:nvPr/>
        </p:nvCxnSpPr>
        <p:spPr>
          <a:xfrm>
            <a:off x="5572132" y="5929330"/>
            <a:ext cx="285752" cy="142876"/>
          </a:xfrm>
          <a:prstGeom prst="straightConnector1">
            <a:avLst/>
          </a:prstGeom>
          <a:ln w="38100">
            <a:solidFill>
              <a:schemeClr val="tx2">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720" y="428604"/>
            <a:ext cx="1285884" cy="830997"/>
          </a:xfrm>
          <a:prstGeom prst="rect">
            <a:avLst/>
          </a:prstGeom>
          <a:solidFill>
            <a:srgbClr val="CCECFF">
              <a:alpha val="7059"/>
            </a:srgbClr>
          </a:solidFill>
          <a:ln>
            <a:solidFill>
              <a:schemeClr val="accent5">
                <a:lumMod val="75000"/>
              </a:schemeClr>
            </a:solidFill>
          </a:ln>
        </p:spPr>
        <p:txBody>
          <a:bodyPr wrap="square" rtlCol="0">
            <a:spAutoFit/>
          </a:bodyPr>
          <a:lstStyle/>
          <a:p>
            <a:pPr algn="ctr"/>
            <a:r>
              <a:rPr lang="ru-RU" sz="1600" dirty="0" err="1" smtClean="0"/>
              <a:t>Внутри-хромосом-ные</a:t>
            </a:r>
            <a:endParaRPr lang="ru-RU" sz="1600" dirty="0"/>
          </a:p>
        </p:txBody>
      </p:sp>
      <p:sp>
        <p:nvSpPr>
          <p:cNvPr id="11" name="TextBox 10"/>
          <p:cNvSpPr txBox="1"/>
          <p:nvPr/>
        </p:nvSpPr>
        <p:spPr>
          <a:xfrm>
            <a:off x="0" y="4714884"/>
            <a:ext cx="1428728" cy="830997"/>
          </a:xfrm>
          <a:prstGeom prst="rect">
            <a:avLst/>
          </a:prstGeom>
          <a:noFill/>
          <a:ln>
            <a:solidFill>
              <a:schemeClr val="tx1"/>
            </a:solidFill>
          </a:ln>
        </p:spPr>
        <p:txBody>
          <a:bodyPr wrap="square" rtlCol="0">
            <a:spAutoFit/>
          </a:bodyPr>
          <a:lstStyle/>
          <a:p>
            <a:pPr algn="ctr"/>
            <a:r>
              <a:rPr lang="ru-RU" sz="1600" dirty="0" err="1" smtClean="0"/>
              <a:t>Меж-хромосом-ные</a:t>
            </a:r>
            <a:endParaRPr lang="ru-RU" sz="1600" dirty="0"/>
          </a:p>
        </p:txBody>
      </p:sp>
      <p:sp>
        <p:nvSpPr>
          <p:cNvPr id="17" name="Прямоугольник 16"/>
          <p:cNvSpPr/>
          <p:nvPr/>
        </p:nvSpPr>
        <p:spPr>
          <a:xfrm>
            <a:off x="5643570" y="714356"/>
            <a:ext cx="1643074" cy="1643074"/>
          </a:xfrm>
          <a:prstGeom prst="rect">
            <a:avLst/>
          </a:prstGeom>
          <a:solidFill>
            <a:srgbClr val="CCECFF">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p:nvSpPr>
        <p:spPr>
          <a:xfrm>
            <a:off x="3500430" y="785794"/>
            <a:ext cx="1714512" cy="1785950"/>
          </a:xfrm>
          <a:prstGeom prst="rect">
            <a:avLst/>
          </a:prstGeom>
          <a:solidFill>
            <a:srgbClr val="CCECFF">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2214546" y="1857364"/>
            <a:ext cx="1143008" cy="928694"/>
          </a:xfrm>
          <a:prstGeom prst="rect">
            <a:avLst/>
          </a:prstGeom>
          <a:solidFill>
            <a:srgbClr val="CCECFF">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2285984" y="3143248"/>
            <a:ext cx="928694" cy="1571636"/>
          </a:xfrm>
          <a:prstGeom prst="rect">
            <a:avLst/>
          </a:prstGeom>
          <a:solidFill>
            <a:srgbClr val="CCECFF">
              <a:alpha val="5882"/>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3643306" y="3143248"/>
            <a:ext cx="928694" cy="1571636"/>
          </a:xfrm>
          <a:prstGeom prst="rect">
            <a:avLst/>
          </a:prstGeom>
          <a:solidFill>
            <a:srgbClr val="CCECFF">
              <a:alpha val="5882"/>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5429256" y="2643182"/>
            <a:ext cx="1785950" cy="2071702"/>
          </a:xfrm>
          <a:prstGeom prst="rect">
            <a:avLst/>
          </a:prstGeom>
          <a:solidFill>
            <a:srgbClr val="CCECFF">
              <a:alpha val="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Левая фигурная скобка 22"/>
          <p:cNvSpPr/>
          <p:nvPr/>
        </p:nvSpPr>
        <p:spPr>
          <a:xfrm>
            <a:off x="1571604" y="571480"/>
            <a:ext cx="357190" cy="4071966"/>
          </a:xfrm>
          <a:prstGeom prst="leftBrac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4" name="Левая фигурная скобка 23"/>
          <p:cNvSpPr/>
          <p:nvPr/>
        </p:nvSpPr>
        <p:spPr>
          <a:xfrm>
            <a:off x="1571604" y="4929198"/>
            <a:ext cx="295276" cy="17859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ramaloka.org/uploads/news/5/2012/dic_biology-6303-0.gif"/>
          <p:cNvPicPr>
            <a:picLocks noChangeAspect="1" noChangeArrowheads="1"/>
          </p:cNvPicPr>
          <p:nvPr/>
        </p:nvPicPr>
        <p:blipFill>
          <a:blip r:embed="rId3" cstate="print"/>
          <a:srcRect/>
          <a:stretch>
            <a:fillRect/>
          </a:stretch>
        </p:blipFill>
        <p:spPr bwMode="auto">
          <a:xfrm>
            <a:off x="857250" y="1714500"/>
            <a:ext cx="7399338" cy="4233863"/>
          </a:xfrm>
          <a:prstGeom prst="rect">
            <a:avLst/>
          </a:prstGeom>
          <a:noFill/>
          <a:ln w="9525">
            <a:noFill/>
            <a:miter lim="800000"/>
            <a:headEnd/>
            <a:tailEnd/>
          </a:ln>
        </p:spPr>
      </p:pic>
      <p:sp>
        <p:nvSpPr>
          <p:cNvPr id="35843" name="TextBox 4"/>
          <p:cNvSpPr txBox="1">
            <a:spLocks noChangeArrowheads="1"/>
          </p:cNvSpPr>
          <p:nvPr/>
        </p:nvSpPr>
        <p:spPr bwMode="auto">
          <a:xfrm>
            <a:off x="714375" y="5857875"/>
            <a:ext cx="8001000" cy="646113"/>
          </a:xfrm>
          <a:prstGeom prst="rect">
            <a:avLst/>
          </a:prstGeom>
          <a:noFill/>
          <a:ln w="9525">
            <a:noFill/>
            <a:miter lim="800000"/>
            <a:headEnd/>
            <a:tailEnd/>
          </a:ln>
        </p:spPr>
        <p:txBody>
          <a:bodyPr>
            <a:spAutoFit/>
          </a:bodyPr>
          <a:lstStyle/>
          <a:p>
            <a:r>
              <a:rPr lang="ru-RU"/>
              <a:t>Схема образования робертсоновской транслокации (а), изохромосом (б) и кольцевой хромосомы (в), A и В — плечи хромосом.</a:t>
            </a:r>
          </a:p>
        </p:txBody>
      </p:sp>
      <p:sp>
        <p:nvSpPr>
          <p:cNvPr id="35844" name="TextBox 5"/>
          <p:cNvSpPr txBox="1">
            <a:spLocks noChangeArrowheads="1"/>
          </p:cNvSpPr>
          <p:nvPr/>
        </p:nvSpPr>
        <p:spPr bwMode="auto">
          <a:xfrm>
            <a:off x="500063" y="214313"/>
            <a:ext cx="8358187" cy="830997"/>
          </a:xfrm>
          <a:prstGeom prst="rect">
            <a:avLst/>
          </a:prstGeom>
          <a:noFill/>
          <a:ln w="9525">
            <a:noFill/>
            <a:miter lim="800000"/>
            <a:headEnd/>
            <a:tailEnd/>
          </a:ln>
        </p:spPr>
        <p:txBody>
          <a:bodyPr>
            <a:spAutoFit/>
          </a:bodyPr>
          <a:lstStyle/>
          <a:p>
            <a:r>
              <a:rPr lang="ru-RU" sz="1600" b="1" i="1" dirty="0" err="1" smtClean="0"/>
              <a:t>Робертсоновские</a:t>
            </a:r>
            <a:r>
              <a:rPr lang="ru-RU" sz="1600" b="1" i="1" dirty="0" smtClean="0"/>
              <a:t> </a:t>
            </a:r>
            <a:r>
              <a:rPr lang="ru-RU" sz="1600" b="1" i="1" dirty="0" err="1"/>
              <a:t>транслокации</a:t>
            </a:r>
            <a:r>
              <a:rPr lang="ru-RU" sz="1600" dirty="0"/>
              <a:t>, или центрические слияния (при этом две негомологичные </a:t>
            </a:r>
            <a:r>
              <a:rPr lang="ru-RU" sz="1600" dirty="0" err="1"/>
              <a:t>акроцентрические</a:t>
            </a:r>
            <a:r>
              <a:rPr lang="ru-RU" sz="1600" dirty="0"/>
              <a:t> хромосомы объединяются в одну с утратой материала коротких плеч).</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285750" y="357188"/>
            <a:ext cx="8501063" cy="1292662"/>
          </a:xfrm>
          <a:prstGeom prst="rect">
            <a:avLst/>
          </a:prstGeom>
          <a:noFill/>
          <a:ln w="9525">
            <a:noFill/>
            <a:miter lim="800000"/>
            <a:headEnd/>
            <a:tailEnd/>
          </a:ln>
        </p:spPr>
        <p:txBody>
          <a:bodyPr>
            <a:spAutoFit/>
          </a:bodyPr>
          <a:lstStyle/>
          <a:p>
            <a:r>
              <a:rPr lang="ru-RU" b="1" dirty="0"/>
              <a:t>ОРБЕЛИ СИНДРОМ - </a:t>
            </a:r>
            <a:r>
              <a:rPr lang="ru-RU" dirty="0"/>
              <a:t>Описан в 1962 г. Н. </a:t>
            </a:r>
            <a:r>
              <a:rPr lang="ru-RU" dirty="0" err="1"/>
              <a:t>Wang</a:t>
            </a:r>
            <a:r>
              <a:rPr lang="ru-RU" dirty="0"/>
              <a:t>. </a:t>
            </a:r>
            <a:endParaRPr lang="ru-RU" b="1" dirty="0"/>
          </a:p>
          <a:p>
            <a:r>
              <a:rPr lang="ru-RU" dirty="0"/>
              <a:t>синдром хромосомы </a:t>
            </a:r>
            <a:r>
              <a:rPr lang="ru-RU" dirty="0" smtClean="0"/>
              <a:t>13q-) </a:t>
            </a:r>
            <a:r>
              <a:rPr lang="ru-RU" dirty="0"/>
              <a:t>– хромосомное заболевание, обусловленное </a:t>
            </a:r>
            <a:r>
              <a:rPr lang="ru-RU" dirty="0" err="1"/>
              <a:t>делецией</a:t>
            </a:r>
            <a:r>
              <a:rPr lang="ru-RU" dirty="0"/>
              <a:t> длинного плеча хромосомы 13. </a:t>
            </a:r>
            <a:r>
              <a:rPr lang="ru-RU" sz="1200" dirty="0"/>
              <a:t>(Синдром частичной </a:t>
            </a:r>
            <a:r>
              <a:rPr lang="ru-RU" sz="1200" dirty="0" err="1"/>
              <a:t>моносомии</a:t>
            </a:r>
            <a:r>
              <a:rPr lang="ru-RU" sz="1200" dirty="0"/>
              <a:t> хромосомы 13 представляет собой клиническое выражение двух структурных аномалий: </a:t>
            </a:r>
            <a:r>
              <a:rPr lang="ru-RU" sz="1200" dirty="0" err="1"/>
              <a:t>делеции</a:t>
            </a:r>
            <a:r>
              <a:rPr lang="ru-RU" sz="1200" dirty="0"/>
              <a:t> длинного плеча (13q - ) и кольцевой хромосомы (13г</a:t>
            </a:r>
            <a:r>
              <a:rPr lang="ru-RU" sz="1200" dirty="0" smtClean="0"/>
              <a:t>).</a:t>
            </a:r>
            <a:endParaRPr lang="ru-RU" sz="1200" dirty="0"/>
          </a:p>
        </p:txBody>
      </p:sp>
      <p:pic>
        <p:nvPicPr>
          <p:cNvPr id="3" name="Picture 2"/>
          <p:cNvPicPr>
            <a:picLocks noChangeAspect="1" noChangeArrowheads="1"/>
          </p:cNvPicPr>
          <p:nvPr/>
        </p:nvPicPr>
        <p:blipFill>
          <a:blip r:embed="rId3" cstate="print"/>
          <a:srcRect/>
          <a:stretch>
            <a:fillRect/>
          </a:stretch>
        </p:blipFill>
        <p:spPr bwMode="auto">
          <a:xfrm>
            <a:off x="357158" y="2143116"/>
            <a:ext cx="2531531" cy="2714644"/>
          </a:xfrm>
          <a:prstGeom prst="rect">
            <a:avLst/>
          </a:prstGeom>
          <a:noFill/>
          <a:ln w="9525">
            <a:noFill/>
            <a:miter lim="800000"/>
            <a:headEnd/>
            <a:tailEnd/>
          </a:ln>
          <a:effectLst/>
        </p:spPr>
      </p:pic>
      <p:pic>
        <p:nvPicPr>
          <p:cNvPr id="4" name="Picture 3"/>
          <p:cNvPicPr>
            <a:picLocks noChangeAspect="1" noChangeArrowheads="1"/>
          </p:cNvPicPr>
          <p:nvPr/>
        </p:nvPicPr>
        <p:blipFill>
          <a:blip r:embed="rId4" cstate="print"/>
          <a:srcRect/>
          <a:stretch>
            <a:fillRect/>
          </a:stretch>
        </p:blipFill>
        <p:spPr bwMode="auto">
          <a:xfrm>
            <a:off x="3500430" y="2643182"/>
            <a:ext cx="5292330" cy="34334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cstate="print"/>
          <a:srcRect r="1442" b="50794"/>
          <a:stretch>
            <a:fillRect/>
          </a:stretch>
        </p:blipFill>
        <p:spPr bwMode="auto">
          <a:xfrm>
            <a:off x="214282" y="142852"/>
            <a:ext cx="6339056" cy="2214578"/>
          </a:xfrm>
          <a:prstGeom prst="rect">
            <a:avLst/>
          </a:prstGeom>
          <a:noFill/>
          <a:ln w="9525">
            <a:noFill/>
            <a:miter lim="800000"/>
            <a:headEnd/>
            <a:tailEnd/>
          </a:ln>
          <a:effectLst/>
        </p:spPr>
      </p:pic>
      <p:pic>
        <p:nvPicPr>
          <p:cNvPr id="182275" name="Picture 3"/>
          <p:cNvPicPr>
            <a:picLocks noChangeAspect="1" noChangeArrowheads="1"/>
          </p:cNvPicPr>
          <p:nvPr/>
        </p:nvPicPr>
        <p:blipFill>
          <a:blip r:embed="rId2" cstate="print"/>
          <a:srcRect r="50000" b="-373"/>
          <a:stretch>
            <a:fillRect/>
          </a:stretch>
        </p:blipFill>
        <p:spPr bwMode="auto">
          <a:xfrm>
            <a:off x="285720" y="2500306"/>
            <a:ext cx="2500330" cy="3512226"/>
          </a:xfrm>
          <a:prstGeom prst="rect">
            <a:avLst/>
          </a:prstGeom>
          <a:noFill/>
          <a:ln w="9525">
            <a:noFill/>
            <a:miter lim="800000"/>
            <a:headEnd/>
            <a:tailEnd/>
          </a:ln>
          <a:effectLst/>
        </p:spPr>
      </p:pic>
      <p:sp>
        <p:nvSpPr>
          <p:cNvPr id="6" name="TextBox 5"/>
          <p:cNvSpPr txBox="1"/>
          <p:nvPr/>
        </p:nvSpPr>
        <p:spPr>
          <a:xfrm>
            <a:off x="3714744" y="3214686"/>
            <a:ext cx="2428892" cy="1692771"/>
          </a:xfrm>
          <a:prstGeom prst="rect">
            <a:avLst/>
          </a:prstGeom>
          <a:noFill/>
        </p:spPr>
        <p:txBody>
          <a:bodyPr wrap="square" rtlCol="0">
            <a:spAutoFit/>
          </a:bodyPr>
          <a:lstStyle/>
          <a:p>
            <a:r>
              <a:rPr lang="ru-RU" b="1" dirty="0" smtClean="0"/>
              <a:t>Популяционная частота</a:t>
            </a:r>
            <a:r>
              <a:rPr lang="ru-RU" dirty="0" smtClean="0"/>
              <a:t> неизвестна. </a:t>
            </a:r>
            <a:br>
              <a:rPr lang="ru-RU" dirty="0" smtClean="0"/>
            </a:br>
            <a:r>
              <a:rPr lang="ru-RU" sz="1600" b="1" dirty="0" smtClean="0"/>
              <a:t>Соотношение полов </a:t>
            </a:r>
            <a:r>
              <a:rPr lang="ru-RU" sz="1600" dirty="0" smtClean="0"/>
              <a:t>— M1:Ж1.</a:t>
            </a:r>
          </a:p>
          <a:p>
            <a:endParaRPr lang="ru-R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285720" y="117693"/>
            <a:ext cx="8501063" cy="6740307"/>
          </a:xfrm>
          <a:prstGeom prst="rect">
            <a:avLst/>
          </a:prstGeom>
          <a:noFill/>
          <a:ln w="9525">
            <a:noFill/>
            <a:miter lim="800000"/>
            <a:headEnd/>
            <a:tailEnd/>
          </a:ln>
        </p:spPr>
        <p:txBody>
          <a:bodyPr>
            <a:spAutoFit/>
          </a:bodyPr>
          <a:lstStyle/>
          <a:p>
            <a:r>
              <a:rPr lang="ru-RU" sz="1600" dirty="0" smtClean="0"/>
              <a:t>Клинические </a:t>
            </a:r>
            <a:r>
              <a:rPr lang="ru-RU" sz="1600" dirty="0"/>
              <a:t>проявления: </a:t>
            </a:r>
            <a:endParaRPr lang="ru-RU" sz="1600" dirty="0" smtClean="0"/>
          </a:p>
          <a:p>
            <a:r>
              <a:rPr lang="ru-RU" sz="1600" dirty="0" smtClean="0"/>
              <a:t>дефицит </a:t>
            </a:r>
            <a:r>
              <a:rPr lang="ru-RU" sz="1600" dirty="0"/>
              <a:t>массы тела, возникающий уже </a:t>
            </a:r>
            <a:r>
              <a:rPr lang="ru-RU" sz="1600" dirty="0" err="1"/>
              <a:t>пренатально</a:t>
            </a:r>
            <a:r>
              <a:rPr lang="ru-RU" sz="1600" dirty="0"/>
              <a:t>; </a:t>
            </a:r>
            <a:endParaRPr lang="ru-RU" sz="1600" dirty="0" smtClean="0"/>
          </a:p>
          <a:p>
            <a:r>
              <a:rPr lang="ru-RU" sz="1600" dirty="0" smtClean="0"/>
              <a:t>постнатальная </a:t>
            </a:r>
            <a:r>
              <a:rPr lang="ru-RU" sz="1600" dirty="0"/>
              <a:t>задержка роста; </a:t>
            </a:r>
            <a:endParaRPr lang="ru-RU" sz="1600" dirty="0" smtClean="0"/>
          </a:p>
          <a:p>
            <a:r>
              <a:rPr lang="ru-RU" sz="1600" dirty="0" smtClean="0"/>
              <a:t>микроцефалия</a:t>
            </a:r>
            <a:r>
              <a:rPr lang="ru-RU" sz="1600" dirty="0"/>
              <a:t>; </a:t>
            </a:r>
            <a:endParaRPr lang="ru-RU" sz="1600" dirty="0" smtClean="0"/>
          </a:p>
          <a:p>
            <a:r>
              <a:rPr lang="ru-RU" sz="1600" dirty="0" smtClean="0"/>
              <a:t>преждевременное </a:t>
            </a:r>
            <a:r>
              <a:rPr lang="ru-RU" sz="1600" dirty="0"/>
              <a:t>зарастание черепных швов; </a:t>
            </a:r>
            <a:endParaRPr lang="ru-RU" sz="1600" dirty="0" smtClean="0"/>
          </a:p>
          <a:p>
            <a:r>
              <a:rPr lang="ru-RU" sz="1600" dirty="0" smtClean="0"/>
              <a:t>широкая </a:t>
            </a:r>
            <a:r>
              <a:rPr lang="ru-RU" sz="1600" dirty="0"/>
              <a:t>выступающая переносица, </a:t>
            </a:r>
            <a:endParaRPr lang="ru-RU" sz="1600" dirty="0" smtClean="0"/>
          </a:p>
          <a:p>
            <a:r>
              <a:rPr lang="ru-RU" sz="1600" dirty="0" err="1" smtClean="0"/>
              <a:t>микрогнатия</a:t>
            </a:r>
            <a:r>
              <a:rPr lang="ru-RU" sz="1600" dirty="0"/>
              <a:t>, </a:t>
            </a:r>
            <a:endParaRPr lang="ru-RU" sz="1600" dirty="0" smtClean="0"/>
          </a:p>
          <a:p>
            <a:r>
              <a:rPr lang="ru-RU" sz="1600" dirty="0" err="1" smtClean="0"/>
              <a:t>эпикант</a:t>
            </a:r>
            <a:r>
              <a:rPr lang="ru-RU" sz="1600" dirty="0"/>
              <a:t>, </a:t>
            </a:r>
            <a:endParaRPr lang="ru-RU" sz="1600" dirty="0" smtClean="0"/>
          </a:p>
          <a:p>
            <a:r>
              <a:rPr lang="ru-RU" sz="1600" dirty="0" smtClean="0"/>
              <a:t>широко </a:t>
            </a:r>
            <a:r>
              <a:rPr lang="ru-RU" sz="1600" dirty="0"/>
              <a:t>расставленные глаза, </a:t>
            </a:r>
            <a:endParaRPr lang="ru-RU" sz="1600" dirty="0" smtClean="0"/>
          </a:p>
          <a:p>
            <a:r>
              <a:rPr lang="ru-RU" sz="1600" dirty="0" smtClean="0"/>
              <a:t>низко </a:t>
            </a:r>
            <a:r>
              <a:rPr lang="ru-RU" sz="1600" dirty="0"/>
              <a:t>расположенные </a:t>
            </a:r>
            <a:r>
              <a:rPr lang="ru-RU" sz="1600" dirty="0" err="1"/>
              <a:t>диспластичные</a:t>
            </a:r>
            <a:r>
              <a:rPr lang="ru-RU" sz="1600" dirty="0"/>
              <a:t> ушные раковины и др.; </a:t>
            </a:r>
            <a:endParaRPr lang="ru-RU" sz="1600" dirty="0" smtClean="0"/>
          </a:p>
          <a:p>
            <a:r>
              <a:rPr lang="ru-RU" sz="1600" dirty="0" smtClean="0"/>
              <a:t>атология </a:t>
            </a:r>
            <a:r>
              <a:rPr lang="ru-RU" sz="1600" dirty="0"/>
              <a:t>глаз (</a:t>
            </a:r>
            <a:r>
              <a:rPr lang="ru-RU" sz="1600" dirty="0" err="1"/>
              <a:t>микрофтальмия</a:t>
            </a:r>
            <a:r>
              <a:rPr lang="ru-RU" sz="1600" dirty="0"/>
              <a:t>, колобомы, </a:t>
            </a:r>
            <a:r>
              <a:rPr lang="ru-RU" sz="1600" dirty="0" err="1"/>
              <a:t>ретинобластома</a:t>
            </a:r>
            <a:r>
              <a:rPr lang="ru-RU" sz="1600" dirty="0"/>
              <a:t>, косоглазие, катаракта и др.); </a:t>
            </a:r>
            <a:endParaRPr lang="ru-RU" sz="1600" dirty="0" smtClean="0"/>
          </a:p>
          <a:p>
            <a:r>
              <a:rPr lang="ru-RU" sz="1600" dirty="0" smtClean="0"/>
              <a:t>пороки </a:t>
            </a:r>
            <a:r>
              <a:rPr lang="ru-RU" sz="1600" dirty="0"/>
              <a:t>опорно-двигательного аппарата (аплазия или гипоплазия I пальца кистей, косолапость и др.); </a:t>
            </a:r>
            <a:endParaRPr lang="ru-RU" sz="1600" dirty="0" smtClean="0"/>
          </a:p>
          <a:p>
            <a:r>
              <a:rPr lang="ru-RU" sz="1600" dirty="0" smtClean="0"/>
              <a:t>врожденные </a:t>
            </a:r>
            <a:r>
              <a:rPr lang="ru-RU" sz="1600" dirty="0"/>
              <a:t>пороки сердца; </a:t>
            </a:r>
            <a:endParaRPr lang="ru-RU" sz="1600" dirty="0" smtClean="0"/>
          </a:p>
          <a:p>
            <a:r>
              <a:rPr lang="ru-RU" sz="1600" dirty="0" smtClean="0"/>
              <a:t>пороки </a:t>
            </a:r>
            <a:r>
              <a:rPr lang="ru-RU" sz="1600" dirty="0"/>
              <a:t>желудочно-кишечного тракта (атрезия двенадцатиперстной кишки и анального отверстия, нарушение поворота кишечника и др.); </a:t>
            </a:r>
            <a:endParaRPr lang="ru-RU" sz="1600" dirty="0" smtClean="0"/>
          </a:p>
          <a:p>
            <a:r>
              <a:rPr lang="ru-RU" sz="1600" dirty="0" smtClean="0"/>
              <a:t>аномалии </a:t>
            </a:r>
            <a:r>
              <a:rPr lang="ru-RU" sz="1600" dirty="0"/>
              <a:t>мочеполовой системы (аплазия или гипоплазия почек, </a:t>
            </a:r>
            <a:r>
              <a:rPr lang="ru-RU" sz="1600" dirty="0" err="1"/>
              <a:t>поликистоз</a:t>
            </a:r>
            <a:r>
              <a:rPr lang="ru-RU" sz="1600" dirty="0"/>
              <a:t> почек, гидронефроз, гипоспадия, крипторхизм; </a:t>
            </a:r>
            <a:endParaRPr lang="ru-RU" sz="1600" dirty="0" smtClean="0"/>
          </a:p>
          <a:p>
            <a:r>
              <a:rPr lang="ru-RU" sz="1600" dirty="0" smtClean="0"/>
              <a:t>пороки </a:t>
            </a:r>
            <a:r>
              <a:rPr lang="ru-RU" sz="1600" dirty="0"/>
              <a:t>развития мозга (гипоплазия мозжечка, разделение всего конечного мозга продольной бороздой, в глубине которой оба полушария связаны пластинкой белого и серого вещества). </a:t>
            </a:r>
            <a:endParaRPr lang="ru-RU" sz="1600" dirty="0" smtClean="0"/>
          </a:p>
          <a:p>
            <a:r>
              <a:rPr lang="ru-RU" sz="1600" dirty="0" smtClean="0"/>
              <a:t>Характерна </a:t>
            </a:r>
            <a:r>
              <a:rPr lang="ru-RU" sz="1600" dirty="0"/>
              <a:t>задержка психомоторного развития</a:t>
            </a:r>
            <a:r>
              <a:rPr lang="ru-RU" sz="1600" dirty="0" smtClean="0"/>
              <a:t>.</a:t>
            </a:r>
          </a:p>
          <a:p>
            <a:r>
              <a:rPr lang="ru-RU" sz="1600" dirty="0" smtClean="0"/>
              <a:t> </a:t>
            </a:r>
            <a:r>
              <a:rPr lang="ru-RU" sz="1600" dirty="0"/>
              <a:t>Диагноз подтверждают </a:t>
            </a:r>
            <a:r>
              <a:rPr lang="ru-RU" sz="1600" dirty="0" err="1"/>
              <a:t>цитогенетически</a:t>
            </a:r>
            <a:r>
              <a:rPr lang="ru-RU" sz="1600" dirty="0"/>
              <a:t>. Продолжительность жизни зависит от тяжести врожденных пороков развития. Лечение симптоматическое. </a:t>
            </a:r>
            <a:br>
              <a:rPr lang="ru-RU" sz="1600" dirty="0"/>
            </a:br>
            <a:r>
              <a:rPr lang="ru-RU" sz="1200" dirty="0"/>
              <a:t>D. J. </a:t>
            </a:r>
            <a:r>
              <a:rPr lang="ru-RU" sz="1200" dirty="0" err="1"/>
              <a:t>Orbeli</a:t>
            </a:r>
            <a:r>
              <a:rPr lang="ru-RU" sz="1200" dirty="0"/>
              <a:t> </a:t>
            </a:r>
            <a:r>
              <a:rPr lang="ru-RU" sz="1200" dirty="0" err="1"/>
              <a:t>et</a:t>
            </a:r>
            <a:r>
              <a:rPr lang="ru-RU" sz="1200" dirty="0"/>
              <a:t> </a:t>
            </a:r>
            <a:r>
              <a:rPr lang="ru-RU" sz="1200" dirty="0" err="1"/>
              <a:t>al</a:t>
            </a:r>
            <a:r>
              <a:rPr lang="ru-RU" sz="1200" dirty="0"/>
              <a:t>. </a:t>
            </a:r>
            <a:r>
              <a:rPr lang="ru-RU" sz="1200" dirty="0" err="1"/>
              <a:t>The</a:t>
            </a:r>
            <a:r>
              <a:rPr lang="ru-RU" sz="1200" dirty="0"/>
              <a:t> </a:t>
            </a:r>
            <a:r>
              <a:rPr lang="ru-RU" sz="1200" dirty="0" err="1"/>
              <a:t>syndrome</a:t>
            </a:r>
            <a:r>
              <a:rPr lang="ru-RU" sz="1200" dirty="0"/>
              <a:t> </a:t>
            </a:r>
            <a:r>
              <a:rPr lang="ru-RU" sz="1200" dirty="0" err="1"/>
              <a:t>associated</a:t>
            </a:r>
            <a:r>
              <a:rPr lang="ru-RU" sz="1200" dirty="0"/>
              <a:t> </a:t>
            </a:r>
            <a:r>
              <a:rPr lang="ru-RU" sz="1200" dirty="0" err="1"/>
              <a:t>with</a:t>
            </a:r>
            <a:r>
              <a:rPr lang="ru-RU" sz="1200" dirty="0"/>
              <a:t> </a:t>
            </a:r>
            <a:r>
              <a:rPr lang="ru-RU" sz="1200" dirty="0" err="1"/>
              <a:t>the</a:t>
            </a:r>
            <a:r>
              <a:rPr lang="ru-RU" sz="1200" dirty="0"/>
              <a:t> </a:t>
            </a:r>
            <a:r>
              <a:rPr lang="ru-RU" sz="1200" dirty="0" err="1"/>
              <a:t>partial</a:t>
            </a:r>
            <a:r>
              <a:rPr lang="ru-RU" sz="1200" dirty="0"/>
              <a:t> </a:t>
            </a:r>
            <a:r>
              <a:rPr lang="ru-RU" sz="1200" dirty="0" err="1"/>
              <a:t>D-monosomy</a:t>
            </a:r>
            <a:r>
              <a:rPr lang="ru-RU" sz="1200" dirty="0"/>
              <a:t>. </a:t>
            </a:r>
            <a:r>
              <a:rPr lang="ru-RU" sz="1200" dirty="0" err="1"/>
              <a:t>Case</a:t>
            </a:r>
            <a:r>
              <a:rPr lang="ru-RU" sz="1200" dirty="0"/>
              <a:t> </a:t>
            </a:r>
            <a:r>
              <a:rPr lang="ru-RU" sz="1200" dirty="0" err="1"/>
              <a:t>report</a:t>
            </a:r>
            <a:r>
              <a:rPr lang="ru-RU" sz="1200" dirty="0"/>
              <a:t> </a:t>
            </a:r>
            <a:r>
              <a:rPr lang="ru-RU" sz="1200" dirty="0" err="1"/>
              <a:t>and</a:t>
            </a:r>
            <a:r>
              <a:rPr lang="ru-RU" sz="1200" dirty="0"/>
              <a:t> </a:t>
            </a:r>
            <a:r>
              <a:rPr lang="ru-RU" sz="1200" dirty="0" err="1"/>
              <a:t>review</a:t>
            </a:r>
            <a:r>
              <a:rPr lang="ru-RU" sz="1200" dirty="0"/>
              <a:t>. </a:t>
            </a:r>
            <a:r>
              <a:rPr lang="ru-RU" sz="1200" dirty="0" err="1"/>
              <a:t>Humangenetik</a:t>
            </a:r>
            <a:r>
              <a:rPr lang="ru-RU" sz="1200" dirty="0"/>
              <a:t>, </a:t>
            </a:r>
            <a:r>
              <a:rPr lang="ru-RU" sz="1200" dirty="0" err="1"/>
              <a:t>Berlin</a:t>
            </a:r>
            <a:r>
              <a:rPr lang="ru-RU" sz="1200" dirty="0"/>
              <a:t>, 1971; 13: 296–308.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p:cNvPicPr>
            <a:picLocks noChangeAspect="1" noChangeArrowheads="1"/>
          </p:cNvPicPr>
          <p:nvPr/>
        </p:nvPicPr>
        <p:blipFill>
          <a:blip r:embed="rId2" cstate="print"/>
          <a:srcRect/>
          <a:stretch>
            <a:fillRect/>
          </a:stretch>
        </p:blipFill>
        <p:spPr bwMode="auto">
          <a:xfrm>
            <a:off x="1071538" y="428604"/>
            <a:ext cx="6646285" cy="4842647"/>
          </a:xfrm>
          <a:prstGeom prst="rect">
            <a:avLst/>
          </a:prstGeom>
          <a:noFill/>
          <a:ln w="9525">
            <a:noFill/>
            <a:miter lim="800000"/>
            <a:headEnd/>
            <a:tailEnd/>
          </a:ln>
          <a:effectLst/>
        </p:spPr>
      </p:pic>
      <p:sp>
        <p:nvSpPr>
          <p:cNvPr id="3" name="TextBox 2"/>
          <p:cNvSpPr txBox="1"/>
          <p:nvPr/>
        </p:nvSpPr>
        <p:spPr>
          <a:xfrm>
            <a:off x="928662" y="5429264"/>
            <a:ext cx="7715304" cy="923330"/>
          </a:xfrm>
          <a:prstGeom prst="rect">
            <a:avLst/>
          </a:prstGeom>
          <a:noFill/>
        </p:spPr>
        <p:txBody>
          <a:bodyPr wrap="square" rtlCol="0">
            <a:spAutoFit/>
          </a:bodyPr>
          <a:lstStyle/>
          <a:p>
            <a:r>
              <a:rPr lang="ru-RU" dirty="0" smtClean="0"/>
              <a:t>Фенотипы детей с синдромом 13</a:t>
            </a:r>
            <a:r>
              <a:rPr lang="en-US" dirty="0" smtClean="0"/>
              <a:t>q-</a:t>
            </a:r>
            <a:r>
              <a:rPr lang="ru-RU" dirty="0" smtClean="0"/>
              <a:t> (Синдром Орбели)</a:t>
            </a:r>
          </a:p>
          <a:p>
            <a:r>
              <a:rPr lang="en-US" sz="1200" dirty="0" smtClean="0"/>
              <a:t>Kirchhoff </a:t>
            </a:r>
            <a:r>
              <a:rPr lang="ru-RU" sz="1200" dirty="0" smtClean="0"/>
              <a:t> </a:t>
            </a:r>
            <a:r>
              <a:rPr lang="en-US" sz="1200" dirty="0" smtClean="0"/>
              <a:t>M. et </a:t>
            </a:r>
            <a:r>
              <a:rPr lang="en-US" sz="1200" dirty="0" err="1" smtClean="0"/>
              <a:t>al.Phenotype</a:t>
            </a:r>
            <a:r>
              <a:rPr lang="en-US" sz="1200" dirty="0" smtClean="0"/>
              <a:t> </a:t>
            </a:r>
            <a:r>
              <a:rPr lang="en-US" sz="1200" dirty="0"/>
              <a:t>and 244k Array-CGH Characterization </a:t>
            </a:r>
            <a:r>
              <a:rPr lang="en-US" sz="1200" dirty="0" smtClean="0"/>
              <a:t>of</a:t>
            </a:r>
            <a:r>
              <a:rPr lang="ru-RU" sz="1200" dirty="0" smtClean="0"/>
              <a:t> </a:t>
            </a:r>
            <a:r>
              <a:rPr lang="en-US" sz="1200" dirty="0" smtClean="0"/>
              <a:t>Chromosome </a:t>
            </a:r>
            <a:r>
              <a:rPr lang="en-US" sz="1200" dirty="0"/>
              <a:t>13q Deletions: An Update of </a:t>
            </a:r>
            <a:r>
              <a:rPr lang="en-US" sz="1200" dirty="0" smtClean="0"/>
              <a:t>the</a:t>
            </a:r>
            <a:r>
              <a:rPr lang="ru-RU" sz="1200" dirty="0" smtClean="0"/>
              <a:t> </a:t>
            </a:r>
            <a:r>
              <a:rPr lang="en-US" sz="1200" dirty="0" smtClean="0"/>
              <a:t>Phenotypic </a:t>
            </a:r>
            <a:r>
              <a:rPr lang="en-US" sz="1200" dirty="0"/>
              <a:t>Map of </a:t>
            </a:r>
            <a:r>
              <a:rPr lang="en-US" sz="1200" dirty="0" smtClean="0"/>
              <a:t>13q21.1-qter. // AMERICAN </a:t>
            </a:r>
            <a:r>
              <a:rPr lang="en-US" sz="1200" dirty="0"/>
              <a:t>JOURNAL OF MEDICAL GENETICS </a:t>
            </a:r>
            <a:r>
              <a:rPr lang="en-US" sz="1200" dirty="0" smtClean="0"/>
              <a:t>PART A, 2009. Received 11. P. 894-905</a:t>
            </a:r>
            <a:endParaRPr lang="ru-RU"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57188" y="142875"/>
            <a:ext cx="8497887" cy="1138238"/>
          </a:xfrm>
          <a:prstGeom prst="rect">
            <a:avLst/>
          </a:prstGeom>
          <a:noFill/>
          <a:ln w="9525">
            <a:noFill/>
            <a:miter lim="800000"/>
            <a:headEnd/>
            <a:tailEnd/>
          </a:ln>
        </p:spPr>
        <p:txBody>
          <a:bodyPr>
            <a:spAutoFit/>
          </a:bodyPr>
          <a:lstStyle/>
          <a:p>
            <a:pPr algn="ctr"/>
            <a:r>
              <a:rPr lang="ru-RU" b="1"/>
              <a:t>Делеция</a:t>
            </a:r>
            <a:r>
              <a:rPr lang="ru-RU"/>
              <a:t> (с утратой от трети до половины, реже полная утрата) короткого плеча пятой хромосомы </a:t>
            </a:r>
          </a:p>
          <a:p>
            <a:pPr algn="ctr"/>
            <a:r>
              <a:rPr lang="ru-RU" sz="1600" b="1" i="1"/>
              <a:t>Синдром « кошачьего крика» (болезнь Лежёна)</a:t>
            </a:r>
            <a:r>
              <a:rPr lang="ru-RU" sz="1600"/>
              <a:t> </a:t>
            </a:r>
          </a:p>
          <a:p>
            <a:pPr algn="ctr"/>
            <a:r>
              <a:rPr lang="ru-RU" sz="1600">
                <a:solidFill>
                  <a:srgbClr val="CC3300"/>
                </a:solidFill>
              </a:rPr>
              <a:t>Кариотип 46 XX или ХУ, 5р-. </a:t>
            </a:r>
            <a:endParaRPr lang="ru-RU" sz="1600" b="1">
              <a:solidFill>
                <a:srgbClr val="CC3300"/>
              </a:solidFill>
            </a:endParaRPr>
          </a:p>
        </p:txBody>
      </p:sp>
      <p:pic>
        <p:nvPicPr>
          <p:cNvPr id="37891" name="Picture 4" descr="Картинка 1 из 26">
            <a:hlinkClick r:id="rId3"/>
          </p:cNvPr>
          <p:cNvPicPr>
            <a:picLocks noChangeAspect="1" noChangeArrowheads="1"/>
          </p:cNvPicPr>
          <p:nvPr/>
        </p:nvPicPr>
        <p:blipFill>
          <a:blip r:embed="rId4" cstate="print"/>
          <a:srcRect/>
          <a:stretch>
            <a:fillRect/>
          </a:stretch>
        </p:blipFill>
        <p:spPr bwMode="auto">
          <a:xfrm>
            <a:off x="214313" y="1285875"/>
            <a:ext cx="3630612" cy="4824413"/>
          </a:xfrm>
          <a:prstGeom prst="rect">
            <a:avLst/>
          </a:prstGeom>
          <a:noFill/>
          <a:ln w="9525">
            <a:noFill/>
            <a:miter lim="800000"/>
            <a:headEnd/>
            <a:tailEnd/>
          </a:ln>
        </p:spPr>
      </p:pic>
      <p:sp>
        <p:nvSpPr>
          <p:cNvPr id="37892" name="TextBox 5"/>
          <p:cNvSpPr txBox="1">
            <a:spLocks noChangeArrowheads="1"/>
          </p:cNvSpPr>
          <p:nvPr/>
        </p:nvSpPr>
        <p:spPr bwMode="auto">
          <a:xfrm>
            <a:off x="4071938" y="1463675"/>
            <a:ext cx="4714875" cy="5259388"/>
          </a:xfrm>
          <a:prstGeom prst="rect">
            <a:avLst/>
          </a:prstGeom>
          <a:noFill/>
          <a:ln w="9525">
            <a:noFill/>
            <a:miter lim="800000"/>
            <a:headEnd/>
            <a:tailEnd/>
          </a:ln>
        </p:spPr>
        <p:txBody>
          <a:bodyPr>
            <a:spAutoFit/>
          </a:bodyPr>
          <a:lstStyle/>
          <a:p>
            <a:pPr algn="just"/>
            <a:r>
              <a:rPr lang="ru-RU" sz="1400"/>
              <a:t>При этом синдроме наблюдается:</a:t>
            </a:r>
          </a:p>
          <a:p>
            <a:pPr algn="just">
              <a:buFontTx/>
              <a:buChar char="•"/>
            </a:pPr>
            <a:r>
              <a:rPr lang="ru-RU" sz="1400"/>
              <a:t>общее отставание в развитии, </a:t>
            </a:r>
          </a:p>
          <a:p>
            <a:pPr algn="just">
              <a:buFontTx/>
              <a:buChar char="•"/>
            </a:pPr>
            <a:r>
              <a:rPr lang="ru-RU" sz="1400"/>
              <a:t>низкая масса при рождении и мышечная гипотония;</a:t>
            </a:r>
          </a:p>
          <a:p>
            <a:pPr algn="just">
              <a:buFontTx/>
              <a:buChar char="•"/>
            </a:pPr>
            <a:r>
              <a:rPr lang="ru-RU" sz="1400"/>
              <a:t>лунообразное лицо с широко расставленными глазами; </a:t>
            </a:r>
          </a:p>
          <a:p>
            <a:pPr algn="just">
              <a:buFontTx/>
              <a:buChar char="•"/>
            </a:pPr>
            <a:r>
              <a:rPr lang="ru-RU" sz="1400"/>
              <a:t>характерный плач ребенка, напоминающий кошачье мяуканье, </a:t>
            </a:r>
          </a:p>
          <a:p>
            <a:pPr algn="just">
              <a:buFontTx/>
              <a:buChar char="•"/>
            </a:pPr>
            <a:r>
              <a:rPr lang="ru-RU" sz="1400"/>
              <a:t>причиной которого является изменение гортани (сужение, мягкость хрящей, уменьшение надгортанника, необычная складчатость слизистой оболочки) или недоразвитие гортини. </a:t>
            </a:r>
          </a:p>
          <a:p>
            <a:pPr algn="just">
              <a:buFontTx/>
              <a:buChar char="•"/>
            </a:pPr>
            <a:r>
              <a:rPr lang="ru-RU" sz="1400"/>
              <a:t>Признак исчезает к концу первого года жизни.</a:t>
            </a:r>
          </a:p>
          <a:p>
            <a:pPr algn="just"/>
            <a:r>
              <a:rPr lang="ru-RU" sz="1400"/>
              <a:t>Кроме того, встречаются </a:t>
            </a:r>
            <a:r>
              <a:rPr lang="ru-RU" sz="1400" u="sng"/>
              <a:t>врожденные пороки сердца</a:t>
            </a:r>
            <a:r>
              <a:rPr lang="ru-RU" sz="1400"/>
              <a:t>, </a:t>
            </a:r>
            <a:r>
              <a:rPr lang="ru-RU" sz="1400" u="sng"/>
              <a:t>костно-мышечной системы </a:t>
            </a:r>
            <a:r>
              <a:rPr lang="ru-RU" sz="1400"/>
              <a:t>и </a:t>
            </a:r>
            <a:r>
              <a:rPr lang="ru-RU" sz="1400" u="sng"/>
              <a:t>внутренних органов</a:t>
            </a:r>
            <a:r>
              <a:rPr lang="ru-RU" sz="1400"/>
              <a:t>, </a:t>
            </a:r>
            <a:r>
              <a:rPr lang="ru-RU" sz="1400" u="sng"/>
              <a:t>микроцефалия</a:t>
            </a:r>
            <a:r>
              <a:rPr lang="ru-RU" sz="1400"/>
              <a:t>, </a:t>
            </a:r>
            <a:r>
              <a:rPr lang="ru-RU" sz="1400" u="sng"/>
              <a:t>птоз</a:t>
            </a:r>
            <a:r>
              <a:rPr lang="ru-RU" sz="1400"/>
              <a:t>, </a:t>
            </a:r>
            <a:r>
              <a:rPr lang="ru-RU" sz="1400" u="sng"/>
              <a:t>низкое расположение и деформация ушных раковин</a:t>
            </a:r>
            <a:r>
              <a:rPr lang="ru-RU" sz="1400"/>
              <a:t>, </a:t>
            </a:r>
            <a:r>
              <a:rPr lang="ru-RU" sz="1400" u="sng"/>
              <a:t>кожные складки впереди уха</a:t>
            </a:r>
            <a:r>
              <a:rPr lang="ru-RU" sz="1400"/>
              <a:t>, </a:t>
            </a:r>
            <a:r>
              <a:rPr lang="ru-RU" sz="1400" u="sng"/>
              <a:t>гипертелоризм</a:t>
            </a:r>
            <a:r>
              <a:rPr lang="ru-RU" sz="1400"/>
              <a:t> (увеличенное расстояние между какими-либо парными органами или анатомическим образованиями (например, между внутренними краями глазниц, грудными сосками), </a:t>
            </a:r>
            <a:r>
              <a:rPr lang="ru-RU" sz="1400" u="sng"/>
              <a:t>эпикантус</a:t>
            </a:r>
            <a:r>
              <a:rPr lang="ru-RU" sz="1400"/>
              <a:t> (поперечная кожная складка около внутреннего угла глаза - обычно двусторонняя), </a:t>
            </a:r>
            <a:r>
              <a:rPr lang="ru-RU" sz="1400" u="sng"/>
              <a:t>антимонголоидный разрез глаз</a:t>
            </a:r>
            <a:r>
              <a:rPr lang="ru-RU" sz="1400"/>
              <a:t>.</a:t>
            </a:r>
          </a:p>
          <a:p>
            <a:endParaRPr lang="ru-RU"/>
          </a:p>
        </p:txBody>
      </p:sp>
      <p:sp>
        <p:nvSpPr>
          <p:cNvPr id="37893" name="TextBox 7"/>
          <p:cNvSpPr txBox="1">
            <a:spLocks noChangeArrowheads="1"/>
          </p:cNvSpPr>
          <p:nvPr/>
        </p:nvSpPr>
        <p:spPr bwMode="auto">
          <a:xfrm>
            <a:off x="34925" y="6284913"/>
            <a:ext cx="6591300" cy="457200"/>
          </a:xfrm>
          <a:prstGeom prst="rect">
            <a:avLst/>
          </a:prstGeom>
          <a:noFill/>
          <a:ln w="9525">
            <a:noFill/>
            <a:miter lim="800000"/>
            <a:headEnd/>
            <a:tailEnd/>
          </a:ln>
        </p:spPr>
        <p:txBody>
          <a:bodyPr>
            <a:spAutoFit/>
          </a:bodyPr>
          <a:lstStyle/>
          <a:p>
            <a:r>
              <a:rPr lang="ru-RU" sz="1200" b="1" i="1"/>
              <a:t>Для развития клинической картины синдрома имеет значение не величина утраченного участка, а конкретный незначительный фрагмент хромосомы.</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a:spLocks noChangeArrowheads="1"/>
          </p:cNvSpPr>
          <p:nvPr/>
        </p:nvSpPr>
        <p:spPr bwMode="auto">
          <a:xfrm>
            <a:off x="857250" y="1357313"/>
            <a:ext cx="7572375" cy="1323975"/>
          </a:xfrm>
          <a:prstGeom prst="rect">
            <a:avLst/>
          </a:prstGeom>
          <a:solidFill>
            <a:srgbClr val="66FFFF">
              <a:alpha val="7843"/>
            </a:srgbClr>
          </a:solidFill>
          <a:ln w="9525">
            <a:noFill/>
            <a:miter lim="800000"/>
            <a:headEnd/>
            <a:tailEnd/>
          </a:ln>
        </p:spPr>
        <p:txBody>
          <a:bodyPr>
            <a:spAutoFit/>
          </a:bodyPr>
          <a:lstStyle/>
          <a:p>
            <a:r>
              <a:rPr lang="ru-RU" sz="2000" b="1" i="1"/>
              <a:t>Наследственность</a:t>
            </a:r>
            <a:r>
              <a:rPr lang="ru-RU" sz="2000"/>
              <a:t> — способность живых организмов передавать от поколения к поколению анатомические, физиологические, биохимические особенности своей организации.</a:t>
            </a:r>
          </a:p>
        </p:txBody>
      </p:sp>
      <p:sp>
        <p:nvSpPr>
          <p:cNvPr id="5123" name="TextBox 2"/>
          <p:cNvSpPr txBox="1">
            <a:spLocks noChangeArrowheads="1"/>
          </p:cNvSpPr>
          <p:nvPr/>
        </p:nvSpPr>
        <p:spPr bwMode="auto">
          <a:xfrm>
            <a:off x="857250" y="3143250"/>
            <a:ext cx="7715250" cy="1323975"/>
          </a:xfrm>
          <a:prstGeom prst="rect">
            <a:avLst/>
          </a:prstGeom>
          <a:solidFill>
            <a:srgbClr val="FFFFCC">
              <a:alpha val="27843"/>
            </a:srgbClr>
          </a:solidFill>
          <a:ln w="9525">
            <a:noFill/>
            <a:miter lim="800000"/>
            <a:headEnd/>
            <a:tailEnd/>
          </a:ln>
        </p:spPr>
        <p:txBody>
          <a:bodyPr>
            <a:spAutoFit/>
          </a:bodyPr>
          <a:lstStyle/>
          <a:p>
            <a:r>
              <a:rPr lang="ru-RU" sz="2000"/>
              <a:t>Это свойство заложено в генетической информации и реализуется только в определенных условиях среды.           Одна и та же наследственная информация в измененных условиях может передаваться по-разному.</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214290"/>
            <a:ext cx="7215238" cy="369332"/>
          </a:xfrm>
          <a:prstGeom prst="rect">
            <a:avLst/>
          </a:prstGeom>
          <a:noFill/>
        </p:spPr>
        <p:txBody>
          <a:bodyPr wrap="square" rtlCol="0">
            <a:spAutoFit/>
          </a:bodyPr>
          <a:lstStyle/>
          <a:p>
            <a:pPr algn="ctr"/>
            <a:r>
              <a:rPr lang="ru-RU" dirty="0" smtClean="0"/>
              <a:t>ТРАНСЛОКАЦИИ</a:t>
            </a:r>
            <a:endParaRPr lang="ru-RU" dirty="0"/>
          </a:p>
        </p:txBody>
      </p:sp>
      <p:pic>
        <p:nvPicPr>
          <p:cNvPr id="180226" name="Picture 2" descr="http://bio.fizteh.ru/student/files/biology/biolections/lection18/fig23-arpfeluqlfo.jpg"/>
          <p:cNvPicPr>
            <a:picLocks noChangeAspect="1" noChangeArrowheads="1"/>
          </p:cNvPicPr>
          <p:nvPr/>
        </p:nvPicPr>
        <p:blipFill>
          <a:blip r:embed="rId2" cstate="print"/>
          <a:srcRect/>
          <a:stretch>
            <a:fillRect/>
          </a:stretch>
        </p:blipFill>
        <p:spPr bwMode="auto">
          <a:xfrm>
            <a:off x="1285852" y="571480"/>
            <a:ext cx="6143668" cy="3841384"/>
          </a:xfrm>
          <a:prstGeom prst="rect">
            <a:avLst/>
          </a:prstGeom>
          <a:noFill/>
        </p:spPr>
      </p:pic>
      <p:sp>
        <p:nvSpPr>
          <p:cNvPr id="4" name="TextBox 3"/>
          <p:cNvSpPr txBox="1"/>
          <p:nvPr/>
        </p:nvSpPr>
        <p:spPr>
          <a:xfrm>
            <a:off x="142844" y="4376046"/>
            <a:ext cx="9001156" cy="2339102"/>
          </a:xfrm>
          <a:prstGeom prst="rect">
            <a:avLst/>
          </a:prstGeom>
          <a:noFill/>
        </p:spPr>
        <p:txBody>
          <a:bodyPr wrap="square" rtlCol="0">
            <a:spAutoFit/>
          </a:bodyPr>
          <a:lstStyle/>
          <a:p>
            <a:r>
              <a:rPr lang="ru-RU" dirty="0"/>
              <a:t> </a:t>
            </a:r>
            <a:r>
              <a:rPr lang="ru-RU" sz="1600" dirty="0"/>
              <a:t>хромосома №2 человека образована при </a:t>
            </a:r>
            <a:r>
              <a:rPr lang="ru-RU" sz="1600" dirty="0" err="1"/>
              <a:t>транслокации</a:t>
            </a:r>
            <a:r>
              <a:rPr lang="ru-RU" sz="1600" dirty="0"/>
              <a:t>, произошедшей у наших предков после ответвления от ствола всех приматов: у орангутанга, гориллы и даже шимпанзе (5 млн. лет расхождения). У всех этих наших родственников по две независимых хромосомы, которые лишь у человека оказались соединенными. Часто, хотя и не всегда, перестройки приводят к понижению жизнеспособности, но в нашем случае получилось не так, мы получили две разных хромосомы шимпанзе, которые соответствуют хромосоме №2 человека. Это видно при поперечном окрашивании хромосом, которые выявляют идентичные в геноме фрагменты хромосом. Все люди на Земле имеют общего предка, у которого произошла эта </a:t>
            </a:r>
            <a:r>
              <a:rPr lang="ru-RU" sz="1600" dirty="0" err="1"/>
              <a:t>транслокация</a:t>
            </a:r>
            <a:r>
              <a:rPr lang="ru-RU" sz="1600" dirty="0"/>
              <a:t> (меньше 5 млн. лет назад)</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http://bio.fizteh.ru/student/files/biology/biolections/lection18/fig24-arpfeluqllb.jpg"/>
          <p:cNvPicPr>
            <a:picLocks noChangeAspect="1" noChangeArrowheads="1"/>
          </p:cNvPicPr>
          <p:nvPr/>
        </p:nvPicPr>
        <p:blipFill>
          <a:blip r:embed="rId2" cstate="print"/>
          <a:srcRect/>
          <a:stretch>
            <a:fillRect/>
          </a:stretch>
        </p:blipFill>
        <p:spPr bwMode="auto">
          <a:xfrm>
            <a:off x="1142976" y="1500174"/>
            <a:ext cx="6858048" cy="3969669"/>
          </a:xfrm>
          <a:prstGeom prst="rect">
            <a:avLst/>
          </a:prstGeom>
          <a:noFill/>
        </p:spPr>
      </p:pic>
      <p:sp>
        <p:nvSpPr>
          <p:cNvPr id="3" name="TextBox 2"/>
          <p:cNvSpPr txBox="1"/>
          <p:nvPr/>
        </p:nvSpPr>
        <p:spPr>
          <a:xfrm>
            <a:off x="571472" y="357166"/>
            <a:ext cx="7929618" cy="1200329"/>
          </a:xfrm>
          <a:prstGeom prst="rect">
            <a:avLst/>
          </a:prstGeom>
          <a:noFill/>
        </p:spPr>
        <p:txBody>
          <a:bodyPr wrap="square" rtlCol="0">
            <a:spAutoFit/>
          </a:bodyPr>
          <a:lstStyle/>
          <a:p>
            <a:r>
              <a:rPr lang="ru-RU" dirty="0"/>
              <a:t>Реципрокная </a:t>
            </a:r>
            <a:r>
              <a:rPr lang="ru-RU" dirty="0" err="1"/>
              <a:t>транслокация</a:t>
            </a:r>
            <a:r>
              <a:rPr lang="ru-RU" dirty="0"/>
              <a:t> фрагментов между хромосомами 8 и 14 в лимфоцитах человека приводит к </a:t>
            </a:r>
            <a:r>
              <a:rPr lang="ru-RU" dirty="0" err="1"/>
              <a:t>лимфоме</a:t>
            </a:r>
            <a:r>
              <a:rPr lang="ru-RU" dirty="0"/>
              <a:t> </a:t>
            </a:r>
            <a:r>
              <a:rPr lang="ru-RU" dirty="0" err="1"/>
              <a:t>Бёркита</a:t>
            </a:r>
            <a:r>
              <a:rPr lang="ru-RU" dirty="0"/>
              <a:t>: </a:t>
            </a:r>
            <a:r>
              <a:rPr lang="ru-RU" dirty="0" err="1"/>
              <a:t>к</a:t>
            </a:r>
            <a:r>
              <a:rPr lang="ru-RU" dirty="0"/>
              <a:t> гену </a:t>
            </a:r>
            <a:r>
              <a:rPr lang="ru-RU" dirty="0" err="1"/>
              <a:t>иммуноглобинов</a:t>
            </a:r>
            <a:r>
              <a:rPr lang="ru-RU" dirty="0"/>
              <a:t> присоединяется ген онкогена </a:t>
            </a:r>
            <a:r>
              <a:rPr lang="ru-RU" i="1" dirty="0" err="1"/>
              <a:t>с-MYC</a:t>
            </a:r>
            <a:r>
              <a:rPr lang="ru-RU" i="1" dirty="0"/>
              <a:t>,</a:t>
            </a:r>
            <a:r>
              <a:rPr lang="ru-RU" dirty="0"/>
              <a:t> меняя его регуляцию.</a:t>
            </a:r>
          </a:p>
        </p:txBody>
      </p:sp>
      <p:sp>
        <p:nvSpPr>
          <p:cNvPr id="4" name="TextBox 3"/>
          <p:cNvSpPr txBox="1"/>
          <p:nvPr/>
        </p:nvSpPr>
        <p:spPr>
          <a:xfrm>
            <a:off x="214282" y="5357826"/>
            <a:ext cx="8643998" cy="1323439"/>
          </a:xfrm>
          <a:prstGeom prst="rect">
            <a:avLst/>
          </a:prstGeom>
          <a:noFill/>
        </p:spPr>
        <p:txBody>
          <a:bodyPr wrap="square" rtlCol="0">
            <a:spAutoFit/>
          </a:bodyPr>
          <a:lstStyle/>
          <a:p>
            <a:r>
              <a:rPr lang="ru-RU" sz="1600" dirty="0"/>
              <a:t>Таким образом, перестройки, происходящие в соматических клетках, влияют только на нас, а на следующее поколение не влияют. Те перестройки, которые происходят в клетках зародышевого пути, могут пройти через эволюционное «сито» и остаться в поколениях, Это может привести к репродуктивной изоляции индивидов с перестройками от других индивидов внутри данного вида.</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95288" y="404813"/>
            <a:ext cx="8497887" cy="646112"/>
          </a:xfrm>
          <a:prstGeom prst="rect">
            <a:avLst/>
          </a:prstGeom>
          <a:noFill/>
          <a:ln w="9525">
            <a:noFill/>
            <a:miter lim="800000"/>
            <a:headEnd/>
            <a:tailEnd/>
          </a:ln>
        </p:spPr>
        <p:txBody>
          <a:bodyPr>
            <a:spAutoFit/>
          </a:bodyPr>
          <a:lstStyle/>
          <a:p>
            <a:pPr algn="ctr"/>
            <a:r>
              <a:rPr lang="ru-RU" b="1" i="1"/>
              <a:t>Транслокация </a:t>
            </a:r>
            <a:r>
              <a:rPr lang="ru-RU" b="1"/>
              <a:t>(перемещение) хромосомы 21 пары на 15 пару </a:t>
            </a:r>
            <a:r>
              <a:rPr lang="ru-RU" b="1" i="1"/>
              <a:t>транслокационный синдром Дауна </a:t>
            </a:r>
          </a:p>
        </p:txBody>
      </p:sp>
      <p:pic>
        <p:nvPicPr>
          <p:cNvPr id="38915" name="Picture 4" descr="Картинка 80 из 3674">
            <a:hlinkClick r:id="rId3"/>
          </p:cNvPr>
          <p:cNvPicPr>
            <a:picLocks noChangeAspect="1" noChangeArrowheads="1"/>
          </p:cNvPicPr>
          <p:nvPr/>
        </p:nvPicPr>
        <p:blipFill>
          <a:blip r:embed="rId4" cstate="print"/>
          <a:srcRect/>
          <a:stretch>
            <a:fillRect/>
          </a:stretch>
        </p:blipFill>
        <p:spPr bwMode="auto">
          <a:xfrm>
            <a:off x="1285875" y="1214438"/>
            <a:ext cx="6696075" cy="4133850"/>
          </a:xfrm>
          <a:prstGeom prst="rect">
            <a:avLst/>
          </a:prstGeom>
          <a:noFill/>
          <a:ln w="9525">
            <a:noFill/>
            <a:miter lim="800000"/>
            <a:headEnd/>
            <a:tailEnd/>
          </a:ln>
        </p:spPr>
      </p:pic>
      <p:sp>
        <p:nvSpPr>
          <p:cNvPr id="38916" name="Text Box 2"/>
          <p:cNvSpPr txBox="1">
            <a:spLocks noChangeArrowheads="1"/>
          </p:cNvSpPr>
          <p:nvPr/>
        </p:nvSpPr>
        <p:spPr bwMode="auto">
          <a:xfrm>
            <a:off x="646113" y="5500688"/>
            <a:ext cx="8497887" cy="738187"/>
          </a:xfrm>
          <a:prstGeom prst="rect">
            <a:avLst/>
          </a:prstGeom>
          <a:noFill/>
          <a:ln w="9525">
            <a:noFill/>
            <a:miter lim="800000"/>
            <a:headEnd/>
            <a:tailEnd/>
          </a:ln>
        </p:spPr>
        <p:txBody>
          <a:bodyPr>
            <a:spAutoFit/>
          </a:bodyPr>
          <a:lstStyle/>
          <a:p>
            <a:pPr algn="ctr"/>
            <a:r>
              <a:rPr lang="ru-RU" sz="1400" b="1"/>
              <a:t>Примерно 4% больных СД имеют транслокационную форму трисомии между акроцентическими хромосомами (D/14-15 и G/21). Почти 50% транслокационных форм наследуется от родителей-носителей, и 50% - транслокации, возникшие de novo.</a:t>
            </a:r>
            <a:r>
              <a:rPr lang="ru-RU" sz="140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642938" y="214313"/>
            <a:ext cx="7715250" cy="1200150"/>
          </a:xfrm>
          <a:prstGeom prst="rect">
            <a:avLst/>
          </a:prstGeom>
          <a:noFill/>
          <a:ln w="9525">
            <a:noFill/>
            <a:miter lim="800000"/>
            <a:headEnd/>
            <a:tailEnd/>
          </a:ln>
        </p:spPr>
        <p:txBody>
          <a:bodyPr>
            <a:spAutoFit/>
          </a:bodyPr>
          <a:lstStyle/>
          <a:p>
            <a:r>
              <a:rPr lang="ru-RU"/>
              <a:t>Основная часть транслокаций, обусловливающих синдром Дауна, относится к центральному соединению 21-й и D-хромосом; примерно половина из них наследуется. Основное количество составляют (14q21q), редко встречаются t(15q21q).</a:t>
            </a:r>
          </a:p>
        </p:txBody>
      </p:sp>
      <p:sp>
        <p:nvSpPr>
          <p:cNvPr id="39939" name="TextBox 3"/>
          <p:cNvSpPr txBox="1">
            <a:spLocks noChangeArrowheads="1"/>
          </p:cNvSpPr>
          <p:nvPr/>
        </p:nvSpPr>
        <p:spPr bwMode="auto">
          <a:xfrm>
            <a:off x="285750" y="4683125"/>
            <a:ext cx="8715375" cy="2032000"/>
          </a:xfrm>
          <a:prstGeom prst="rect">
            <a:avLst/>
          </a:prstGeom>
          <a:noFill/>
          <a:ln w="9525">
            <a:noFill/>
            <a:miter lim="800000"/>
            <a:headEnd/>
            <a:tailEnd/>
          </a:ln>
        </p:spPr>
        <p:txBody>
          <a:bodyPr>
            <a:spAutoFit/>
          </a:bodyPr>
          <a:lstStyle/>
          <a:p>
            <a:r>
              <a:rPr lang="ru-RU" sz="1400"/>
              <a:t>В транслокацию вовлекаются 13—15-я аутосомы (группа D) и 21—22-я аутосомы (группа G). Возможны следующие варианты транслокации, обусловливающие развитие болезни Дауна: 1)</a:t>
            </a:r>
            <a:r>
              <a:rPr lang="ru-RU" sz="1400" b="1" u="sng"/>
              <a:t>Транслокация D/G </a:t>
            </a:r>
            <a:r>
              <a:rPr lang="ru-RU" sz="1400"/>
              <a:t>между большой и малой акроцентрической хромосомой. Число хромосом в наборе равно 46. Длинное плечо хромосомы группы G перемещено на короткое плечо хромосомы группы D, а короткое плечо хромосомы группы D перемещено на длинное плечо хромосомы группы G (</a:t>
            </a:r>
            <a:r>
              <a:rPr lang="ru-RU" sz="1400">
                <a:solidFill>
                  <a:srgbClr val="CC3300"/>
                </a:solidFill>
              </a:rPr>
              <a:t>реципрокная транслокация</a:t>
            </a:r>
            <a:r>
              <a:rPr lang="ru-RU" sz="1400"/>
              <a:t>). </a:t>
            </a:r>
          </a:p>
          <a:p>
            <a:r>
              <a:rPr lang="ru-RU" sz="1400"/>
              <a:t>2)</a:t>
            </a:r>
            <a:r>
              <a:rPr lang="ru-RU" sz="1400" b="1" u="sng"/>
              <a:t>Транслокация G/G </a:t>
            </a:r>
            <a:r>
              <a:rPr lang="ru-RU" sz="1400"/>
              <a:t>является результатом слияния 21-й и 22-й хромосом или двух хромосом 22 пары. В группе G теряется маленькая акроцентрическая хромосома, но отмечается дополнительная транслоцированная хромосома, похожая на хромосому группы F. Общее число хромосом — 46.</a:t>
            </a:r>
          </a:p>
        </p:txBody>
      </p:sp>
      <p:pic>
        <p:nvPicPr>
          <p:cNvPr id="39940" name="Picture 2" descr="Возможные исходы"/>
          <p:cNvPicPr>
            <a:picLocks noChangeAspect="1" noChangeArrowheads="1"/>
          </p:cNvPicPr>
          <p:nvPr/>
        </p:nvPicPr>
        <p:blipFill>
          <a:blip r:embed="rId3" cstate="print"/>
          <a:srcRect/>
          <a:stretch>
            <a:fillRect/>
          </a:stretch>
        </p:blipFill>
        <p:spPr bwMode="auto">
          <a:xfrm>
            <a:off x="2357438" y="1428750"/>
            <a:ext cx="4429125" cy="328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7356" y="500042"/>
            <a:ext cx="5000660" cy="369332"/>
          </a:xfrm>
          <a:prstGeom prst="rect">
            <a:avLst/>
          </a:prstGeom>
          <a:noFill/>
        </p:spPr>
        <p:txBody>
          <a:bodyPr wrap="square" rtlCol="0">
            <a:spAutoFit/>
          </a:bodyPr>
          <a:lstStyle/>
          <a:p>
            <a:pPr algn="ctr"/>
            <a:r>
              <a:rPr lang="ru-RU" b="1" dirty="0" smtClean="0"/>
              <a:t>ГЕННЫЕ МУТАЦИИ</a:t>
            </a:r>
            <a:endParaRPr lang="ru-RU" b="1" dirty="0"/>
          </a:p>
        </p:txBody>
      </p:sp>
      <p:sp>
        <p:nvSpPr>
          <p:cNvPr id="3" name="TextBox 2"/>
          <p:cNvSpPr txBox="1"/>
          <p:nvPr/>
        </p:nvSpPr>
        <p:spPr>
          <a:xfrm>
            <a:off x="1285852" y="1428736"/>
            <a:ext cx="6072230" cy="2246769"/>
          </a:xfrm>
          <a:prstGeom prst="rect">
            <a:avLst/>
          </a:prstGeom>
          <a:noFill/>
        </p:spPr>
        <p:txBody>
          <a:bodyPr wrap="square" rtlCol="0">
            <a:spAutoFit/>
          </a:bodyPr>
          <a:lstStyle/>
          <a:p>
            <a:r>
              <a:rPr lang="ru-RU" sz="2000" dirty="0"/>
              <a:t>В результате генных мутаций </a:t>
            </a:r>
            <a:r>
              <a:rPr lang="ru-RU" sz="2000" dirty="0" smtClean="0"/>
              <a:t>происходят:</a:t>
            </a:r>
          </a:p>
          <a:p>
            <a:pPr>
              <a:buFont typeface="Arial" pitchFamily="34" charset="0"/>
              <a:buChar char="•"/>
            </a:pPr>
            <a:r>
              <a:rPr lang="ru-RU" sz="2000" dirty="0" smtClean="0"/>
              <a:t>Замены</a:t>
            </a:r>
            <a:r>
              <a:rPr lang="ru-RU" sz="2000" dirty="0"/>
              <a:t>, </a:t>
            </a:r>
            <a:endParaRPr lang="ru-RU" sz="2000" dirty="0" smtClean="0"/>
          </a:p>
          <a:p>
            <a:pPr>
              <a:buFont typeface="Arial" pitchFamily="34" charset="0"/>
              <a:buChar char="•"/>
            </a:pPr>
            <a:r>
              <a:rPr lang="ru-RU" sz="2000" dirty="0" err="1" smtClean="0"/>
              <a:t>Делеции</a:t>
            </a:r>
            <a:r>
              <a:rPr lang="ru-RU" sz="2000" dirty="0" smtClean="0"/>
              <a:t> </a:t>
            </a:r>
          </a:p>
          <a:p>
            <a:pPr>
              <a:buFont typeface="Arial" pitchFamily="34" charset="0"/>
              <a:buChar char="•"/>
            </a:pPr>
            <a:r>
              <a:rPr lang="ru-RU" sz="2000" dirty="0" smtClean="0"/>
              <a:t>Вставки </a:t>
            </a:r>
            <a:r>
              <a:rPr lang="ru-RU" sz="2000" dirty="0"/>
              <a:t>одного или нескольких нуклеотидов, </a:t>
            </a:r>
            <a:r>
              <a:rPr lang="ru-RU" sz="2000" dirty="0" err="1" smtClean="0"/>
              <a:t>Транслокации</a:t>
            </a:r>
            <a:r>
              <a:rPr lang="ru-RU" sz="2000" dirty="0"/>
              <a:t>, </a:t>
            </a:r>
            <a:endParaRPr lang="ru-RU" sz="2000" dirty="0" smtClean="0"/>
          </a:p>
          <a:p>
            <a:pPr>
              <a:buFont typeface="Arial" pitchFamily="34" charset="0"/>
              <a:buChar char="•"/>
            </a:pPr>
            <a:r>
              <a:rPr lang="ru-RU" sz="2000" dirty="0" smtClean="0"/>
              <a:t>Дупликации </a:t>
            </a:r>
          </a:p>
          <a:p>
            <a:pPr>
              <a:buFont typeface="Arial" pitchFamily="34" charset="0"/>
              <a:buChar char="•"/>
            </a:pPr>
            <a:r>
              <a:rPr lang="ru-RU" sz="2000" dirty="0" smtClean="0"/>
              <a:t>Инверсии </a:t>
            </a:r>
            <a:r>
              <a:rPr lang="ru-RU" sz="2000" dirty="0"/>
              <a:t>различных частей гена.</a:t>
            </a:r>
          </a:p>
        </p:txBody>
      </p:sp>
      <p:sp>
        <p:nvSpPr>
          <p:cNvPr id="4" name="Прямоугольник 3"/>
          <p:cNvSpPr/>
          <p:nvPr/>
        </p:nvSpPr>
        <p:spPr>
          <a:xfrm>
            <a:off x="357158" y="5143512"/>
            <a:ext cx="8358246" cy="646331"/>
          </a:xfrm>
          <a:prstGeom prst="rect">
            <a:avLst/>
          </a:prstGeom>
        </p:spPr>
        <p:txBody>
          <a:bodyPr wrap="square">
            <a:spAutoFit/>
          </a:bodyPr>
          <a:lstStyle/>
          <a:p>
            <a:r>
              <a:rPr lang="ru-RU" dirty="0"/>
              <a:t>Если под действием мутации изменяется один нуклеотид, говорят </a:t>
            </a:r>
            <a:r>
              <a:rPr lang="ru-RU" dirty="0" smtClean="0"/>
              <a:t>о </a:t>
            </a:r>
            <a:r>
              <a:rPr lang="ru-RU" dirty="0" err="1" smtClean="0"/>
              <a:t>точковых</a:t>
            </a:r>
            <a:r>
              <a:rPr lang="ru-RU" dirty="0" smtClean="0"/>
              <a:t> мутациях</a:t>
            </a:r>
            <a:endParaRPr lang="ru-RU"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3"/>
          <p:cNvSpPr txBox="1">
            <a:spLocks noChangeArrowheads="1"/>
          </p:cNvSpPr>
          <p:nvPr/>
        </p:nvSpPr>
        <p:spPr bwMode="auto">
          <a:xfrm>
            <a:off x="468313" y="549275"/>
            <a:ext cx="8208962" cy="641350"/>
          </a:xfrm>
          <a:prstGeom prst="rect">
            <a:avLst/>
          </a:prstGeom>
          <a:noFill/>
          <a:ln w="9525">
            <a:noFill/>
            <a:miter lim="800000"/>
            <a:headEnd/>
            <a:tailEnd/>
          </a:ln>
        </p:spPr>
        <p:txBody>
          <a:bodyPr>
            <a:spAutoFit/>
          </a:bodyPr>
          <a:lstStyle/>
          <a:p>
            <a:pPr marL="342900" indent="-342900">
              <a:buFontTx/>
              <a:buChar char="•"/>
            </a:pPr>
            <a:r>
              <a:rPr lang="ru-RU" b="1"/>
              <a:t>Генные дупликации</a:t>
            </a:r>
            <a:r>
              <a:rPr lang="ru-RU"/>
              <a:t> — удвоение пары или нескольких пар</a:t>
            </a:r>
            <a:br>
              <a:rPr lang="ru-RU"/>
            </a:br>
            <a:r>
              <a:rPr lang="ru-RU"/>
              <a:t>нуклеотидов (удвоение пары Г—Ц).</a:t>
            </a:r>
            <a:endParaRPr lang="ru-RU" b="1"/>
          </a:p>
        </p:txBody>
      </p:sp>
      <p:pic>
        <p:nvPicPr>
          <p:cNvPr id="44035" name="Picture 3" descr="сканирование0012шпилька"/>
          <p:cNvPicPr>
            <a:picLocks noChangeAspect="1" noChangeArrowheads="1"/>
          </p:cNvPicPr>
          <p:nvPr/>
        </p:nvPicPr>
        <p:blipFill>
          <a:blip r:embed="rId3" cstate="print"/>
          <a:srcRect/>
          <a:stretch>
            <a:fillRect/>
          </a:stretch>
        </p:blipFill>
        <p:spPr bwMode="auto">
          <a:xfrm>
            <a:off x="684213" y="1412875"/>
            <a:ext cx="4967287" cy="4608513"/>
          </a:xfrm>
          <a:prstGeom prst="rect">
            <a:avLst/>
          </a:prstGeom>
          <a:noFill/>
          <a:ln w="9525">
            <a:noFill/>
            <a:miter lim="800000"/>
            <a:headEnd/>
            <a:tailEnd/>
          </a:ln>
        </p:spPr>
      </p:pic>
      <p:sp>
        <p:nvSpPr>
          <p:cNvPr id="44036" name="Text Box 4"/>
          <p:cNvSpPr txBox="1">
            <a:spLocks noChangeArrowheads="1"/>
          </p:cNvSpPr>
          <p:nvPr/>
        </p:nvSpPr>
        <p:spPr bwMode="auto">
          <a:xfrm>
            <a:off x="6156325" y="1412875"/>
            <a:ext cx="2736850" cy="3937000"/>
          </a:xfrm>
          <a:prstGeom prst="rect">
            <a:avLst/>
          </a:prstGeom>
          <a:noFill/>
          <a:ln w="9525">
            <a:noFill/>
            <a:miter lim="800000"/>
            <a:headEnd/>
            <a:tailEnd/>
          </a:ln>
        </p:spPr>
        <p:txBody>
          <a:bodyPr>
            <a:spAutoFit/>
          </a:bodyPr>
          <a:lstStyle/>
          <a:p>
            <a:pPr>
              <a:spcBef>
                <a:spcPct val="50000"/>
              </a:spcBef>
            </a:pPr>
            <a:r>
              <a:rPr lang="ru-RU"/>
              <a:t>Всякий раз, когда несколько пар оснований нарушено, воссоединение двух цепей проходит не идеальным образом, природные пары оснований могут образовываться между любыми повторяющимися единицами. Результат – образование петель («шпилек»)</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
          <p:cNvSpPr txBox="1">
            <a:spLocks noChangeArrowheads="1"/>
          </p:cNvSpPr>
          <p:nvPr/>
        </p:nvSpPr>
        <p:spPr bwMode="auto">
          <a:xfrm>
            <a:off x="5580063" y="981075"/>
            <a:ext cx="3382962" cy="1878013"/>
          </a:xfrm>
          <a:prstGeom prst="rect">
            <a:avLst/>
          </a:prstGeom>
          <a:noFill/>
          <a:ln w="9525">
            <a:noFill/>
            <a:miter lim="800000"/>
            <a:headEnd/>
            <a:tailEnd/>
          </a:ln>
        </p:spPr>
        <p:txBody>
          <a:bodyPr>
            <a:spAutoFit/>
          </a:bodyPr>
          <a:lstStyle/>
          <a:p>
            <a:r>
              <a:rPr lang="ru-RU"/>
              <a:t>Дупликации, инсерции и делеции могут приводить к изменению рамки считывания генетического кода. </a:t>
            </a:r>
          </a:p>
          <a:p>
            <a:pPr>
              <a:spcBef>
                <a:spcPct val="50000"/>
              </a:spcBef>
            </a:pPr>
            <a:endParaRPr lang="ru-RU"/>
          </a:p>
        </p:txBody>
      </p:sp>
      <p:pic>
        <p:nvPicPr>
          <p:cNvPr id="45059" name="Picture 4" descr="сканирование0006сдвиг рамки"/>
          <p:cNvPicPr>
            <a:picLocks noChangeAspect="1" noChangeArrowheads="1"/>
          </p:cNvPicPr>
          <p:nvPr/>
        </p:nvPicPr>
        <p:blipFill>
          <a:blip r:embed="rId3" cstate="print"/>
          <a:srcRect/>
          <a:stretch>
            <a:fillRect/>
          </a:stretch>
        </p:blipFill>
        <p:spPr bwMode="auto">
          <a:xfrm>
            <a:off x="323850" y="908050"/>
            <a:ext cx="4968875"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468313" y="404813"/>
            <a:ext cx="8207375" cy="1328737"/>
          </a:xfrm>
          <a:prstGeom prst="rect">
            <a:avLst/>
          </a:prstGeom>
          <a:noFill/>
          <a:ln w="9525">
            <a:noFill/>
            <a:miter lim="800000"/>
            <a:headEnd/>
            <a:tailEnd/>
          </a:ln>
        </p:spPr>
        <p:txBody>
          <a:bodyPr>
            <a:spAutoFit/>
          </a:bodyPr>
          <a:lstStyle/>
          <a:p>
            <a:r>
              <a:rPr lang="ru-RU" b="1"/>
              <a:t>Генные инверсии</a:t>
            </a:r>
            <a:r>
              <a:rPr lang="ru-RU"/>
              <a:t> — перестановка фрагмента гена (во фрагменте исходная последовательность нуклеотидов Т—А, Г—Ц за­</a:t>
            </a:r>
            <a:br>
              <a:rPr lang="ru-RU"/>
            </a:br>
            <a:r>
              <a:rPr lang="ru-RU"/>
              <a:t>меняется на обратную Г—Ц, Т—А).</a:t>
            </a:r>
          </a:p>
          <a:p>
            <a:pPr>
              <a:spcBef>
                <a:spcPct val="50000"/>
              </a:spcBef>
            </a:pPr>
            <a:endParaRPr lang="ru-RU"/>
          </a:p>
        </p:txBody>
      </p:sp>
      <p:pic>
        <p:nvPicPr>
          <p:cNvPr id="48131" name="Picture 5" descr="сканирование0011дезаминирование"/>
          <p:cNvPicPr>
            <a:picLocks noChangeAspect="1" noChangeArrowheads="1"/>
          </p:cNvPicPr>
          <p:nvPr/>
        </p:nvPicPr>
        <p:blipFill>
          <a:blip r:embed="rId3" cstate="print"/>
          <a:srcRect/>
          <a:stretch>
            <a:fillRect/>
          </a:stretch>
        </p:blipFill>
        <p:spPr bwMode="auto">
          <a:xfrm>
            <a:off x="755650" y="1341438"/>
            <a:ext cx="3981450" cy="5327650"/>
          </a:xfrm>
          <a:prstGeom prst="rect">
            <a:avLst/>
          </a:prstGeom>
          <a:noFill/>
          <a:ln w="9525">
            <a:noFill/>
            <a:miter lim="800000"/>
            <a:headEnd/>
            <a:tailEnd/>
          </a:ln>
        </p:spPr>
      </p:pic>
      <p:sp>
        <p:nvSpPr>
          <p:cNvPr id="48132" name="Text Box 6"/>
          <p:cNvSpPr txBox="1">
            <a:spLocks noChangeArrowheads="1"/>
          </p:cNvSpPr>
          <p:nvPr/>
        </p:nvSpPr>
        <p:spPr bwMode="auto">
          <a:xfrm>
            <a:off x="5292725" y="1989138"/>
            <a:ext cx="3455988" cy="915987"/>
          </a:xfrm>
          <a:prstGeom prst="rect">
            <a:avLst/>
          </a:prstGeom>
          <a:noFill/>
          <a:ln w="9525">
            <a:noFill/>
            <a:miter lim="800000"/>
            <a:headEnd/>
            <a:tailEnd/>
          </a:ln>
        </p:spPr>
        <p:txBody>
          <a:bodyPr>
            <a:spAutoFit/>
          </a:bodyPr>
          <a:lstStyle/>
          <a:p>
            <a:pPr>
              <a:spcBef>
                <a:spcPct val="50000"/>
              </a:spcBef>
            </a:pPr>
            <a:r>
              <a:rPr lang="ru-RU" dirty="0"/>
              <a:t>Спонтанные превращения </a:t>
            </a:r>
            <a:r>
              <a:rPr lang="ru-RU" dirty="0" err="1"/>
              <a:t>цитозина</a:t>
            </a:r>
            <a:r>
              <a:rPr lang="ru-RU" dirty="0"/>
              <a:t> в </a:t>
            </a:r>
            <a:r>
              <a:rPr lang="ru-RU" dirty="0" err="1" smtClean="0"/>
              <a:t>урацил</a:t>
            </a:r>
            <a:r>
              <a:rPr lang="ru-RU" dirty="0" smtClean="0"/>
              <a:t> </a:t>
            </a:r>
            <a:r>
              <a:rPr lang="ru-RU" dirty="0"/>
              <a:t>(а) и 5</a:t>
            </a:r>
            <a:r>
              <a:rPr lang="en-US" dirty="0">
                <a:cs typeface="Arial" charset="0"/>
              </a:rPr>
              <a:t>'</a:t>
            </a:r>
            <a:r>
              <a:rPr lang="ru-RU" dirty="0"/>
              <a:t>-</a:t>
            </a:r>
            <a:r>
              <a:rPr lang="ru-RU" dirty="0" err="1"/>
              <a:t>метилцитозина</a:t>
            </a:r>
            <a:r>
              <a:rPr lang="ru-RU" dirty="0"/>
              <a:t> в </a:t>
            </a:r>
            <a:r>
              <a:rPr lang="ru-RU" dirty="0" err="1"/>
              <a:t>тимин</a:t>
            </a:r>
            <a:r>
              <a:rPr lang="ru-RU" dirty="0"/>
              <a:t> (б)</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сканирование0005кроссинговер"/>
          <p:cNvPicPr>
            <a:picLocks noChangeAspect="1" noChangeArrowheads="1"/>
          </p:cNvPicPr>
          <p:nvPr/>
        </p:nvPicPr>
        <p:blipFill>
          <a:blip r:embed="rId3" cstate="print"/>
          <a:srcRect/>
          <a:stretch>
            <a:fillRect/>
          </a:stretch>
        </p:blipFill>
        <p:spPr bwMode="auto">
          <a:xfrm>
            <a:off x="179388" y="692150"/>
            <a:ext cx="4308475" cy="4968875"/>
          </a:xfrm>
          <a:prstGeom prst="rect">
            <a:avLst/>
          </a:prstGeom>
          <a:noFill/>
          <a:ln w="9525">
            <a:noFill/>
            <a:miter lim="800000"/>
            <a:headEnd/>
            <a:tailEnd/>
          </a:ln>
        </p:spPr>
      </p:pic>
      <p:pic>
        <p:nvPicPr>
          <p:cNvPr id="49155" name="Picture 5" descr="кроссинговер последствия"/>
          <p:cNvPicPr>
            <a:picLocks noChangeAspect="1" noChangeArrowheads="1"/>
          </p:cNvPicPr>
          <p:nvPr/>
        </p:nvPicPr>
        <p:blipFill>
          <a:blip r:embed="rId4" cstate="print"/>
          <a:srcRect/>
          <a:stretch>
            <a:fillRect/>
          </a:stretch>
        </p:blipFill>
        <p:spPr bwMode="auto">
          <a:xfrm>
            <a:off x="4818288" y="1785926"/>
            <a:ext cx="4325711" cy="4235462"/>
          </a:xfrm>
          <a:prstGeom prst="rect">
            <a:avLst/>
          </a:prstGeom>
          <a:noFill/>
          <a:ln w="9525">
            <a:noFill/>
            <a:miter lim="800000"/>
            <a:headEnd/>
            <a:tailEnd/>
          </a:ln>
        </p:spPr>
      </p:pic>
      <p:sp>
        <p:nvSpPr>
          <p:cNvPr id="49156" name="Text Box 6"/>
          <p:cNvSpPr txBox="1">
            <a:spLocks noChangeArrowheads="1"/>
          </p:cNvSpPr>
          <p:nvPr/>
        </p:nvSpPr>
        <p:spPr bwMode="auto">
          <a:xfrm>
            <a:off x="611188" y="260350"/>
            <a:ext cx="8208962" cy="366713"/>
          </a:xfrm>
          <a:prstGeom prst="rect">
            <a:avLst/>
          </a:prstGeom>
          <a:noFill/>
          <a:ln w="9525">
            <a:noFill/>
            <a:miter lim="800000"/>
            <a:headEnd/>
            <a:tailEnd/>
          </a:ln>
        </p:spPr>
        <p:txBody>
          <a:bodyPr>
            <a:spAutoFit/>
          </a:bodyPr>
          <a:lstStyle/>
          <a:p>
            <a:pPr algn="ctr">
              <a:spcBef>
                <a:spcPct val="50000"/>
              </a:spcBef>
            </a:pPr>
            <a:r>
              <a:rPr lang="ru-RU"/>
              <a:t>Рекомбинации при кроссинговере</a:t>
            </a:r>
          </a:p>
        </p:txBody>
      </p:sp>
      <p:sp>
        <p:nvSpPr>
          <p:cNvPr id="49157" name="Text Box 7"/>
          <p:cNvSpPr txBox="1">
            <a:spLocks noChangeArrowheads="1"/>
          </p:cNvSpPr>
          <p:nvPr/>
        </p:nvSpPr>
        <p:spPr bwMode="auto">
          <a:xfrm>
            <a:off x="5292725" y="981075"/>
            <a:ext cx="3527425" cy="825500"/>
          </a:xfrm>
          <a:prstGeom prst="rect">
            <a:avLst/>
          </a:prstGeom>
          <a:noFill/>
          <a:ln w="9525">
            <a:noFill/>
            <a:miter lim="800000"/>
            <a:headEnd/>
            <a:tailEnd/>
          </a:ln>
        </p:spPr>
        <p:txBody>
          <a:bodyPr>
            <a:spAutoFit/>
          </a:bodyPr>
          <a:lstStyle/>
          <a:p>
            <a:pPr>
              <a:spcBef>
                <a:spcPct val="50000"/>
              </a:spcBef>
            </a:pPr>
            <a:r>
              <a:rPr lang="ru-RU" sz="1600"/>
              <a:t>Неравный кроссинговер между генами для красного и зеленого цветового зрения</a:t>
            </a:r>
          </a:p>
        </p:txBody>
      </p:sp>
      <p:sp>
        <p:nvSpPr>
          <p:cNvPr id="6" name="TextBox 5"/>
          <p:cNvSpPr txBox="1"/>
          <p:nvPr/>
        </p:nvSpPr>
        <p:spPr>
          <a:xfrm>
            <a:off x="285720" y="5786454"/>
            <a:ext cx="4071966" cy="584775"/>
          </a:xfrm>
          <a:prstGeom prst="rect">
            <a:avLst/>
          </a:prstGeom>
          <a:noFill/>
        </p:spPr>
        <p:txBody>
          <a:bodyPr wrap="square" rtlCol="0">
            <a:spAutoFit/>
          </a:bodyPr>
          <a:lstStyle/>
          <a:p>
            <a:r>
              <a:rPr lang="ru-RU" sz="1600" dirty="0" smtClean="0"/>
              <a:t>Законная рекомбинация (обмен гомологичными участками)</a:t>
            </a:r>
            <a:endParaRPr lang="ru-RU" sz="1600" dirty="0"/>
          </a:p>
        </p:txBody>
      </p:sp>
      <p:sp>
        <p:nvSpPr>
          <p:cNvPr id="7" name="TextBox 6"/>
          <p:cNvSpPr txBox="1"/>
          <p:nvPr/>
        </p:nvSpPr>
        <p:spPr>
          <a:xfrm>
            <a:off x="4572000" y="6000768"/>
            <a:ext cx="4572000" cy="830997"/>
          </a:xfrm>
          <a:prstGeom prst="rect">
            <a:avLst/>
          </a:prstGeom>
          <a:noFill/>
        </p:spPr>
        <p:txBody>
          <a:bodyPr wrap="square" rtlCol="0">
            <a:spAutoFit/>
          </a:bodyPr>
          <a:lstStyle/>
          <a:p>
            <a:r>
              <a:rPr lang="ru-RU" sz="1600" dirty="0" smtClean="0"/>
              <a:t>«Незаконная» рекомбинация (в любом другом месте). Участие </a:t>
            </a:r>
            <a:r>
              <a:rPr lang="ru-RU" sz="1600" dirty="0" err="1" smtClean="0"/>
              <a:t>транспозонов</a:t>
            </a:r>
            <a:r>
              <a:rPr lang="ru-RU" sz="1600" dirty="0" smtClean="0"/>
              <a:t>, умеренных вирусов и т.п.</a:t>
            </a:r>
            <a:endParaRPr lang="ru-RU" sz="1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1928802"/>
            <a:ext cx="6715172" cy="1600438"/>
          </a:xfrm>
          <a:prstGeom prst="rect">
            <a:avLst/>
          </a:prstGeom>
          <a:noFill/>
        </p:spPr>
        <p:txBody>
          <a:bodyPr wrap="square" rtlCol="0">
            <a:spAutoFit/>
          </a:bodyPr>
          <a:lstStyle/>
          <a:p>
            <a:r>
              <a:rPr lang="ru-RU" dirty="0"/>
              <a:t>1. </a:t>
            </a:r>
            <a:r>
              <a:rPr lang="ru-RU" sz="2000" dirty="0"/>
              <a:t>Missense-мутация. </a:t>
            </a:r>
          </a:p>
          <a:p>
            <a:r>
              <a:rPr lang="ru-RU" sz="2000" dirty="0"/>
              <a:t>2. Мутация со сдвигом рамки. </a:t>
            </a:r>
          </a:p>
          <a:p>
            <a:r>
              <a:rPr lang="ru-RU" sz="2000" dirty="0"/>
              <a:t>3. Nonsense-мутация. </a:t>
            </a:r>
          </a:p>
          <a:p>
            <a:r>
              <a:rPr lang="ru-RU" sz="2000" dirty="0"/>
              <a:t>4. Синонимическая missence-мутация. </a:t>
            </a:r>
          </a:p>
          <a:p>
            <a:endParaRPr lang="ru-RU" dirty="0"/>
          </a:p>
        </p:txBody>
      </p:sp>
      <p:sp>
        <p:nvSpPr>
          <p:cNvPr id="4" name="Прямоугольник 3"/>
          <p:cNvSpPr/>
          <p:nvPr/>
        </p:nvSpPr>
        <p:spPr>
          <a:xfrm>
            <a:off x="500034" y="500042"/>
            <a:ext cx="8358246" cy="461665"/>
          </a:xfrm>
          <a:prstGeom prst="rect">
            <a:avLst/>
          </a:prstGeom>
        </p:spPr>
        <p:txBody>
          <a:bodyPr wrap="square">
            <a:spAutoFit/>
          </a:bodyPr>
          <a:lstStyle/>
          <a:p>
            <a:pPr algn="ctr"/>
            <a:r>
              <a:rPr lang="ru-RU" sz="2400" b="1" dirty="0" smtClean="0"/>
              <a:t>ТОЧКОВЫЕ МУТАЦИИ</a:t>
            </a:r>
            <a:endParaRPr lang="ru-RU"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27088" y="1773238"/>
            <a:ext cx="7848600" cy="2041525"/>
          </a:xfrm>
          <a:prstGeom prst="rect">
            <a:avLst/>
          </a:prstGeom>
          <a:noFill/>
          <a:ln w="9525">
            <a:noFill/>
            <a:miter lim="800000"/>
            <a:headEnd/>
            <a:tailEnd/>
          </a:ln>
        </p:spPr>
        <p:txBody>
          <a:bodyPr>
            <a:spAutoFit/>
          </a:bodyPr>
          <a:lstStyle/>
          <a:p>
            <a:pPr>
              <a:spcBef>
                <a:spcPct val="50000"/>
              </a:spcBef>
            </a:pPr>
            <a:r>
              <a:rPr lang="ru-RU" sz="3200" b="1"/>
              <a:t>ИЗМЕНЧИВОСТЬ - ЭТО СПОСОБНОСТЬ ОРГАНИЗМА ПРИОБРЕТАТЬ НОВЫЕ ПРИЗНАКИ В ПРОЦЕССЕ ОНТОГЕНЕЗА</a:t>
            </a:r>
            <a:r>
              <a:rPr lang="ru-RU" sz="320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142984"/>
            <a:ext cx="8358246" cy="3693319"/>
          </a:xfrm>
          <a:prstGeom prst="rect">
            <a:avLst/>
          </a:prstGeom>
          <a:noFill/>
        </p:spPr>
        <p:txBody>
          <a:bodyPr wrap="square" rtlCol="0">
            <a:spAutoFit/>
          </a:bodyPr>
          <a:lstStyle/>
          <a:p>
            <a:r>
              <a:rPr lang="ru-RU" dirty="0" smtClean="0"/>
              <a:t>1. Missense-мутация</a:t>
            </a:r>
            <a:r>
              <a:rPr lang="ru-RU" dirty="0"/>
              <a:t>. </a:t>
            </a:r>
            <a:r>
              <a:rPr lang="ru-RU" dirty="0" smtClean="0"/>
              <a:t>В </a:t>
            </a:r>
            <a:r>
              <a:rPr lang="ru-RU" dirty="0"/>
              <a:t>одном из триплетов происходит замена одного основания (например, ЦТТ→ГТТ), в результате чего измененный триплет кодирует аминокислоту, отличную от той, которую кодировал прежний триплет</a:t>
            </a:r>
            <a:r>
              <a:rPr lang="ru-RU" dirty="0" smtClean="0"/>
              <a:t>.</a:t>
            </a:r>
          </a:p>
          <a:p>
            <a:endParaRPr lang="ru-RU" dirty="0"/>
          </a:p>
          <a:p>
            <a:r>
              <a:rPr lang="ru-RU" dirty="0"/>
              <a:t>2. Мутация со сдвигом рамки. Если в последовательность ДНК включается новое основание или пара оснований, то все лежащие за ними триплеты изменяются, что влечет за собой изменение синтезируемого полипептида. Возьмем, например, последовательность АТТ—ТАГ—ЦГА, перед которой включилось основание Т. В результате получится новая последовательность ТАТ—ТТА—ГЦГ—А… К такому же результату приведёт утрата одного из имеющихся оснований.</a:t>
            </a:r>
          </a:p>
          <a:p>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358246" cy="4801314"/>
          </a:xfrm>
          <a:prstGeom prst="rect">
            <a:avLst/>
          </a:prstGeom>
          <a:noFill/>
        </p:spPr>
        <p:txBody>
          <a:bodyPr wrap="square" rtlCol="0">
            <a:spAutoFit/>
          </a:bodyPr>
          <a:lstStyle/>
          <a:p>
            <a:r>
              <a:rPr lang="ru-RU" dirty="0" smtClean="0"/>
              <a:t>3</a:t>
            </a:r>
            <a:r>
              <a:rPr lang="ru-RU" dirty="0"/>
              <a:t>. Nonsense-мутация. В результате замены одного основания возникает новый триплет, представляющий собой терминирующий кодон. В генетическом коде имеется три таких триплета. При такой замене синтез полипептидной цепи прекращается в новой (т. е. другой) точке, и соответственно эта цепь отличается своим свойствам от полипептида, который синтез прежде</a:t>
            </a:r>
            <a:r>
              <a:rPr lang="ru-RU" dirty="0" smtClean="0"/>
              <a:t>.</a:t>
            </a:r>
          </a:p>
          <a:p>
            <a:endParaRPr lang="ru-RU" dirty="0"/>
          </a:p>
          <a:p>
            <a:r>
              <a:rPr lang="ru-RU" dirty="0"/>
              <a:t>4. Синонимическая missence-мутация. Генетический код обладает значительной избыточностью: два или несколько его триплетов кодируют одну и ту же аминокислоту. Поэтому можно ожидать, что в некоторых случаях при замене оснований один триплет заменяется другим — синонимическим, кодирующим ту же аминокислоту. В этом случае, вследствие избыточности кода мы имеем дело с молекулярным изменением в пределах данного гена, которое не вызывает фенотипического эффекта. Такие синонимические мутации, вероятно, довольно обычны</a:t>
            </a:r>
            <a:r>
              <a:rPr lang="ru-RU" dirty="0" smtClean="0"/>
              <a:t>.</a:t>
            </a:r>
            <a:endParaRPr lang="ru-RU" dirty="0"/>
          </a:p>
          <a:p>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416px-Dna-SNP_svg"/>
          <p:cNvPicPr>
            <a:picLocks noChangeAspect="1" noChangeArrowheads="1"/>
          </p:cNvPicPr>
          <p:nvPr/>
        </p:nvPicPr>
        <p:blipFill>
          <a:blip r:embed="rId3" cstate="print"/>
          <a:srcRect/>
          <a:stretch>
            <a:fillRect/>
          </a:stretch>
        </p:blipFill>
        <p:spPr bwMode="auto">
          <a:xfrm>
            <a:off x="468313" y="1052513"/>
            <a:ext cx="3962400" cy="4962525"/>
          </a:xfrm>
          <a:prstGeom prst="rect">
            <a:avLst/>
          </a:prstGeom>
          <a:noFill/>
          <a:ln w="9525">
            <a:noFill/>
            <a:miter lim="800000"/>
            <a:headEnd/>
            <a:tailEnd/>
          </a:ln>
        </p:spPr>
      </p:pic>
      <p:sp>
        <p:nvSpPr>
          <p:cNvPr id="46083" name="Text Box 3"/>
          <p:cNvSpPr txBox="1">
            <a:spLocks noChangeArrowheads="1"/>
          </p:cNvSpPr>
          <p:nvPr/>
        </p:nvSpPr>
        <p:spPr bwMode="auto">
          <a:xfrm>
            <a:off x="5357818" y="2786058"/>
            <a:ext cx="3382963" cy="1477328"/>
          </a:xfrm>
          <a:prstGeom prst="rect">
            <a:avLst/>
          </a:prstGeom>
          <a:noFill/>
          <a:ln w="9525">
            <a:noFill/>
            <a:miter lim="800000"/>
            <a:headEnd/>
            <a:tailEnd/>
          </a:ln>
        </p:spPr>
        <p:txBody>
          <a:bodyPr>
            <a:spAutoFit/>
          </a:bodyPr>
          <a:lstStyle/>
          <a:p>
            <a:r>
              <a:rPr lang="ru-RU" dirty="0"/>
              <a:t>Один из наиболее частых типов мутаций замена пары нуклеотидов Т—А на Ц—Г </a:t>
            </a:r>
            <a:br>
              <a:rPr lang="ru-RU" dirty="0"/>
            </a:br>
            <a:r>
              <a:rPr lang="ru-RU" dirty="0"/>
              <a:t>при этом общее число нуклеотидов не меняется</a:t>
            </a:r>
            <a:r>
              <a:rPr lang="ru-RU" dirty="0" smtClean="0"/>
              <a:t>.</a:t>
            </a:r>
            <a:endParaRPr lang="ru-RU" dirty="0"/>
          </a:p>
        </p:txBody>
      </p:sp>
      <p:sp>
        <p:nvSpPr>
          <p:cNvPr id="4" name="Прямоугольник 3"/>
          <p:cNvSpPr/>
          <p:nvPr/>
        </p:nvSpPr>
        <p:spPr>
          <a:xfrm>
            <a:off x="4572000" y="214290"/>
            <a:ext cx="4572000" cy="1754326"/>
          </a:xfrm>
          <a:prstGeom prst="rect">
            <a:avLst/>
          </a:prstGeom>
        </p:spPr>
        <p:txBody>
          <a:bodyPr wrap="square">
            <a:spAutoFit/>
          </a:bodyPr>
          <a:lstStyle/>
          <a:p>
            <a:r>
              <a:rPr lang="ru-RU" dirty="0" err="1"/>
              <a:t>Точковые</a:t>
            </a:r>
            <a:r>
              <a:rPr lang="ru-RU" dirty="0"/>
              <a:t> мутации с заменой оснований разделяют на два класса: </a:t>
            </a:r>
            <a:r>
              <a:rPr lang="ru-RU" u="sng" dirty="0" err="1">
                <a:hlinkClick r:id="rId4"/>
              </a:rPr>
              <a:t>транзиции</a:t>
            </a:r>
            <a:r>
              <a:rPr lang="ru-RU" dirty="0"/>
              <a:t>(замена пурина на пурин или пиримидина на пиримидин) и </a:t>
            </a:r>
            <a:r>
              <a:rPr lang="ru-RU" u="sng" dirty="0" err="1">
                <a:hlinkClick r:id="rId5"/>
              </a:rPr>
              <a:t>трансверсии</a:t>
            </a:r>
            <a:r>
              <a:rPr lang="ru-RU" dirty="0"/>
              <a:t> (замена пурина на пиримидин или наоборот).</a:t>
            </a:r>
          </a:p>
        </p:txBody>
      </p:sp>
      <p:sp>
        <p:nvSpPr>
          <p:cNvPr id="5" name="Text Box 3"/>
          <p:cNvSpPr txBox="1">
            <a:spLocks noChangeArrowheads="1"/>
          </p:cNvSpPr>
          <p:nvPr/>
        </p:nvSpPr>
        <p:spPr bwMode="auto">
          <a:xfrm>
            <a:off x="5500694" y="4572008"/>
            <a:ext cx="3382963" cy="1892826"/>
          </a:xfrm>
          <a:prstGeom prst="rect">
            <a:avLst/>
          </a:prstGeom>
          <a:noFill/>
          <a:ln w="9525">
            <a:noFill/>
            <a:miter lim="800000"/>
            <a:headEnd/>
            <a:tailEnd/>
          </a:ln>
        </p:spPr>
        <p:txBody>
          <a:bodyPr>
            <a:spAutoFit/>
          </a:bodyPr>
          <a:lstStyle/>
          <a:p>
            <a:r>
              <a:rPr lang="ru-RU" dirty="0" smtClean="0"/>
              <a:t>Дупликации</a:t>
            </a:r>
            <a:r>
              <a:rPr lang="ru-RU" dirty="0"/>
              <a:t>, </a:t>
            </a:r>
            <a:r>
              <a:rPr lang="ru-RU" dirty="0" err="1"/>
              <a:t>инсерции</a:t>
            </a:r>
            <a:r>
              <a:rPr lang="ru-RU" dirty="0"/>
              <a:t> и </a:t>
            </a:r>
            <a:r>
              <a:rPr lang="ru-RU" dirty="0" err="1"/>
              <a:t>делеции</a:t>
            </a:r>
            <a:r>
              <a:rPr lang="ru-RU" dirty="0"/>
              <a:t> могут приводить к изменению рамки считывания генетического кода. </a:t>
            </a:r>
          </a:p>
          <a:p>
            <a:pPr>
              <a:spcBef>
                <a:spcPct val="50000"/>
              </a:spcBef>
            </a:pPr>
            <a:endParaRPr lang="ru-R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206точковые мутиации"/>
          <p:cNvPicPr>
            <a:picLocks noChangeAspect="1" noChangeArrowheads="1"/>
          </p:cNvPicPr>
          <p:nvPr/>
        </p:nvPicPr>
        <p:blipFill>
          <a:blip r:embed="rId3" cstate="print"/>
          <a:srcRect/>
          <a:stretch>
            <a:fillRect/>
          </a:stretch>
        </p:blipFill>
        <p:spPr bwMode="auto">
          <a:xfrm>
            <a:off x="1900238" y="295275"/>
            <a:ext cx="5343525" cy="626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395288" y="1700213"/>
            <a:ext cx="8424862" cy="2308324"/>
          </a:xfrm>
          <a:prstGeom prst="rect">
            <a:avLst/>
          </a:prstGeom>
          <a:noFill/>
          <a:ln w="9525">
            <a:noFill/>
            <a:miter lim="800000"/>
            <a:headEnd/>
            <a:tailEnd/>
          </a:ln>
        </p:spPr>
        <p:txBody>
          <a:bodyPr>
            <a:spAutoFit/>
          </a:bodyPr>
          <a:lstStyle/>
          <a:p>
            <a:pPr algn="ctr"/>
            <a:r>
              <a:rPr lang="ru-RU" sz="2400" b="1" dirty="0"/>
              <a:t>Генные болезни</a:t>
            </a:r>
          </a:p>
          <a:p>
            <a:pPr>
              <a:buFontTx/>
              <a:buChar char="•"/>
            </a:pPr>
            <a:r>
              <a:rPr lang="ru-RU" sz="2400" i="1" dirty="0" err="1"/>
              <a:t>Серповидноклеточная</a:t>
            </a:r>
            <a:r>
              <a:rPr lang="ru-RU" sz="2400" i="1" dirty="0"/>
              <a:t> анемия </a:t>
            </a:r>
          </a:p>
          <a:p>
            <a:pPr>
              <a:buFontTx/>
              <a:buChar char="•"/>
            </a:pPr>
            <a:r>
              <a:rPr lang="ru-RU" sz="2400" i="1" dirty="0" err="1"/>
              <a:t>Фенилкетонурия</a:t>
            </a:r>
            <a:r>
              <a:rPr lang="ru-RU" sz="2400" i="1" dirty="0"/>
              <a:t> </a:t>
            </a:r>
          </a:p>
          <a:p>
            <a:pPr>
              <a:buFontTx/>
              <a:buChar char="•"/>
            </a:pPr>
            <a:r>
              <a:rPr lang="ru-RU" sz="2400" i="1" dirty="0" err="1" smtClean="0"/>
              <a:t>Галактоземия</a:t>
            </a:r>
            <a:endParaRPr lang="ru-RU" sz="2400" i="1" dirty="0"/>
          </a:p>
          <a:p>
            <a:pPr>
              <a:buFontTx/>
              <a:buChar char="•"/>
            </a:pPr>
            <a:r>
              <a:rPr lang="ru-RU" sz="2400" i="1" dirty="0"/>
              <a:t>Альбинизм</a:t>
            </a:r>
          </a:p>
          <a:p>
            <a:pPr>
              <a:buFontTx/>
              <a:buChar char="•"/>
            </a:pPr>
            <a:r>
              <a:rPr lang="ru-RU" sz="2400" i="1" dirty="0"/>
              <a:t>Нарушение цветового зрения</a:t>
            </a:r>
            <a:endParaRPr lang="ru-RU"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Картинка 2 из 76">
            <a:hlinkClick r:id="rId3"/>
          </p:cNvPr>
          <p:cNvPicPr>
            <a:picLocks noChangeAspect="1" noChangeArrowheads="1"/>
          </p:cNvPicPr>
          <p:nvPr/>
        </p:nvPicPr>
        <p:blipFill>
          <a:blip r:embed="rId4" cstate="print"/>
          <a:srcRect/>
          <a:stretch>
            <a:fillRect/>
          </a:stretch>
        </p:blipFill>
        <p:spPr bwMode="auto">
          <a:xfrm>
            <a:off x="1692275" y="1341438"/>
            <a:ext cx="6048375" cy="4032250"/>
          </a:xfrm>
          <a:prstGeom prst="rect">
            <a:avLst/>
          </a:prstGeom>
          <a:noFill/>
          <a:ln w="9525">
            <a:noFill/>
            <a:miter lim="800000"/>
            <a:headEnd/>
            <a:tailEnd/>
          </a:ln>
        </p:spPr>
      </p:pic>
      <p:sp>
        <p:nvSpPr>
          <p:cNvPr id="52227" name="Text Box 3"/>
          <p:cNvSpPr txBox="1">
            <a:spLocks noChangeArrowheads="1"/>
          </p:cNvSpPr>
          <p:nvPr/>
        </p:nvSpPr>
        <p:spPr bwMode="auto">
          <a:xfrm>
            <a:off x="323850" y="260350"/>
            <a:ext cx="8424863" cy="457200"/>
          </a:xfrm>
          <a:prstGeom prst="rect">
            <a:avLst/>
          </a:prstGeom>
          <a:noFill/>
          <a:ln w="9525">
            <a:noFill/>
            <a:miter lim="800000"/>
            <a:headEnd/>
            <a:tailEnd/>
          </a:ln>
        </p:spPr>
        <p:txBody>
          <a:bodyPr>
            <a:spAutoFit/>
          </a:bodyPr>
          <a:lstStyle/>
          <a:p>
            <a:pPr algn="ctr">
              <a:buFontTx/>
              <a:buChar char="•"/>
            </a:pPr>
            <a:r>
              <a:rPr lang="ru-RU" sz="2400" i="1"/>
              <a:t>Серповидноклеточная анемия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5" descr="Картинка 30 из 873">
            <a:hlinkClick r:id="rId3"/>
          </p:cNvPr>
          <p:cNvPicPr>
            <a:picLocks noChangeAspect="1" noChangeArrowheads="1"/>
          </p:cNvPicPr>
          <p:nvPr/>
        </p:nvPicPr>
        <p:blipFill>
          <a:blip r:embed="rId4" cstate="print"/>
          <a:srcRect/>
          <a:stretch>
            <a:fillRect/>
          </a:stretch>
        </p:blipFill>
        <p:spPr bwMode="auto">
          <a:xfrm>
            <a:off x="214282" y="571480"/>
            <a:ext cx="3428992" cy="3608767"/>
          </a:xfrm>
          <a:prstGeom prst="rect">
            <a:avLst/>
          </a:prstGeom>
          <a:noFill/>
          <a:ln w="9525">
            <a:noFill/>
            <a:miter lim="800000"/>
            <a:headEnd/>
            <a:tailEnd/>
          </a:ln>
        </p:spPr>
      </p:pic>
      <p:pic>
        <p:nvPicPr>
          <p:cNvPr id="53252" name="Picture 7" descr="Картинка 55 из 873">
            <a:hlinkClick r:id="rId5"/>
          </p:cNvPr>
          <p:cNvPicPr>
            <a:picLocks noChangeAspect="1" noChangeArrowheads="1"/>
          </p:cNvPicPr>
          <p:nvPr/>
        </p:nvPicPr>
        <p:blipFill>
          <a:blip r:embed="rId6" cstate="print"/>
          <a:srcRect/>
          <a:stretch>
            <a:fillRect/>
          </a:stretch>
        </p:blipFill>
        <p:spPr bwMode="auto">
          <a:xfrm>
            <a:off x="3635375" y="836613"/>
            <a:ext cx="5076825" cy="3371850"/>
          </a:xfrm>
          <a:prstGeom prst="rect">
            <a:avLst/>
          </a:prstGeom>
          <a:noFill/>
          <a:ln w="9525">
            <a:noFill/>
            <a:miter lim="800000"/>
            <a:headEnd/>
            <a:tailEnd/>
          </a:ln>
        </p:spPr>
      </p:pic>
      <p:sp>
        <p:nvSpPr>
          <p:cNvPr id="53253" name="Text Box 8"/>
          <p:cNvSpPr txBox="1">
            <a:spLocks noChangeArrowheads="1"/>
          </p:cNvSpPr>
          <p:nvPr/>
        </p:nvSpPr>
        <p:spPr bwMode="auto">
          <a:xfrm>
            <a:off x="395288" y="260350"/>
            <a:ext cx="8424862" cy="457200"/>
          </a:xfrm>
          <a:prstGeom prst="rect">
            <a:avLst/>
          </a:prstGeom>
          <a:noFill/>
          <a:ln w="9525">
            <a:noFill/>
            <a:miter lim="800000"/>
            <a:headEnd/>
            <a:tailEnd/>
          </a:ln>
        </p:spPr>
        <p:txBody>
          <a:bodyPr>
            <a:spAutoFit/>
          </a:bodyPr>
          <a:lstStyle/>
          <a:p>
            <a:pPr algn="ctr">
              <a:buFontTx/>
              <a:buChar char="•"/>
            </a:pPr>
            <a:r>
              <a:rPr lang="ru-RU" sz="2400" i="1"/>
              <a:t>Фенилкетонурия </a:t>
            </a:r>
          </a:p>
        </p:txBody>
      </p:sp>
      <p:pic>
        <p:nvPicPr>
          <p:cNvPr id="6" name="Picture 3"/>
          <p:cNvPicPr>
            <a:picLocks noChangeAspect="1" noChangeArrowheads="1"/>
          </p:cNvPicPr>
          <p:nvPr/>
        </p:nvPicPr>
        <p:blipFill>
          <a:blip r:embed="rId7" cstate="print"/>
          <a:srcRect/>
          <a:stretch>
            <a:fillRect/>
          </a:stretch>
        </p:blipFill>
        <p:spPr bwMode="auto">
          <a:xfrm>
            <a:off x="285720" y="4143380"/>
            <a:ext cx="3924308" cy="26271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2" cstate="print"/>
          <a:srcRect/>
          <a:stretch>
            <a:fillRect/>
          </a:stretch>
        </p:blipFill>
        <p:spPr bwMode="auto">
          <a:xfrm>
            <a:off x="676413" y="500042"/>
            <a:ext cx="7610363" cy="57219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9190" y="1214422"/>
            <a:ext cx="3643338" cy="2308324"/>
          </a:xfrm>
          <a:prstGeom prst="rect">
            <a:avLst/>
          </a:prstGeom>
          <a:noFill/>
        </p:spPr>
        <p:txBody>
          <a:bodyPr wrap="square" rtlCol="0">
            <a:spAutoFit/>
          </a:bodyPr>
          <a:lstStyle/>
          <a:p>
            <a:r>
              <a:rPr lang="ru-RU" dirty="0"/>
              <a:t>Типичные клинические признаки: грубый дефект лицевой части черепа, косоглазие, </a:t>
            </a:r>
            <a:r>
              <a:rPr lang="ru-RU" dirty="0">
                <a:hlinkClick r:id="rId2" tooltip="Колобома"/>
              </a:rPr>
              <a:t>колобомы</a:t>
            </a:r>
            <a:r>
              <a:rPr lang="ru-RU" dirty="0"/>
              <a:t> век; размер рта, подбородка и ушей существенно меньше нормы. В некоторых случаях — ослабление слуха.</a:t>
            </a:r>
          </a:p>
        </p:txBody>
      </p:sp>
      <p:sp>
        <p:nvSpPr>
          <p:cNvPr id="5" name="TextBox 5"/>
          <p:cNvSpPr txBox="1">
            <a:spLocks noChangeArrowheads="1"/>
          </p:cNvSpPr>
          <p:nvPr/>
        </p:nvSpPr>
        <p:spPr bwMode="auto">
          <a:xfrm>
            <a:off x="571500" y="285750"/>
            <a:ext cx="8001000" cy="923925"/>
          </a:xfrm>
          <a:prstGeom prst="rect">
            <a:avLst/>
          </a:prstGeom>
          <a:noFill/>
          <a:ln w="9525">
            <a:noFill/>
            <a:miter lim="800000"/>
            <a:headEnd/>
            <a:tailEnd/>
          </a:ln>
        </p:spPr>
        <p:txBody>
          <a:bodyPr>
            <a:spAutoFit/>
          </a:bodyPr>
          <a:lstStyle/>
          <a:p>
            <a:pPr algn="ctr"/>
            <a:r>
              <a:rPr lang="ru-RU" b="1" dirty="0"/>
              <a:t>Нижнечелюстно-лицевой </a:t>
            </a:r>
            <a:r>
              <a:rPr lang="ru-RU" b="1" dirty="0" err="1"/>
              <a:t>дизостоз</a:t>
            </a:r>
            <a:r>
              <a:rPr lang="ru-RU" b="1" dirty="0"/>
              <a:t> (</a:t>
            </a:r>
            <a:r>
              <a:rPr lang="en-US" b="1" dirty="0" err="1"/>
              <a:t>mandibulofacial</a:t>
            </a:r>
            <a:r>
              <a:rPr lang="en-US" b="1" dirty="0"/>
              <a:t> </a:t>
            </a:r>
            <a:r>
              <a:rPr lang="en-US" b="1" dirty="0" err="1"/>
              <a:t>dysostosis</a:t>
            </a:r>
            <a:r>
              <a:rPr lang="en-US" b="1" dirty="0"/>
              <a:t>)</a:t>
            </a:r>
            <a:r>
              <a:rPr lang="ru-RU" dirty="0"/>
              <a:t> </a:t>
            </a:r>
            <a:r>
              <a:rPr lang="ru-RU" b="1" dirty="0"/>
              <a:t>синдром </a:t>
            </a:r>
            <a:r>
              <a:rPr lang="ru-RU" b="1" dirty="0" err="1"/>
              <a:t>Тричера</a:t>
            </a:r>
            <a:r>
              <a:rPr lang="ru-RU" b="1" dirty="0"/>
              <a:t> Коллинза, синдром </a:t>
            </a:r>
            <a:r>
              <a:rPr lang="ru-RU" b="1" dirty="0" err="1"/>
              <a:t>Франческетти-Клейна</a:t>
            </a:r>
            <a:endParaRPr lang="en-US" b="1" dirty="0"/>
          </a:p>
          <a:p>
            <a:endParaRPr lang="ru-RU" dirty="0"/>
          </a:p>
        </p:txBody>
      </p:sp>
      <p:sp>
        <p:nvSpPr>
          <p:cNvPr id="7" name="TextBox 3"/>
          <p:cNvSpPr txBox="1">
            <a:spLocks noChangeArrowheads="1"/>
          </p:cNvSpPr>
          <p:nvPr/>
        </p:nvSpPr>
        <p:spPr bwMode="auto">
          <a:xfrm>
            <a:off x="428596" y="1142984"/>
            <a:ext cx="3786186" cy="2031325"/>
          </a:xfrm>
          <a:prstGeom prst="rect">
            <a:avLst/>
          </a:prstGeom>
          <a:noFill/>
          <a:ln w="9525">
            <a:noFill/>
            <a:miter lim="800000"/>
            <a:headEnd/>
            <a:tailEnd/>
          </a:ln>
        </p:spPr>
        <p:txBody>
          <a:bodyPr wrap="square">
            <a:spAutoFit/>
          </a:bodyPr>
          <a:lstStyle/>
          <a:p>
            <a:r>
              <a:rPr lang="ru-RU" sz="1400" dirty="0"/>
              <a:t>Этот синдром </a:t>
            </a:r>
            <a:r>
              <a:rPr lang="ru-RU" sz="1400" dirty="0" smtClean="0"/>
              <a:t>вызван нонсенс- мутацией </a:t>
            </a:r>
            <a:r>
              <a:rPr lang="ru-RU" sz="1400" dirty="0"/>
              <a:t>в TCOF1 гене (5q32-q33.1) или в POLR1C гене (6p21.1) и POLR1D гене (13q12.2), кодирующих </a:t>
            </a:r>
            <a:r>
              <a:rPr lang="ru-RU" sz="1400" dirty="0" err="1"/>
              <a:t>РНК-полимеразы</a:t>
            </a:r>
            <a:r>
              <a:rPr lang="ru-RU" sz="1400" dirty="0"/>
              <a:t> I и III </a:t>
            </a:r>
            <a:r>
              <a:rPr lang="ru-RU" sz="1400" dirty="0" smtClean="0"/>
              <a:t>подразделений, что приводит к  недостатку генного продукта. </a:t>
            </a:r>
            <a:r>
              <a:rPr lang="ru-RU" sz="1400" dirty="0"/>
              <a:t>Наследование аутосомно-доминантное с высокой пенетрантностью и различной экспрессивностью.</a:t>
            </a:r>
          </a:p>
        </p:txBody>
      </p:sp>
      <p:pic>
        <p:nvPicPr>
          <p:cNvPr id="8" name="Picture 2" descr="Черепно-лицевые аномалии при нижнечелюстно-лицевом дизостозе"/>
          <p:cNvPicPr>
            <a:picLocks noChangeAspect="1" noChangeArrowheads="1"/>
          </p:cNvPicPr>
          <p:nvPr/>
        </p:nvPicPr>
        <p:blipFill>
          <a:blip r:embed="rId3" cstate="print"/>
          <a:srcRect/>
          <a:stretch>
            <a:fillRect/>
          </a:stretch>
        </p:blipFill>
        <p:spPr bwMode="auto">
          <a:xfrm>
            <a:off x="2285984" y="3143248"/>
            <a:ext cx="2373314" cy="33104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Box 6"/>
          <p:cNvSpPr txBox="1">
            <a:spLocks noChangeArrowheads="1"/>
          </p:cNvSpPr>
          <p:nvPr/>
        </p:nvSpPr>
        <p:spPr bwMode="auto">
          <a:xfrm>
            <a:off x="4214810" y="357166"/>
            <a:ext cx="4643440" cy="4524315"/>
          </a:xfrm>
          <a:prstGeom prst="rect">
            <a:avLst/>
          </a:prstGeom>
          <a:noFill/>
          <a:ln w="9525">
            <a:noFill/>
            <a:miter lim="800000"/>
            <a:headEnd/>
            <a:tailEnd/>
          </a:ln>
        </p:spPr>
        <p:txBody>
          <a:bodyPr wrap="square">
            <a:spAutoFit/>
          </a:bodyPr>
          <a:lstStyle/>
          <a:p>
            <a:r>
              <a:rPr lang="ru-RU" dirty="0"/>
              <a:t>Эта мутация влияет на развитие костной и других тканей лица. Большинство пострадавших имеют неразвитые лицевые кости, в частности, скулы, и очень маленькую челюсть и подбородок (у новорожденных). </a:t>
            </a:r>
          </a:p>
          <a:p>
            <a:endParaRPr lang="ru-RU" b="1" dirty="0" smtClean="0"/>
          </a:p>
          <a:p>
            <a:endParaRPr lang="ru-RU" b="1" dirty="0"/>
          </a:p>
          <a:p>
            <a:r>
              <a:rPr lang="ru-RU" b="1" dirty="0" smtClean="0"/>
              <a:t>Минимальные </a:t>
            </a:r>
            <a:r>
              <a:rPr lang="ru-RU" b="1" dirty="0"/>
              <a:t>диагностические признаки: </a:t>
            </a:r>
            <a:r>
              <a:rPr lang="ru-RU" dirty="0" err="1"/>
              <a:t>антимонголоидный</a:t>
            </a:r>
            <a:r>
              <a:rPr lang="ru-RU" dirty="0"/>
              <a:t> разрез глаз, гипоплазия скуловых костей, колобомы нижних век, аномалии наружного уха.   Рот обычно большой, зубы растут неправильно. Иногда отмечается расщелина неба, умственная </a:t>
            </a:r>
            <a:r>
              <a:rPr lang="ru-RU" dirty="0" err="1"/>
              <a:t>отсталось</a:t>
            </a:r>
            <a:r>
              <a:rPr lang="ru-RU" dirty="0"/>
              <a:t> разной степени выраженности.</a:t>
            </a:r>
          </a:p>
        </p:txBody>
      </p:sp>
      <p:sp>
        <p:nvSpPr>
          <p:cNvPr id="54278" name="TextBox 7"/>
          <p:cNvSpPr txBox="1">
            <a:spLocks noChangeArrowheads="1"/>
          </p:cNvSpPr>
          <p:nvPr/>
        </p:nvSpPr>
        <p:spPr bwMode="auto">
          <a:xfrm>
            <a:off x="428625" y="5429250"/>
            <a:ext cx="8286750" cy="954107"/>
          </a:xfrm>
          <a:prstGeom prst="rect">
            <a:avLst/>
          </a:prstGeom>
          <a:noFill/>
          <a:ln w="9525">
            <a:noFill/>
            <a:miter lim="800000"/>
            <a:headEnd/>
            <a:tailEnd/>
          </a:ln>
        </p:spPr>
        <p:txBody>
          <a:bodyPr>
            <a:spAutoFit/>
          </a:bodyPr>
          <a:lstStyle/>
          <a:p>
            <a:r>
              <a:rPr lang="ru-RU" sz="1400" dirty="0"/>
              <a:t>Предполагаемый механизм действия мутантного гена - нарушение </a:t>
            </a:r>
            <a:r>
              <a:rPr lang="ru-RU" sz="1400" dirty="0" err="1"/>
              <a:t>васкуляризации</a:t>
            </a:r>
            <a:r>
              <a:rPr lang="ru-RU" sz="1400" dirty="0"/>
              <a:t> области первой висцеральной дуги (из которой формируется значительная часть лицевого скелета с мышцами и кожей) из-за аномалии развития </a:t>
            </a:r>
            <a:r>
              <a:rPr lang="en-US" sz="1400" dirty="0" err="1" smtClean="0"/>
              <a:t>Arteria</a:t>
            </a:r>
            <a:r>
              <a:rPr lang="en-US" sz="1400" dirty="0" smtClean="0"/>
              <a:t> </a:t>
            </a:r>
            <a:r>
              <a:rPr lang="ru-RU" sz="1400" dirty="0" smtClean="0"/>
              <a:t> </a:t>
            </a:r>
            <a:r>
              <a:rPr lang="ru-RU" sz="1400" dirty="0" err="1"/>
              <a:t>stapedia</a:t>
            </a:r>
            <a:r>
              <a:rPr lang="ru-RU" sz="1400" dirty="0"/>
              <a:t> </a:t>
            </a:r>
            <a:r>
              <a:rPr lang="en-US" sz="1400" dirty="0" smtClean="0"/>
              <a:t> </a:t>
            </a:r>
            <a:r>
              <a:rPr lang="ru-RU" sz="1400" dirty="0" smtClean="0"/>
              <a:t>(стремянной артерии) (4-5-я </a:t>
            </a:r>
            <a:r>
              <a:rPr lang="ru-RU" sz="1400" dirty="0"/>
              <a:t>неделя внутриутробной жизни).</a:t>
            </a:r>
          </a:p>
        </p:txBody>
      </p:sp>
      <p:pic>
        <p:nvPicPr>
          <p:cNvPr id="54281" name="Picture 9" descr="http://www.peoples.ru/strong-spirit/simon_moore/moore_1445.jpg"/>
          <p:cNvPicPr>
            <a:picLocks noChangeAspect="1" noChangeArrowheads="1"/>
          </p:cNvPicPr>
          <p:nvPr/>
        </p:nvPicPr>
        <p:blipFill>
          <a:blip r:embed="rId3" cstate="print"/>
          <a:srcRect/>
          <a:stretch>
            <a:fillRect/>
          </a:stretch>
        </p:blipFill>
        <p:spPr bwMode="auto">
          <a:xfrm>
            <a:off x="0" y="428604"/>
            <a:ext cx="4097948" cy="274795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85786" y="357166"/>
            <a:ext cx="7777162" cy="461665"/>
          </a:xfrm>
          <a:prstGeom prst="rect">
            <a:avLst/>
          </a:prstGeom>
          <a:noFill/>
          <a:ln w="9525">
            <a:noFill/>
            <a:miter lim="800000"/>
            <a:headEnd/>
            <a:tailEnd/>
          </a:ln>
        </p:spPr>
        <p:txBody>
          <a:bodyPr>
            <a:spAutoFit/>
          </a:bodyPr>
          <a:lstStyle/>
          <a:p>
            <a:pPr algn="ctr">
              <a:spcBef>
                <a:spcPct val="50000"/>
              </a:spcBef>
            </a:pPr>
            <a:r>
              <a:rPr lang="ru-RU" sz="2400" b="1" dirty="0" smtClean="0"/>
              <a:t>ИЗМЕНЧИВОСТЬ</a:t>
            </a:r>
            <a:endParaRPr lang="ru-RU" sz="2400" b="1" dirty="0"/>
          </a:p>
        </p:txBody>
      </p:sp>
      <p:sp>
        <p:nvSpPr>
          <p:cNvPr id="3" name="Text Box 2"/>
          <p:cNvSpPr txBox="1">
            <a:spLocks noChangeArrowheads="1"/>
          </p:cNvSpPr>
          <p:nvPr/>
        </p:nvSpPr>
        <p:spPr bwMode="auto">
          <a:xfrm>
            <a:off x="500034" y="1214422"/>
            <a:ext cx="3500462" cy="830997"/>
          </a:xfrm>
          <a:prstGeom prst="rect">
            <a:avLst/>
          </a:prstGeom>
          <a:solidFill>
            <a:schemeClr val="accent5">
              <a:lumMod val="90000"/>
            </a:schemeClr>
          </a:solidFill>
          <a:ln w="9525">
            <a:noFill/>
            <a:miter lim="800000"/>
            <a:headEnd/>
            <a:tailEnd/>
          </a:ln>
        </p:spPr>
        <p:txBody>
          <a:bodyPr wrap="square">
            <a:spAutoFit/>
          </a:bodyPr>
          <a:lstStyle/>
          <a:p>
            <a:pPr>
              <a:spcBef>
                <a:spcPct val="50000"/>
              </a:spcBef>
            </a:pPr>
            <a:r>
              <a:rPr lang="ru-RU" sz="2400" b="1" dirty="0" smtClean="0"/>
              <a:t>НАСЛЕДСТВЕННАЯ </a:t>
            </a:r>
            <a:r>
              <a:rPr lang="ru-RU" sz="2400" b="1" dirty="0"/>
              <a:t>(</a:t>
            </a:r>
            <a:r>
              <a:rPr lang="ru-RU" sz="2400" b="1" dirty="0" smtClean="0"/>
              <a:t>ГЕНОТИПИЧЕСКАЯ)</a:t>
            </a:r>
            <a:endParaRPr lang="ru-RU" sz="2400" b="1" dirty="0"/>
          </a:p>
        </p:txBody>
      </p:sp>
      <p:sp>
        <p:nvSpPr>
          <p:cNvPr id="4" name="Text Box 2"/>
          <p:cNvSpPr txBox="1">
            <a:spLocks noChangeArrowheads="1"/>
          </p:cNvSpPr>
          <p:nvPr/>
        </p:nvSpPr>
        <p:spPr bwMode="auto">
          <a:xfrm>
            <a:off x="5143504" y="1285860"/>
            <a:ext cx="3643338" cy="830997"/>
          </a:xfrm>
          <a:prstGeom prst="rect">
            <a:avLst/>
          </a:prstGeom>
          <a:solidFill>
            <a:schemeClr val="accent6">
              <a:lumMod val="20000"/>
              <a:lumOff val="80000"/>
            </a:schemeClr>
          </a:solidFill>
          <a:ln w="9525">
            <a:noFill/>
            <a:miter lim="800000"/>
            <a:headEnd/>
            <a:tailEnd/>
          </a:ln>
        </p:spPr>
        <p:txBody>
          <a:bodyPr wrap="square">
            <a:spAutoFit/>
          </a:bodyPr>
          <a:lstStyle/>
          <a:p>
            <a:pPr>
              <a:spcBef>
                <a:spcPct val="50000"/>
              </a:spcBef>
            </a:pPr>
            <a:r>
              <a:rPr lang="ru-RU" sz="2400" b="1" dirty="0" smtClean="0"/>
              <a:t>НЕНАСЛЕДСТВЕННАЯ(ФЕНОТИПИЧЕСКАЯ)</a:t>
            </a:r>
            <a:endParaRPr lang="ru-RU" sz="2400" b="1" dirty="0"/>
          </a:p>
        </p:txBody>
      </p:sp>
      <p:sp>
        <p:nvSpPr>
          <p:cNvPr id="5" name="TextBox 3"/>
          <p:cNvSpPr txBox="1">
            <a:spLocks noChangeArrowheads="1"/>
          </p:cNvSpPr>
          <p:nvPr/>
        </p:nvSpPr>
        <p:spPr bwMode="auto">
          <a:xfrm>
            <a:off x="5072066" y="2428868"/>
            <a:ext cx="3929060" cy="3170099"/>
          </a:xfrm>
          <a:prstGeom prst="rect">
            <a:avLst/>
          </a:prstGeom>
          <a:solidFill>
            <a:srgbClr val="CCECFF"/>
          </a:solidFill>
          <a:ln w="9525">
            <a:noFill/>
            <a:miter lim="800000"/>
            <a:headEnd/>
            <a:tailEnd/>
          </a:ln>
        </p:spPr>
        <p:txBody>
          <a:bodyPr wrap="square">
            <a:spAutoFit/>
          </a:bodyPr>
          <a:lstStyle/>
          <a:p>
            <a:pPr>
              <a:buFont typeface="Arial" charset="0"/>
              <a:buChar char="•"/>
            </a:pPr>
            <a:r>
              <a:rPr lang="ru-RU" sz="2400" i="1" dirty="0" smtClean="0"/>
              <a:t>возрастная</a:t>
            </a:r>
            <a:r>
              <a:rPr lang="ru-RU" sz="2400" dirty="0" smtClean="0"/>
              <a:t> </a:t>
            </a:r>
            <a:r>
              <a:rPr lang="ru-RU" sz="2400" dirty="0"/>
              <a:t>(</a:t>
            </a:r>
            <a:r>
              <a:rPr lang="ru-RU" sz="2400" i="1" dirty="0"/>
              <a:t>онтогенетическая</a:t>
            </a:r>
            <a:r>
              <a:rPr lang="ru-RU" sz="2400" dirty="0"/>
              <a:t>), </a:t>
            </a:r>
            <a:r>
              <a:rPr lang="ru-RU" sz="1600" dirty="0"/>
              <a:t>проявляющаяся в изменении всего комплекса морфофизиологических и биохимических признаков организма на протяжении его индивидуальной </a:t>
            </a:r>
            <a:r>
              <a:rPr lang="ru-RU" sz="1600" dirty="0" smtClean="0"/>
              <a:t>жизни; </a:t>
            </a:r>
            <a:endParaRPr lang="ru-RU" sz="2400" dirty="0"/>
          </a:p>
          <a:p>
            <a:pPr>
              <a:buFont typeface="Arial" charset="0"/>
              <a:buChar char="•"/>
            </a:pPr>
            <a:r>
              <a:rPr lang="ru-RU" sz="2400" i="1" dirty="0" err="1"/>
              <a:t>модификационная</a:t>
            </a:r>
            <a:r>
              <a:rPr lang="ru-RU" sz="2400" dirty="0"/>
              <a:t>, </a:t>
            </a:r>
            <a:endParaRPr lang="ru-RU" sz="2400" dirty="0" smtClean="0"/>
          </a:p>
          <a:p>
            <a:r>
              <a:rPr lang="ru-RU" sz="1600" dirty="0" smtClean="0"/>
              <a:t>являющаяся </a:t>
            </a:r>
            <a:r>
              <a:rPr lang="ru-RU" sz="1600" dirty="0"/>
              <a:t>результатом взаимодействия среды и процессов </a:t>
            </a:r>
            <a:r>
              <a:rPr lang="ru-RU" sz="1600" dirty="0" smtClean="0"/>
              <a:t>развития</a:t>
            </a:r>
            <a:endParaRPr lang="ru-RU" sz="16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up4"/>
          <p:cNvPicPr>
            <a:picLocks noChangeAspect="1" noChangeArrowheads="1"/>
          </p:cNvPicPr>
          <p:nvPr/>
        </p:nvPicPr>
        <p:blipFill>
          <a:blip r:embed="rId3" cstate="print"/>
          <a:srcRect/>
          <a:stretch>
            <a:fillRect/>
          </a:stretch>
        </p:blipFill>
        <p:spPr bwMode="auto">
          <a:xfrm>
            <a:off x="3779838" y="1484313"/>
            <a:ext cx="5184775" cy="4319587"/>
          </a:xfrm>
          <a:prstGeom prst="rect">
            <a:avLst/>
          </a:prstGeom>
          <a:noFill/>
          <a:ln w="9525">
            <a:noFill/>
            <a:miter lim="800000"/>
            <a:headEnd/>
            <a:tailEnd/>
          </a:ln>
        </p:spPr>
      </p:pic>
      <p:sp>
        <p:nvSpPr>
          <p:cNvPr id="55299" name="Text Box 5"/>
          <p:cNvSpPr txBox="1">
            <a:spLocks noChangeArrowheads="1"/>
          </p:cNvSpPr>
          <p:nvPr/>
        </p:nvSpPr>
        <p:spPr bwMode="auto">
          <a:xfrm>
            <a:off x="827088" y="2133600"/>
            <a:ext cx="3816350" cy="1570038"/>
          </a:xfrm>
          <a:prstGeom prst="rect">
            <a:avLst/>
          </a:prstGeom>
          <a:noFill/>
          <a:ln w="9525">
            <a:noFill/>
            <a:miter lim="800000"/>
            <a:headEnd/>
            <a:tailEnd/>
          </a:ln>
        </p:spPr>
        <p:txBody>
          <a:bodyPr>
            <a:spAutoFit/>
          </a:bodyPr>
          <a:lstStyle/>
          <a:p>
            <a:pPr>
              <a:spcBef>
                <a:spcPct val="50000"/>
              </a:spcBef>
            </a:pPr>
            <a:r>
              <a:rPr lang="ru-RU" sz="3200" b="1"/>
              <a:t>ИЗУЧЕНИЕ ГЕНЕТИКИ ЧЕЛОВЕКА</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827088" y="981075"/>
            <a:ext cx="7848600" cy="3416300"/>
          </a:xfrm>
          <a:prstGeom prst="rect">
            <a:avLst/>
          </a:prstGeom>
          <a:noFill/>
          <a:ln w="9525">
            <a:noFill/>
            <a:miter lim="800000"/>
            <a:headEnd/>
            <a:tailEnd/>
          </a:ln>
        </p:spPr>
        <p:txBody>
          <a:bodyPr>
            <a:spAutoFit/>
          </a:bodyPr>
          <a:lstStyle/>
          <a:p>
            <a:r>
              <a:rPr lang="ru-RU" sz="2400" b="1"/>
              <a:t>Изучение генетики человека связано с рядом особенностей и объективных трудностей</a:t>
            </a:r>
            <a:r>
              <a:rPr lang="ru-RU" sz="2400"/>
              <a:t>: </a:t>
            </a:r>
          </a:p>
          <a:p>
            <a:r>
              <a:rPr lang="ru-RU" sz="2400"/>
              <a:t>1) сложный кариотип;</a:t>
            </a:r>
            <a:br>
              <a:rPr lang="ru-RU" sz="2400"/>
            </a:br>
            <a:r>
              <a:rPr lang="ru-RU" sz="2400"/>
              <a:t>2) позднее половое созревание и редкая смена поколений; </a:t>
            </a:r>
            <a:br>
              <a:rPr lang="ru-RU" sz="2400"/>
            </a:br>
            <a:r>
              <a:rPr lang="ru-RU" sz="2400"/>
              <a:t>3) малое количество потомков;</a:t>
            </a:r>
            <a:br>
              <a:rPr lang="ru-RU" sz="2400"/>
            </a:br>
            <a:r>
              <a:rPr lang="ru-RU" sz="2400"/>
              <a:t>4) невозможность экспериментирования;</a:t>
            </a:r>
            <a:br>
              <a:rPr lang="ru-RU" sz="2400"/>
            </a:br>
            <a:r>
              <a:rPr lang="ru-RU" sz="2400"/>
              <a:t>5) невозможность создания одинаковых условий жизни.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500034" y="214290"/>
            <a:ext cx="8135938" cy="1552575"/>
          </a:xfrm>
          <a:prstGeom prst="rect">
            <a:avLst/>
          </a:prstGeom>
          <a:noFill/>
          <a:ln w="9525">
            <a:noFill/>
            <a:miter lim="800000"/>
            <a:headEnd/>
            <a:tailEnd/>
          </a:ln>
        </p:spPr>
        <p:txBody>
          <a:bodyPr>
            <a:spAutoFit/>
          </a:bodyPr>
          <a:lstStyle/>
          <a:p>
            <a:pPr>
              <a:spcBef>
                <a:spcPct val="50000"/>
              </a:spcBef>
            </a:pPr>
            <a:r>
              <a:rPr lang="ru-RU" sz="2400" b="1" dirty="0" err="1"/>
              <a:t>Клиникогенеалогический</a:t>
            </a:r>
            <a:r>
              <a:rPr lang="ru-RU" sz="2400" b="1" dirty="0"/>
              <a:t> метод</a:t>
            </a:r>
            <a:r>
              <a:rPr lang="ru-RU" sz="2400" dirty="0"/>
              <a:t> был предложен в 1883 г. Ф. </a:t>
            </a:r>
            <a:r>
              <a:rPr lang="ru-RU" sz="2400" dirty="0" err="1"/>
              <a:t>Гальтоном</a:t>
            </a:r>
            <a:r>
              <a:rPr lang="ru-RU" sz="2400" dirty="0"/>
              <a:t>. Он основан на построении родословных и прослеживании в ряду поколений передачи определенного признака. </a:t>
            </a:r>
          </a:p>
        </p:txBody>
      </p:sp>
      <p:sp>
        <p:nvSpPr>
          <p:cNvPr id="4" name="TextBox 3"/>
          <p:cNvSpPr txBox="1"/>
          <p:nvPr/>
        </p:nvSpPr>
        <p:spPr>
          <a:xfrm>
            <a:off x="357158" y="5500702"/>
            <a:ext cx="8215370" cy="923330"/>
          </a:xfrm>
          <a:prstGeom prst="rect">
            <a:avLst/>
          </a:prstGeom>
          <a:noFill/>
        </p:spPr>
        <p:txBody>
          <a:bodyPr wrap="square" rtlCol="0">
            <a:spAutoFit/>
          </a:bodyPr>
          <a:lstStyle/>
          <a:p>
            <a:r>
              <a:rPr lang="ru-RU" dirty="0"/>
              <a:t>С помощью данного метода можно определить, действительно ли изучаемый признак наследственный, а также характер наследования (доминантный или рецессивный, сцепленный с полом или же нет).</a:t>
            </a:r>
          </a:p>
        </p:txBody>
      </p:sp>
      <p:pic>
        <p:nvPicPr>
          <p:cNvPr id="57350" name="Picture 6" descr="12.7"/>
          <p:cNvPicPr>
            <a:picLocks noChangeAspect="1" noChangeArrowheads="1"/>
          </p:cNvPicPr>
          <p:nvPr/>
        </p:nvPicPr>
        <p:blipFill>
          <a:blip r:embed="rId3" cstate="print"/>
          <a:srcRect/>
          <a:stretch>
            <a:fillRect/>
          </a:stretch>
        </p:blipFill>
        <p:spPr bwMode="auto">
          <a:xfrm>
            <a:off x="1785918" y="1857364"/>
            <a:ext cx="5452492" cy="3448053"/>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2" name="Picture 2" descr="12.7.1"/>
          <p:cNvPicPr>
            <a:picLocks noChangeAspect="1" noChangeArrowheads="1"/>
          </p:cNvPicPr>
          <p:nvPr/>
        </p:nvPicPr>
        <p:blipFill>
          <a:blip r:embed="rId2" cstate="print"/>
          <a:srcRect/>
          <a:stretch>
            <a:fillRect/>
          </a:stretch>
        </p:blipFill>
        <p:spPr bwMode="auto">
          <a:xfrm>
            <a:off x="1214415" y="664455"/>
            <a:ext cx="6580394" cy="4693371"/>
          </a:xfrm>
          <a:prstGeom prst="rect">
            <a:avLst/>
          </a:prstGeom>
          <a:noFill/>
        </p:spPr>
      </p:pic>
      <p:sp>
        <p:nvSpPr>
          <p:cNvPr id="5" name="TextBox 4"/>
          <p:cNvSpPr txBox="1"/>
          <p:nvPr/>
        </p:nvSpPr>
        <p:spPr>
          <a:xfrm>
            <a:off x="571472" y="5429264"/>
            <a:ext cx="8072494" cy="646331"/>
          </a:xfrm>
          <a:prstGeom prst="rect">
            <a:avLst/>
          </a:prstGeom>
          <a:noFill/>
        </p:spPr>
        <p:txBody>
          <a:bodyPr wrap="square" rtlCol="0">
            <a:spAutoFit/>
          </a:bodyPr>
          <a:lstStyle/>
          <a:p>
            <a:r>
              <a:rPr lang="ru-RU" i="1" dirty="0"/>
              <a:t>Примеры родословных человека: </a:t>
            </a:r>
            <a:r>
              <a:rPr lang="ru-RU" b="1" i="1" dirty="0"/>
              <a:t>а </a:t>
            </a:r>
            <a:r>
              <a:rPr lang="ru-RU" i="1" dirty="0"/>
              <a:t>— с рецессивными признаками; </a:t>
            </a:r>
            <a:endParaRPr lang="ru-RU" i="1" dirty="0" smtClean="0"/>
          </a:p>
          <a:p>
            <a:r>
              <a:rPr lang="ru-RU" b="1" i="1" dirty="0" smtClean="0"/>
              <a:t>б</a:t>
            </a:r>
            <a:r>
              <a:rPr lang="ru-RU" b="1" i="1" dirty="0"/>
              <a:t> </a:t>
            </a:r>
            <a:r>
              <a:rPr lang="ru-RU" i="1" dirty="0"/>
              <a:t>— по полидактилии — шестипалость (доминантный признак)</a:t>
            </a:r>
            <a:endParaRPr lang="ru-RU"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108"/>
          <p:cNvPicPr>
            <a:picLocks noChangeAspect="1" noChangeArrowheads="1"/>
          </p:cNvPicPr>
          <p:nvPr/>
        </p:nvPicPr>
        <p:blipFill>
          <a:blip r:embed="rId3" cstate="print"/>
          <a:srcRect/>
          <a:stretch>
            <a:fillRect/>
          </a:stretch>
        </p:blipFill>
        <p:spPr bwMode="auto">
          <a:xfrm>
            <a:off x="2000232" y="1500174"/>
            <a:ext cx="5545138" cy="3729038"/>
          </a:xfrm>
          <a:prstGeom prst="rect">
            <a:avLst/>
          </a:prstGeom>
          <a:noFill/>
          <a:ln w="9525">
            <a:noFill/>
            <a:miter lim="800000"/>
            <a:headEnd/>
            <a:tailEnd/>
          </a:ln>
        </p:spPr>
      </p:pic>
      <p:sp>
        <p:nvSpPr>
          <p:cNvPr id="58371" name="Text Box 4"/>
          <p:cNvSpPr txBox="1">
            <a:spLocks noChangeArrowheads="1"/>
          </p:cNvSpPr>
          <p:nvPr/>
        </p:nvSpPr>
        <p:spPr bwMode="auto">
          <a:xfrm>
            <a:off x="571472" y="5357826"/>
            <a:ext cx="8208962" cy="1169551"/>
          </a:xfrm>
          <a:prstGeom prst="rect">
            <a:avLst/>
          </a:prstGeom>
          <a:noFill/>
          <a:ln w="9525">
            <a:noFill/>
            <a:miter lim="800000"/>
            <a:headEnd/>
            <a:tailEnd/>
          </a:ln>
        </p:spPr>
        <p:txBody>
          <a:bodyPr>
            <a:spAutoFit/>
          </a:bodyPr>
          <a:lstStyle/>
          <a:p>
            <a:pPr>
              <a:spcBef>
                <a:spcPct val="50000"/>
              </a:spcBef>
            </a:pPr>
            <a:r>
              <a:rPr lang="ru-RU" sz="1400" dirty="0"/>
              <a:t>На рисунке представлена родословная семьи с хромосомными аберрациями. Среди родственников мужа - умственно отсталая сестра, а в семье брата мужа - два самопроизвольных выкидыша. Семейный анамнез показателен, в особенности с точки зрения наличия в семье самопроизвольных выкидышей и случая мертворождения с внутриутробной задержкой развития. </a:t>
            </a:r>
            <a:endParaRPr lang="ru-RU"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323850" y="692150"/>
            <a:ext cx="8532813" cy="3787775"/>
          </a:xfrm>
          <a:prstGeom prst="rect">
            <a:avLst/>
          </a:prstGeom>
          <a:noFill/>
          <a:ln w="9525">
            <a:noFill/>
            <a:miter lim="800000"/>
            <a:headEnd/>
            <a:tailEnd/>
          </a:ln>
        </p:spPr>
      </p:pic>
      <p:sp>
        <p:nvSpPr>
          <p:cNvPr id="59395" name="Text Box 3"/>
          <p:cNvSpPr txBox="1">
            <a:spLocks noChangeArrowheads="1"/>
          </p:cNvSpPr>
          <p:nvPr/>
        </p:nvSpPr>
        <p:spPr bwMode="auto">
          <a:xfrm>
            <a:off x="395288" y="4797425"/>
            <a:ext cx="8353425" cy="1200329"/>
          </a:xfrm>
          <a:prstGeom prst="rect">
            <a:avLst/>
          </a:prstGeom>
          <a:noFill/>
          <a:ln w="9525">
            <a:noFill/>
            <a:miter lim="800000"/>
            <a:headEnd/>
            <a:tailEnd/>
          </a:ln>
        </p:spPr>
        <p:txBody>
          <a:bodyPr>
            <a:spAutoFit/>
          </a:bodyPr>
          <a:lstStyle/>
          <a:p>
            <a:pPr>
              <a:spcBef>
                <a:spcPct val="50000"/>
              </a:spcBef>
            </a:pPr>
            <a:r>
              <a:rPr lang="ru-RU" b="1" dirty="0"/>
              <a:t>Родословная с </a:t>
            </a:r>
            <a:r>
              <a:rPr lang="ru-RU" b="1" dirty="0" err="1"/>
              <a:t>Х-сцепленной</a:t>
            </a:r>
            <a:r>
              <a:rPr lang="ru-RU" b="1" dirty="0"/>
              <a:t> рецессивной гемофилией В </a:t>
            </a:r>
            <a:r>
              <a:rPr lang="ru-RU" b="1" dirty="0" err="1"/>
              <a:t>в</a:t>
            </a:r>
            <a:r>
              <a:rPr lang="ru-RU" b="1" dirty="0"/>
              <a:t> европейских королевских домах. Королева Виктория (1.2) была </a:t>
            </a:r>
            <a:r>
              <a:rPr lang="ru-RU" b="1" dirty="0" err="1"/>
              <a:t>гетерозиготой</a:t>
            </a:r>
            <a:r>
              <a:rPr lang="ru-RU" b="1" dirty="0"/>
              <a:t>. Она передала мутантный ген одному </a:t>
            </a:r>
            <a:r>
              <a:rPr lang="ru-RU" b="1" dirty="0" err="1"/>
              <a:t>сыну-гемофилику</a:t>
            </a:r>
            <a:r>
              <a:rPr lang="ru-RU" b="1" dirty="0"/>
              <a:t> и трем дочерям</a:t>
            </a:r>
            <a:r>
              <a:rPr lang="ru-RU" b="1" dirty="0" smtClean="0"/>
              <a:t>.</a:t>
            </a:r>
            <a:endParaRPr lang="ru-RU" b="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24" y="1142984"/>
            <a:ext cx="7715304" cy="4801314"/>
          </a:xfrm>
          <a:prstGeom prst="rect">
            <a:avLst/>
          </a:prstGeom>
          <a:noFill/>
        </p:spPr>
        <p:txBody>
          <a:bodyPr wrap="square" rtlCol="0">
            <a:spAutoFit/>
          </a:bodyPr>
          <a:lstStyle/>
          <a:p>
            <a:r>
              <a:rPr lang="ru-RU" dirty="0" smtClean="0"/>
              <a:t>1. Сбор </a:t>
            </a:r>
            <a:r>
              <a:rPr lang="ru-RU" dirty="0"/>
              <a:t>сведений у пробанда (лицо, к которому строится родословная)  о наличии или отсутствии анализируемого признака (чаще заболевания) у его родственников и составление легенды о каждом из них (словесного описания). Для более точного результата необходимо собрать сведения о родственниках в трех-четырех поколениях.</a:t>
            </a:r>
          </a:p>
          <a:p>
            <a:r>
              <a:rPr lang="ru-RU" dirty="0"/>
              <a:t>2.Графическое изображение родословной с использованием условных обозначений. Каждый родственник пробанда получает свой шифр.</a:t>
            </a:r>
          </a:p>
          <a:p>
            <a:r>
              <a:rPr lang="ru-RU" dirty="0"/>
              <a:t>3.Анализ родословной, решающий следующие задачи:</a:t>
            </a:r>
          </a:p>
          <a:p>
            <a:r>
              <a:rPr lang="ru-RU" dirty="0"/>
              <a:t>1)  определение группы заболеваний, к которой относится исследуемая болезнь (наследственной, </a:t>
            </a:r>
            <a:r>
              <a:rPr lang="ru-RU" dirty="0" err="1"/>
              <a:t>мультифакториальной</a:t>
            </a:r>
            <a:r>
              <a:rPr lang="ru-RU" dirty="0"/>
              <a:t> или группы фенокопий);</a:t>
            </a:r>
          </a:p>
          <a:p>
            <a:r>
              <a:rPr lang="ru-RU" dirty="0"/>
              <a:t>2)  определение типа и варианта наследования;</a:t>
            </a:r>
          </a:p>
          <a:p>
            <a:r>
              <a:rPr lang="ru-RU" dirty="0"/>
              <a:t>3)  определение вероятности проявления заболевания у пробанда и других родственников.</a:t>
            </a:r>
          </a:p>
          <a:p>
            <a:endParaRPr lang="ru-RU" dirty="0"/>
          </a:p>
        </p:txBody>
      </p:sp>
      <p:sp>
        <p:nvSpPr>
          <p:cNvPr id="5" name="TextBox 4"/>
          <p:cNvSpPr txBox="1"/>
          <p:nvPr/>
        </p:nvSpPr>
        <p:spPr>
          <a:xfrm>
            <a:off x="785786" y="285728"/>
            <a:ext cx="7500990" cy="646331"/>
          </a:xfrm>
          <a:prstGeom prst="rect">
            <a:avLst/>
          </a:prstGeom>
          <a:noFill/>
        </p:spPr>
        <p:txBody>
          <a:bodyPr wrap="square" rtlCol="0">
            <a:spAutoFit/>
          </a:bodyPr>
          <a:lstStyle/>
          <a:p>
            <a:pPr algn="ctr"/>
            <a:r>
              <a:rPr lang="ru-RU" b="1" i="1" dirty="0"/>
              <a:t>Генеалогический метод, или метод анализа родословных, включает следующие этапы:</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img.lady.ru/data/aphoto/6/7/7/43941/large/239184.jpg"/>
          <p:cNvPicPr>
            <a:picLocks noChangeAspect="1" noChangeArrowheads="1"/>
          </p:cNvPicPr>
          <p:nvPr/>
        </p:nvPicPr>
        <p:blipFill>
          <a:blip r:embed="rId3" cstate="print"/>
          <a:srcRect/>
          <a:stretch>
            <a:fillRect/>
          </a:stretch>
        </p:blipFill>
        <p:spPr bwMode="auto">
          <a:xfrm>
            <a:off x="1714480" y="2285992"/>
            <a:ext cx="5786438" cy="3657607"/>
          </a:xfrm>
          <a:prstGeom prst="rect">
            <a:avLst/>
          </a:prstGeom>
          <a:noFill/>
          <a:ln w="9525">
            <a:noFill/>
            <a:miter lim="800000"/>
            <a:headEnd/>
            <a:tailEnd/>
          </a:ln>
        </p:spPr>
      </p:pic>
      <p:sp>
        <p:nvSpPr>
          <p:cNvPr id="60419" name="Text Box 3"/>
          <p:cNvSpPr txBox="1">
            <a:spLocks noChangeArrowheads="1"/>
          </p:cNvSpPr>
          <p:nvPr/>
        </p:nvSpPr>
        <p:spPr bwMode="auto">
          <a:xfrm>
            <a:off x="642910" y="357166"/>
            <a:ext cx="8208962" cy="1569660"/>
          </a:xfrm>
          <a:prstGeom prst="rect">
            <a:avLst/>
          </a:prstGeom>
          <a:noFill/>
          <a:ln w="9525">
            <a:noFill/>
            <a:miter lim="800000"/>
            <a:headEnd/>
            <a:tailEnd/>
          </a:ln>
        </p:spPr>
        <p:txBody>
          <a:bodyPr>
            <a:spAutoFit/>
          </a:bodyPr>
          <a:lstStyle/>
          <a:p>
            <a:pPr>
              <a:spcBef>
                <a:spcPct val="50000"/>
              </a:spcBef>
            </a:pPr>
            <a:r>
              <a:rPr lang="ru-RU" sz="2400" b="1" dirty="0"/>
              <a:t>Близнецовый метод</a:t>
            </a:r>
            <a:r>
              <a:rPr lang="ru-RU" sz="2400" dirty="0"/>
              <a:t> изучения генетики человека введен в медицинскую практику Ф. </a:t>
            </a:r>
            <a:r>
              <a:rPr lang="ru-RU" sz="2400" dirty="0" err="1"/>
              <a:t>Гальтоном</a:t>
            </a:r>
            <a:r>
              <a:rPr lang="ru-RU" sz="2400" dirty="0"/>
              <a:t> в 1876 г. </a:t>
            </a:r>
            <a:r>
              <a:rPr lang="ru-RU" sz="2400" dirty="0" smtClean="0"/>
              <a:t>Позволяет определить соотношение </a:t>
            </a:r>
            <a:r>
              <a:rPr lang="ru-RU" sz="2400" dirty="0"/>
              <a:t>роли генотипа и внешних условий в развитии </a:t>
            </a:r>
            <a:r>
              <a:rPr lang="ru-RU" sz="2400" dirty="0" smtClean="0"/>
              <a:t>конкретных </a:t>
            </a:r>
            <a:r>
              <a:rPr lang="ru-RU" sz="2400" dirty="0"/>
              <a:t>признаков</a:t>
            </a:r>
            <a:r>
              <a:rPr lang="ru-RU" sz="2400" dirty="0" smtClean="0"/>
              <a:t>. </a:t>
            </a:r>
            <a:endParaRPr lang="ru-RU"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6" descr="http://festival.1september.ru/articles/521650/img4.jpg"/>
          <p:cNvPicPr>
            <a:picLocks noChangeAspect="1" noChangeArrowheads="1"/>
          </p:cNvPicPr>
          <p:nvPr/>
        </p:nvPicPr>
        <p:blipFill>
          <a:blip r:embed="rId3" cstate="print"/>
          <a:srcRect/>
          <a:stretch>
            <a:fillRect/>
          </a:stretch>
        </p:blipFill>
        <p:spPr bwMode="auto">
          <a:xfrm>
            <a:off x="1857375" y="1000125"/>
            <a:ext cx="1895475" cy="2447925"/>
          </a:xfrm>
          <a:prstGeom prst="rect">
            <a:avLst/>
          </a:prstGeom>
          <a:noFill/>
          <a:ln w="9525">
            <a:noFill/>
            <a:miter lim="800000"/>
            <a:headEnd/>
            <a:tailEnd/>
          </a:ln>
        </p:spPr>
      </p:pic>
      <p:pic>
        <p:nvPicPr>
          <p:cNvPr id="61443" name="Picture 8" descr="http://festival.1september.ru/articles/521650/img5.jpg"/>
          <p:cNvPicPr>
            <a:picLocks noChangeAspect="1" noChangeArrowheads="1"/>
          </p:cNvPicPr>
          <p:nvPr/>
        </p:nvPicPr>
        <p:blipFill>
          <a:blip r:embed="rId4" cstate="print"/>
          <a:srcRect/>
          <a:stretch>
            <a:fillRect/>
          </a:stretch>
        </p:blipFill>
        <p:spPr bwMode="auto">
          <a:xfrm>
            <a:off x="4429125" y="1000125"/>
            <a:ext cx="2343150" cy="2400300"/>
          </a:xfrm>
          <a:prstGeom prst="rect">
            <a:avLst/>
          </a:prstGeom>
          <a:noFill/>
          <a:ln w="9525">
            <a:noFill/>
            <a:miter lim="800000"/>
            <a:headEnd/>
            <a:tailEnd/>
          </a:ln>
        </p:spPr>
      </p:pic>
      <p:sp>
        <p:nvSpPr>
          <p:cNvPr id="61444" name="TextBox 5"/>
          <p:cNvSpPr txBox="1">
            <a:spLocks noChangeArrowheads="1"/>
          </p:cNvSpPr>
          <p:nvPr/>
        </p:nvSpPr>
        <p:spPr bwMode="auto">
          <a:xfrm>
            <a:off x="357188" y="3714750"/>
            <a:ext cx="8429625" cy="1631950"/>
          </a:xfrm>
          <a:prstGeom prst="rect">
            <a:avLst/>
          </a:prstGeom>
          <a:noFill/>
          <a:ln w="9525">
            <a:noFill/>
            <a:miter lim="800000"/>
            <a:headEnd/>
            <a:tailEnd/>
          </a:ln>
        </p:spPr>
        <p:txBody>
          <a:bodyPr>
            <a:spAutoFit/>
          </a:bodyPr>
          <a:lstStyle/>
          <a:p>
            <a:r>
              <a:rPr lang="ru-RU" sz="2000" b="1"/>
              <a:t>Процент сходства близнецов по изучаемому признаку называется </a:t>
            </a:r>
            <a:r>
              <a:rPr lang="ru-RU" sz="2000" b="1" u="sng"/>
              <a:t>конкордантностью</a:t>
            </a:r>
            <a:r>
              <a:rPr lang="ru-RU" sz="2000" b="1"/>
              <a:t>, а процент различия - </a:t>
            </a:r>
            <a:r>
              <a:rPr lang="ru-RU" sz="2000" b="1" u="sng"/>
              <a:t>дискордантностью</a:t>
            </a:r>
            <a:r>
              <a:rPr lang="ru-RU" sz="2000" b="1"/>
              <a:t>. </a:t>
            </a:r>
          </a:p>
          <a:p>
            <a:r>
              <a:rPr lang="ru-RU" sz="2000" b="1"/>
              <a:t>Поскольку монозиготные близнецы имеют одинаковый генотип, то конкордантность у них выше, чем у дизиготных.</a:t>
            </a:r>
            <a:endParaRPr lang="ru-RU" sz="200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images.myshared.ru/286978/slide_25.jpg"/>
          <p:cNvPicPr>
            <a:picLocks noChangeAspect="1" noChangeArrowheads="1"/>
          </p:cNvPicPr>
          <p:nvPr/>
        </p:nvPicPr>
        <p:blipFill>
          <a:blip r:embed="rId3" cstate="print"/>
          <a:srcRect/>
          <a:stretch>
            <a:fillRect/>
          </a:stretch>
        </p:blipFill>
        <p:spPr bwMode="auto">
          <a:xfrm>
            <a:off x="928688" y="142875"/>
            <a:ext cx="7620000" cy="5715000"/>
          </a:xfrm>
          <a:prstGeom prst="rect">
            <a:avLst/>
          </a:prstGeom>
          <a:noFill/>
          <a:ln w="9525">
            <a:noFill/>
            <a:miter lim="800000"/>
            <a:headEnd/>
            <a:tailEnd/>
          </a:ln>
        </p:spPr>
      </p:pic>
      <p:sp>
        <p:nvSpPr>
          <p:cNvPr id="62467" name="TextBox 4"/>
          <p:cNvSpPr txBox="1">
            <a:spLocks noChangeArrowheads="1"/>
          </p:cNvSpPr>
          <p:nvPr/>
        </p:nvSpPr>
        <p:spPr bwMode="auto">
          <a:xfrm>
            <a:off x="285750" y="1785938"/>
            <a:ext cx="8572500" cy="584200"/>
          </a:xfrm>
          <a:prstGeom prst="rect">
            <a:avLst/>
          </a:prstGeom>
          <a:noFill/>
          <a:ln w="9525">
            <a:noFill/>
            <a:miter lim="800000"/>
            <a:headEnd/>
            <a:tailEnd/>
          </a:ln>
        </p:spPr>
        <p:txBody>
          <a:bodyPr>
            <a:spAutoFit/>
          </a:bodyPr>
          <a:lstStyle/>
          <a:p>
            <a:r>
              <a:rPr lang="ru-RU" sz="1600" b="1"/>
              <a:t>Для оценки роли наследственности и среды в развитии того или иного признака используется формула Хольцингера:</a:t>
            </a:r>
            <a:endParaRPr lang="ru-RU" sz="1600"/>
          </a:p>
        </p:txBody>
      </p:sp>
      <p:sp>
        <p:nvSpPr>
          <p:cNvPr id="62468" name="TextBox 5"/>
          <p:cNvSpPr txBox="1">
            <a:spLocks noChangeArrowheads="1"/>
          </p:cNvSpPr>
          <p:nvPr/>
        </p:nvSpPr>
        <p:spPr bwMode="auto">
          <a:xfrm>
            <a:off x="214313" y="5857875"/>
            <a:ext cx="8786812" cy="1077913"/>
          </a:xfrm>
          <a:prstGeom prst="rect">
            <a:avLst/>
          </a:prstGeom>
          <a:noFill/>
          <a:ln w="9525">
            <a:noFill/>
            <a:miter lim="800000"/>
            <a:headEnd/>
            <a:tailEnd/>
          </a:ln>
        </p:spPr>
        <p:txBody>
          <a:bodyPr>
            <a:spAutoFit/>
          </a:bodyPr>
          <a:lstStyle/>
          <a:p>
            <a:r>
              <a:rPr lang="ru-RU" sz="1600" b="1"/>
              <a:t>Если результат расчетов по формуле Хольцингера приближается к единице, то основная роль в развитии признака принадлежит наследственности, и наоборот, чем ближе результат к нулю, тем больше роль средовых факторов. </a:t>
            </a:r>
          </a:p>
          <a:p>
            <a:endParaRPr lang="ru-RU" sz="16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68313" y="692150"/>
            <a:ext cx="8207375" cy="5170488"/>
          </a:xfrm>
          <a:prstGeom prst="rect">
            <a:avLst/>
          </a:prstGeom>
          <a:noFill/>
          <a:ln w="9525">
            <a:noFill/>
            <a:miter lim="800000"/>
            <a:headEnd/>
            <a:tailEnd/>
          </a:ln>
        </p:spPr>
        <p:txBody>
          <a:bodyPr>
            <a:spAutoFit/>
          </a:bodyPr>
          <a:lstStyle/>
          <a:p>
            <a:pPr algn="ctr"/>
            <a:r>
              <a:rPr lang="ru-RU" sz="2400" b="1">
                <a:solidFill>
                  <a:srgbClr val="CC3300"/>
                </a:solidFill>
              </a:rPr>
              <a:t>МОДИФИКАЦИОННАЯ ИЗМЕНЧИВОСТЬ</a:t>
            </a:r>
            <a:r>
              <a:rPr lang="ru-RU" sz="2400" b="1"/>
              <a:t> </a:t>
            </a:r>
          </a:p>
          <a:p>
            <a:pPr algn="ctr"/>
            <a:endParaRPr lang="ru-RU" sz="2400" b="1"/>
          </a:p>
          <a:p>
            <a:pPr algn="ctr"/>
            <a:r>
              <a:rPr lang="ru-RU" b="1"/>
              <a:t>УСЛОВНАЯ КЛАССИФИКАЦИЯ:</a:t>
            </a:r>
          </a:p>
          <a:p>
            <a:r>
              <a:rPr lang="ru-RU" sz="2400" b="1" u="sng">
                <a:solidFill>
                  <a:schemeClr val="accent2"/>
                </a:solidFill>
              </a:rPr>
              <a:t>По изменяющимся признакам организма:</a:t>
            </a:r>
            <a:r>
              <a:rPr lang="ru-RU" sz="2400" u="sng">
                <a:solidFill>
                  <a:schemeClr val="accent2"/>
                </a:solidFill>
              </a:rPr>
              <a:t> </a:t>
            </a:r>
          </a:p>
          <a:p>
            <a:pPr lvl="1">
              <a:buFontTx/>
              <a:buChar char="•"/>
            </a:pPr>
            <a:r>
              <a:rPr lang="ru-RU" sz="2400" b="1"/>
              <a:t>морфологические изменения</a:t>
            </a:r>
          </a:p>
          <a:p>
            <a:pPr lvl="1">
              <a:buFontTx/>
              <a:buChar char="•"/>
            </a:pPr>
            <a:r>
              <a:rPr lang="ru-RU" sz="2400" b="1"/>
              <a:t>физиологические и биохимические адаптации — гомеостаз (повышение уровня эритроцитов в горах и т. д.)</a:t>
            </a:r>
          </a:p>
          <a:p>
            <a:pPr lvl="1"/>
            <a:endParaRPr lang="ru-RU" sz="2400" b="1"/>
          </a:p>
          <a:p>
            <a:r>
              <a:rPr lang="ru-RU" sz="2400" b="1" u="sng">
                <a:solidFill>
                  <a:schemeClr val="accent2"/>
                </a:solidFill>
              </a:rPr>
              <a:t>По размаху нормы реакции:</a:t>
            </a:r>
            <a:r>
              <a:rPr lang="ru-RU" sz="2400">
                <a:solidFill>
                  <a:schemeClr val="accent2"/>
                </a:solidFill>
              </a:rPr>
              <a:t> </a:t>
            </a:r>
          </a:p>
          <a:p>
            <a:pPr lvl="1">
              <a:buFontTx/>
              <a:buChar char="•"/>
            </a:pPr>
            <a:r>
              <a:rPr lang="ru-RU" sz="2400" b="1"/>
              <a:t>узкая (более характерна для качественных признаков)</a:t>
            </a:r>
          </a:p>
          <a:p>
            <a:pPr lvl="1">
              <a:buFontTx/>
              <a:buChar char="•"/>
            </a:pPr>
            <a:r>
              <a:rPr lang="ru-RU" sz="2400" b="1"/>
              <a:t>широкая (более характерна для количественных признаков)</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827088" y="476250"/>
            <a:ext cx="7848600" cy="1384300"/>
          </a:xfrm>
          <a:prstGeom prst="rect">
            <a:avLst/>
          </a:prstGeom>
          <a:noFill/>
          <a:ln w="9525">
            <a:noFill/>
            <a:miter lim="800000"/>
            <a:headEnd/>
            <a:tailEnd/>
          </a:ln>
        </p:spPr>
        <p:txBody>
          <a:bodyPr>
            <a:spAutoFit/>
          </a:bodyPr>
          <a:lstStyle/>
          <a:p>
            <a:pPr algn="ctr">
              <a:spcBef>
                <a:spcPct val="50000"/>
              </a:spcBef>
            </a:pPr>
            <a:r>
              <a:rPr lang="ru-RU" sz="2800" b="1"/>
              <a:t>Пренатальная диагностика </a:t>
            </a:r>
            <a:r>
              <a:rPr lang="ru-RU" sz="2800"/>
              <a:t>врожденных и наследственных болезней - это комплексная отрасль медицины </a:t>
            </a:r>
          </a:p>
        </p:txBody>
      </p:sp>
      <p:pic>
        <p:nvPicPr>
          <p:cNvPr id="63491" name="Picture 7" descr="http://www.medison.ru/uzi/img/a386.gif"/>
          <p:cNvPicPr>
            <a:picLocks noChangeAspect="1" noChangeArrowheads="1" noCrop="1"/>
          </p:cNvPicPr>
          <p:nvPr/>
        </p:nvPicPr>
        <p:blipFill>
          <a:blip r:embed="rId3" cstate="print"/>
          <a:srcRect/>
          <a:stretch>
            <a:fillRect/>
          </a:stretch>
        </p:blipFill>
        <p:spPr bwMode="auto">
          <a:xfrm>
            <a:off x="2000250" y="2071688"/>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357188" y="500063"/>
            <a:ext cx="8572500" cy="4211637"/>
          </a:xfrm>
          <a:prstGeom prst="rect">
            <a:avLst/>
          </a:prstGeom>
          <a:noFill/>
          <a:ln w="9525">
            <a:noFill/>
            <a:miter lim="800000"/>
            <a:headEnd/>
            <a:tailEnd/>
          </a:ln>
        </p:spPr>
        <p:txBody>
          <a:bodyPr>
            <a:spAutoFit/>
          </a:bodyPr>
          <a:lstStyle/>
          <a:p>
            <a:r>
              <a:rPr lang="ru-RU" sz="1600"/>
              <a:t> </a:t>
            </a:r>
            <a:r>
              <a:rPr lang="ru-RU"/>
              <a:t>При </a:t>
            </a:r>
            <a:r>
              <a:rPr lang="ru-RU" i="1"/>
              <a:t>организации и развитии системы пренатальной диагностики</a:t>
            </a:r>
            <a:r>
              <a:rPr lang="ru-RU"/>
              <a:t> должны выполняться следующие условия: </a:t>
            </a:r>
            <a:br>
              <a:rPr lang="ru-RU"/>
            </a:br>
            <a:r>
              <a:rPr lang="ru-RU"/>
              <a:t>- Диагностические процедуры должны быть безопасными для здоровья матери и плода; </a:t>
            </a:r>
            <a:br>
              <a:rPr lang="ru-RU"/>
            </a:br>
            <a:r>
              <a:rPr lang="ru-RU"/>
              <a:t>- процедура не должна повышать вероятность потери плода сразу или после ее проведения в отдаленный период; </a:t>
            </a:r>
            <a:br>
              <a:rPr lang="ru-RU"/>
            </a:br>
            <a:r>
              <a:rPr lang="ru-RU"/>
              <a:t>- Врачи, владеющие техникой пренатальной диагностики, должны знать вероятность постановки псевдо-положительных или ложноотрицательных диагнозов </a:t>
            </a:r>
          </a:p>
          <a:p>
            <a:pPr>
              <a:buFontTx/>
              <a:buChar char="-"/>
            </a:pPr>
            <a:r>
              <a:rPr lang="ru-RU"/>
              <a:t>Специалисты должны знать диагностические ограничения метода </a:t>
            </a:r>
          </a:p>
          <a:p>
            <a:pPr>
              <a:buFontTx/>
              <a:buChar char="-"/>
            </a:pPr>
            <a:r>
              <a:rPr lang="ru-RU"/>
              <a:t> Группа специалистов должна строго придерживаться стандартов проведения процедур и лабораторных анализов, осуществлять текущий контроль качества работы, а также иметь статистику завершения беременностей и разногласий диагнозов (контроль после абортов или после рождения).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3"/>
          <p:cNvSpPr txBox="1">
            <a:spLocks noChangeArrowheads="1"/>
          </p:cNvSpPr>
          <p:nvPr/>
        </p:nvSpPr>
        <p:spPr bwMode="auto">
          <a:xfrm>
            <a:off x="214313" y="1500188"/>
            <a:ext cx="8572500" cy="3108325"/>
          </a:xfrm>
          <a:prstGeom prst="rect">
            <a:avLst/>
          </a:prstGeom>
          <a:noFill/>
          <a:ln w="9525">
            <a:noFill/>
            <a:miter lim="800000"/>
            <a:headEnd/>
            <a:tailEnd/>
          </a:ln>
        </p:spPr>
        <p:txBody>
          <a:bodyPr>
            <a:spAutoFit/>
          </a:bodyPr>
          <a:lstStyle/>
          <a:p>
            <a:r>
              <a:rPr lang="ru-RU" sz="1600"/>
              <a:t> </a:t>
            </a:r>
            <a:br>
              <a:rPr lang="ru-RU" sz="1600"/>
            </a:br>
            <a:r>
              <a:rPr lang="ru-RU" sz="2000" i="1"/>
              <a:t>Пренатальная диагностика должна включать два этапа: </a:t>
            </a:r>
            <a:r>
              <a:rPr lang="ru-RU" sz="2000"/>
              <a:t/>
            </a:r>
            <a:br>
              <a:rPr lang="ru-RU" sz="2000"/>
            </a:br>
            <a:r>
              <a:rPr lang="ru-RU" sz="2000"/>
              <a:t>- первый этап - выявление женщин (точнее, семей) с повышенным риском неблагоприятного, в генетическом плане, результата беременности при медикогенетическом консультировании или первичном обследовании всех беременных, в том числе с использованием скрининг методов; </a:t>
            </a:r>
            <a:br>
              <a:rPr lang="ru-RU" sz="2000"/>
            </a:br>
            <a:r>
              <a:rPr lang="ru-RU" sz="2000"/>
              <a:t>- второй этап - собственно пренатальная диагностика. Анализы проводятся только женщинам, имеющим факторы риска; </a:t>
            </a:r>
            <a:br>
              <a:rPr lang="ru-RU" sz="2000"/>
            </a:br>
            <a:endParaRPr lang="ru-RU" sz="20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357188" y="928688"/>
            <a:ext cx="8501062" cy="4800600"/>
          </a:xfrm>
          <a:prstGeom prst="rect">
            <a:avLst/>
          </a:prstGeom>
          <a:noFill/>
          <a:ln w="9525">
            <a:noFill/>
            <a:miter lim="800000"/>
            <a:headEnd/>
            <a:tailEnd/>
          </a:ln>
        </p:spPr>
        <p:txBody>
          <a:bodyPr>
            <a:spAutoFit/>
          </a:bodyPr>
          <a:lstStyle/>
          <a:p>
            <a:r>
              <a:rPr lang="ru-RU" b="1"/>
              <a:t>Показания к проведению пренатальной диагностики: </a:t>
            </a:r>
            <a:r>
              <a:rPr lang="ru-RU"/>
              <a:t/>
            </a:r>
            <a:br>
              <a:rPr lang="ru-RU"/>
            </a:br>
            <a:r>
              <a:rPr lang="ru-RU"/>
              <a:t>      1. Возраст матери  35 лет;</a:t>
            </a:r>
            <a:br>
              <a:rPr lang="ru-RU"/>
            </a:br>
            <a:r>
              <a:rPr lang="ru-RU"/>
              <a:t>     2. Наличие в семье предыдущего ребенка с хромосомной патологией, в том числе с синдромом Дауна (предшествующий анеусомик); </a:t>
            </a:r>
            <a:br>
              <a:rPr lang="ru-RU"/>
            </a:br>
            <a:r>
              <a:rPr lang="ru-RU"/>
              <a:t>      3. Перестройки родительских хромосом;</a:t>
            </a:r>
            <a:br>
              <a:rPr lang="ru-RU"/>
            </a:br>
            <a:r>
              <a:rPr lang="ru-RU"/>
              <a:t>      4. Наличие у семьи заболеваний, которые наследуются, сцеплено с полом; </a:t>
            </a:r>
            <a:br>
              <a:rPr lang="ru-RU"/>
            </a:br>
            <a:r>
              <a:rPr lang="ru-RU"/>
              <a:t>      5. Синдром фрагильной (ломкой) Х-хромосомы (синдром Мартина-Белл, вторичная перетяжка на длинном плече Х-хромосомы в локусе </a:t>
            </a:r>
            <a:r>
              <a:rPr lang="ru-RU" i="1"/>
              <a:t>Xq27-28, заболевание харктеризуется сцепленной с полом умственной отсталостью</a:t>
            </a:r>
            <a:r>
              <a:rPr lang="ru-RU"/>
              <a:t>); </a:t>
            </a:r>
            <a:br>
              <a:rPr lang="ru-RU"/>
            </a:br>
            <a:r>
              <a:rPr lang="ru-RU"/>
              <a:t>      6. Гемоглобинопатии; </a:t>
            </a:r>
            <a:br>
              <a:rPr lang="ru-RU"/>
            </a:br>
            <a:r>
              <a:rPr lang="ru-RU"/>
              <a:t>      7. Врожденные ошибки метаболизма. </a:t>
            </a:r>
            <a:br>
              <a:rPr lang="ru-RU"/>
            </a:br>
            <a:r>
              <a:rPr lang="ru-RU"/>
              <a:t>      8. Различные наследственные заболевания, диагностируемые методом сцепления с ДНК-маркерами; </a:t>
            </a:r>
            <a:br>
              <a:rPr lang="ru-RU"/>
            </a:br>
            <a:r>
              <a:rPr lang="ru-RU"/>
              <a:t>      9. Дефекты нервной трубки. </a:t>
            </a:r>
            <a:br>
              <a:rPr lang="ru-RU"/>
            </a:br>
            <a:r>
              <a:rPr lang="ru-RU"/>
              <a:t>    10. Другие показания для цитогенетической пренатальной диагностики.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Картинка 78 из 3674">
            <a:hlinkClick r:id="rId3"/>
          </p:cNvPr>
          <p:cNvPicPr>
            <a:picLocks noChangeAspect="1" noChangeArrowheads="1"/>
          </p:cNvPicPr>
          <p:nvPr/>
        </p:nvPicPr>
        <p:blipFill>
          <a:blip r:embed="rId4" cstate="print"/>
          <a:srcRect/>
          <a:stretch>
            <a:fillRect/>
          </a:stretch>
        </p:blipFill>
        <p:spPr bwMode="auto">
          <a:xfrm>
            <a:off x="71438" y="0"/>
            <a:ext cx="3724275" cy="3810000"/>
          </a:xfrm>
          <a:prstGeom prst="rect">
            <a:avLst/>
          </a:prstGeom>
          <a:noFill/>
          <a:ln w="9525">
            <a:noFill/>
            <a:miter lim="800000"/>
            <a:headEnd/>
            <a:tailEnd/>
          </a:ln>
        </p:spPr>
      </p:pic>
      <p:sp>
        <p:nvSpPr>
          <p:cNvPr id="67587" name="TextBox 3"/>
          <p:cNvSpPr txBox="1">
            <a:spLocks noChangeArrowheads="1"/>
          </p:cNvSpPr>
          <p:nvPr/>
        </p:nvSpPr>
        <p:spPr bwMode="auto">
          <a:xfrm>
            <a:off x="4071938" y="1000125"/>
            <a:ext cx="4929187" cy="2616200"/>
          </a:xfrm>
          <a:prstGeom prst="rect">
            <a:avLst/>
          </a:prstGeom>
          <a:noFill/>
          <a:ln w="9525">
            <a:noFill/>
            <a:miter lim="800000"/>
            <a:headEnd/>
            <a:tailEnd/>
          </a:ln>
        </p:spPr>
        <p:txBody>
          <a:bodyPr>
            <a:spAutoFit/>
          </a:bodyPr>
          <a:lstStyle/>
          <a:p>
            <a:endParaRPr lang="ru-RU"/>
          </a:p>
          <a:p>
            <a:r>
              <a:rPr lang="ru-RU" sz="2000" b="1"/>
              <a:t>Методы пренатальной диагностики:</a:t>
            </a:r>
          </a:p>
          <a:p>
            <a:pPr>
              <a:buFont typeface="Arial" charset="0"/>
              <a:buChar char="•"/>
            </a:pPr>
            <a:r>
              <a:rPr lang="ru-RU" b="1" i="1"/>
              <a:t>ультразвуковая диагностика</a:t>
            </a:r>
            <a:r>
              <a:rPr lang="ru-RU"/>
              <a:t> (УЗИ), </a:t>
            </a:r>
          </a:p>
          <a:p>
            <a:pPr>
              <a:buFont typeface="Arial" charset="0"/>
              <a:buChar char="•"/>
            </a:pPr>
            <a:r>
              <a:rPr lang="ru-RU" b="1" i="1"/>
              <a:t>оперативная техника</a:t>
            </a:r>
            <a:r>
              <a:rPr lang="ru-RU"/>
              <a:t> (хорионбиопсию, амнио-и кордоцентез, биопсию мышц и кожи плода), </a:t>
            </a:r>
          </a:p>
          <a:p>
            <a:pPr>
              <a:buFont typeface="Arial" charset="0"/>
              <a:buChar char="•"/>
            </a:pPr>
            <a:r>
              <a:rPr lang="ru-RU" b="1" i="1"/>
              <a:t>лабораторная диагностика </a:t>
            </a:r>
            <a:r>
              <a:rPr lang="ru-RU"/>
              <a:t>(цитогенетические, биохимические, молекулярно-генетические). </a:t>
            </a:r>
          </a:p>
        </p:txBody>
      </p:sp>
      <p:pic>
        <p:nvPicPr>
          <p:cNvPr id="67588" name="Picture 2" descr="http://www.colady.ru/wp-content/uploads/2012/07/plod9.jpg"/>
          <p:cNvPicPr>
            <a:picLocks noChangeAspect="1" noChangeArrowheads="1"/>
          </p:cNvPicPr>
          <p:nvPr/>
        </p:nvPicPr>
        <p:blipFill>
          <a:blip r:embed="rId5" cstate="print"/>
          <a:srcRect/>
          <a:stretch>
            <a:fillRect/>
          </a:stretch>
        </p:blipFill>
        <p:spPr bwMode="auto">
          <a:xfrm>
            <a:off x="3390900" y="4143375"/>
            <a:ext cx="5753100"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Картинка 30 из 99">
            <a:hlinkClick r:id="rId3"/>
          </p:cNvPr>
          <p:cNvPicPr>
            <a:picLocks noChangeAspect="1" noChangeArrowheads="1"/>
          </p:cNvPicPr>
          <p:nvPr/>
        </p:nvPicPr>
        <p:blipFill>
          <a:blip r:embed="rId4" cstate="print"/>
          <a:srcRect/>
          <a:stretch>
            <a:fillRect/>
          </a:stretch>
        </p:blipFill>
        <p:spPr bwMode="auto">
          <a:xfrm>
            <a:off x="1785938" y="1357313"/>
            <a:ext cx="5076825" cy="3695700"/>
          </a:xfrm>
          <a:prstGeom prst="rect">
            <a:avLst/>
          </a:prstGeom>
          <a:noFill/>
          <a:ln w="9525">
            <a:noFill/>
            <a:miter lim="800000"/>
            <a:headEnd/>
            <a:tailEnd/>
          </a:ln>
        </p:spPr>
      </p:pic>
      <p:sp>
        <p:nvSpPr>
          <p:cNvPr id="68611" name="Text Box 4"/>
          <p:cNvSpPr txBox="1">
            <a:spLocks noChangeArrowheads="1"/>
          </p:cNvSpPr>
          <p:nvPr/>
        </p:nvSpPr>
        <p:spPr bwMode="auto">
          <a:xfrm>
            <a:off x="827088" y="476250"/>
            <a:ext cx="7848600" cy="366713"/>
          </a:xfrm>
          <a:prstGeom prst="rect">
            <a:avLst/>
          </a:prstGeom>
          <a:noFill/>
          <a:ln w="9525">
            <a:noFill/>
            <a:miter lim="800000"/>
            <a:headEnd/>
            <a:tailEnd/>
          </a:ln>
        </p:spPr>
        <p:txBody>
          <a:bodyPr>
            <a:spAutoFit/>
          </a:bodyPr>
          <a:lstStyle/>
          <a:p>
            <a:pPr algn="ctr">
              <a:spcBef>
                <a:spcPct val="50000"/>
              </a:spcBef>
            </a:pPr>
            <a:r>
              <a:rPr lang="ru-RU" b="1"/>
              <a:t>Амниоцентез</a:t>
            </a:r>
            <a:r>
              <a:rPr lang="ru-RU"/>
              <a:t> </a:t>
            </a:r>
          </a:p>
        </p:txBody>
      </p:sp>
      <p:sp>
        <p:nvSpPr>
          <p:cNvPr id="68612" name="TextBox 5"/>
          <p:cNvSpPr txBox="1">
            <a:spLocks noChangeArrowheads="1"/>
          </p:cNvSpPr>
          <p:nvPr/>
        </p:nvSpPr>
        <p:spPr bwMode="auto">
          <a:xfrm>
            <a:off x="6858000" y="642938"/>
            <a:ext cx="2143125" cy="1816100"/>
          </a:xfrm>
          <a:prstGeom prst="rect">
            <a:avLst/>
          </a:prstGeom>
          <a:noFill/>
          <a:ln w="9525">
            <a:solidFill>
              <a:schemeClr val="tx1"/>
            </a:solidFill>
            <a:miter lim="800000"/>
            <a:headEnd/>
            <a:tailEnd/>
          </a:ln>
        </p:spPr>
        <p:txBody>
          <a:bodyPr>
            <a:spAutoFit/>
          </a:bodyPr>
          <a:lstStyle/>
          <a:p>
            <a:r>
              <a:rPr lang="ru-RU" sz="1600"/>
              <a:t>Биохимическое исследование околоплодных вод на выявление маркеров генетического заболевания</a:t>
            </a:r>
          </a:p>
        </p:txBody>
      </p:sp>
      <p:sp>
        <p:nvSpPr>
          <p:cNvPr id="68613" name="TextBox 6"/>
          <p:cNvSpPr txBox="1">
            <a:spLocks noChangeArrowheads="1"/>
          </p:cNvSpPr>
          <p:nvPr/>
        </p:nvSpPr>
        <p:spPr bwMode="auto">
          <a:xfrm>
            <a:off x="6572250" y="4643438"/>
            <a:ext cx="2357438" cy="1570037"/>
          </a:xfrm>
          <a:prstGeom prst="rect">
            <a:avLst/>
          </a:prstGeom>
          <a:noFill/>
          <a:ln w="9525">
            <a:solidFill>
              <a:schemeClr val="tx1"/>
            </a:solidFill>
            <a:miter lim="800000"/>
            <a:headEnd/>
            <a:tailEnd/>
          </a:ln>
        </p:spPr>
        <p:txBody>
          <a:bodyPr>
            <a:spAutoFit/>
          </a:bodyPr>
          <a:lstStyle/>
          <a:p>
            <a:r>
              <a:rPr lang="ru-RU" sz="1600"/>
              <a:t>Кариотипирование клеток плода – выявление геномного или хромосомного наследственного заболевания</a:t>
            </a:r>
          </a:p>
        </p:txBody>
      </p:sp>
      <p:cxnSp>
        <p:nvCxnSpPr>
          <p:cNvPr id="9" name="Прямая со стрелкой 8"/>
          <p:cNvCxnSpPr/>
          <p:nvPr/>
        </p:nvCxnSpPr>
        <p:spPr>
          <a:xfrm flipV="1">
            <a:off x="4643438" y="1357313"/>
            <a:ext cx="2143125" cy="200025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3929063" y="3429000"/>
            <a:ext cx="2643187" cy="1643063"/>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4414" y="2428868"/>
            <a:ext cx="6786610" cy="1077218"/>
          </a:xfrm>
          <a:prstGeom prst="rect">
            <a:avLst/>
          </a:prstGeom>
          <a:noFill/>
        </p:spPr>
        <p:txBody>
          <a:bodyPr wrap="square" rtlCol="0">
            <a:spAutoFit/>
          </a:bodyPr>
          <a:lstStyle/>
          <a:p>
            <a:pPr algn="ctr"/>
            <a:r>
              <a:rPr lang="ru-RU" sz="3200" b="1" dirty="0" smtClean="0"/>
              <a:t>ЦИТОГЕНЕТИЧЕСКИЕ МЕТОДЫ</a:t>
            </a:r>
            <a:r>
              <a:rPr lang="ru-RU" sz="3200" dirty="0" smtClean="0"/>
              <a:t> </a:t>
            </a:r>
          </a:p>
          <a:p>
            <a:endParaRPr lang="ru-RU" sz="3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4348" y="785794"/>
            <a:ext cx="7858180" cy="4801314"/>
          </a:xfrm>
          <a:prstGeom prst="rect">
            <a:avLst/>
          </a:prstGeom>
          <a:noFill/>
        </p:spPr>
        <p:txBody>
          <a:bodyPr wrap="square" rtlCol="0">
            <a:spAutoFit/>
          </a:bodyPr>
          <a:lstStyle/>
          <a:p>
            <a:r>
              <a:rPr lang="ru-RU" dirty="0"/>
              <a:t>Цитологические методы связаны с проведением окрашивания цитологического материала и последующей микроскопией. </a:t>
            </a:r>
            <a:endParaRPr lang="ru-RU" dirty="0" smtClean="0"/>
          </a:p>
          <a:p>
            <a:r>
              <a:rPr lang="ru-RU" dirty="0" smtClean="0"/>
              <a:t>В </a:t>
            </a:r>
            <a:r>
              <a:rPr lang="ru-RU" dirty="0"/>
              <a:t>эту группу методов входят:</a:t>
            </a:r>
          </a:p>
          <a:p>
            <a:r>
              <a:rPr lang="ru-RU" dirty="0"/>
              <a:t>1)  метод определения Х-хроматина </a:t>
            </a:r>
            <a:r>
              <a:rPr lang="ru-RU" dirty="0" err="1"/>
              <a:t>интерфазных</a:t>
            </a:r>
            <a:r>
              <a:rPr lang="ru-RU" dirty="0"/>
              <a:t> хромосом путем окрашивания </a:t>
            </a:r>
            <a:r>
              <a:rPr lang="ru-RU" dirty="0" err="1"/>
              <a:t>нефлюоресцентными</a:t>
            </a:r>
            <a:r>
              <a:rPr lang="ru-RU" dirty="0"/>
              <a:t> или </a:t>
            </a:r>
            <a:r>
              <a:rPr lang="ru-RU" dirty="0" err="1"/>
              <a:t>флюоресцентными</a:t>
            </a:r>
            <a:r>
              <a:rPr lang="ru-RU" dirty="0"/>
              <a:t> красителями;</a:t>
            </a:r>
          </a:p>
          <a:p>
            <a:r>
              <a:rPr lang="ru-RU" dirty="0"/>
              <a:t>2)  метод определения Y-хроматина </a:t>
            </a:r>
            <a:r>
              <a:rPr lang="ru-RU" dirty="0" err="1"/>
              <a:t>интерфазных</a:t>
            </a:r>
            <a:r>
              <a:rPr lang="ru-RU" dirty="0"/>
              <a:t> хромосом окрашиванием </a:t>
            </a:r>
            <a:r>
              <a:rPr lang="ru-RU" dirty="0" err="1"/>
              <a:t>флюоресцентными</a:t>
            </a:r>
            <a:r>
              <a:rPr lang="ru-RU" dirty="0"/>
              <a:t> красителями;</a:t>
            </a:r>
          </a:p>
          <a:p>
            <a:r>
              <a:rPr lang="ru-RU" dirty="0"/>
              <a:t>3)  рутинный метод окрашивания метафазных хромосом для определения количества и групповой принадлежности хромосом, идентификации 1, 2, 3, 9, 16 хромосом и Y-хромосомы;</a:t>
            </a:r>
          </a:p>
          <a:p>
            <a:r>
              <a:rPr lang="ru-RU" dirty="0"/>
              <a:t>4)  метод дифференциального окрашивания метафазных хромосом для идентификации всех хромосом по особенностям поперечной </a:t>
            </a:r>
            <a:r>
              <a:rPr lang="ru-RU" dirty="0" err="1"/>
              <a:t>исчерченности</a:t>
            </a:r>
            <a:r>
              <a:rPr lang="ru-RU" dirty="0"/>
              <a:t>. В этом методе чаще всего для микроскопии используются лимфоциты, фибробласты, клетки костного мозга, половые клетки, клетки волосяной луковицы.</a:t>
            </a:r>
          </a:p>
          <a:p>
            <a:endParaRPr lang="ru-RU"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Картинка 1 из 7">
            <a:hlinkClick r:id="rId3"/>
          </p:cNvPr>
          <p:cNvPicPr>
            <a:picLocks noChangeAspect="1" noChangeArrowheads="1"/>
          </p:cNvPicPr>
          <p:nvPr/>
        </p:nvPicPr>
        <p:blipFill>
          <a:blip r:embed="rId4" cstate="print"/>
          <a:srcRect/>
          <a:stretch>
            <a:fillRect/>
          </a:stretch>
        </p:blipFill>
        <p:spPr bwMode="auto">
          <a:xfrm>
            <a:off x="1500188" y="1714500"/>
            <a:ext cx="3609975" cy="2581275"/>
          </a:xfrm>
          <a:prstGeom prst="rect">
            <a:avLst/>
          </a:prstGeom>
          <a:noFill/>
          <a:ln w="9525">
            <a:noFill/>
            <a:miter lim="800000"/>
            <a:headEnd/>
            <a:tailEnd/>
          </a:ln>
        </p:spPr>
      </p:pic>
      <p:sp>
        <p:nvSpPr>
          <p:cNvPr id="70659" name="Text Box 4"/>
          <p:cNvSpPr txBox="1">
            <a:spLocks noChangeArrowheads="1"/>
          </p:cNvSpPr>
          <p:nvPr/>
        </p:nvSpPr>
        <p:spPr bwMode="auto">
          <a:xfrm>
            <a:off x="1116013" y="404813"/>
            <a:ext cx="7272337" cy="457200"/>
          </a:xfrm>
          <a:prstGeom prst="rect">
            <a:avLst/>
          </a:prstGeom>
          <a:noFill/>
          <a:ln w="9525">
            <a:noFill/>
            <a:miter lim="800000"/>
            <a:headEnd/>
            <a:tailEnd/>
          </a:ln>
        </p:spPr>
        <p:txBody>
          <a:bodyPr>
            <a:spAutoFit/>
          </a:bodyPr>
          <a:lstStyle/>
          <a:p>
            <a:pPr algn="ctr">
              <a:spcBef>
                <a:spcPct val="50000"/>
              </a:spcBef>
            </a:pPr>
            <a:r>
              <a:rPr lang="ru-RU" sz="2400" b="1"/>
              <a:t>Определение тельца Бара и </a:t>
            </a:r>
            <a:r>
              <a:rPr lang="en-US" sz="2400" b="1"/>
              <a:t>f</a:t>
            </a:r>
            <a:r>
              <a:rPr lang="ru-RU" sz="2400" b="1"/>
              <a:t>-тельца</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http://www.urologi.ru/books/images/tmpAD62-132.jpg"/>
          <p:cNvPicPr>
            <a:picLocks noChangeAspect="1" noChangeArrowheads="1"/>
          </p:cNvPicPr>
          <p:nvPr/>
        </p:nvPicPr>
        <p:blipFill>
          <a:blip r:embed="rId2" cstate="print"/>
          <a:srcRect/>
          <a:stretch>
            <a:fillRect/>
          </a:stretch>
        </p:blipFill>
        <p:spPr bwMode="auto">
          <a:xfrm>
            <a:off x="1071538" y="1000108"/>
            <a:ext cx="6858048" cy="5495112"/>
          </a:xfrm>
          <a:prstGeom prst="rect">
            <a:avLst/>
          </a:prstGeom>
          <a:noFill/>
        </p:spPr>
      </p:pic>
      <p:sp>
        <p:nvSpPr>
          <p:cNvPr id="5" name="TextBox 4"/>
          <p:cNvSpPr txBox="1"/>
          <p:nvPr/>
        </p:nvSpPr>
        <p:spPr>
          <a:xfrm>
            <a:off x="1643042" y="214290"/>
            <a:ext cx="5857916" cy="461665"/>
          </a:xfrm>
          <a:prstGeom prst="rect">
            <a:avLst/>
          </a:prstGeom>
          <a:noFill/>
        </p:spPr>
        <p:txBody>
          <a:bodyPr wrap="square" rtlCol="0">
            <a:spAutoFit/>
          </a:bodyPr>
          <a:lstStyle/>
          <a:p>
            <a:pPr algn="ctr"/>
            <a:r>
              <a:rPr lang="ru-RU" sz="2400" b="1" dirty="0" smtClean="0"/>
              <a:t>Метод </a:t>
            </a:r>
            <a:r>
              <a:rPr lang="ru-RU" sz="2400" b="1" dirty="0" err="1" smtClean="0"/>
              <a:t>кариотипирования</a:t>
            </a:r>
            <a:endParaRPr lang="ru-RU"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28625" y="285750"/>
            <a:ext cx="8207375" cy="6127750"/>
          </a:xfrm>
          <a:prstGeom prst="rect">
            <a:avLst/>
          </a:prstGeom>
          <a:noFill/>
          <a:ln w="9525">
            <a:noFill/>
            <a:miter lim="800000"/>
            <a:headEnd/>
            <a:tailEnd/>
          </a:ln>
        </p:spPr>
        <p:txBody>
          <a:bodyPr>
            <a:spAutoFit/>
          </a:bodyPr>
          <a:lstStyle/>
          <a:p>
            <a:pPr algn="ctr"/>
            <a:r>
              <a:rPr lang="ru-RU" b="1">
                <a:solidFill>
                  <a:srgbClr val="CC3300"/>
                </a:solidFill>
              </a:rPr>
              <a:t>УСЛОВНАЯ КЛАССИФИКАЦИЯ МОДИФИКАЦИОННОЙ ИЗМЕНЧИВОСТИ (продолжение)</a:t>
            </a:r>
          </a:p>
          <a:p>
            <a:r>
              <a:rPr lang="ru-RU" sz="2000" b="1" u="sng">
                <a:solidFill>
                  <a:schemeClr val="accent2"/>
                </a:solidFill>
              </a:rPr>
              <a:t>По значению: </a:t>
            </a:r>
          </a:p>
          <a:p>
            <a:pPr lvl="1">
              <a:buFontTx/>
              <a:buChar char="•"/>
            </a:pPr>
            <a:r>
              <a:rPr lang="ru-RU" sz="2000" b="1" u="sng"/>
              <a:t>модификации</a:t>
            </a:r>
            <a:r>
              <a:rPr lang="ru-RU" sz="2000" b="1"/>
              <a:t> (полезные для организма — проявляются как приспособительная реакция на условия окружающей среды)</a:t>
            </a:r>
          </a:p>
          <a:p>
            <a:pPr lvl="1">
              <a:buFontTx/>
              <a:buChar char="•"/>
            </a:pPr>
            <a:r>
              <a:rPr lang="ru-RU" sz="2000" b="1" u="sng"/>
              <a:t>морфозы</a:t>
            </a:r>
            <a:r>
              <a:rPr lang="ru-RU" sz="2000" b="1"/>
              <a:t> (ненаследственные изменения фенотипа под влиянием экстремальных факторов окружающей среды или модификации, возникающие как выражение вновь возникших мутаций, не имеющие приспособительного характера) </a:t>
            </a:r>
          </a:p>
          <a:p>
            <a:pPr lvl="1">
              <a:buFontTx/>
              <a:buChar char="•"/>
            </a:pPr>
            <a:r>
              <a:rPr lang="ru-RU" sz="2000" b="1" u="sng"/>
              <a:t>фенокопии</a:t>
            </a:r>
            <a:r>
              <a:rPr lang="ru-RU" sz="2000" b="1"/>
              <a:t> (различные ненаследственные изменения, копирующие проявление различных мутаций)— разновидность морфозов</a:t>
            </a:r>
          </a:p>
          <a:p>
            <a:r>
              <a:rPr lang="ru-RU" sz="2000" b="1" u="sng">
                <a:solidFill>
                  <a:schemeClr val="accent2"/>
                </a:solidFill>
              </a:rPr>
              <a:t>По длительности: </a:t>
            </a:r>
          </a:p>
          <a:p>
            <a:pPr lvl="1">
              <a:buFontTx/>
              <a:buChar char="•"/>
            </a:pPr>
            <a:r>
              <a:rPr lang="ru-RU" sz="2000" b="1"/>
              <a:t>имеется лишь у особи или группы особей, которые подверглись влиянию окружающей среды (не наследуются)</a:t>
            </a:r>
          </a:p>
          <a:p>
            <a:pPr lvl="1">
              <a:buFontTx/>
              <a:buChar char="•"/>
            </a:pPr>
            <a:r>
              <a:rPr lang="ru-RU" sz="2000" b="1"/>
              <a:t>длительные модификации — сохраняются на два-три поколения</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357166"/>
            <a:ext cx="7500990" cy="3508653"/>
          </a:xfrm>
          <a:prstGeom prst="rect">
            <a:avLst/>
          </a:prstGeom>
          <a:noFill/>
        </p:spPr>
        <p:txBody>
          <a:bodyPr wrap="square" rtlCol="0">
            <a:spAutoFit/>
          </a:bodyPr>
          <a:lstStyle/>
          <a:p>
            <a:r>
              <a:rPr lang="ru-RU" sz="2400" b="1" dirty="0" smtClean="0"/>
              <a:t>Биохимические методы</a:t>
            </a:r>
            <a:r>
              <a:rPr lang="ru-RU" i="1" dirty="0" smtClean="0"/>
              <a:t>.</a:t>
            </a:r>
            <a:r>
              <a:rPr lang="ru-RU" i="1" dirty="0"/>
              <a:t> </a:t>
            </a:r>
            <a:r>
              <a:rPr lang="ru-RU" dirty="0" smtClean="0"/>
              <a:t>Позволяют </a:t>
            </a:r>
            <a:r>
              <a:rPr lang="ru-RU" dirty="0"/>
              <a:t>выявить либо аномальные белки-ферменты, либо промежуточные продукты обмена, свидетельствующие о наличии болезни. Сегодня установлено более 1 тыс. заболеваний и нарушений обмена веществ у человека, имеющих наследственную природу</a:t>
            </a:r>
            <a:r>
              <a:rPr lang="ru-RU" dirty="0" smtClean="0"/>
              <a:t>.</a:t>
            </a:r>
          </a:p>
          <a:p>
            <a:endParaRPr lang="ru-RU" dirty="0"/>
          </a:p>
          <a:p>
            <a:r>
              <a:rPr lang="ru-RU" dirty="0"/>
              <a:t>Все биохимические методы делят </a:t>
            </a:r>
            <a:r>
              <a:rPr lang="ru-RU" dirty="0" smtClean="0"/>
              <a:t>на:</a:t>
            </a:r>
          </a:p>
          <a:p>
            <a:r>
              <a:rPr lang="ru-RU" dirty="0" smtClean="0"/>
              <a:t>качественные</a:t>
            </a:r>
            <a:r>
              <a:rPr lang="ru-RU" dirty="0"/>
              <a:t>, </a:t>
            </a:r>
            <a:endParaRPr lang="ru-RU" dirty="0" smtClean="0"/>
          </a:p>
          <a:p>
            <a:r>
              <a:rPr lang="ru-RU" dirty="0" smtClean="0"/>
              <a:t>количественные </a:t>
            </a:r>
            <a:r>
              <a:rPr lang="ru-RU" dirty="0"/>
              <a:t>и </a:t>
            </a:r>
            <a:endParaRPr lang="ru-RU" dirty="0" smtClean="0"/>
          </a:p>
          <a:p>
            <a:r>
              <a:rPr lang="ru-RU" dirty="0" smtClean="0"/>
              <a:t>полуколичественные</a:t>
            </a:r>
            <a:r>
              <a:rPr lang="ru-RU" dirty="0"/>
              <a:t>. </a:t>
            </a:r>
            <a:endParaRPr lang="ru-RU" dirty="0" smtClean="0"/>
          </a:p>
          <a:p>
            <a:endParaRPr lang="ru-RU" dirty="0"/>
          </a:p>
          <a:p>
            <a:r>
              <a:rPr lang="ru-RU" dirty="0" smtClean="0"/>
              <a:t>Для </a:t>
            </a:r>
            <a:r>
              <a:rPr lang="ru-RU" dirty="0"/>
              <a:t>исследования </a:t>
            </a:r>
            <a:r>
              <a:rPr lang="ru-RU" dirty="0" smtClean="0"/>
              <a:t>берут </a:t>
            </a:r>
            <a:r>
              <a:rPr lang="ru-RU" dirty="0"/>
              <a:t>кровь, </a:t>
            </a:r>
            <a:r>
              <a:rPr lang="ru-RU" dirty="0" smtClean="0"/>
              <a:t>мочу </a:t>
            </a:r>
            <a:r>
              <a:rPr lang="ru-RU" dirty="0"/>
              <a:t>или </a:t>
            </a:r>
            <a:r>
              <a:rPr lang="ru-RU" dirty="0" smtClean="0"/>
              <a:t>амниотическую </a:t>
            </a:r>
            <a:r>
              <a:rPr lang="ru-RU" dirty="0"/>
              <a:t>жидкость.</a:t>
            </a:r>
          </a:p>
        </p:txBody>
      </p:sp>
      <p:sp>
        <p:nvSpPr>
          <p:cNvPr id="5" name="TextBox 4"/>
          <p:cNvSpPr txBox="1"/>
          <p:nvPr/>
        </p:nvSpPr>
        <p:spPr>
          <a:xfrm>
            <a:off x="1000100" y="4143380"/>
            <a:ext cx="7429552" cy="2308324"/>
          </a:xfrm>
          <a:prstGeom prst="rect">
            <a:avLst/>
          </a:prstGeom>
          <a:noFill/>
        </p:spPr>
        <p:txBody>
          <a:bodyPr wrap="square" rtlCol="0">
            <a:spAutoFit/>
          </a:bodyPr>
          <a:lstStyle/>
          <a:p>
            <a:r>
              <a:rPr lang="ru-RU" dirty="0"/>
              <a:t>Показания для применения биохимических методов:</a:t>
            </a:r>
          </a:p>
          <a:p>
            <a:r>
              <a:rPr lang="ru-RU" dirty="0"/>
              <a:t>1)  умственная отсталость неясной этиологии;</a:t>
            </a:r>
          </a:p>
          <a:p>
            <a:r>
              <a:rPr lang="ru-RU" dirty="0"/>
              <a:t>2)  снижение зрения и слуха;</a:t>
            </a:r>
          </a:p>
          <a:p>
            <a:r>
              <a:rPr lang="ru-RU" dirty="0"/>
              <a:t>3)  непереносимость некоторых пищевых продуктов;</a:t>
            </a:r>
          </a:p>
          <a:p>
            <a:r>
              <a:rPr lang="ru-RU" dirty="0"/>
              <a:t>4)  судорожный синдром, повышенный или пониженный тонус мышц.</a:t>
            </a:r>
          </a:p>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http://med36.com/files/uploads/images/ills/phenylketonuria1.jpeg"/>
          <p:cNvPicPr>
            <a:picLocks noChangeAspect="1" noChangeArrowheads="1"/>
          </p:cNvPicPr>
          <p:nvPr/>
        </p:nvPicPr>
        <p:blipFill>
          <a:blip r:embed="rId2" cstate="print"/>
          <a:srcRect/>
          <a:stretch>
            <a:fillRect/>
          </a:stretch>
        </p:blipFill>
        <p:spPr bwMode="auto">
          <a:xfrm>
            <a:off x="642910" y="500042"/>
            <a:ext cx="6797733" cy="3929090"/>
          </a:xfrm>
          <a:prstGeom prst="rect">
            <a:avLst/>
          </a:prstGeom>
          <a:noFill/>
        </p:spPr>
      </p:pic>
      <p:pic>
        <p:nvPicPr>
          <p:cNvPr id="226309" name="Picture 5" descr="http://www.medkrug.ru/web/uploaded/___app2/krov.jpg"/>
          <p:cNvPicPr>
            <a:picLocks noChangeAspect="1" noChangeArrowheads="1"/>
          </p:cNvPicPr>
          <p:nvPr/>
        </p:nvPicPr>
        <p:blipFill>
          <a:blip r:embed="rId3" cstate="print"/>
          <a:srcRect/>
          <a:stretch>
            <a:fillRect/>
          </a:stretch>
        </p:blipFill>
        <p:spPr bwMode="auto">
          <a:xfrm>
            <a:off x="6715140" y="4857760"/>
            <a:ext cx="1905000" cy="1304926"/>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928670"/>
            <a:ext cx="7429552" cy="3693319"/>
          </a:xfrm>
          <a:prstGeom prst="rect">
            <a:avLst/>
          </a:prstGeom>
          <a:noFill/>
        </p:spPr>
        <p:txBody>
          <a:bodyPr wrap="square" rtlCol="0">
            <a:spAutoFit/>
          </a:bodyPr>
          <a:lstStyle/>
          <a:p>
            <a:r>
              <a:rPr lang="ru-RU" b="1" dirty="0" smtClean="0"/>
              <a:t>ДНК-диагностика</a:t>
            </a:r>
            <a:endParaRPr lang="ru-RU" dirty="0"/>
          </a:p>
          <a:p>
            <a:r>
              <a:rPr lang="ru-RU" dirty="0"/>
              <a:t>Это наиболее точный метод диагностики </a:t>
            </a:r>
            <a:r>
              <a:rPr lang="ru-RU" dirty="0" err="1"/>
              <a:t>моногенных</a:t>
            </a:r>
            <a:r>
              <a:rPr lang="ru-RU" dirty="0"/>
              <a:t> наследственных заболеваний.</a:t>
            </a:r>
          </a:p>
          <a:p>
            <a:r>
              <a:rPr lang="ru-RU" b="1" dirty="0"/>
              <a:t>Преимущества метода:</a:t>
            </a:r>
            <a:endParaRPr lang="ru-RU" dirty="0"/>
          </a:p>
          <a:p>
            <a:r>
              <a:rPr lang="ru-RU" dirty="0"/>
              <a:t>1)  позволяет определить причину заболевания на генетическом уровне;</a:t>
            </a:r>
          </a:p>
          <a:p>
            <a:r>
              <a:rPr lang="ru-RU" dirty="0"/>
              <a:t>2)  выявляет минимальные нарушения структуры ДНК;</a:t>
            </a:r>
          </a:p>
          <a:p>
            <a:r>
              <a:rPr lang="ru-RU" dirty="0"/>
              <a:t>3)  </a:t>
            </a:r>
            <a:r>
              <a:rPr lang="ru-RU" dirty="0" err="1"/>
              <a:t>малоинвазивен</a:t>
            </a:r>
            <a:r>
              <a:rPr lang="ru-RU" dirty="0"/>
              <a:t>;</a:t>
            </a:r>
          </a:p>
          <a:p>
            <a:r>
              <a:rPr lang="ru-RU" dirty="0"/>
              <a:t>4)  не требует повторения. В основе метода лежит увеличение копий фрагментов ДНК</a:t>
            </a:r>
          </a:p>
          <a:p>
            <a:r>
              <a:rPr lang="ru-RU" dirty="0"/>
              <a:t>различными способами.</a:t>
            </a:r>
          </a:p>
          <a:p>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4"/>
          <p:cNvSpPr txBox="1">
            <a:spLocks noChangeArrowheads="1"/>
          </p:cNvSpPr>
          <p:nvPr/>
        </p:nvSpPr>
        <p:spPr bwMode="auto">
          <a:xfrm>
            <a:off x="684213" y="404813"/>
            <a:ext cx="7991475" cy="5864225"/>
          </a:xfrm>
          <a:prstGeom prst="rect">
            <a:avLst/>
          </a:prstGeom>
          <a:noFill/>
          <a:ln w="9525">
            <a:noFill/>
            <a:miter lim="800000"/>
            <a:headEnd/>
            <a:tailEnd/>
          </a:ln>
        </p:spPr>
        <p:txBody>
          <a:bodyPr>
            <a:spAutoFit/>
          </a:bodyPr>
          <a:lstStyle/>
          <a:p>
            <a:pPr marL="342900" indent="-342900" algn="ctr">
              <a:spcBef>
                <a:spcPct val="50000"/>
              </a:spcBef>
            </a:pPr>
            <a:r>
              <a:rPr lang="ru-RU" b="1"/>
              <a:t>АКСИОМЫ МЕДЕЦИНСКОЙ ГЕНЕТИКИ</a:t>
            </a:r>
          </a:p>
          <a:p>
            <a:pPr marL="342900" indent="-342900">
              <a:spcBef>
                <a:spcPct val="50000"/>
              </a:spcBef>
              <a:buFontTx/>
              <a:buAutoNum type="arabicPeriod"/>
            </a:pPr>
            <a:r>
              <a:rPr lang="ru-RU"/>
              <a:t>Наследственные болезни являются общей частью наследственной изменчивости человека.</a:t>
            </a:r>
          </a:p>
          <a:p>
            <a:pPr marL="342900" indent="-342900">
              <a:spcBef>
                <a:spcPct val="50000"/>
              </a:spcBef>
              <a:buFontTx/>
              <a:buAutoNum type="arabicPeriod"/>
            </a:pPr>
            <a:r>
              <a:rPr lang="ru-RU"/>
              <a:t>В развитии наследственных признаков или болезней принимают участие наследственная конституция (генотип) и внешняя среда</a:t>
            </a:r>
          </a:p>
          <a:p>
            <a:pPr marL="342900" indent="-342900">
              <a:spcBef>
                <a:spcPct val="50000"/>
              </a:spcBef>
              <a:buFontTx/>
              <a:buAutoNum type="arabicPeriod"/>
            </a:pPr>
            <a:r>
              <a:rPr lang="ru-RU"/>
              <a:t>Человечество отягощено огромным «грузом» разнообразных мутаций, которые накапливались в процессе длительной эволюции</a:t>
            </a:r>
          </a:p>
          <a:p>
            <a:pPr marL="342900" indent="-342900">
              <a:spcBef>
                <a:spcPct val="50000"/>
              </a:spcBef>
              <a:buFontTx/>
              <a:buAutoNum type="arabicPeriod"/>
            </a:pPr>
            <a:r>
              <a:rPr lang="ru-RU"/>
              <a:t>Наследственная отягощенность современного человека состоит из двух компонент. Первая – накопленные в процессе эволюционного и исторического развития человечества патологические мутации. Вторая – вновь возникшие генеративные мутации.</a:t>
            </a:r>
          </a:p>
          <a:p>
            <a:pPr marL="342900" indent="-342900">
              <a:spcBef>
                <a:spcPct val="50000"/>
              </a:spcBef>
              <a:buFontTx/>
              <a:buAutoNum type="arabicPeriod"/>
            </a:pPr>
            <a:r>
              <a:rPr lang="ru-RU"/>
              <a:t>Среда обитания человека, «границы браков» (межнациональные, религиозные, этнические, социальные препятствия), планирование семьи и др. приводит к появлению новых мутаций.</a:t>
            </a:r>
          </a:p>
          <a:p>
            <a:pPr marL="342900" indent="-342900">
              <a:spcBef>
                <a:spcPct val="50000"/>
              </a:spcBef>
              <a:buFontTx/>
              <a:buAutoNum type="arabicPeriod"/>
            </a:pPr>
            <a:r>
              <a:rPr lang="ru-RU"/>
              <a:t>Прогресс медицины приводит к увеличению продолжительности жизни больных с наследственной патологией и восстановлению у них репродуктивной активности, и следовательно увеличению их числа в популяции.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692696"/>
            <a:ext cx="7920880" cy="2308324"/>
          </a:xfrm>
          <a:prstGeom prst="rect">
            <a:avLst/>
          </a:prstGeom>
          <a:noFill/>
        </p:spPr>
        <p:txBody>
          <a:bodyPr wrap="square" rtlCol="0">
            <a:spAutoFit/>
          </a:bodyPr>
          <a:lstStyle/>
          <a:p>
            <a:r>
              <a:rPr lang="ru-RU" sz="2400" b="1" dirty="0" smtClean="0"/>
              <a:t>Ответить на вопросы:</a:t>
            </a:r>
          </a:p>
          <a:p>
            <a:endParaRPr lang="ru-RU" sz="2400" b="1" dirty="0"/>
          </a:p>
          <a:p>
            <a:pPr marL="457200" indent="-457200">
              <a:buAutoNum type="arabicPeriod"/>
            </a:pPr>
            <a:r>
              <a:rPr lang="ru-RU" sz="2400" b="1" dirty="0" smtClean="0"/>
              <a:t>Какие причины могут лежать в основе синдрома Дауна</a:t>
            </a:r>
            <a:r>
              <a:rPr lang="en-US" sz="2400" b="1" dirty="0" smtClean="0"/>
              <a:t>?</a:t>
            </a:r>
            <a:endParaRPr lang="ru-RU" sz="2400" b="1" dirty="0" smtClean="0"/>
          </a:p>
          <a:p>
            <a:pPr marL="457200" indent="-457200">
              <a:buAutoNum type="arabicPeriod"/>
            </a:pPr>
            <a:r>
              <a:rPr lang="ru-RU" sz="2400" b="1" dirty="0" smtClean="0"/>
              <a:t>Что такое </a:t>
            </a:r>
            <a:r>
              <a:rPr lang="ru-RU" sz="2400" b="1" dirty="0" err="1" smtClean="0"/>
              <a:t>Робертсоновские</a:t>
            </a:r>
            <a:r>
              <a:rPr lang="ru-RU" sz="2400" b="1" dirty="0" smtClean="0"/>
              <a:t> мутации</a:t>
            </a:r>
            <a:r>
              <a:rPr lang="en-US" sz="2400" b="1" dirty="0" smtClean="0"/>
              <a:t>?</a:t>
            </a:r>
            <a:endParaRPr lang="ru-RU" sz="2400" b="1" dirty="0" smtClean="0"/>
          </a:p>
          <a:p>
            <a:pPr marL="457200" indent="-457200">
              <a:buAutoNum type="arabicPeriod"/>
            </a:pPr>
            <a:r>
              <a:rPr lang="ru-RU" sz="2400" b="1" dirty="0" smtClean="0"/>
              <a:t>Что такое норма реакции</a:t>
            </a:r>
            <a:r>
              <a:rPr lang="en-US" sz="2400" b="1" dirty="0" smtClean="0"/>
              <a:t>?</a:t>
            </a:r>
            <a:endParaRPr lang="ru-RU" sz="2400" b="1" dirty="0"/>
          </a:p>
        </p:txBody>
      </p:sp>
    </p:spTree>
    <p:extLst>
      <p:ext uri="{BB962C8B-B14F-4D97-AF65-F5344CB8AC3E}">
        <p14:creationId xmlns:p14="http://schemas.microsoft.com/office/powerpoint/2010/main" val="125439920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http://www.materinstvo.ru/skins/default/public/images/articles/s2120_1227646117_1.jpg"/>
          <p:cNvPicPr>
            <a:picLocks noChangeAspect="1" noChangeArrowheads="1"/>
          </p:cNvPicPr>
          <p:nvPr/>
        </p:nvPicPr>
        <p:blipFill>
          <a:blip r:embed="rId3" cstate="print"/>
          <a:srcRect/>
          <a:stretch>
            <a:fillRect/>
          </a:stretch>
        </p:blipFill>
        <p:spPr bwMode="auto">
          <a:xfrm>
            <a:off x="1835150" y="930275"/>
            <a:ext cx="5286375" cy="4141788"/>
          </a:xfrm>
          <a:prstGeom prst="rect">
            <a:avLst/>
          </a:prstGeom>
          <a:noFill/>
          <a:ln w="9525">
            <a:noFill/>
            <a:miter lim="800000"/>
            <a:headEnd/>
            <a:tailEnd/>
          </a:ln>
        </p:spPr>
      </p:pic>
      <p:sp>
        <p:nvSpPr>
          <p:cNvPr id="72707" name="TextBox 3"/>
          <p:cNvSpPr txBox="1">
            <a:spLocks noChangeArrowheads="1"/>
          </p:cNvSpPr>
          <p:nvPr/>
        </p:nvSpPr>
        <p:spPr bwMode="auto">
          <a:xfrm>
            <a:off x="611188" y="4724400"/>
            <a:ext cx="8286750" cy="457200"/>
          </a:xfrm>
          <a:prstGeom prst="rect">
            <a:avLst/>
          </a:prstGeom>
          <a:solidFill>
            <a:schemeClr val="bg1">
              <a:alpha val="32156"/>
            </a:schemeClr>
          </a:solidFill>
          <a:ln w="9525">
            <a:noFill/>
            <a:miter lim="800000"/>
            <a:headEnd/>
            <a:tailEnd/>
          </a:ln>
        </p:spPr>
        <p:txBody>
          <a:bodyPr>
            <a:spAutoFit/>
          </a:bodyPr>
          <a:lstStyle/>
          <a:p>
            <a:pPr algn="ctr"/>
            <a:r>
              <a:rPr lang="ru-RU" sz="2400" b="1"/>
              <a:t>БЛАГОДАРЮ ЗА ВНИМАНИЕ!</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11188" y="836613"/>
            <a:ext cx="8137525" cy="4108450"/>
          </a:xfrm>
          <a:prstGeom prst="rect">
            <a:avLst/>
          </a:prstGeom>
          <a:noFill/>
          <a:ln w="9525">
            <a:noFill/>
            <a:miter lim="800000"/>
            <a:headEnd/>
            <a:tailEnd/>
          </a:ln>
        </p:spPr>
        <p:txBody>
          <a:bodyPr>
            <a:spAutoFit/>
          </a:bodyPr>
          <a:lstStyle/>
          <a:p>
            <a:r>
              <a:rPr lang="ru-RU" sz="2400" b="1">
                <a:solidFill>
                  <a:srgbClr val="CC3300"/>
                </a:solidFill>
              </a:rPr>
              <a:t>ХАРАКТЕРИСТИКА МОДИФИКАЦИОННОЙ ИЗМЕНЧИВОСТИ</a:t>
            </a:r>
            <a:endParaRPr lang="ru-RU" sz="2400">
              <a:solidFill>
                <a:srgbClr val="CC3300"/>
              </a:solidFill>
            </a:endParaRPr>
          </a:p>
          <a:p>
            <a:pPr>
              <a:buFontTx/>
              <a:buChar char="•"/>
            </a:pPr>
            <a:r>
              <a:rPr lang="ru-RU" sz="2400" b="1"/>
              <a:t>обратимость</a:t>
            </a:r>
            <a:r>
              <a:rPr lang="ru-RU" sz="2400"/>
              <a:t> — изменения исчезают при смене специфических условий окружающей среды, спровоцировавших их</a:t>
            </a:r>
          </a:p>
          <a:p>
            <a:pPr>
              <a:buFontTx/>
              <a:buChar char="•"/>
            </a:pPr>
            <a:r>
              <a:rPr lang="ru-RU" sz="2400" b="1"/>
              <a:t>групповой характер</a:t>
            </a:r>
          </a:p>
          <a:p>
            <a:pPr>
              <a:buFontTx/>
              <a:buChar char="•"/>
            </a:pPr>
            <a:r>
              <a:rPr lang="ru-RU" sz="2400" b="1"/>
              <a:t>изменения в фенотипе не наследуются</a:t>
            </a:r>
            <a:r>
              <a:rPr lang="ru-RU" sz="2400"/>
              <a:t>, наследуется норма реакции генотипа</a:t>
            </a:r>
          </a:p>
          <a:p>
            <a:pPr>
              <a:buFontTx/>
              <a:buChar char="•"/>
            </a:pPr>
            <a:r>
              <a:rPr lang="ru-RU" sz="2400"/>
              <a:t>статистическая закономерность вариационных рядов</a:t>
            </a:r>
          </a:p>
          <a:p>
            <a:r>
              <a:rPr lang="ru-RU" sz="2400" b="1"/>
              <a:t>затрагивает фенотип</a:t>
            </a:r>
            <a:r>
              <a:rPr lang="ru-RU" sz="2400"/>
              <a:t>, при этом не затрагивая сам генотип.</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TotalTime>
  <Words>2695</Words>
  <Application>Microsoft Office PowerPoint</Application>
  <PresentationFormat>Экран (4:3)</PresentationFormat>
  <Paragraphs>377</Paragraphs>
  <Slides>85</Slides>
  <Notes>62</Notes>
  <HiddenSlides>0</HiddenSlides>
  <MMClips>0</MMClips>
  <ScaleCrop>false</ScaleCrop>
  <HeadingPairs>
    <vt:vector size="4" baseType="variant">
      <vt:variant>
        <vt:lpstr>Тема</vt:lpstr>
      </vt:variant>
      <vt:variant>
        <vt:i4>1</vt:i4>
      </vt:variant>
      <vt:variant>
        <vt:lpstr>Заголовки слайдов</vt:lpstr>
      </vt:variant>
      <vt:variant>
        <vt:i4>85</vt:i4>
      </vt:variant>
    </vt:vector>
  </HeadingPairs>
  <TitlesOfParts>
    <vt:vector size="86" baseType="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дупло</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Немцева</dc:creator>
  <cp:lastModifiedBy>User</cp:lastModifiedBy>
  <cp:revision>209</cp:revision>
  <dcterms:created xsi:type="dcterms:W3CDTF">2008-09-10T03:11:15Z</dcterms:created>
  <dcterms:modified xsi:type="dcterms:W3CDTF">2015-11-19T06:14:46Z</dcterms:modified>
</cp:coreProperties>
</file>