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353" r:id="rId2"/>
    <p:sldId id="354" r:id="rId3"/>
    <p:sldId id="355" r:id="rId4"/>
    <p:sldId id="356" r:id="rId5"/>
    <p:sldId id="259" r:id="rId6"/>
    <p:sldId id="260" r:id="rId7"/>
    <p:sldId id="360" r:id="rId8"/>
    <p:sldId id="369" r:id="rId9"/>
    <p:sldId id="361" r:id="rId10"/>
    <p:sldId id="362" r:id="rId11"/>
    <p:sldId id="363" r:id="rId12"/>
    <p:sldId id="366" r:id="rId13"/>
    <p:sldId id="367" r:id="rId14"/>
    <p:sldId id="368" r:id="rId15"/>
    <p:sldId id="261" r:id="rId16"/>
    <p:sldId id="370" r:id="rId17"/>
    <p:sldId id="264" r:id="rId18"/>
    <p:sldId id="271" r:id="rId19"/>
    <p:sldId id="402" r:id="rId20"/>
    <p:sldId id="403" r:id="rId21"/>
    <p:sldId id="404" r:id="rId22"/>
    <p:sldId id="405" r:id="rId23"/>
    <p:sldId id="406" r:id="rId24"/>
    <p:sldId id="273" r:id="rId25"/>
    <p:sldId id="277" r:id="rId26"/>
    <p:sldId id="371" r:id="rId27"/>
    <p:sldId id="372" r:id="rId28"/>
    <p:sldId id="279" r:id="rId29"/>
    <p:sldId id="408" r:id="rId30"/>
    <p:sldId id="285" r:id="rId31"/>
    <p:sldId id="286" r:id="rId32"/>
    <p:sldId id="287" r:id="rId33"/>
    <p:sldId id="288" r:id="rId34"/>
    <p:sldId id="373" r:id="rId35"/>
    <p:sldId id="410" r:id="rId36"/>
    <p:sldId id="411" r:id="rId37"/>
    <p:sldId id="412" r:id="rId38"/>
    <p:sldId id="374" r:id="rId39"/>
    <p:sldId id="375" r:id="rId40"/>
    <p:sldId id="294" r:id="rId41"/>
    <p:sldId id="295" r:id="rId42"/>
    <p:sldId id="296" r:id="rId43"/>
    <p:sldId id="298" r:id="rId44"/>
    <p:sldId id="299" r:id="rId45"/>
    <p:sldId id="419" r:id="rId46"/>
    <p:sldId id="301" r:id="rId47"/>
    <p:sldId id="302" r:id="rId48"/>
    <p:sldId id="390" r:id="rId49"/>
    <p:sldId id="391" r:id="rId50"/>
    <p:sldId id="414" r:id="rId51"/>
    <p:sldId id="417" r:id="rId52"/>
    <p:sldId id="418" r:id="rId53"/>
    <p:sldId id="392" r:id="rId54"/>
    <p:sldId id="416" r:id="rId55"/>
    <p:sldId id="396" r:id="rId56"/>
    <p:sldId id="397" r:id="rId57"/>
    <p:sldId id="398" r:id="rId58"/>
    <p:sldId id="303" r:id="rId59"/>
    <p:sldId id="304" r:id="rId60"/>
    <p:sldId id="305" r:id="rId61"/>
    <p:sldId id="306" r:id="rId62"/>
    <p:sldId id="307" r:id="rId63"/>
    <p:sldId id="318" r:id="rId64"/>
    <p:sldId id="320" r:id="rId65"/>
    <p:sldId id="321" r:id="rId66"/>
    <p:sldId id="322" r:id="rId67"/>
    <p:sldId id="323" r:id="rId68"/>
    <p:sldId id="376" r:id="rId69"/>
    <p:sldId id="388" r:id="rId70"/>
    <p:sldId id="377" r:id="rId71"/>
    <p:sldId id="378" r:id="rId72"/>
    <p:sldId id="379" r:id="rId73"/>
    <p:sldId id="380" r:id="rId74"/>
    <p:sldId id="381" r:id="rId75"/>
    <p:sldId id="382" r:id="rId76"/>
    <p:sldId id="383" r:id="rId77"/>
    <p:sldId id="384" r:id="rId78"/>
    <p:sldId id="385" r:id="rId79"/>
    <p:sldId id="386" r:id="rId80"/>
    <p:sldId id="387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6811E-EE21-457C-9CCB-1F0662EF7207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F03B5-F8B0-4D8D-85E7-0871C7075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2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4617F-D067-43B2-A7C8-2C2D4603D78E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C156D0-1DDD-4D6D-84EB-EA12F0BF76CB}" type="slidenum">
              <a:rPr lang="ru-RU" altLang="ru-RU" smtClean="0"/>
              <a:pPr eaLnBrk="1" hangingPunct="1"/>
              <a:t>33</a:t>
            </a:fld>
            <a:endParaRPr lang="ru-RU" altLang="ru-R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A879C-F164-4AE6-8D91-B58BEC56380F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121CC-C404-47D5-A1B7-95707136879A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913-080B-4D67-B0A5-FD0369B9895A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B2A6-3CAE-47FD-BE11-041CABD2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7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913-080B-4D67-B0A5-FD0369B9895A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B2A6-3CAE-47FD-BE11-041CABD2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7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913-080B-4D67-B0A5-FD0369B9895A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B2A6-3CAE-47FD-BE11-041CABD2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9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913-080B-4D67-B0A5-FD0369B9895A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B2A6-3CAE-47FD-BE11-041CABD2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913-080B-4D67-B0A5-FD0369B9895A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B2A6-3CAE-47FD-BE11-041CABD2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2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913-080B-4D67-B0A5-FD0369B9895A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B2A6-3CAE-47FD-BE11-041CABD2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7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913-080B-4D67-B0A5-FD0369B9895A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B2A6-3CAE-47FD-BE11-041CABD2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4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913-080B-4D67-B0A5-FD0369B9895A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B2A6-3CAE-47FD-BE11-041CABD2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1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913-080B-4D67-B0A5-FD0369B9895A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B2A6-3CAE-47FD-BE11-041CABD2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2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913-080B-4D67-B0A5-FD0369B9895A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B2A6-3CAE-47FD-BE11-041CABD2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8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8913-080B-4D67-B0A5-FD0369B9895A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DB2A6-3CAE-47FD-BE11-041CABD2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6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8913-080B-4D67-B0A5-FD0369B9895A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DB2A6-3CAE-47FD-BE11-041CABD21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1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arwin.museum.ru/expos/floor3/Evol/img/gekkel_b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se.sci-lib.com/a_pictures/18/10/219038967.jp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5%D1%80%D0%B2%D0%BD%D0%B0%D1%8F_%D0%BF%D0%BB%D0%B0%D1%81%D1%82%D0%B8%D0%BD%D0%BA%D0%B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4.bin"/><Relationship Id="rId4" Type="http://schemas.openxmlformats.org/officeDocument/2006/relationships/hyperlink" Target="http://ru.wikipedia.org/wiki/%D0%9D%D0%B5%D0%B9%D1%80%D1%83%D0%BB%D0%B0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image" Target="http://www.bestreferat.ru/images/paper/96/97/5269796.png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http://www.bestreferat.ru/images/paper/95/97/5269795.png" TargetMode="External"/><Relationship Id="rId4" Type="http://schemas.openxmlformats.org/officeDocument/2006/relationships/image" Target="../media/image8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hyperlink" Target="http://images.yandex.ru/yandsearch?text=%D1%82%D0%B5%D0%BB%D0%BE%D0%BC%D0%B5%D1%80%D0%BD%D1%8B%D0%B5%20%D1%83%D1%87%D0%B0%D1%81%D1%82%D0%BA%D0%B8%20%D0%BC%D0%BE%D0%BB%D0%B5%D0%BA%D1%83%D0%BB%D1%8B%20%D0%B4%D0%BD%D0%BA,%20%D0%BA%D0%B0%D1%80%D1%82%D0%B8%D0%BD%D0%BA%D0%B8&amp;img_url=http://www.moscowuniversityclub.ru/article/img/11511_59356245.jpg&amp;pos=7&amp;rpt=simage&amp;lr=48&amp;noreask=1&amp;source=wiz" TargetMode="Externa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://images.yandex.ru/yandsearch?text=%D0%AD%D0%BB%D0%B5%D0%B2%D0%B0%D1%86%D0%B8%D0%BE%D0%BD%D0%BD%D0%B0%D1%8F%20(%D0%BE%D0%BD%D1%82%D0%BE%D0%B3%D0%B5%D0%BD%D0%B5%D1%82%D0%B8%D1%87%D0%B5%D1%81%D0%BA%D0%B0%D1%8F)%0b,%20%D0%BA%D0%B0%D1%80%D1%82%D0%B8%D0%BD%D0%BA%D0%B8&amp;fp=0&amp;pos=5&amp;uinfo=ww-1237-wh-674-fw-1012-fh-468-pd-1&amp;rpt=simage&amp;img_url=http://friendnature.ru/images/sutochnaya_dinamika_koncentracii_natriya_0_1271447773.jpg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hyperlink" Target="http://images.yandex.ru/yandsearch?text=%D0%AD%D0%BB%D0%B5%D0%B2%D0%B0%D1%86%D0%B8%D0%BE%D0%BD%D0%BD%D0%B0%D1%8F%20(%D0%BE%D0%BD%D1%82%D0%BE%D0%B3%D0%B5%D0%BD%D0%B5%D1%82%D0%B8%D1%87%D0%B5%D1%81%D0%BA%D0%B0%D1%8F)%0b,%20%D0%BA%D0%B0%D1%80%D1%82%D0%B8%D0%BD%D0%BA%D0%B8&amp;fp=0&amp;pos=4&amp;uinfo=ww-1237-wh-674-fw-1012-fh-468-pd-1&amp;rpt=simage&amp;img_url=http://www.pedlib.ru/books1/6/0002/40.jpg" TargetMode="Externa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hyperlink" Target="http://images.yandex.ru/yandsearch?text=%D0%B3%D0%B5%D1%80%D0%BE%D0%BD%D1%82%D0%BE%D0%BB%D0%BE%D0%B3%D0%BE%D0%BC%20%D0%92.%D0%92.%20%D0%A4%D1%80%D0%BE%D0%BB%D1%8C%D0%BA%D0%B8%D1%81%D0%BE%D0%BC%20,%20%D0%BA%D0%B0%D1%80%D1%82%D0%B8%D0%BD%D0%BA%D0%B8&amp;fp=0&amp;pos=1&amp;uinfo=ww-1237-wh-674-fw-1012-fh-468-pd-1&amp;rpt=simage&amp;img_url=http://integratedsupplements.typepad.com/integrated_supplements_bl/images/2007/10/23/frolkis.jpg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hyperlink" Target="http://images.yandex.ru/yandsearch?text=%D0%A2%D0%B5%D0%BE%D1%80%D0%B8%D1%8F%20%D1%81%D0%B2%D0%BE%D0%B1%D0%BE%D0%B4%D0%BD%D1%8B%D1%85%20%D1%80%D0%B0%D0%B4%D0%B8%D0%BA%D0%B0%D0%BB%D0%BE%D0%B2%20%D0%BA%D0%B0%D1%80%D1%82%D0%B8%D0%BD%D0%BA%D0%B8&amp;fp=0&amp;pos=11&amp;uinfo=ww-1237-wh-674-fw-1012-fh-468-pd-1&amp;rpt=simage&amp;img_url=http://www.sibvaleo.com/upload/pages/2107/antioksidant.jpg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9275"/>
            <a:ext cx="27368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1692275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765175"/>
            <a:ext cx="1892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564" y="2515098"/>
            <a:ext cx="7848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Онтогенез и его периодизация. </a:t>
            </a:r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</a:rPr>
              <a:t>Эмбриональное развитие.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Критические периоды развития.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8610" name="Picture 2" descr="Жека Новосёл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828478"/>
            <a:ext cx="2476594" cy="164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Екатеринбург Convex (Конвекс) / Вакансии / Вакансии в Каменс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94" y="4800059"/>
            <a:ext cx="2304256" cy="15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право стрелка 4"/>
          <p:cNvSpPr/>
          <p:nvPr/>
        </p:nvSpPr>
        <p:spPr>
          <a:xfrm>
            <a:off x="8532440" y="1557337"/>
            <a:ext cx="504056" cy="28797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627784" y="1317625"/>
            <a:ext cx="53237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084168" y="1294765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635896" y="5582475"/>
            <a:ext cx="1872208" cy="115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4" descr="http://yumuz.ru/uploads/images/s/o/l/solntse_zvezdi_i_nebo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97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/>
              <a:t>Женские гаметы - яйцеклетки</a:t>
            </a: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4972050" cy="41433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Образуются у особей женского пола в </a:t>
            </a:r>
            <a:r>
              <a:rPr lang="ru-RU" b="1" dirty="0" smtClean="0"/>
              <a:t>яичниках</a:t>
            </a:r>
            <a:r>
              <a:rPr lang="ru-RU" dirty="0" smtClean="0"/>
              <a:t>, в процессе </a:t>
            </a:r>
            <a:r>
              <a:rPr lang="ru-RU" b="1" dirty="0" smtClean="0"/>
              <a:t>овогенеза</a:t>
            </a:r>
            <a:r>
              <a:rPr lang="ru-RU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Строение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ядро, цитоплазма, желток, цитоплазматическая мембрана, </a:t>
            </a:r>
            <a:r>
              <a:rPr lang="ru-RU" b="1" dirty="0" smtClean="0"/>
              <a:t>фолликулярные клетки.</a:t>
            </a:r>
            <a:endParaRPr lang="ru-RU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000125"/>
            <a:ext cx="31686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214813"/>
            <a:ext cx="318611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8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Сравнение яйцеклеток </a:t>
            </a:r>
            <a:br>
              <a:rPr lang="ru-RU" altLang="ru-RU" sz="3200" b="1" smtClean="0"/>
            </a:br>
            <a:r>
              <a:rPr lang="ru-RU" altLang="ru-RU" sz="3200" b="1" smtClean="0"/>
              <a:t>по содержанию и распределению желтка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38" cy="475773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u="sng" dirty="0" smtClean="0"/>
              <a:t>По количеству желтка: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err="1" smtClean="0"/>
              <a:t>Алецитальные</a:t>
            </a:r>
            <a:endParaRPr lang="ru-RU" sz="3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Олиголецитальные (первично и вторично)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Полилецитальные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u="sng" dirty="0" smtClean="0"/>
              <a:t>По распределению желтка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err="1" smtClean="0"/>
              <a:t>Изолецитальные</a:t>
            </a:r>
            <a:endParaRPr lang="ru-RU" sz="3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Центролецитальные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err="1" smtClean="0"/>
              <a:t>Мезолецитальные</a:t>
            </a:r>
            <a:endParaRPr lang="ru-RU" sz="3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Телолецитальные </a:t>
            </a:r>
            <a:endParaRPr lang="ru-RU" sz="34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У человека яйцеклетка –олиголецитальная, </a:t>
            </a:r>
            <a:r>
              <a:rPr lang="ru-RU" b="1" dirty="0" err="1" smtClean="0"/>
              <a:t>изолецитальная</a:t>
            </a:r>
            <a:endParaRPr lang="ru-RU" b="1" dirty="0" smtClean="0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3317" name="Object 1"/>
          <p:cNvGraphicFramePr>
            <a:graphicFrameLocks noChangeAspect="1"/>
          </p:cNvGraphicFramePr>
          <p:nvPr/>
        </p:nvGraphicFramePr>
        <p:xfrm>
          <a:off x="5643563" y="1714500"/>
          <a:ext cx="1379537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Точечный рисунок" r:id="rId3" imgW="1647619" imgH="1609524" progId="Paint.Picture">
                  <p:embed/>
                </p:oleObj>
              </mc:Choice>
              <mc:Fallback>
                <p:oleObj name="Точечный рисунок" r:id="rId3" imgW="1647619" imgH="16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1714500"/>
                        <a:ext cx="1379537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3319" name="Object 3"/>
          <p:cNvGraphicFramePr>
            <a:graphicFrameLocks noChangeAspect="1"/>
          </p:cNvGraphicFramePr>
          <p:nvPr/>
        </p:nvGraphicFramePr>
        <p:xfrm>
          <a:off x="7143750" y="2928938"/>
          <a:ext cx="1428750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Точечный рисунок" r:id="rId5" imgW="1704762" imgH="1600000" progId="Paint.Picture">
                  <p:embed/>
                </p:oleObj>
              </mc:Choice>
              <mc:Fallback>
                <p:oleObj name="Точечный рисунок" r:id="rId5" imgW="1704762" imgH="16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2928938"/>
                        <a:ext cx="1428750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3321" name="Object 5"/>
          <p:cNvGraphicFramePr>
            <a:graphicFrameLocks noChangeAspect="1"/>
          </p:cNvGraphicFramePr>
          <p:nvPr/>
        </p:nvGraphicFramePr>
        <p:xfrm>
          <a:off x="6000750" y="4538663"/>
          <a:ext cx="14287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Точечный рисунок" r:id="rId7" imgW="1695687" imgH="1638529" progId="Paint.Picture">
                  <p:embed/>
                </p:oleObj>
              </mc:Choice>
              <mc:Fallback>
                <p:oleObj name="Точечный рисунок" r:id="rId7" imgW="1695687" imgH="1638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538663"/>
                        <a:ext cx="142875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4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4543425" cy="4786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3600" b="1" u="sng" smtClean="0"/>
              <a:t>Стадии гаметогенеза:</a:t>
            </a:r>
            <a:endParaRPr lang="ru-RU" altLang="ru-RU" sz="3600" b="1" smtClean="0"/>
          </a:p>
          <a:p>
            <a:pPr eaLnBrk="1" hangingPunct="1">
              <a:buFont typeface="Arial" charset="0"/>
              <a:buNone/>
            </a:pPr>
            <a:endParaRPr lang="ru-RU" altLang="ru-RU" sz="1300" b="1" smtClean="0"/>
          </a:p>
          <a:p>
            <a:pPr eaLnBrk="1" hangingPunct="1"/>
            <a:r>
              <a:rPr lang="ru-RU" altLang="ru-RU" sz="3600" smtClean="0"/>
              <a:t>размножения</a:t>
            </a:r>
            <a:endParaRPr lang="ru-RU" altLang="ru-RU" sz="3600" b="1" smtClean="0"/>
          </a:p>
          <a:p>
            <a:pPr eaLnBrk="1" hangingPunct="1"/>
            <a:r>
              <a:rPr lang="ru-RU" altLang="ru-RU" sz="3600" smtClean="0"/>
              <a:t>роста</a:t>
            </a:r>
            <a:endParaRPr lang="ru-RU" altLang="ru-RU" sz="3600" b="1" smtClean="0"/>
          </a:p>
          <a:p>
            <a:pPr eaLnBrk="1" hangingPunct="1"/>
            <a:r>
              <a:rPr lang="ru-RU" altLang="ru-RU" sz="3600" smtClean="0"/>
              <a:t>созревания</a:t>
            </a:r>
            <a:endParaRPr lang="ru-RU" altLang="ru-RU" sz="3600" b="1" smtClean="0"/>
          </a:p>
          <a:p>
            <a:pPr eaLnBrk="1" hangingPunct="1"/>
            <a:r>
              <a:rPr lang="ru-RU" altLang="ru-RU" sz="3600" smtClean="0"/>
              <a:t>формирования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357188"/>
            <a:ext cx="4044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0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5329238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5715000" y="214313"/>
            <a:ext cx="267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Овогонии и сперматогонии</a:t>
            </a:r>
          </a:p>
          <a:p>
            <a:pPr algn="ctr" eaLnBrk="1" hangingPunct="1"/>
            <a:r>
              <a:rPr lang="ru-RU" altLang="ru-RU" sz="2400" b="1"/>
              <a:t>(2</a:t>
            </a:r>
            <a:r>
              <a:rPr lang="en-US" altLang="ru-RU" sz="2400" b="1"/>
              <a:t>n</a:t>
            </a:r>
            <a:r>
              <a:rPr lang="ru-RU" altLang="ru-RU" sz="2400" b="1"/>
              <a:t>2</a:t>
            </a:r>
            <a:r>
              <a:rPr lang="en-US" altLang="ru-RU" sz="2400" b="1"/>
              <a:t>c</a:t>
            </a:r>
            <a:r>
              <a:rPr lang="ru-RU" altLang="ru-RU" sz="2400" b="1"/>
              <a:t>)</a:t>
            </a:r>
            <a:endParaRPr lang="ru-RU" altLang="ru-RU" sz="2400"/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5357813" y="1714500"/>
            <a:ext cx="3725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Овоциты и сперматоциты </a:t>
            </a:r>
          </a:p>
          <a:p>
            <a:pPr algn="ctr" eaLnBrk="1" hangingPunct="1"/>
            <a:r>
              <a:rPr lang="en-US" altLang="ru-RU" sz="2400" b="1"/>
              <a:t>I</a:t>
            </a:r>
            <a:r>
              <a:rPr lang="ru-RU" altLang="ru-RU" sz="2400" b="1"/>
              <a:t> порядка </a:t>
            </a:r>
          </a:p>
          <a:p>
            <a:pPr algn="ctr" eaLnBrk="1" hangingPunct="1"/>
            <a:r>
              <a:rPr lang="ru-RU" altLang="ru-RU" sz="2400" b="1"/>
              <a:t>(2</a:t>
            </a:r>
            <a:r>
              <a:rPr lang="en-US" altLang="ru-RU" sz="2400" b="1"/>
              <a:t>n</a:t>
            </a:r>
            <a:r>
              <a:rPr lang="ru-RU" altLang="ru-RU" sz="2400" b="1"/>
              <a:t>4</a:t>
            </a:r>
            <a:r>
              <a:rPr lang="en-US" altLang="ru-RU" sz="2400" b="1"/>
              <a:t>c</a:t>
            </a:r>
            <a:r>
              <a:rPr lang="ru-RU" altLang="ru-RU" sz="2400" b="1"/>
              <a:t>)</a:t>
            </a:r>
            <a:endParaRPr lang="ru-RU" altLang="ru-RU" sz="2400"/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5429250" y="3157538"/>
            <a:ext cx="3725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Овоциты и сперматоциты </a:t>
            </a:r>
          </a:p>
          <a:p>
            <a:pPr algn="ctr" eaLnBrk="1" hangingPunct="1"/>
            <a:r>
              <a:rPr lang="en-US" altLang="ru-RU" sz="2400" b="1"/>
              <a:t>II</a:t>
            </a:r>
            <a:r>
              <a:rPr lang="ru-RU" altLang="ru-RU" sz="2400" b="1"/>
              <a:t> порядка </a:t>
            </a:r>
          </a:p>
          <a:p>
            <a:pPr algn="ctr" eaLnBrk="1" hangingPunct="1"/>
            <a:r>
              <a:rPr lang="ru-RU" altLang="ru-RU" sz="2400" b="1"/>
              <a:t>(</a:t>
            </a:r>
            <a:r>
              <a:rPr lang="en-US" altLang="ru-RU" sz="2400" b="1"/>
              <a:t>n2c</a:t>
            </a:r>
            <a:r>
              <a:rPr lang="ru-RU" altLang="ru-RU" sz="2400" b="1"/>
              <a:t>)</a:t>
            </a:r>
            <a:endParaRPr lang="ru-RU" altLang="ru-RU" sz="2400"/>
          </a:p>
        </p:txBody>
      </p:sp>
      <p:sp>
        <p:nvSpPr>
          <p:cNvPr id="17414" name="Прямоугольник 8"/>
          <p:cNvSpPr>
            <a:spLocks noChangeArrowheads="1"/>
          </p:cNvSpPr>
          <p:nvPr/>
        </p:nvSpPr>
        <p:spPr bwMode="auto">
          <a:xfrm>
            <a:off x="5214938" y="4729163"/>
            <a:ext cx="3182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Яйцеклетка (овотида) </a:t>
            </a:r>
          </a:p>
          <a:p>
            <a:pPr algn="ctr" eaLnBrk="1" hangingPunct="1"/>
            <a:r>
              <a:rPr lang="ru-RU" altLang="ru-RU" sz="2400" b="1"/>
              <a:t>и сперматиды</a:t>
            </a:r>
          </a:p>
          <a:p>
            <a:pPr algn="ctr" eaLnBrk="1" hangingPunct="1"/>
            <a:r>
              <a:rPr lang="ru-RU" altLang="ru-RU" sz="2400" b="1"/>
              <a:t>(</a:t>
            </a:r>
            <a:r>
              <a:rPr lang="en-US" altLang="ru-RU" sz="2400" b="1"/>
              <a:t>nc</a:t>
            </a:r>
            <a:r>
              <a:rPr lang="ru-RU" altLang="ru-RU" sz="2400" b="1"/>
              <a:t>)</a:t>
            </a: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4857750" y="6215063"/>
            <a:ext cx="3714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Сперматозоиды   (</a:t>
            </a:r>
            <a:r>
              <a:rPr lang="en-US" altLang="ru-RU" sz="2400" b="1"/>
              <a:t>nc</a:t>
            </a:r>
            <a:r>
              <a:rPr lang="ru-RU" altLang="ru-RU" sz="2400" b="1"/>
              <a:t>)</a:t>
            </a:r>
          </a:p>
          <a:p>
            <a:pPr eaLnBrk="1" hangingPunct="1"/>
            <a:endParaRPr lang="ru-RU" altLang="ru-RU" sz="2400" b="1"/>
          </a:p>
        </p:txBody>
      </p:sp>
    </p:spTree>
    <p:extLst>
      <p:ext uri="{BB962C8B-B14F-4D97-AF65-F5344CB8AC3E}">
        <p14:creationId xmlns:p14="http://schemas.microsoft.com/office/powerpoint/2010/main" val="31344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0175"/>
            <a:ext cx="590550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23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50825" y="323850"/>
            <a:ext cx="5329238" cy="6345238"/>
          </a:xfrm>
        </p:spPr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ru-RU" b="1" dirty="0" smtClean="0"/>
              <a:t>Гаметогенез – </a:t>
            </a:r>
            <a:r>
              <a:rPr lang="ru-RU" dirty="0" smtClean="0"/>
              <a:t>образование половых клеток (гамет)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ru-RU" sz="1200" b="1" dirty="0" smtClean="0"/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ru-RU" b="1" dirty="0" smtClean="0"/>
              <a:t>Осеменение - </a:t>
            </a:r>
            <a:r>
              <a:rPr lang="ru-RU" dirty="0" smtClean="0"/>
              <a:t>ряд процессов, обуславливающих встречу мужских и женских гамет (полиспермия, </a:t>
            </a:r>
            <a:r>
              <a:rPr lang="ru-RU" dirty="0" err="1" smtClean="0"/>
              <a:t>моноспермия</a:t>
            </a:r>
            <a:r>
              <a:rPr lang="ru-RU" dirty="0" smtClean="0"/>
              <a:t>)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endParaRPr lang="ru-RU" b="1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ru-RU" sz="1050" b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800" b="1" dirty="0" smtClean="0"/>
              <a:t>Оплодотворение </a:t>
            </a:r>
            <a:r>
              <a:rPr lang="ru-RU" sz="2800" i="1" dirty="0" smtClean="0"/>
              <a:t>—</a:t>
            </a:r>
            <a:r>
              <a:rPr lang="ru-RU" sz="2800" dirty="0" smtClean="0"/>
              <a:t> соединение двух гамет, в результате чего </a:t>
            </a:r>
            <a:r>
              <a:rPr lang="ru-RU" sz="2800" u="sng" dirty="0" smtClean="0"/>
              <a:t>восстанавливается диплоидный набор хромосом</a:t>
            </a:r>
            <a:r>
              <a:rPr lang="ru-RU" sz="2800" dirty="0" smtClean="0"/>
              <a:t>  и образуется оплодотворенное яйцо -  зигота (</a:t>
            </a:r>
            <a:r>
              <a:rPr lang="ru-RU" sz="2800" dirty="0" err="1" smtClean="0"/>
              <a:t>моноспермия</a:t>
            </a:r>
            <a:r>
              <a:rPr lang="ru-RU" sz="2800" dirty="0" smtClean="0"/>
              <a:t>)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33972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286125"/>
            <a:ext cx="25527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6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4757738" cy="33575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/>
              <a:t>Стадии оплодотворения: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err="1" smtClean="0"/>
              <a:t>дистантное</a:t>
            </a:r>
            <a:r>
              <a:rPr lang="ru-RU" sz="3000" dirty="0" smtClean="0"/>
              <a:t> взаимодействие гамет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err="1" smtClean="0"/>
              <a:t>капацитация</a:t>
            </a:r>
            <a:r>
              <a:rPr lang="ru-RU" sz="3000" dirty="0" smtClean="0"/>
              <a:t> и </a:t>
            </a:r>
            <a:r>
              <a:rPr lang="ru-RU" sz="3000" dirty="0" err="1" smtClean="0"/>
              <a:t>акросомная</a:t>
            </a:r>
            <a:r>
              <a:rPr lang="ru-RU" sz="3000" dirty="0" smtClean="0"/>
              <a:t> реакция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/>
              <a:t>кортикальная реакция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err="1" smtClean="0"/>
              <a:t>синкарион</a:t>
            </a:r>
            <a:r>
              <a:rPr lang="ru-RU" sz="3000" dirty="0" smtClean="0"/>
              <a:t> и </a:t>
            </a:r>
            <a:r>
              <a:rPr lang="ru-RU" sz="3000" dirty="0" err="1" smtClean="0"/>
              <a:t>сингамия</a:t>
            </a:r>
            <a:endParaRPr lang="ru-RU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000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714750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285750"/>
            <a:ext cx="28924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286500" y="3071813"/>
            <a:ext cx="2214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cs typeface="Times New Roman" pitchFamily="18" charset="0"/>
              </a:rPr>
              <a:t>Зрелый ооцит</a:t>
            </a:r>
            <a:endParaRPr lang="ru-RU" altLang="ru-RU" sz="2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429000"/>
            <a:ext cx="28575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Прямоугольник 9"/>
          <p:cNvSpPr>
            <a:spLocks noChangeArrowheads="1"/>
          </p:cNvSpPr>
          <p:nvPr/>
        </p:nvSpPr>
        <p:spPr bwMode="auto">
          <a:xfrm>
            <a:off x="6000750" y="6286500"/>
            <a:ext cx="2928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/>
              <a:t>Оплодотворенный ооцит</a:t>
            </a:r>
          </a:p>
        </p:txBody>
      </p:sp>
    </p:spTree>
    <p:extLst>
      <p:ext uri="{BB962C8B-B14F-4D97-AF65-F5344CB8AC3E}">
        <p14:creationId xmlns:p14="http://schemas.microsoft.com/office/powerpoint/2010/main" val="1861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508500"/>
            <a:ext cx="2276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64087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3000" b="1" i="1" dirty="0" smtClean="0"/>
              <a:t>Биологическое значение оплодотворения</a:t>
            </a:r>
            <a:r>
              <a:rPr lang="ru-RU" sz="3000" dirty="0" smtClean="0"/>
              <a:t>: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2800" b="1" dirty="0"/>
          </a:p>
          <a:p>
            <a:pPr marL="361950" indent="-361950">
              <a:buFont typeface="Arial" charset="0"/>
              <a:buNone/>
              <a:defRPr/>
            </a:pPr>
            <a:r>
              <a:rPr lang="ru-RU" sz="3000" dirty="0" smtClean="0"/>
              <a:t>1</a:t>
            </a:r>
            <a:r>
              <a:rPr lang="ru-RU" sz="3000" dirty="0"/>
              <a:t>. </a:t>
            </a:r>
            <a:r>
              <a:rPr lang="ru-RU" sz="3000" u="sng" dirty="0"/>
              <a:t>Восстановление диплоидного набора</a:t>
            </a:r>
            <a:r>
              <a:rPr lang="ru-RU" sz="3000" dirty="0"/>
              <a:t> </a:t>
            </a:r>
            <a:r>
              <a:rPr lang="ru-RU" sz="3000" dirty="0" smtClean="0"/>
              <a:t>хромосом.</a:t>
            </a:r>
            <a:endParaRPr lang="ru-RU" sz="3000" b="1" dirty="0"/>
          </a:p>
          <a:p>
            <a:pPr marL="361950" indent="-361950">
              <a:buFont typeface="Arial" charset="0"/>
              <a:buNone/>
              <a:defRPr/>
            </a:pPr>
            <a:r>
              <a:rPr lang="ru-RU" sz="3000" dirty="0"/>
              <a:t>2. Обеспечение материальной непрерывности между </a:t>
            </a:r>
            <a:r>
              <a:rPr lang="ru-RU" sz="3000" dirty="0" smtClean="0"/>
              <a:t>поколениями</a:t>
            </a:r>
            <a:r>
              <a:rPr lang="ru-RU" sz="3000" dirty="0"/>
              <a:t>.</a:t>
            </a:r>
            <a:endParaRPr lang="ru-RU" sz="3000" b="1" dirty="0"/>
          </a:p>
          <a:p>
            <a:pPr marL="361950" indent="-361950">
              <a:buFont typeface="Arial" charset="0"/>
              <a:buNone/>
              <a:defRPr/>
            </a:pPr>
            <a:r>
              <a:rPr lang="ru-RU" sz="3000" dirty="0"/>
              <a:t>3. Объединение в одном индивидууме наследственных признаков материнского и отцовского организмов.</a:t>
            </a:r>
            <a:endParaRPr lang="ru-RU" sz="3000" b="1" dirty="0"/>
          </a:p>
          <a:p>
            <a:pPr>
              <a:defRPr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9089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/>
              <a:t>Эмбриональный (зародышевый) период</a:t>
            </a:r>
            <a:r>
              <a:rPr lang="ru-RU" altLang="ru-RU" sz="3600" smtClean="0"/>
              <a:t> (первые 8 нед) </a:t>
            </a:r>
          </a:p>
        </p:txBody>
      </p:sp>
      <p:pic>
        <p:nvPicPr>
          <p:cNvPr id="16387" name="Picture 1" descr="Файл 09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71688"/>
            <a:ext cx="89693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Дробление – процесс в результате которого образуется бластула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ru-RU" b="1" dirty="0" smtClean="0"/>
              <a:t>Происходит активное митотическое деление клеток</a:t>
            </a:r>
          </a:p>
          <a:p>
            <a:r>
              <a:rPr lang="ru-RU" b="1" dirty="0" smtClean="0"/>
              <a:t>Нет роста клеток, поэтому объем зародыша не изменяется</a:t>
            </a:r>
          </a:p>
          <a:p>
            <a:r>
              <a:rPr lang="ru-RU" b="1" dirty="0" smtClean="0"/>
              <a:t>Клетки образующиеся в процессе дробления называются </a:t>
            </a:r>
            <a:r>
              <a:rPr lang="ru-RU" b="1" i="1" dirty="0" smtClean="0"/>
              <a:t>бластомерами</a:t>
            </a:r>
          </a:p>
          <a:p>
            <a:r>
              <a:rPr lang="ru-RU" b="1" dirty="0" smtClean="0"/>
              <a:t>Образовавшейся зародыш называется </a:t>
            </a:r>
            <a:r>
              <a:rPr lang="ru-RU" b="1" i="1" dirty="0" smtClean="0"/>
              <a:t>бластулой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634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Rectangle 6"/>
          <p:cNvSpPr>
            <a:spLocks noChangeArrowheads="1"/>
          </p:cNvSpPr>
          <p:nvPr/>
        </p:nvSpPr>
        <p:spPr bwMode="auto">
          <a:xfrm>
            <a:off x="4392613" y="2543126"/>
            <a:ext cx="4464050" cy="230832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400" b="1" dirty="0"/>
              <a:t>Онтогенез, или индивидуальное развитие — это совокупность процессов развития организма </a:t>
            </a:r>
            <a:r>
              <a:rPr lang="ru-RU" altLang="ru-RU" sz="2400" b="1" u="sng" dirty="0"/>
              <a:t>с момента слияния гамет </a:t>
            </a:r>
            <a:r>
              <a:rPr lang="ru-RU" altLang="ru-RU" sz="2400" b="1" u="sng" dirty="0" smtClean="0"/>
              <a:t>и </a:t>
            </a:r>
            <a:r>
              <a:rPr lang="ru-RU" altLang="ru-RU" sz="2400" b="1" u="sng" dirty="0"/>
              <a:t>образования зиготы и до смерти. </a:t>
            </a:r>
          </a:p>
        </p:txBody>
      </p:sp>
      <p:pic>
        <p:nvPicPr>
          <p:cNvPr id="3075" name="Picture 8" descr="Картинка 1 из 3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3656013" cy="276225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76" name="Rectangle 9"/>
          <p:cNvSpPr>
            <a:spLocks noChangeArrowheads="1"/>
          </p:cNvSpPr>
          <p:nvPr/>
        </p:nvSpPr>
        <p:spPr bwMode="auto">
          <a:xfrm>
            <a:off x="900113" y="692150"/>
            <a:ext cx="6985000" cy="10779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29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5429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5429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5429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5429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/>
              <a:t>Термин</a:t>
            </a:r>
            <a:r>
              <a:rPr lang="en-US" altLang="ru-RU" sz="3200" b="1"/>
              <a:t> </a:t>
            </a:r>
            <a:r>
              <a:rPr lang="ru-RU" altLang="ru-RU" sz="3200" b="1"/>
              <a:t>«онтогенез» впервые был введен Э. Геккелем в 1866 году. </a:t>
            </a: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1476375" y="4941888"/>
            <a:ext cx="1306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Э. Геккель</a:t>
            </a:r>
          </a:p>
        </p:txBody>
      </p:sp>
      <p:sp useBgFill="1">
        <p:nvSpPr>
          <p:cNvPr id="3078" name="Rectangle 11"/>
          <p:cNvSpPr>
            <a:spLocks noChangeArrowheads="1"/>
          </p:cNvSpPr>
          <p:nvPr/>
        </p:nvSpPr>
        <p:spPr bwMode="auto">
          <a:xfrm>
            <a:off x="468313" y="5734050"/>
            <a:ext cx="8207375" cy="7239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altLang="ru-RU" dirty="0"/>
              <a:t>      </a:t>
            </a:r>
            <a:r>
              <a:rPr lang="ru-RU" altLang="ru-RU" b="1" dirty="0"/>
              <a:t>В ходе онтогенеза</a:t>
            </a:r>
            <a:r>
              <a:rPr lang="en-US" altLang="ru-RU" b="1" dirty="0"/>
              <a:t> </a:t>
            </a:r>
            <a:r>
              <a:rPr lang="ru-RU" altLang="ru-RU" b="1" dirty="0"/>
              <a:t>происходит процесс реализации генетической информации, полученной от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74688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Борозды дробления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400" dirty="0"/>
              <a:t>Ход борозд дробления (по Гилберту, 1993):</a:t>
            </a:r>
          </a:p>
          <a:p>
            <a:pPr marL="0" indent="0" algn="ctr">
              <a:buNone/>
            </a:pPr>
            <a:r>
              <a:rPr lang="ru-RU" sz="2400" i="1" dirty="0"/>
              <a:t>А </a:t>
            </a:r>
            <a:r>
              <a:rPr lang="ru-RU" sz="2400" dirty="0"/>
              <a:t>– первая меридиональная борозда; </a:t>
            </a:r>
            <a:r>
              <a:rPr lang="ru-RU" sz="2400" i="1" dirty="0"/>
              <a:t>Б </a:t>
            </a:r>
            <a:r>
              <a:rPr lang="ru-RU" sz="2400" dirty="0"/>
              <a:t>– вторая меридиональная борозда; </a:t>
            </a:r>
            <a:r>
              <a:rPr lang="ru-RU" sz="2400" i="1" dirty="0"/>
              <a:t>В </a:t>
            </a:r>
            <a:r>
              <a:rPr lang="ru-RU" sz="2400" dirty="0"/>
              <a:t>– </a:t>
            </a:r>
            <a:r>
              <a:rPr lang="ru-RU" sz="2400" dirty="0" smtClean="0"/>
              <a:t>широтная </a:t>
            </a:r>
            <a:r>
              <a:rPr lang="ru-RU" sz="2400" dirty="0"/>
              <a:t>борозда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40768"/>
            <a:ext cx="80010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46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/>
              <a:t>Типы дробления зиготы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571500" indent="-571500" algn="just">
              <a:buAutoNum type="romanUcPeriod"/>
            </a:pPr>
            <a:r>
              <a:rPr lang="ru-RU" b="1" dirty="0" smtClean="0"/>
              <a:t>По характеру образования и расположения бластомеров:</a:t>
            </a:r>
          </a:p>
          <a:p>
            <a:pPr marL="900113" indent="-276225"/>
            <a:r>
              <a:rPr lang="ru-RU" dirty="0" smtClean="0"/>
              <a:t>Голобластическое (полное)</a:t>
            </a:r>
          </a:p>
          <a:p>
            <a:pPr marL="900113" indent="-276225"/>
            <a:r>
              <a:rPr lang="ru-RU" dirty="0" err="1" smtClean="0"/>
              <a:t>Меробластическое</a:t>
            </a:r>
            <a:r>
              <a:rPr lang="ru-RU" dirty="0" smtClean="0"/>
              <a:t> (неполное)</a:t>
            </a:r>
          </a:p>
          <a:p>
            <a:pPr marL="900113" indent="-276225"/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33315"/>
            <a:ext cx="62484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55259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Голобластическое дробление </a:t>
            </a:r>
            <a:r>
              <a:rPr lang="ru-RU" dirty="0"/>
              <a:t>иглокожих (по Гилберту, 1993):</a:t>
            </a:r>
          </a:p>
          <a:p>
            <a:pPr algn="just"/>
            <a:r>
              <a:rPr lang="ru-RU" i="1" dirty="0"/>
              <a:t>А, Б, В </a:t>
            </a:r>
            <a:r>
              <a:rPr lang="ru-RU" dirty="0"/>
              <a:t>– последовательные стадии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4158733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Типы дробления зиготы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/>
              <a:t>II</a:t>
            </a:r>
            <a:r>
              <a:rPr lang="ru-RU" b="1" dirty="0" smtClean="0"/>
              <a:t>. В </a:t>
            </a:r>
            <a:r>
              <a:rPr lang="ru-RU" b="1" dirty="0"/>
              <a:t>зависимости от размеров образовавшихся </a:t>
            </a:r>
            <a:r>
              <a:rPr lang="ru-RU" b="1" dirty="0" smtClean="0"/>
              <a:t>бластомеров:</a:t>
            </a:r>
          </a:p>
          <a:p>
            <a:pPr marL="1349375" indent="-361950"/>
            <a:r>
              <a:rPr lang="ru-RU" dirty="0" smtClean="0"/>
              <a:t>Равномерное</a:t>
            </a:r>
          </a:p>
          <a:p>
            <a:pPr marL="1349375" indent="-361950"/>
            <a:r>
              <a:rPr lang="ru-RU" dirty="0" smtClean="0"/>
              <a:t>Неравномерное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152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Типы дробления зиготы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III</a:t>
            </a:r>
            <a:r>
              <a:rPr lang="ru-RU" b="1" dirty="0" smtClean="0"/>
              <a:t>. По </a:t>
            </a:r>
            <a:r>
              <a:rPr lang="ru-RU" b="1" dirty="0"/>
              <a:t>типу </a:t>
            </a:r>
            <a:r>
              <a:rPr lang="ru-RU" b="1" dirty="0" smtClean="0"/>
              <a:t>симметрий:</a:t>
            </a:r>
          </a:p>
          <a:p>
            <a:r>
              <a:rPr lang="ru-RU" dirty="0"/>
              <a:t>радиальное;</a:t>
            </a:r>
          </a:p>
          <a:p>
            <a:r>
              <a:rPr lang="ru-RU" dirty="0" smtClean="0"/>
              <a:t>спиральное</a:t>
            </a:r>
            <a:r>
              <a:rPr lang="ru-RU" dirty="0"/>
              <a:t>;</a:t>
            </a:r>
          </a:p>
          <a:p>
            <a:r>
              <a:rPr lang="ru-RU" dirty="0" smtClean="0"/>
              <a:t>билатерально-симметричное</a:t>
            </a:r>
            <a:r>
              <a:rPr lang="ru-RU" dirty="0"/>
              <a:t>;</a:t>
            </a:r>
          </a:p>
          <a:p>
            <a:r>
              <a:rPr lang="ru-RU" dirty="0" smtClean="0"/>
              <a:t>неправильное </a:t>
            </a:r>
            <a:r>
              <a:rPr lang="ru-RU" dirty="0"/>
              <a:t>(анархическое)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221088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5100" algn="ctr" eaLnBrk="0" hangingPunct="0"/>
            <a:r>
              <a:rPr lang="ru-RU" sz="2800" b="1" dirty="0">
                <a:cs typeface="Times New Roman" pitchFamily="18" charset="0"/>
              </a:rPr>
              <a:t>Дробление у млекопитающих:</a:t>
            </a:r>
          </a:p>
          <a:p>
            <a:pPr indent="165100" algn="just" eaLnBrk="0" hangingPunct="0">
              <a:buFontTx/>
              <a:buChar char="-"/>
            </a:pPr>
            <a:r>
              <a:rPr lang="ru-RU" sz="2800" dirty="0" smtClean="0">
                <a:cs typeface="Times New Roman" pitchFamily="18" charset="0"/>
              </a:rPr>
              <a:t>полное</a:t>
            </a:r>
            <a:r>
              <a:rPr lang="ru-RU" sz="2800" dirty="0">
                <a:cs typeface="Times New Roman" pitchFamily="18" charset="0"/>
              </a:rPr>
              <a:t>, </a:t>
            </a:r>
          </a:p>
          <a:p>
            <a:pPr indent="165100" algn="just" eaLnBrk="0" hangingPunct="0">
              <a:buFontTx/>
              <a:buChar char="-"/>
            </a:pPr>
            <a:r>
              <a:rPr lang="ru-RU" sz="2800" dirty="0">
                <a:cs typeface="Times New Roman" pitchFamily="18" charset="0"/>
              </a:rPr>
              <a:t>асинхронное, </a:t>
            </a:r>
          </a:p>
          <a:p>
            <a:pPr indent="165100" algn="just" eaLnBrk="0" hangingPunct="0">
              <a:buFontTx/>
              <a:buChar char="-"/>
            </a:pPr>
            <a:r>
              <a:rPr lang="ru-RU" sz="2800" dirty="0">
                <a:cs typeface="Times New Roman" pitchFamily="18" charset="0"/>
              </a:rPr>
              <a:t>отчасти неравномерное.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820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Дробление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929063"/>
            <a:ext cx="29289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786188"/>
            <a:ext cx="31083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357188" y="2643188"/>
            <a:ext cx="2179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Calibri" pitchFamily="34" charset="0"/>
              </a:rPr>
              <a:t>первое деление </a:t>
            </a:r>
          </a:p>
          <a:p>
            <a:pPr eaLnBrk="1" hangingPunct="1"/>
            <a:r>
              <a:rPr lang="ru-RU" altLang="ru-RU" sz="2000">
                <a:latin typeface="Calibri" pitchFamily="34" charset="0"/>
              </a:rPr>
              <a:t>дробления зиготы</a:t>
            </a:r>
          </a:p>
        </p:txBody>
      </p:sp>
      <p:sp>
        <p:nvSpPr>
          <p:cNvPr id="18440" name="Прямоугольник 8"/>
          <p:cNvSpPr>
            <a:spLocks noChangeArrowheads="1"/>
          </p:cNvSpPr>
          <p:nvPr/>
        </p:nvSpPr>
        <p:spPr bwMode="auto">
          <a:xfrm>
            <a:off x="6286500" y="2643188"/>
            <a:ext cx="2763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Calibri" pitchFamily="34" charset="0"/>
              </a:rPr>
              <a:t>4х-клеточный эмбрион </a:t>
            </a: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1357313" y="3559175"/>
            <a:ext cx="2714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Calibri" pitchFamily="34" charset="0"/>
                <a:cs typeface="Times New Roman" pitchFamily="18" charset="0"/>
              </a:rPr>
              <a:t>6-8 клеток (2-е сутки)</a:t>
            </a:r>
            <a:r>
              <a:rPr lang="ru-RU" altLang="ru-RU" sz="2000">
                <a:latin typeface="Calibri" pitchFamily="34" charset="0"/>
              </a:rPr>
              <a:t> </a:t>
            </a:r>
          </a:p>
        </p:txBody>
      </p:sp>
      <p:sp>
        <p:nvSpPr>
          <p:cNvPr id="18442" name="Прямоугольник 13"/>
          <p:cNvSpPr>
            <a:spLocks noChangeArrowheads="1"/>
          </p:cNvSpPr>
          <p:nvPr/>
        </p:nvSpPr>
        <p:spPr bwMode="auto">
          <a:xfrm>
            <a:off x="6357938" y="3429000"/>
            <a:ext cx="98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latin typeface="Calibri" pitchFamily="34" charset="0"/>
              </a:rPr>
              <a:t>морула</a:t>
            </a:r>
          </a:p>
        </p:txBody>
      </p:sp>
    </p:spTree>
    <p:extLst>
      <p:ext uri="{BB962C8B-B14F-4D97-AF65-F5344CB8AC3E}">
        <p14:creationId xmlns:p14="http://schemas.microsoft.com/office/powerpoint/2010/main" val="6412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FF0000"/>
                </a:solidFill>
              </a:rPr>
              <a:t>Бластула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251936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altLang="ru-RU" sz="2200" smtClean="0"/>
              <a:t>На стадии 32 бластомеров </a:t>
            </a:r>
            <a:r>
              <a:rPr lang="ru-RU" altLang="ru-RU" sz="1200" smtClean="0"/>
              <a:t>(у человека и др. млекопитающих)</a:t>
            </a:r>
            <a:r>
              <a:rPr lang="ru-RU" altLang="ru-RU" sz="2200" smtClean="0"/>
              <a:t>, </a:t>
            </a:r>
          </a:p>
          <a:p>
            <a:pPr>
              <a:spcBef>
                <a:spcPts val="1200"/>
              </a:spcBef>
            </a:pPr>
            <a:r>
              <a:rPr lang="ru-RU" altLang="ru-RU" sz="2200" u="sng" smtClean="0"/>
              <a:t>клетки </a:t>
            </a:r>
            <a:r>
              <a:rPr lang="ru-RU" altLang="ru-RU" sz="2200" smtClean="0"/>
              <a:t>постепенно </a:t>
            </a:r>
            <a:r>
              <a:rPr lang="ru-RU" altLang="ru-RU" sz="2200" u="sng" smtClean="0"/>
              <a:t>начинают выделять жидкость</a:t>
            </a:r>
            <a:r>
              <a:rPr lang="ru-RU" altLang="ru-RU" sz="2200" smtClean="0"/>
              <a:t>, </a:t>
            </a:r>
          </a:p>
          <a:p>
            <a:pPr>
              <a:spcBef>
                <a:spcPts val="1200"/>
              </a:spcBef>
            </a:pPr>
            <a:r>
              <a:rPr lang="ru-RU" altLang="ru-RU" sz="2200" smtClean="0"/>
              <a:t>в результате чего, внутри зародыша </a:t>
            </a:r>
            <a:r>
              <a:rPr lang="ru-RU" altLang="ru-RU" sz="2200" u="sng" smtClean="0"/>
              <a:t>образуется полость</a:t>
            </a:r>
            <a:r>
              <a:rPr lang="ru-RU" altLang="ru-RU" sz="2200" smtClean="0"/>
              <a:t>, </a:t>
            </a:r>
          </a:p>
          <a:p>
            <a:pPr>
              <a:spcBef>
                <a:spcPts val="1200"/>
              </a:spcBef>
            </a:pPr>
            <a:r>
              <a:rPr lang="ru-RU" altLang="ru-RU" sz="2200" smtClean="0"/>
              <a:t>а бластомеры располагаются вокруг нее в один слой. </a:t>
            </a:r>
            <a:endParaRPr lang="ru-RU" altLang="ru-RU" sz="2200" b="1" smtClean="0"/>
          </a:p>
          <a:p>
            <a:pPr>
              <a:spcBef>
                <a:spcPts val="1200"/>
              </a:spcBef>
            </a:pPr>
            <a:r>
              <a:rPr lang="ru-RU" altLang="ru-RU" sz="2200" smtClean="0"/>
              <a:t>Эта стадия называется </a:t>
            </a:r>
            <a:r>
              <a:rPr lang="ru-RU" altLang="ru-RU" sz="2200" b="1" i="1" u="sng" smtClean="0"/>
              <a:t>бластулой</a:t>
            </a:r>
            <a:r>
              <a:rPr lang="ru-RU" altLang="ru-RU" sz="2200" u="sng" smtClean="0"/>
              <a:t> </a:t>
            </a:r>
            <a:r>
              <a:rPr lang="ru-RU" altLang="ru-RU" sz="2200" smtClean="0"/>
              <a:t>(однослойный зародыш). </a:t>
            </a:r>
            <a:endParaRPr lang="ru-RU" altLang="ru-RU" sz="2200" b="1" smtClean="0"/>
          </a:p>
          <a:p>
            <a:pPr>
              <a:spcBef>
                <a:spcPts val="1200"/>
              </a:spcBef>
            </a:pPr>
            <a:endParaRPr lang="ru-RU" altLang="ru-RU" sz="2200" smtClean="0"/>
          </a:p>
        </p:txBody>
      </p:sp>
      <p:sp>
        <p:nvSpPr>
          <p:cNvPr id="22532" name="AutoShape 2" descr="data:image/jpeg;base64,/9j/4AAQSkZJRgABAQAAAQABAAD/2wCEAAkGBxQTEhQUEhQVFRUXGBgZGBgYGBkXHxwVGhgXFhcYHxsiHikgGiAlIB4XITEhJSkrLi4uHiAzODUsNyktMisBCgoKDg0OGxAQGy8kICYtMDgsMC8sLSw3LDQvLywsOCwsLCwsLCsuMCwtLCwsLywsLCw0LCwsLCw0LCwsLCwsLP/AABEIAK8BIAMBIgACEQEDEQH/xAAcAAEAAgMBAQEAAAAAAAAAAAAABAUCAwYBBwj/xAA8EAACAQMCBQIDBAcIAwEAAAABAgMABBESIQUTIjFBBlEyYXEHFCNCUmJygYKRoRUkMzSSscHwstHhc//EABsBAQADAQEBAQAAAAAAAAAAAAADBAUBAgYH/8QALxEAAgEDAwIDCAIDAQAAAAAAAAECAwQREiExBUETUYEiMmFxkaGx8MHRM0JDFP/aAAwDAQACEQMRAD8A6KlKV+aH2QpSlAKUpQClKUApSlAKUpQClKUApSlAKUpQClKUApSlAKUpQClKUApSlAKUpQClKUApSlAKyj7j6isayj7j6iux5DMaUpXAKUpQClKUApSlAKUpQClKUApSlAKUpQClKUApSlAKUpQClKUApSlAKUpQClKUApSlAKUpQCso+4+orGso+4+orseQzGlKiX94I1ya7GLk8I42kss3zTBe5qDFeySki3jaTGxKgaQfILkhc/LOaR8KkkSVpEzOEdobV+kOQOkuc4cE4ygIAzhu+1z6ZvrpbNWvoVjm1FUjjwNQ2EYwCQpO/nAAycDONu36WlHVU58jPqXjbxH6lbZ8KupQWzEg1Ou7MxyjMh2C47g+a1W9lJI8kcN1bSyRnDoGIKnOMHGrG+R2711FtYyoMrKNRJZlKBk1MSzacaWG57kn3xmqXhXA4rO5lmW2fnXBbJSRXXc8xlGrQVyRqIwe2x2xV5Wdvh+yV3Xq7blbcPcQsFliY5BbMf4g0qVDHbqABZdyBW+z4kkgBBBz5BzXQusyPz3AYadLRpliiZzqU95DnuMDIxgZXD8fbenr24vbqWRokgYareSPQQ+SOWSF3YaM6mbfOMHG1VqvTKc03B4ZLC8nF4luXlKqLO9ZJGhmGmRMalznv2YHyp7g/wCxBAtgawatKVKWmRpQmprKPaUpUZ6FKUoBUe5u1QEsQMVovrwghEBZ2OFUdy3sP6nJ2ABJwBU7g3BhHLm70vKxBiO5jHSCVGe8gYMckAkYKgYbF+0sZVvaeyK1a4UNlyQrf7xNvDEdJ7O/Qv8AM9TD5qCK3QcEuXZ1aaKMoR2VpcgqGz3TbOofwmt0/wDaQ4nq1RjhwTJzoGOjfOevVq3z8OKsoZTLPK0EsYASNSGQvnGttYw69OHxncEg+1bULCjBcZKDuaknycxwQfehIbS8hnMZww5ckWCc43JbIODggYODW4yXEZfmRMQjaWZPxFzpV/HUBhhuVAq74TwpLVmjgFpG79bKilGYDO+nWTpG+PAyar/UIuXhu4oHMVwzoVeNZmAXlxBhrWMlGIB+fb3zXZ2FvN4Swcjc1YrLZhaXqSAFSCD2wc1JquPC8W8RLP8AfcKrPyZUSWU7YcsgG+w5mzbZ3+E52d0dRjkBV1OGU+D/AMg9wfNYt3YSo+0t0X6Fyqmz2ZOpSlZ5aFKUoBSvDVdcXDyOIYBqdvngADuzHwo23+gGSQKkpUpVJaYnmc1BZZuu+IpGNyP/AL4FeJBdygmOHSMZBlPLz8sYLj961Y2PB0tWE5YTEDTK5x0froN9AGcMO5XBJOnByjsb/wDtIym4Q2JXaLG+dAH6PfX1asnbb6btDplOKzPdmbUu5t+yVsnDHESzSXkEMZCnUyEr1Y09RkQeRWVzwi5jMYWWKXmNpGQ0Y+B5M/n8Kf5iovqI8PuVksLy5ERhl1q2tY8atTKoLDTlQ5QrvsAfpZ8G4vaSTwWtrKrrbxErgkg4UQqA3ZsKWJx7j54uOyo4939+ZAripnkg3E8sP+PEyL+nsyf6hkL/ABYqVDOG7GtnBor+K5vJL2WM2mGMQGDpUHKnAGQAmQQc5OO9aZvTsgj50C6HYl2t9goU9kXwjgYyM6S2e2c1QuelxxmmyzSvH/sjfWUfcfUVB4feiQfPcEHYgjYgjuCDkEGp0fcfUViOLjLDNFNNZRqmfAJqth4VPcxTTQMEkGVti3bmA4eT93Uinw2T4BrPjTtgInxOQq/tMQq/1Iq1vrm1sI4Y7m6dAcJHuU+EAHZBkKMjLOT33NbHSqH/AE79ihe1P9PqZcOs5xZ28V64kuOamWB9pC+NQA35YIJHffvuThY8StZ5JFs31T2zdSZcA/EjDq6TnqUOOxIPY72VzbtG0UhleRVfBVgm2v8ADDgqgOV1eSRpLHuBWMfCre0508MKrJKctjOXkJwq77LliNhgZOa2cooYZV+peAvxBrWWC7eBYmLMFzk5K+MjS64Iww2yfYg295da5I+UjScp2LldIA/Dkj0BmIDNltwDtg5wcA6VtrQOlvL93kuGUsVcIXfOS76TvgnUf5+1arq4mgspRaxiSa3BSOPfcKQU7bseUVbA7nanOF+7jjLK/hljInEZbiW7kCSLpS2lyoBOnAU6jG2nB+DJ3385uBZ65XEbPHECRIEbSHlbc4PdMZyWQglm75U5w9PX8slkkt9GsLlWMiEEAKCdypyRlQDg1lwy1lgjXQoKks5h6VKF2MhVDspAJxpbH7QG1G2EisvLK1uonFk0JmgY45ZHxndkcjw+D1HyM74qv4Ne61Hv7HYj3BHg/KrL07wyzs2lFnG/NkILx9WpQC2kENgRp8WCcBvBbAqovoHgvH1BVEuJQFyQCxIdcnGo6gWJwPj7Vn9SoKcHJdiza1HGWH3LeleA1r5669Goa9OrT505Iz9M183hmtk21HvZwikmpFV08POuIoTurNl/2FBdgfkcaf4qmt6Xi1FEjqz0RbJ/pyzaIrczD/GAXcbxKxymf29tXsdA7AkZen7biDXF2t/y3ti34Iwh21EjAG4AGM698gY8mnAru+knvEvoEW2GoREY6kyRjudQKbknG/8AITkto0tuddZkCxcyQyEyAKq6jhe2w22GTjJyd6+tjFQWlGK25PJusrMMzlmd0R9MSu2sArjU2+7HVkAuWI07EZqo9NepYeKc7RHLE0DAK5wGBbVhlPg9JyhyMbHIJFbPSfE4byEzWGqFQ5Vo3UadWzHoBwuQc5Qjc757VQcX+0GWGSWJLaJHV2UsZC4LA4LYCrnP1Br1pe67/g85Wz/WSru1sYr/AO/XU/LuoxpaINkMRHoWRUAL6ShBwNs7bkHN3DxYtZTXdqnPdy7ogyCxUiNVI75CouV75BFfG7qdpHeSQlndizMfJP8A0ADwAB4rtfsrvpQ80KaGUgSBXYphgQjMCFbxoyMeB88ySjtnyPMXvg7bgVxLdWStdxG3kcNqXcFcE6XAO6nYMM7iuM4jx2W6u1jjtWLRxa+ehyrgJrkTtgrq1KpznWMbamrr+N38FuqycQmVVZgqJhimrvuoBLn5t0jY4U1L4gGTE0DLl2jVgclG1ssaybfmXIOR8QGk/lZYmotNNbMk3WMPgoeH3IkQEHOR/SpNVsdt93uJIckgEMpOMlXGcnAAHVrG3gCrKvkrml4VRxNqlPXBMUrwMN/l3+vf/wBUNQEhA4veaFPcn2G5J8ADyT7VccC4e9ohaRNZkw0jICzKQPg093Rd8ad8k9JyTVJw/TJfRh2UKgMmCQMsuAg39mIbb9Grnh3p+aO/mu2u3eGRSFhOdK50486cLg4wM7/XP0fTqChT1PlmVdVHKeF2IHpjgtpwtZ5vvepJiG1SOuNILYA3y7HUd+5229/mMPqy8TUsNxIkZLFU6TpUkkKMglQBtgEYrT6suY5r65liwUaTpYeQqqhYHyCQSD5zVeq1rPbdlJeSMCCSSSSSSSSckk7kk9ySd81nbyvG6vGxR1OVZTgg+4/7v2rYErwrXNR3Sdjw37Q7mSWGK5MPKMsWtghVsB1OSdWkDIGenGM13N56ekHEVv2u2SFEw0RyFxoK4znSFzhzkHf92PiDrXZ/ZXdA3gjmmkKiMmKJnYoZAVxhSdOoLqIGPc+Kdso533Ox9QW7B/vcaaIyVWQEEM2cKsxX8o+FTncggnTp3k2smrSfmKWFtxGS8uku+U1g6usYGnOltlAx15051ats9qr+BFlJjc5ZGKE+5RipP78ZrE6nbraovU0bOrzFnrqzXduqkA6ycspYdMbuMgEZ3A8ir3jHBBdaPvFtbTcs5Qs7jc4ztyzgHAypJGw71SIdN7bN45hB/ijdB/UirSPgVyOJNdG7Y25XAt98fBpxjOkdXXqAz496tdOx4K38yG6/yMsDquC0UiaEXAlGQ2skBggPlCCMkgE9sd6iWrWlyXFrKhkgbupLCOTcA6M4IPUDjuMgEHtL+8sLiXRG0gCRhtBQaZAZCVOpgM6Shx4GM4yMweDWFlaCV7aLQ8jAOg1azJuVQKx6e5IAwuN/hGau9iDuYw+nLea8W/ZXW5j6GXV0hwuMkYyek7HYEEHFTrZHfVOkmgSY0gqGQxjZGI2Ylt2BDDZlBG1ePw+E9V2IWlkwvVjbviOMnBOMncYJJJ22Ap/WHpr75FHayzMi8wNHIAG1aVbMbrkZbTqIbzg53HV1PL3ZxrC2Rc3hcMhuNJhU5JQEDWCCjOCTpQd87gEAkgCqXhvC4ouIT3gvWl5q45K/iae36JJIGNhpGM+aueKOkVuIWfOVRDqOWMWVSRz52XUS3YVG9X+pHskiaO2kuRI+kiM/CMZzspyT4GwODuPPI54XcSxy+xH4xcXLQXX3D/Ml1KLIuhuXpRcqsgA8NjO2dXmqfiyXHJsHvNP3nEiSacYy2lh22zhRnG2c42rsOKx6zEoyrl8hhjUiqNTkd9jgIe46h3rmfWesS20bOHH4jDo0ttoXLEHB+I9lFRVmvCa+B7gvbRznq31g1k0SiISa0LZLFcYOPY1wXG/Wcs1xFcRryXjGBhtWdyTnYbHtirb7Wh+Lb/8A5n/yrgq99LsqHgxq6faaefuuOCK9uaviOGdlg+7+k/Usd7FqGFkX409j7j3U15NxCCCWSe5LBI4zjRnVrd4wpXBGDgMO/YnO2a4r7M/TMpkW7YtGgzoA2Mng5/U/3rv7K2El08LRxSJJE2oS7r0vGRtg5O+cbds52rMhRo0b/TTeV+PhkuupUqW2Zrf8/Ev+F3JulGmYvA0aNqCaHbXnoZgcAgDJ0qp6hjG+feG3UMvMWzuEkEZ0vEx5ijuMA/EoOCBgldjgVI4VFyGMTBFDkGLQuhMLGicsLk6SAmcZ3GSOxAj8K4FZ8PMjRKsRmO+WJyRkhVBPzOy/+q1W1v8AYqpPb7lJxz1TFYRtbwW4inxlURVES68/iZGNQyDtgEkbgDevl5JJJJJJJJJ7lickn3JOTXZfahAzTR3AidYzGsfMZdOWDOwBU9S/FtqAzXFg1Jp9nKI877npFTeB8Slt545YBqkzpCfphiAY/fqOMHwQDvjFQc12n2T2aSXMzsAWhRNGfBkLgsB7gLjP6x96R2TbD3eEdzxiyjuEVb61DoCGGljLpb9YAKw+eAy++1auOcdhhjNwx1W9uFP4eG1SP0RqN8YVWzvt1IfFa+Eeqnm4hcWZtnRYQSJSdjggDIxgBskrucgfynWlkzLI6vjmSSFldRJGwDFFOnIIyqqdmAOSSCTXjGPePfPBzFzxeO6e2uoQwWaJh1DBHKkIIO5Hdm7Gqb1D67S0naFoXYqFOQwHxAGui48rfeokblgJFsqKVADvj3/U2A7YPfO3yL7Tf8/J+zH/AOArPjbUri9cJrbT5/InlWnSt1KL3z/ZKj9eMl89winkyaA8ROfhULqB7Btv+K+q2V/HPEJYmDIwyD/uD7Ee1fnavp/2XcJuER5XYpDIOmM/mPiT9UeM+foBUnVrChCkqkXpawvn8Pn8fqeLC6qyqOL3T3+R2vpu4jj+/TS7pHHGW21dK85jgeaicVmt+I8KuLm0DwaA7Mo/D1ctdTpIqnS4KnbOe4+YqZ6TuAs1zGUZ9axkKq5yAZAwJOFHcfERnNTuPcHuJbOS3tY4LVWGNG3Uh3ZMKNEersSNWcnt3qe2aVOPoeaqbk/U+IIK3oK1PGyMyuCrKSrKe4YHBB+hrahqeRHE3KtYuKyDVizVGSGhxWfDrF55o4ov8R3AU5xg99We40gFsjfbasHNWXpF5VvYHgiaZ0bVoXuUwUc5Oy7MdyQMkb71NEikfW7me3tPu8V9eSySP0oXZlDHYEssYC6cnGZM/Mmq4QCO+nRAFXWhCqAAMxxk7D55P76u+J2Uc7xNPYvI0ZyjEwnSdjv+KM7gbbiqJJjJezvgj8RRg4yNKIhBwSO4bzWffY8EtW+fEMOPwEplfiBBHcdSnUO2/cCrGbidsTDHFcyLNMgkSEyyEuhG8ZZieUx3AwykMPIBFezR6gRVJwe2tYbtXuY11DJhlOehznKEA4OoklSQTqJA3ZRVHpVdb05ehPe03769S49T8bubdLX+zrTnpIxDgK3SMjpIGNBJLZZtgQc1ecVKpLBLp1OCydK6m5bLlyMb4BVCflkDJIB8sDOFOIkAZ5G65CpAZ2YdIQ74IJGe5NLQuWuHYBpEOhFGQNPLSUKCexZm3bzhf0RWyUir9Q+n7PiMkBlkcPCSyorctiCVJDIw1AdI3AB+dWXGZ2kR47ca5AQcghVR1IYZcgjUCNlwfGrAOarvR99c3du54lbLEQ5AVkKgpgb6HJIwcjPmqv1BBPNaQJZXkVsYZOXI3MCBgg0g5XPcYfR2IbftXrDzpb4POdspclrx3j0VjZNdRxtLllB3IYsTp/EYgldJ6cEbHC4FbuH35W3imjRuXKqlbdtnUuMhIz2PnCtgAb6lUYGyW5CnXEJJGIHMURSaZcADUG06A48HOCMKeyldPEbyZop7i1j5s0YMcMT5Ug5XmMynBDHuFPdVXHx1zG37++p3JlxCza8S5QO8DaBCrYGpCdMrnY7hsxqcHcKcGuN4ZYskgiMzTiAcoSN5IZmfG5wAzFO5+AVc3HGbhbWGSZBBfyAroXtywx6nUk7AbgZyGO2AWFYcEseWg/53/r5rP6jX8Ok6fmWbWlrnqLICub456VW6u45Zd4o0A0/pPqY4Pso2+tdLSvn6VadKWqDw/wCzTqU4zWJcHiqAAAMAbADbA9qrbqbkzxTn4Ubq/YYFHJ+gJb+EVZ1HvYNakV6t6vh1FI5Vhrg0buGG/kvLpLyKM2QyYSNJJIYGMgg6s4yST2YDGKtLALDa8/QXfkiRyvXJIQmsjUepyewBPtVP6auml/usz4EY6QCQZYx4Zu+F2BUfEMEkgsKsbPicKzPBbSJKUzrt0ZQ0ZBwdAJA052K5Gk+3avrFJTWY8GLjS8Mi+kfUCcVtZGe3KJqMbIx1qwwDs2Bnv7bGuY4T9nXMldnl/uyuRGV+ORQfJIwo/Lq31YJGAQa7iW9klhPKglGtdmLRL0nuRiQkHGcbd8ZxXvElkmtJFsZFhk06YyVxoIIypXGVOMr22znG1etWHttn7HMZ53/ko7z0LZRFZRExRDmRDJI4Kdi3UxPT8RGcEBhgnFbJeO2SXicPiBinUDQ0cYVEYoHCbYyCuMjGk+4Pa59OQTw2qLeyrJKobmSeMZJGSQM4XAyQO1VqtFFqmEAZowVguDFnoPwoXA1qikkayNOjB1Heiec53DXlsWq8XwGVlcyJsVRHcFsBhhgCNwQcHBGd65689J/e3sJ0uXQWwUFVGdTLjV5Ghsgq2QT48Vu4n6m+5XdpYiCSXn95e3UzkM2MdRzl23GARWz1fdKp5cJK3EgGpkJGIuxZgNiSAVXO43I+E15cvDWrgJa9uSuE/PuZZRuurSn7CdIPzBOph8mrO64NbyMXkgidj3Zo1Y7bDcitnD7YIgAGNqlV8rXuJTqucXg2qdJKCizho/QqPfyzSIq26lOXEoADEIuSQNguc7eT8u/cY2xXtK817mpWxrfCwv349xSowp50rllTZ3H3e9jc7K+YmPsHI0n/AFhN/AzVhw+xvLe9ubi7uw1o2RHHliQWYctQmMBgOnpyWOO5qJxmyEiEEZ2wanekL1ZSRMS91EDpLnvH2DIMYB8OQNWcZ2K1udOuFKnofKM+6pYnk4D1t6au1kmvJIhy5HLkK2oxqdl1jwcYyVLAHO+K5NWr7JwK+vpbW7HE4Ej7pGFwNesFNAGo56iqg531fKuXvvsqmSEtHOssijPL5ZTUR3CtqO/tkbn2rVyuGU15o4cPXhapPDODXNwpaCCWRR3IU4z5GTgEj2G9YcO4VPPKYYYnaQfEuNOnx15wE/ixTSc1ER2r6V9kwMHPM8bxCURGOR0ZVYAuNOsjAzqUjffO2ar+D/Z7NFcwteiM24bLaWLDV+RGyowC2MnceD3rteNeoLmO/gtY7NpYJAOZLhiAGJDb/CAo3IO5+WRk91hHVtuzRb3PEYbu7lu2Q2KKzRBdGTuOWq469WNjq2JO3ioXp2Jvjf4mYs37THUx/mTWPGpVkl+725P3eMjUoOU5qnZU9lT9EHTqAwBpObW0j06R9KxOp3CbVNepoWdJrMmZVD4hZCRSCKmUrEjJxeUaDSawzmuPSSz233Sed4hqUrOoLZUZGiUAgsNwdY9hqGxY9faQGC2heKbnsqRx6s5E52VdwTpJJ2ffA+LUBUCe3DdxVWeEsja4XaNgdWVOOrBXJX4WOCRuDW3b9UTio1DOq2bT1QLXjvH4Le4t4rzXI85wiouYk6goJBILnOOognbIC5wb+KMfeZG0jKxRqDgZ3aUkZ+mmuTPE7sFS4glKbqzxdQPuCrAD9wrxeM3oZyvIGsgnMbkjCquAeZjxnceavf8AsoNe9+f6IPBqJ8Fr6Z4rfS3V1Hc2wihjbEL4I1DUQNySHyuDkYAO301+oOPxxyf3Yh7gYVtO6acnpkI743wAdQPsCc1NxHcz7TTOyn8owi49iFA1D5NmpNnwxEAwBtVWv1OnH3OSWnaTfvESysmdzLMxd27sf6ADwB4Aq4AoBXtYVWrKpLVI0oQUFhClKVGehSlKAruI2OrDISrqcqy7EMOxH/d+x2rz0u1pFcvLLEsN1Js0uWCOWILYBOmNmOMjyexOSKsqjXNmrjcVftL+dH2XwVq9tGpv3JnEeJT2/DI5baHnSrFDhMM3dVBbSvUwHfArfbTSvBBclfu88nKEqMpYdZCAMmQcgkY3BGcHyDQ28E8G0ErKo/Jsy49grZCj9nFbp+NXbLpdIW6lYEK67oyuPzN5Arahf0JLnBQlb1F2L7i/4MMlxIHuWiUuqAADI36UAwPfUdTDfB8Vr9G8f/tC1EzQmLUzKVY6gwHkHA1Kc47dwR4qsk9R3Z+GOFD89b/8rUO4S4n2nlYqfyDCL9CB8Q+TE1yd9QjHd5f76CNvUb2RYTepeWnJh/FmQsmo5ZAFOFZm/O2nGVU98glagcPsSCXkJd2OWZu5Puf6DA2AAAwBUi1slQbCpVY93fSrbR2Rfo26hu+RSlKzyyKUpQHhFU/EuHHUJImKOpyrL3B9/b5YOxGQcirmlSUqsqctUTzOCmsMjcN9SrJJGt5piMe6ncRvKcqGJPwYGcKxIy2c5UVNsLG/HEZZZJ1ayZPw4wexwuNsbEHVls7/AO1ddcOV/FV8NhNB/l5ZIx7Kcr/oOV/fit2h1OEliezM2paST2LbinqyLh1rBJLG7CZ3KiMDYMzS+SANmGB5q+wFuEdVAE6EOexLoA0WR76TLnzsPauQg4heIixho2VAoXVGCcKMDsQP6V7cXt7LpzKF0nUCiKN8FfIbwSP31ad5QxyRKhU8ixhtbuO7upb64hPD3VlSNiAMMQFXBG3TqU79RPY+K+547LKnIgLCIdPOOoSPH4G+6nHSWPUcZ6Sa1Lwcu2uZmkb3dixGe4Gew+Qq1gtlXsKo3PVFjFMsUrN8yI/DbBY1AAAxVhH3H1FY1lH3H1FYupyllmgkksIxpSleDopSlAK8xXtKAUpSgFKUoBSlKAUpSgFKUoBXle0oDyvaUoBSlKAUpSgFKUoBSlKAUpSgPMV7SlAKUpQCso+4+orGso+4+orseQzGlKVwClKUBV8Z4ysBRdLOzMgwAcKrusepmxgDJ2Hcn95FpVX6kiZoQFUsebAcAE7CeMk/QAE1aVLJR8OLXOXn7HhN62nxt/IpSlRHsUpSgFKUoBSlKAUpSgFKUoBSlKAUpSgFKUoBSlKAUpSgFKUoBUC8v3WTlxRGRtOsnUEULkgDUQcscHYe2+Nqn1QeoeKMrrAvMjDLqeZYpJCq5xpTSpGs77nZRvgmpqENc8Yz9f43+hHVlpjnOC24derNGsiggNnY9wQSrA/MEEVJqHwhYxDGIVKxgYUFWUgDbcMA38+/eplR1ElJpcZPcc6VkVlH3H1FY1lH3H1FcjydZjSlK4BSlKAUpSgFKUoBSlKAUpSgFKUoBSlKAUpSgFKUoBSlKAUpSgFKUoBSlKAUpSgFKUoBSlKAVlH3H1FY1lH3H1FdjyGY0pSuAUpSgFKUoBSlKAUpSgFKUoBSlKAUpSgFKUoBSlKAUpSgFKUoBSlKAUpSgFKUoBSlKAUpSgFZR9x9RWNZR9x9RXY8h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3" name="AutoShape 4" descr="data:image/jpeg;base64,/9j/4AAQSkZJRgABAQAAAQABAAD/2wCEAAkGBxQTEhQUEhQVFRUXGBgZGBgYGBkXHxwVGhgXFhcYHxsiHikgGiAlIB4XITEhJSkrLi4uHiAzODUsNyktMisBCgoKDg0OGxAQGy8kICYtMDgsMC8sLSw3LDQvLywsOCwsLCwsLCsuMCwtLCwsLywsLCw0LCwsLCw0LCwsLCwsLP/AABEIAK8BIAMBIgACEQEDEQH/xAAcAAEAAgMBAQEAAAAAAAAAAAAABAUCAwYBBwj/xAA8EAACAQMCBQIDBAcIAwEAAAABAgMABBESIQUTIjFBBlEyYXEHFCNCUmJygYKRoRUkMzSSscHwstHhc//EABsBAQADAQEBAQAAAAAAAAAAAAADBAUBAgYH/8QALxEAAgEDAwIDCAIDAQAAAAAAAAECAwQREiExBUETUYEiMmFxkaGx8MHRM0JDFP/aAAwDAQACEQMRAD8A6KlKV+aH2QpSlAKUpQClKUApSlAKUpQClKUApSlAKUpQClKUApSlAKUpQClKUApSlAKUpQClKUApSlAKyj7j6isayj7j6iux5DMaUpXAKUpQClKUApSlAKUpQClKUApSlAKUpQClKUApSlAKUpQClKUApSlAKUpQClKUApSlAKUpQCso+4+orGso+4+orseQzGlKiX94I1ya7GLk8I42kss3zTBe5qDFeySki3jaTGxKgaQfILkhc/LOaR8KkkSVpEzOEdobV+kOQOkuc4cE4ygIAzhu+1z6ZvrpbNWvoVjm1FUjjwNQ2EYwCQpO/nAAycDONu36WlHVU58jPqXjbxH6lbZ8KupQWzEg1Ou7MxyjMh2C47g+a1W9lJI8kcN1bSyRnDoGIKnOMHGrG+R2711FtYyoMrKNRJZlKBk1MSzacaWG57kn3xmqXhXA4rO5lmW2fnXBbJSRXXc8xlGrQVyRqIwe2x2xV5Wdvh+yV3Xq7blbcPcQsFliY5BbMf4g0qVDHbqABZdyBW+z4kkgBBBz5BzXQusyPz3AYadLRpliiZzqU95DnuMDIxgZXD8fbenr24vbqWRokgYareSPQQ+SOWSF3YaM6mbfOMHG1VqvTKc03B4ZLC8nF4luXlKqLO9ZJGhmGmRMalznv2YHyp7g/wCxBAtgawatKVKWmRpQmprKPaUpUZ6FKUoBUe5u1QEsQMVovrwghEBZ2OFUdy3sP6nJ2ABJwBU7g3BhHLm70vKxBiO5jHSCVGe8gYMckAkYKgYbF+0sZVvaeyK1a4UNlyQrf7xNvDEdJ7O/Qv8AM9TD5qCK3QcEuXZ1aaKMoR2VpcgqGz3TbOofwmt0/wDaQ4nq1RjhwTJzoGOjfOevVq3z8OKsoZTLPK0EsYASNSGQvnGttYw69OHxncEg+1bULCjBcZKDuaknycxwQfehIbS8hnMZww5ckWCc43JbIODggYODW4yXEZfmRMQjaWZPxFzpV/HUBhhuVAq74TwpLVmjgFpG79bKilGYDO+nWTpG+PAyar/UIuXhu4oHMVwzoVeNZmAXlxBhrWMlGIB+fb3zXZ2FvN4Swcjc1YrLZhaXqSAFSCD2wc1JquPC8W8RLP8AfcKrPyZUSWU7YcsgG+w5mzbZ3+E52d0dRjkBV1OGU+D/AMg9wfNYt3YSo+0t0X6Fyqmz2ZOpSlZ5aFKUoBSvDVdcXDyOIYBqdvngADuzHwo23+gGSQKkpUpVJaYnmc1BZZuu+IpGNyP/AL4FeJBdygmOHSMZBlPLz8sYLj961Y2PB0tWE5YTEDTK5x0froN9AGcMO5XBJOnByjsb/wDtIym4Q2JXaLG+dAH6PfX1asnbb6btDplOKzPdmbUu5t+yVsnDHESzSXkEMZCnUyEr1Y09RkQeRWVzwi5jMYWWKXmNpGQ0Y+B5M/n8Kf5iovqI8PuVksLy5ERhl1q2tY8atTKoLDTlQ5QrvsAfpZ8G4vaSTwWtrKrrbxErgkg4UQqA3ZsKWJx7j54uOyo4939+ZAripnkg3E8sP+PEyL+nsyf6hkL/ABYqVDOG7GtnBor+K5vJL2WM2mGMQGDpUHKnAGQAmQQc5OO9aZvTsgj50C6HYl2t9goU9kXwjgYyM6S2e2c1QuelxxmmyzSvH/sjfWUfcfUVB4feiQfPcEHYgjYgjuCDkEGp0fcfUViOLjLDNFNNZRqmfAJqth4VPcxTTQMEkGVti3bmA4eT93Uinw2T4BrPjTtgInxOQq/tMQq/1Iq1vrm1sI4Y7m6dAcJHuU+EAHZBkKMjLOT33NbHSqH/AE79ihe1P9PqZcOs5xZ28V64kuOamWB9pC+NQA35YIJHffvuThY8StZ5JFs31T2zdSZcA/EjDq6TnqUOOxIPY72VzbtG0UhleRVfBVgm2v8ADDgqgOV1eSRpLHuBWMfCre0508MKrJKctjOXkJwq77LliNhgZOa2cooYZV+peAvxBrWWC7eBYmLMFzk5K+MjS64Iww2yfYg295da5I+UjScp2LldIA/Dkj0BmIDNltwDtg5wcA6VtrQOlvL93kuGUsVcIXfOS76TvgnUf5+1arq4mgspRaxiSa3BSOPfcKQU7bseUVbA7nanOF+7jjLK/hljInEZbiW7kCSLpS2lyoBOnAU6jG2nB+DJ3385uBZ65XEbPHECRIEbSHlbc4PdMZyWQglm75U5w9PX8slkkt9GsLlWMiEEAKCdypyRlQDg1lwy1lgjXQoKks5h6VKF2MhVDspAJxpbH7QG1G2EisvLK1uonFk0JmgY45ZHxndkcjw+D1HyM74qv4Ne61Hv7HYj3BHg/KrL07wyzs2lFnG/NkILx9WpQC2kENgRp8WCcBvBbAqovoHgvH1BVEuJQFyQCxIdcnGo6gWJwPj7Vn9SoKcHJdiza1HGWH3LeleA1r5669Goa9OrT505Iz9M183hmtk21HvZwikmpFV08POuIoTurNl/2FBdgfkcaf4qmt6Xi1FEjqz0RbJ/pyzaIrczD/GAXcbxKxymf29tXsdA7AkZen7biDXF2t/y3ti34Iwh21EjAG4AGM698gY8mnAru+knvEvoEW2GoREY6kyRjudQKbknG/8AITkto0tuddZkCxcyQyEyAKq6jhe2w22GTjJyd6+tjFQWlGK25PJusrMMzlmd0R9MSu2sArjU2+7HVkAuWI07EZqo9NepYeKc7RHLE0DAK5wGBbVhlPg9JyhyMbHIJFbPSfE4byEzWGqFQ5Vo3UadWzHoBwuQc5Qjc757VQcX+0GWGSWJLaJHV2UsZC4LA4LYCrnP1Br1pe67/g85Wz/WSru1sYr/AO/XU/LuoxpaINkMRHoWRUAL6ShBwNs7bkHN3DxYtZTXdqnPdy7ogyCxUiNVI75CouV75BFfG7qdpHeSQlndizMfJP8A0ADwAB4rtfsrvpQ80KaGUgSBXYphgQjMCFbxoyMeB88ySjtnyPMXvg7bgVxLdWStdxG3kcNqXcFcE6XAO6nYMM7iuM4jx2W6u1jjtWLRxa+ehyrgJrkTtgrq1KpznWMbamrr+N38FuqycQmVVZgqJhimrvuoBLn5t0jY4U1L4gGTE0DLl2jVgclG1ssaybfmXIOR8QGk/lZYmotNNbMk3WMPgoeH3IkQEHOR/SpNVsdt93uJIckgEMpOMlXGcnAAHVrG3gCrKvkrml4VRxNqlPXBMUrwMN/l3+vf/wBUNQEhA4veaFPcn2G5J8ADyT7VccC4e9ohaRNZkw0jICzKQPg093Rd8ad8k9JyTVJw/TJfRh2UKgMmCQMsuAg39mIbb9Grnh3p+aO/mu2u3eGRSFhOdK50486cLg4wM7/XP0fTqChT1PlmVdVHKeF2IHpjgtpwtZ5vvepJiG1SOuNILYA3y7HUd+5229/mMPqy8TUsNxIkZLFU6TpUkkKMglQBtgEYrT6suY5r65liwUaTpYeQqqhYHyCQSD5zVeq1rPbdlJeSMCCSSSSSSSSckk7kk9ySd81nbyvG6vGxR1OVZTgg+4/7v2rYErwrXNR3Sdjw37Q7mSWGK5MPKMsWtghVsB1OSdWkDIGenGM13N56ekHEVv2u2SFEw0RyFxoK4znSFzhzkHf92PiDrXZ/ZXdA3gjmmkKiMmKJnYoZAVxhSdOoLqIGPc+Kdso533Ox9QW7B/vcaaIyVWQEEM2cKsxX8o+FTncggnTp3k2smrSfmKWFtxGS8uku+U1g6usYGnOltlAx15051ats9qr+BFlJjc5ZGKE+5RipP78ZrE6nbraovU0bOrzFnrqzXduqkA6ycspYdMbuMgEZ3A8ir3jHBBdaPvFtbTcs5Qs7jc4ztyzgHAypJGw71SIdN7bN45hB/ijdB/UirSPgVyOJNdG7Y25XAt98fBpxjOkdXXqAz496tdOx4K38yG6/yMsDquC0UiaEXAlGQ2skBggPlCCMkgE9sd6iWrWlyXFrKhkgbupLCOTcA6M4IPUDjuMgEHtL+8sLiXRG0gCRhtBQaZAZCVOpgM6Shx4GM4yMweDWFlaCV7aLQ8jAOg1azJuVQKx6e5IAwuN/hGau9iDuYw+nLea8W/ZXW5j6GXV0hwuMkYyek7HYEEHFTrZHfVOkmgSY0gqGQxjZGI2Ylt2BDDZlBG1ePw+E9V2IWlkwvVjbviOMnBOMncYJJJ22Ap/WHpr75FHayzMi8wNHIAG1aVbMbrkZbTqIbzg53HV1PL3ZxrC2Rc3hcMhuNJhU5JQEDWCCjOCTpQd87gEAkgCqXhvC4ouIT3gvWl5q45K/iae36JJIGNhpGM+aueKOkVuIWfOVRDqOWMWVSRz52XUS3YVG9X+pHskiaO2kuRI+kiM/CMZzspyT4GwODuPPI54XcSxy+xH4xcXLQXX3D/Ml1KLIuhuXpRcqsgA8NjO2dXmqfiyXHJsHvNP3nEiSacYy2lh22zhRnG2c42rsOKx6zEoyrl8hhjUiqNTkd9jgIe46h3rmfWesS20bOHH4jDo0ttoXLEHB+I9lFRVmvCa+B7gvbRznq31g1k0SiISa0LZLFcYOPY1wXG/Wcs1xFcRryXjGBhtWdyTnYbHtirb7Wh+Lb/8A5n/yrgq99LsqHgxq6faaefuuOCK9uaviOGdlg+7+k/Usd7FqGFkX409j7j3U15NxCCCWSe5LBI4zjRnVrd4wpXBGDgMO/YnO2a4r7M/TMpkW7YtGgzoA2Mng5/U/3rv7K2El08LRxSJJE2oS7r0vGRtg5O+cbds52rMhRo0b/TTeV+PhkuupUqW2Zrf8/Ev+F3JulGmYvA0aNqCaHbXnoZgcAgDJ0qp6hjG+feG3UMvMWzuEkEZ0vEx5ijuMA/EoOCBgldjgVI4VFyGMTBFDkGLQuhMLGicsLk6SAmcZ3GSOxAj8K4FZ8PMjRKsRmO+WJyRkhVBPzOy/+q1W1v8AYqpPb7lJxz1TFYRtbwW4inxlURVES68/iZGNQyDtgEkbgDevl5JJJJJJJJJ7lickn3JOTXZfahAzTR3AidYzGsfMZdOWDOwBU9S/FtqAzXFg1Jp9nKI877npFTeB8Slt545YBqkzpCfphiAY/fqOMHwQDvjFQc12n2T2aSXMzsAWhRNGfBkLgsB7gLjP6x96R2TbD3eEdzxiyjuEVb61DoCGGljLpb9YAKw+eAy++1auOcdhhjNwx1W9uFP4eG1SP0RqN8YVWzvt1IfFa+Eeqnm4hcWZtnRYQSJSdjggDIxgBskrucgfynWlkzLI6vjmSSFldRJGwDFFOnIIyqqdmAOSSCTXjGPePfPBzFzxeO6e2uoQwWaJh1DBHKkIIO5Hdm7Gqb1D67S0naFoXYqFOQwHxAGui48rfeokblgJFsqKVADvj3/U2A7YPfO3yL7Tf8/J+zH/AOArPjbUri9cJrbT5/InlWnSt1KL3z/ZKj9eMl89winkyaA8ROfhULqB7Btv+K+q2V/HPEJYmDIwyD/uD7Ee1fnavp/2XcJuER5XYpDIOmM/mPiT9UeM+foBUnVrChCkqkXpawvn8Pn8fqeLC6qyqOL3T3+R2vpu4jj+/TS7pHHGW21dK85jgeaicVmt+I8KuLm0DwaA7Mo/D1ctdTpIqnS4KnbOe4+YqZ6TuAs1zGUZ9axkKq5yAZAwJOFHcfERnNTuPcHuJbOS3tY4LVWGNG3Uh3ZMKNEersSNWcnt3qe2aVOPoeaqbk/U+IIK3oK1PGyMyuCrKSrKe4YHBB+hrahqeRHE3KtYuKyDVizVGSGhxWfDrF55o4ov8R3AU5xg99We40gFsjfbasHNWXpF5VvYHgiaZ0bVoXuUwUc5Oy7MdyQMkb71NEikfW7me3tPu8V9eSySP0oXZlDHYEssYC6cnGZM/Mmq4QCO+nRAFXWhCqAAMxxk7D55P76u+J2Uc7xNPYvI0ZyjEwnSdjv+KM7gbbiqJJjJezvgj8RRg4yNKIhBwSO4bzWffY8EtW+fEMOPwEplfiBBHcdSnUO2/cCrGbidsTDHFcyLNMgkSEyyEuhG8ZZieUx3AwykMPIBFezR6gRVJwe2tYbtXuY11DJhlOehznKEA4OoklSQTqJA3ZRVHpVdb05ehPe03769S49T8bubdLX+zrTnpIxDgK3SMjpIGNBJLZZtgQc1ecVKpLBLp1OCydK6m5bLlyMb4BVCflkDJIB8sDOFOIkAZ5G65CpAZ2YdIQ74IJGe5NLQuWuHYBpEOhFGQNPLSUKCexZm3bzhf0RWyUir9Q+n7PiMkBlkcPCSyorctiCVJDIw1AdI3AB+dWXGZ2kR47ca5AQcghVR1IYZcgjUCNlwfGrAOarvR99c3du54lbLEQ5AVkKgpgb6HJIwcjPmqv1BBPNaQJZXkVsYZOXI3MCBgg0g5XPcYfR2IbftXrDzpb4POdspclrx3j0VjZNdRxtLllB3IYsTp/EYgldJ6cEbHC4FbuH35W3imjRuXKqlbdtnUuMhIz2PnCtgAb6lUYGyW5CnXEJJGIHMURSaZcADUG06A48HOCMKeyldPEbyZop7i1j5s0YMcMT5Ug5XmMynBDHuFPdVXHx1zG37++p3JlxCza8S5QO8DaBCrYGpCdMrnY7hsxqcHcKcGuN4ZYskgiMzTiAcoSN5IZmfG5wAzFO5+AVc3HGbhbWGSZBBfyAroXtywx6nUk7AbgZyGO2AWFYcEseWg/53/r5rP6jX8Ok6fmWbWlrnqLICub456VW6u45Zd4o0A0/pPqY4Pso2+tdLSvn6VadKWqDw/wCzTqU4zWJcHiqAAAMAbADbA9qrbqbkzxTn4Ubq/YYFHJ+gJb+EVZ1HvYNakV6t6vh1FI5Vhrg0buGG/kvLpLyKM2QyYSNJJIYGMgg6s4yST2YDGKtLALDa8/QXfkiRyvXJIQmsjUepyewBPtVP6auml/usz4EY6QCQZYx4Zu+F2BUfEMEkgsKsbPicKzPBbSJKUzrt0ZQ0ZBwdAJA052K5Gk+3avrFJTWY8GLjS8Mi+kfUCcVtZGe3KJqMbIx1qwwDs2Bnv7bGuY4T9nXMldnl/uyuRGV+ORQfJIwo/Lq31YJGAQa7iW9klhPKglGtdmLRL0nuRiQkHGcbd8ZxXvElkmtJFsZFhk06YyVxoIIypXGVOMr22znG1etWHttn7HMZ53/ko7z0LZRFZRExRDmRDJI4Kdi3UxPT8RGcEBhgnFbJeO2SXicPiBinUDQ0cYVEYoHCbYyCuMjGk+4Pa59OQTw2qLeyrJKobmSeMZJGSQM4XAyQO1VqtFFqmEAZowVguDFnoPwoXA1qikkayNOjB1Heiec53DXlsWq8XwGVlcyJsVRHcFsBhhgCNwQcHBGd65689J/e3sJ0uXQWwUFVGdTLjV5Ghsgq2QT48Vu4n6m+5XdpYiCSXn95e3UzkM2MdRzl23GARWz1fdKp5cJK3EgGpkJGIuxZgNiSAVXO43I+E15cvDWrgJa9uSuE/PuZZRuurSn7CdIPzBOph8mrO64NbyMXkgidj3Zo1Y7bDcitnD7YIgAGNqlV8rXuJTqucXg2qdJKCizho/QqPfyzSIq26lOXEoADEIuSQNguc7eT8u/cY2xXtK817mpWxrfCwv349xSowp50rllTZ3H3e9jc7K+YmPsHI0n/AFhN/AzVhw+xvLe9ubi7uw1o2RHHliQWYctQmMBgOnpyWOO5qJxmyEiEEZ2wanekL1ZSRMS91EDpLnvH2DIMYB8OQNWcZ2K1udOuFKnofKM+6pYnk4D1t6au1kmvJIhy5HLkK2oxqdl1jwcYyVLAHO+K5NWr7JwK+vpbW7HE4Ej7pGFwNesFNAGo56iqg531fKuXvvsqmSEtHOssijPL5ZTUR3CtqO/tkbn2rVyuGU15o4cPXhapPDODXNwpaCCWRR3IU4z5GTgEj2G9YcO4VPPKYYYnaQfEuNOnx15wE/ixTSc1ER2r6V9kwMHPM8bxCURGOR0ZVYAuNOsjAzqUjffO2ar+D/Z7NFcwteiM24bLaWLDV+RGyowC2MnceD3rteNeoLmO/gtY7NpYJAOZLhiAGJDb/CAo3IO5+WRk91hHVtuzRb3PEYbu7lu2Q2KKzRBdGTuOWq469WNjq2JO3ioXp2Jvjf4mYs37THUx/mTWPGpVkl+725P3eMjUoOU5qnZU9lT9EHTqAwBpObW0j06R9KxOp3CbVNepoWdJrMmZVD4hZCRSCKmUrEjJxeUaDSawzmuPSSz233Sed4hqUrOoLZUZGiUAgsNwdY9hqGxY9faQGC2heKbnsqRx6s5E52VdwTpJJ2ffA+LUBUCe3DdxVWeEsja4XaNgdWVOOrBXJX4WOCRuDW3b9UTio1DOq2bT1QLXjvH4Le4t4rzXI85wiouYk6goJBILnOOognbIC5wb+KMfeZG0jKxRqDgZ3aUkZ+mmuTPE7sFS4glKbqzxdQPuCrAD9wrxeM3oZyvIGsgnMbkjCquAeZjxnceavf8AsoNe9+f6IPBqJ8Fr6Z4rfS3V1Hc2wihjbEL4I1DUQNySHyuDkYAO301+oOPxxyf3Yh7gYVtO6acnpkI743wAdQPsCc1NxHcz7TTOyn8owi49iFA1D5NmpNnwxEAwBtVWv1OnH3OSWnaTfvESysmdzLMxd27sf6ADwB4Aq4AoBXtYVWrKpLVI0oQUFhClKVGehSlKAruI2OrDISrqcqy7EMOxH/d+x2rz0u1pFcvLLEsN1Js0uWCOWILYBOmNmOMjyexOSKsqjXNmrjcVftL+dH2XwVq9tGpv3JnEeJT2/DI5baHnSrFDhMM3dVBbSvUwHfArfbTSvBBclfu88nKEqMpYdZCAMmQcgkY3BGcHyDQ28E8G0ErKo/Jsy49grZCj9nFbp+NXbLpdIW6lYEK67oyuPzN5Arahf0JLnBQlb1F2L7i/4MMlxIHuWiUuqAADI36UAwPfUdTDfB8Vr9G8f/tC1EzQmLUzKVY6gwHkHA1Kc47dwR4qsk9R3Z+GOFD89b/8rUO4S4n2nlYqfyDCL9CB8Q+TE1yd9QjHd5f76CNvUb2RYTepeWnJh/FmQsmo5ZAFOFZm/O2nGVU98glagcPsSCXkJd2OWZu5Puf6DA2AAAwBUi1slQbCpVY93fSrbR2Rfo26hu+RSlKzyyKUpQHhFU/EuHHUJImKOpyrL3B9/b5YOxGQcirmlSUqsqctUTzOCmsMjcN9SrJJGt5piMe6ncRvKcqGJPwYGcKxIy2c5UVNsLG/HEZZZJ1ayZPw4wexwuNsbEHVls7/AO1ddcOV/FV8NhNB/l5ZIx7Kcr/oOV/fit2h1OEliezM2paST2LbinqyLh1rBJLG7CZ3KiMDYMzS+SANmGB5q+wFuEdVAE6EOexLoA0WR76TLnzsPauQg4heIixho2VAoXVGCcKMDsQP6V7cXt7LpzKF0nUCiKN8FfIbwSP31ad5QxyRKhU8ixhtbuO7upb64hPD3VlSNiAMMQFXBG3TqU79RPY+K+547LKnIgLCIdPOOoSPH4G+6nHSWPUcZ6Sa1Lwcu2uZmkb3dixGe4Gew+Qq1gtlXsKo3PVFjFMsUrN8yI/DbBY1AAAxVhH3H1FY1lH3H1FYupyllmgkksIxpSleDopSlAK8xXtKAUpSgFKUoBSlKAUpSgFKUoBXle0oDyvaUoBSlKAUpSgFKUoBSlKAUpSgPMV7SlAKUpQCso+4+orGso+4+orseQzGlKVwClKUBV8Z4ysBRdLOzMgwAcKrusepmxgDJ2Hcn95FpVX6kiZoQFUsebAcAE7CeMk/QAE1aVLJR8OLXOXn7HhN62nxt/IpSlRHsUpSgFKUoBSlKAUpSgFKUoBSlKAUpSgFKUoBSlKAUpSgFKUoBUC8v3WTlxRGRtOsnUEULkgDUQcscHYe2+Nqn1QeoeKMrrAvMjDLqeZYpJCq5xpTSpGs77nZRvgmpqENc8Yz9f43+hHVlpjnOC24derNGsiggNnY9wQSrA/MEEVJqHwhYxDGIVKxgYUFWUgDbcMA38+/eplR1ElJpcZPcc6VkVlH3H1FY1lH3H1FcjydZjSlK4BSlKAUpSgFKUoBSlKAUpSgFKUoBSlKAUpSgFKUoBSlKAUpSgFKUoBSlKAUpSgFKUoBSlKAVlH3H1FY1lH3H1FdjyGY0pSuAUpSgFKUoBSlKAUpSgFKUoBSlKAUpSgFKUoBSlKAUpSgFKUoBSlKAUpSgFKUoBSlKAUpSgFZR9x9RWNZR9x9RXY8hn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534" name="Picture 6" descr="http://upload.wikimedia.org/wikipedia/commons/c/c6/Blastu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3611563"/>
            <a:ext cx="5329237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5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522365" y="-27777"/>
            <a:ext cx="8280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/>
              <a:t>Основные типы дробления</a:t>
            </a:r>
          </a:p>
        </p:txBody>
      </p:sp>
      <p:pic>
        <p:nvPicPr>
          <p:cNvPr id="248837" name="Picture 5" descr="B1774p79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3" y="487812"/>
            <a:ext cx="5777017" cy="60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5939393"/>
            <a:ext cx="154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b="1" dirty="0" err="1" smtClean="0"/>
              <a:t>Бластоциста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34" y="4602003"/>
            <a:ext cx="1405304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34" y="5092476"/>
            <a:ext cx="1405303" cy="7341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28184" y="331602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/>
              <a:t>Дробление у человека: голобластическое, неравномерное, асинхронное</a:t>
            </a:r>
            <a:br>
              <a:rPr lang="ru-RU" alt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572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581025" y="300038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/>
              <a:t>Дробление у человека: голобластическое, неравномерное, асинхронное</a:t>
            </a:r>
            <a:br>
              <a:rPr lang="ru-RU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3419475" y="1366838"/>
            <a:ext cx="266541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/>
              <a:t>Бластомеры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611188" y="2295525"/>
            <a:ext cx="3889375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 b="1" i="1"/>
              <a:t>«Темные» </a:t>
            </a:r>
            <a:r>
              <a:rPr lang="ru-RU" altLang="ru-RU" sz="2800"/>
              <a:t>- формируют внутреннюю клеточную массу (ВКТ) - </a:t>
            </a:r>
            <a:r>
              <a:rPr lang="ru-RU" altLang="ru-RU" sz="2800" b="1" i="1"/>
              <a:t>эмбриобласт</a:t>
            </a:r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4787900" y="2297113"/>
            <a:ext cx="3887788" cy="18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 b="1" i="1"/>
              <a:t>«Светлые» </a:t>
            </a:r>
            <a:r>
              <a:rPr lang="ru-RU" altLang="ru-RU" sz="2800"/>
              <a:t>-образуют однослойный наружный слой - </a:t>
            </a:r>
            <a:r>
              <a:rPr lang="ru-RU" altLang="ru-RU" sz="2800" b="1" i="1"/>
              <a:t>трофобласт</a:t>
            </a: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4535488" y="4292600"/>
            <a:ext cx="4392612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400"/>
              <a:t>Функции: обеспечивает прикрепление зародыша к стенки матки, его питание и участвует в формировании внезародышевого органа - хориона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581025" y="4441825"/>
            <a:ext cx="3816350" cy="193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/>
              <a:t>Функции: образуются тело зародыша и некоторые внезародышевые органы (амнион, желточный мешок, аллантоис)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19475" y="1890713"/>
            <a:ext cx="865188" cy="404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35600" y="1890713"/>
            <a:ext cx="1081088" cy="404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2555875" y="4111625"/>
            <a:ext cx="46038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372225" y="4202113"/>
            <a:ext cx="46038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01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001000" cy="6429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smtClean="0"/>
              <a:t>Бластула млекопитающих - Бластоциста </a:t>
            </a:r>
          </a:p>
        </p:txBody>
      </p:sp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2857500" y="3429000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Calibri" pitchFamily="34" charset="0"/>
              </a:rPr>
              <a:t>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57625"/>
            <a:ext cx="307181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43000"/>
            <a:ext cx="45704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997200"/>
            <a:ext cx="521493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Прямоугольник 1"/>
          <p:cNvSpPr>
            <a:spLocks noChangeArrowheads="1"/>
          </p:cNvSpPr>
          <p:nvPr/>
        </p:nvSpPr>
        <p:spPr bwMode="auto">
          <a:xfrm>
            <a:off x="5651500" y="773113"/>
            <a:ext cx="2957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(зародышевого пузырька)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7900" y="1292225"/>
            <a:ext cx="4211638" cy="16303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Она образуется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4-5-й день </a:t>
            </a:r>
            <a:r>
              <a:rPr lang="ru-RU" sz="2000" dirty="0"/>
              <a:t>после овуляции, т.е. еще до имплантации зародыша в стенку матки. В это время зародыш приходит в полость матки</a:t>
            </a:r>
          </a:p>
        </p:txBody>
      </p:sp>
    </p:spTree>
    <p:extLst>
      <p:ext uri="{BB962C8B-B14F-4D97-AF65-F5344CB8AC3E}">
        <p14:creationId xmlns:p14="http://schemas.microsoft.com/office/powerpoint/2010/main" val="19488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1000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Гаструляция </a:t>
            </a:r>
            <a:r>
              <a:rPr lang="ru-RU" dirty="0" smtClean="0"/>
              <a:t>- образование двух-, а затем трехслойного зародыш – </a:t>
            </a:r>
            <a:r>
              <a:rPr lang="ru-RU" b="1" u="sng" dirty="0" smtClean="0"/>
              <a:t>гаструлы.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16493"/>
            <a:ext cx="578643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611560" y="5123293"/>
            <a:ext cx="77768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 typeface="Arial" charset="0"/>
              <a:buChar char="•"/>
            </a:pPr>
            <a:r>
              <a:rPr lang="ru-RU" altLang="ru-RU" sz="2000" dirty="0"/>
              <a:t>Это процесс расчленения зародыша (</a:t>
            </a:r>
            <a:r>
              <a:rPr lang="ru-RU" altLang="ru-RU" sz="2000" dirty="0" err="1"/>
              <a:t>эмбриобласта</a:t>
            </a:r>
            <a:r>
              <a:rPr lang="ru-RU" altLang="ru-RU" sz="2000" dirty="0"/>
              <a:t>) на </a:t>
            </a:r>
            <a:r>
              <a:rPr lang="ru-RU" altLang="ru-RU" sz="2000" b="1" dirty="0"/>
              <a:t>зародышевые листки</a:t>
            </a:r>
            <a:r>
              <a:rPr lang="ru-RU" altLang="ru-RU" sz="2000" dirty="0"/>
              <a:t>, </a:t>
            </a:r>
            <a:r>
              <a:rPr lang="ru-RU" altLang="ru-RU" sz="2000" dirty="0" smtClean="0"/>
              <a:t>которые </a:t>
            </a:r>
            <a:r>
              <a:rPr lang="ru-RU" altLang="ru-RU" sz="2000" dirty="0"/>
              <a:t>характеризуется </a:t>
            </a:r>
            <a:r>
              <a:rPr lang="ru-RU" altLang="ru-RU" sz="2000" u="sng" dirty="0"/>
              <a:t>перемещением части клеточного материала</a:t>
            </a:r>
            <a:r>
              <a:rPr lang="ru-RU" altLang="ru-RU" sz="2000" dirty="0"/>
              <a:t> с поверхности бластулы внутрь, в местах будущих органов.</a:t>
            </a: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647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953" y="260648"/>
            <a:ext cx="8540750" cy="72050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b="1" dirty="0" smtClean="0"/>
              <a:t>Типы онтогенеза</a:t>
            </a:r>
          </a:p>
        </p:txBody>
      </p:sp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987425" y="2841625"/>
            <a:ext cx="3008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1116013" y="2781300"/>
            <a:ext cx="295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прямой</a:t>
            </a:r>
          </a:p>
        </p:txBody>
      </p:sp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5004048" y="1425354"/>
            <a:ext cx="3673475" cy="504753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bg2"/>
                </a:solidFill>
                <a:latin typeface="Times New Roman" pitchFamily="18" charset="0"/>
              </a:rPr>
              <a:t>Непрямой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800" b="1" u="sng" dirty="0">
                <a:solidFill>
                  <a:schemeClr val="bg2"/>
                </a:solidFill>
                <a:latin typeface="Times New Roman" pitchFamily="18" charset="0"/>
              </a:rPr>
              <a:t>Личиночное развитие, </a:t>
            </a:r>
            <a:r>
              <a:rPr lang="ru-RU" altLang="ru-RU" sz="2800" b="1" dirty="0">
                <a:solidFill>
                  <a:schemeClr val="bg2"/>
                </a:solidFill>
                <a:latin typeface="Times New Roman" pitchFamily="18" charset="0"/>
              </a:rPr>
              <a:t>сопровождается превращением – метаморфозом. (иглокожие, насекомые, амфибии, паразитические черви)</a:t>
            </a:r>
          </a:p>
        </p:txBody>
      </p:sp>
      <p:sp>
        <p:nvSpPr>
          <p:cNvPr id="4106" name="Text Box 18"/>
          <p:cNvSpPr txBox="1">
            <a:spLocks noChangeArrowheads="1"/>
          </p:cNvSpPr>
          <p:nvPr/>
        </p:nvSpPr>
        <p:spPr bwMode="auto">
          <a:xfrm>
            <a:off x="538163" y="1392918"/>
            <a:ext cx="3529012" cy="483209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bg2"/>
                </a:solidFill>
                <a:latin typeface="Times New Roman" pitchFamily="18" charset="0"/>
              </a:rPr>
              <a:t>Прямой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800" b="1" u="sng" dirty="0">
                <a:solidFill>
                  <a:schemeClr val="bg2"/>
                </a:solidFill>
                <a:latin typeface="Times New Roman" pitchFamily="18" charset="0"/>
              </a:rPr>
              <a:t>Неличиночное развитие</a:t>
            </a:r>
            <a:r>
              <a:rPr lang="ru-RU" altLang="ru-RU" sz="2800" b="1" dirty="0">
                <a:solidFill>
                  <a:schemeClr val="bg2"/>
                </a:solidFill>
                <a:latin typeface="Times New Roman" pitchFamily="18" charset="0"/>
              </a:rPr>
              <a:t> (</a:t>
            </a:r>
            <a:r>
              <a:rPr lang="ru-RU" altLang="ru-RU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моллюски</a:t>
            </a:r>
            <a:r>
              <a:rPr lang="ru-RU" altLang="ru-RU" sz="2800" b="1" dirty="0">
                <a:solidFill>
                  <a:schemeClr val="bg2"/>
                </a:solidFill>
                <a:latin typeface="Arial" charset="0"/>
              </a:rPr>
              <a:t>,</a:t>
            </a:r>
            <a:r>
              <a:rPr lang="ru-RU" altLang="ru-RU" sz="2800" b="1" dirty="0">
                <a:latin typeface="Arial" charset="0"/>
              </a:rPr>
              <a:t> </a:t>
            </a:r>
            <a:r>
              <a:rPr lang="ru-RU" altLang="ru-RU" sz="2800" b="1" dirty="0">
                <a:solidFill>
                  <a:schemeClr val="bg2"/>
                </a:solidFill>
                <a:latin typeface="Times New Roman" pitchFamily="18" charset="0"/>
              </a:rPr>
              <a:t>рыбы, пресмыкающиеся, птицы)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2800" b="1" u="sng" dirty="0">
                <a:solidFill>
                  <a:schemeClr val="bg2"/>
                </a:solidFill>
                <a:latin typeface="Times New Roman" pitchFamily="18" charset="0"/>
              </a:rPr>
              <a:t>Внутриутробное развитие</a:t>
            </a:r>
            <a:r>
              <a:rPr lang="ru-RU" altLang="ru-RU" sz="2800" b="1" dirty="0">
                <a:solidFill>
                  <a:schemeClr val="bg2"/>
                </a:solidFill>
                <a:latin typeface="Times New Roman" pitchFamily="18" charset="0"/>
              </a:rPr>
              <a:t> (млекопитающие, человек)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131840" y="764704"/>
            <a:ext cx="86389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364088" y="764704"/>
            <a:ext cx="1476697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332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5"/>
          <p:cNvGrpSpPr>
            <a:grpSpLocks/>
          </p:cNvGrpSpPr>
          <p:nvPr/>
        </p:nvGrpSpPr>
        <p:grpSpPr bwMode="auto">
          <a:xfrm>
            <a:off x="5183188" y="3300413"/>
            <a:ext cx="3097212" cy="2016125"/>
            <a:chOff x="1835150" y="908050"/>
            <a:chExt cx="5257800" cy="3721100"/>
          </a:xfrm>
        </p:grpSpPr>
        <p:pic>
          <p:nvPicPr>
            <p:cNvPr id="30732" name="Picture 4" descr="2066781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908050"/>
              <a:ext cx="5257800" cy="372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3" name="Group 18"/>
            <p:cNvGrpSpPr>
              <a:grpSpLocks/>
            </p:cNvGrpSpPr>
            <p:nvPr/>
          </p:nvGrpSpPr>
          <p:grpSpPr bwMode="auto">
            <a:xfrm>
              <a:off x="4427538" y="3141663"/>
              <a:ext cx="2579687" cy="1008062"/>
              <a:chOff x="2789" y="1979"/>
              <a:chExt cx="1625" cy="635"/>
            </a:xfrm>
          </p:grpSpPr>
          <p:sp>
            <p:nvSpPr>
              <p:cNvPr id="30734" name="Freeform 16"/>
              <p:cNvSpPr>
                <a:spLocks/>
              </p:cNvSpPr>
              <p:nvPr/>
            </p:nvSpPr>
            <p:spPr bwMode="auto">
              <a:xfrm>
                <a:off x="2789" y="2024"/>
                <a:ext cx="740" cy="590"/>
              </a:xfrm>
              <a:custGeom>
                <a:avLst/>
                <a:gdLst>
                  <a:gd name="T0" fmla="*/ 0 w 735"/>
                  <a:gd name="T1" fmla="*/ 0 h 877"/>
                  <a:gd name="T2" fmla="*/ 59 w 735"/>
                  <a:gd name="T3" fmla="*/ 95 h 877"/>
                  <a:gd name="T4" fmla="*/ 86 w 735"/>
                  <a:gd name="T5" fmla="*/ 125 h 877"/>
                  <a:gd name="T6" fmla="*/ 161 w 735"/>
                  <a:gd name="T7" fmla="*/ 200 h 877"/>
                  <a:gd name="T8" fmla="*/ 255 w 735"/>
                  <a:gd name="T9" fmla="*/ 268 h 877"/>
                  <a:gd name="T10" fmla="*/ 297 w 735"/>
                  <a:gd name="T11" fmla="*/ 295 h 877"/>
                  <a:gd name="T12" fmla="*/ 330 w 735"/>
                  <a:gd name="T13" fmla="*/ 322 h 877"/>
                  <a:gd name="T14" fmla="*/ 355 w 735"/>
                  <a:gd name="T15" fmla="*/ 328 h 877"/>
                  <a:gd name="T16" fmla="*/ 576 w 735"/>
                  <a:gd name="T17" fmla="*/ 385 h 877"/>
                  <a:gd name="T18" fmla="*/ 745 w 735"/>
                  <a:gd name="T19" fmla="*/ 397 h 8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5" h="877">
                    <a:moveTo>
                      <a:pt x="0" y="0"/>
                    </a:moveTo>
                    <a:cubicBezTo>
                      <a:pt x="25" y="69"/>
                      <a:pt x="40" y="139"/>
                      <a:pt x="59" y="209"/>
                    </a:cubicBezTo>
                    <a:cubicBezTo>
                      <a:pt x="86" y="307"/>
                      <a:pt x="68" y="209"/>
                      <a:pt x="84" y="276"/>
                    </a:cubicBezTo>
                    <a:cubicBezTo>
                      <a:pt x="99" y="337"/>
                      <a:pt x="105" y="406"/>
                      <a:pt x="159" y="443"/>
                    </a:cubicBezTo>
                    <a:cubicBezTo>
                      <a:pt x="177" y="500"/>
                      <a:pt x="224" y="540"/>
                      <a:pt x="251" y="593"/>
                    </a:cubicBezTo>
                    <a:cubicBezTo>
                      <a:pt x="284" y="657"/>
                      <a:pt x="249" y="597"/>
                      <a:pt x="293" y="651"/>
                    </a:cubicBezTo>
                    <a:cubicBezTo>
                      <a:pt x="307" y="668"/>
                      <a:pt x="312" y="693"/>
                      <a:pt x="326" y="710"/>
                    </a:cubicBezTo>
                    <a:cubicBezTo>
                      <a:pt x="332" y="718"/>
                      <a:pt x="344" y="719"/>
                      <a:pt x="351" y="726"/>
                    </a:cubicBezTo>
                    <a:cubicBezTo>
                      <a:pt x="440" y="806"/>
                      <a:pt x="441" y="832"/>
                      <a:pt x="568" y="852"/>
                    </a:cubicBezTo>
                    <a:cubicBezTo>
                      <a:pt x="638" y="874"/>
                      <a:pt x="651" y="877"/>
                      <a:pt x="735" y="877"/>
                    </a:cubicBezTo>
                  </a:path>
                </a:pathLst>
              </a:custGeom>
              <a:noFill/>
              <a:ln w="57150" cmpd="sng">
                <a:solidFill>
                  <a:srgbClr val="CC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5" name="Freeform 17"/>
              <p:cNvSpPr>
                <a:spLocks/>
              </p:cNvSpPr>
              <p:nvPr/>
            </p:nvSpPr>
            <p:spPr bwMode="auto">
              <a:xfrm flipH="1">
                <a:off x="3674" y="1979"/>
                <a:ext cx="740" cy="590"/>
              </a:xfrm>
              <a:custGeom>
                <a:avLst/>
                <a:gdLst>
                  <a:gd name="T0" fmla="*/ 0 w 735"/>
                  <a:gd name="T1" fmla="*/ 0 h 877"/>
                  <a:gd name="T2" fmla="*/ 59 w 735"/>
                  <a:gd name="T3" fmla="*/ 95 h 877"/>
                  <a:gd name="T4" fmla="*/ 86 w 735"/>
                  <a:gd name="T5" fmla="*/ 125 h 877"/>
                  <a:gd name="T6" fmla="*/ 161 w 735"/>
                  <a:gd name="T7" fmla="*/ 200 h 877"/>
                  <a:gd name="T8" fmla="*/ 255 w 735"/>
                  <a:gd name="T9" fmla="*/ 268 h 877"/>
                  <a:gd name="T10" fmla="*/ 297 w 735"/>
                  <a:gd name="T11" fmla="*/ 295 h 877"/>
                  <a:gd name="T12" fmla="*/ 330 w 735"/>
                  <a:gd name="T13" fmla="*/ 322 h 877"/>
                  <a:gd name="T14" fmla="*/ 355 w 735"/>
                  <a:gd name="T15" fmla="*/ 328 h 877"/>
                  <a:gd name="T16" fmla="*/ 576 w 735"/>
                  <a:gd name="T17" fmla="*/ 385 h 877"/>
                  <a:gd name="T18" fmla="*/ 745 w 735"/>
                  <a:gd name="T19" fmla="*/ 397 h 8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5" h="877">
                    <a:moveTo>
                      <a:pt x="0" y="0"/>
                    </a:moveTo>
                    <a:cubicBezTo>
                      <a:pt x="25" y="69"/>
                      <a:pt x="40" y="139"/>
                      <a:pt x="59" y="209"/>
                    </a:cubicBezTo>
                    <a:cubicBezTo>
                      <a:pt x="86" y="307"/>
                      <a:pt x="68" y="209"/>
                      <a:pt x="84" y="276"/>
                    </a:cubicBezTo>
                    <a:cubicBezTo>
                      <a:pt x="99" y="337"/>
                      <a:pt x="105" y="406"/>
                      <a:pt x="159" y="443"/>
                    </a:cubicBezTo>
                    <a:cubicBezTo>
                      <a:pt x="177" y="500"/>
                      <a:pt x="224" y="540"/>
                      <a:pt x="251" y="593"/>
                    </a:cubicBezTo>
                    <a:cubicBezTo>
                      <a:pt x="284" y="657"/>
                      <a:pt x="249" y="597"/>
                      <a:pt x="293" y="651"/>
                    </a:cubicBezTo>
                    <a:cubicBezTo>
                      <a:pt x="307" y="668"/>
                      <a:pt x="312" y="693"/>
                      <a:pt x="326" y="710"/>
                    </a:cubicBezTo>
                    <a:cubicBezTo>
                      <a:pt x="332" y="718"/>
                      <a:pt x="344" y="719"/>
                      <a:pt x="351" y="726"/>
                    </a:cubicBezTo>
                    <a:cubicBezTo>
                      <a:pt x="440" y="806"/>
                      <a:pt x="441" y="832"/>
                      <a:pt x="568" y="852"/>
                    </a:cubicBezTo>
                    <a:cubicBezTo>
                      <a:pt x="638" y="874"/>
                      <a:pt x="651" y="877"/>
                      <a:pt x="735" y="877"/>
                    </a:cubicBezTo>
                  </a:path>
                </a:pathLst>
              </a:custGeom>
              <a:noFill/>
              <a:ln w="57150" cmpd="sng">
                <a:solidFill>
                  <a:srgbClr val="CC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723" name="Прямоугольник 5"/>
          <p:cNvSpPr>
            <a:spLocks noChangeArrowheads="1"/>
          </p:cNvSpPr>
          <p:nvPr/>
        </p:nvSpPr>
        <p:spPr bwMode="auto">
          <a:xfrm>
            <a:off x="265113" y="1276350"/>
            <a:ext cx="4667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200" b="1">
                <a:cs typeface="Arial" charset="0"/>
              </a:rPr>
              <a:t>Инвагинация</a:t>
            </a:r>
            <a:r>
              <a:rPr lang="ru-RU" altLang="ru-RU" sz="2200">
                <a:cs typeface="Arial" charset="0"/>
              </a:rPr>
              <a:t> - часть стенки однослойного зародыша постепенно вворачивается внутрь и образует внутренний листок.  </a:t>
            </a:r>
          </a:p>
          <a:p>
            <a:pPr eaLnBrk="1" hangingPunct="1">
              <a:buFont typeface="Arial" charset="0"/>
              <a:buChar char="•"/>
            </a:pPr>
            <a:endParaRPr lang="ru-RU" altLang="ru-RU" sz="220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ru-RU" altLang="ru-RU" sz="220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altLang="ru-RU" sz="2200" b="1">
                <a:cs typeface="Arial" charset="0"/>
              </a:rPr>
              <a:t>Эпиболия</a:t>
            </a:r>
            <a:r>
              <a:rPr lang="ru-RU" altLang="ru-RU" sz="2200">
                <a:cs typeface="Arial" charset="0"/>
              </a:rPr>
              <a:t> (обрастание) - </a:t>
            </a:r>
            <a:r>
              <a:rPr lang="ru-RU" altLang="ru-RU" sz="2000"/>
              <a:t>относительно крупные, богатые желтком клетки обрастают мелкими и оказываются внутри, образуя внутренний листок </a:t>
            </a:r>
            <a:endParaRPr lang="ru-RU" altLang="ru-RU" sz="2200">
              <a:cs typeface="Arial" charset="0"/>
            </a:endParaRP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755650" y="260350"/>
            <a:ext cx="2982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Типы гаструляции</a:t>
            </a:r>
          </a:p>
        </p:txBody>
      </p:sp>
      <p:grpSp>
        <p:nvGrpSpPr>
          <p:cNvPr id="30725" name="Группа 4"/>
          <p:cNvGrpSpPr>
            <a:grpSpLocks/>
          </p:cNvGrpSpPr>
          <p:nvPr/>
        </p:nvGrpSpPr>
        <p:grpSpPr bwMode="auto">
          <a:xfrm>
            <a:off x="5046663" y="971550"/>
            <a:ext cx="3992562" cy="1563688"/>
            <a:chOff x="5076056" y="448364"/>
            <a:chExt cx="3992658" cy="1564900"/>
          </a:xfrm>
        </p:grpSpPr>
        <p:pic>
          <p:nvPicPr>
            <p:cNvPr id="30726" name="Picture 4" descr="2555145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48364"/>
              <a:ext cx="3992658" cy="156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7" name="Group 24"/>
            <p:cNvGrpSpPr>
              <a:grpSpLocks/>
            </p:cNvGrpSpPr>
            <p:nvPr/>
          </p:nvGrpSpPr>
          <p:grpSpPr bwMode="auto">
            <a:xfrm>
              <a:off x="6516216" y="1536436"/>
              <a:ext cx="2376264" cy="365229"/>
              <a:chOff x="2291" y="1797"/>
              <a:chExt cx="2041" cy="387"/>
            </a:xfrm>
          </p:grpSpPr>
          <p:sp>
            <p:nvSpPr>
              <p:cNvPr id="30728" name="Freeform 20"/>
              <p:cNvSpPr>
                <a:spLocks/>
              </p:cNvSpPr>
              <p:nvPr/>
            </p:nvSpPr>
            <p:spPr bwMode="auto">
              <a:xfrm>
                <a:off x="3787" y="1797"/>
                <a:ext cx="545" cy="387"/>
              </a:xfrm>
              <a:custGeom>
                <a:avLst/>
                <a:gdLst>
                  <a:gd name="T0" fmla="*/ 461 w 644"/>
                  <a:gd name="T1" fmla="*/ 0 h 510"/>
                  <a:gd name="T2" fmla="*/ 427 w 644"/>
                  <a:gd name="T3" fmla="*/ 140 h 510"/>
                  <a:gd name="T4" fmla="*/ 369 w 644"/>
                  <a:gd name="T5" fmla="*/ 211 h 510"/>
                  <a:gd name="T6" fmla="*/ 325 w 644"/>
                  <a:gd name="T7" fmla="*/ 250 h 510"/>
                  <a:gd name="T8" fmla="*/ 282 w 644"/>
                  <a:gd name="T9" fmla="*/ 269 h 510"/>
                  <a:gd name="T10" fmla="*/ 82 w 644"/>
                  <a:gd name="T11" fmla="*/ 277 h 510"/>
                  <a:gd name="T12" fmla="*/ 25 w 644"/>
                  <a:gd name="T13" fmla="*/ 62 h 5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4" h="510">
                    <a:moveTo>
                      <a:pt x="644" y="0"/>
                    </a:moveTo>
                    <a:cubicBezTo>
                      <a:pt x="640" y="78"/>
                      <a:pt x="642" y="175"/>
                      <a:pt x="596" y="244"/>
                    </a:cubicBezTo>
                    <a:cubicBezTo>
                      <a:pt x="585" y="280"/>
                      <a:pt x="539" y="335"/>
                      <a:pt x="515" y="366"/>
                    </a:cubicBezTo>
                    <a:cubicBezTo>
                      <a:pt x="491" y="397"/>
                      <a:pt x="489" y="422"/>
                      <a:pt x="454" y="433"/>
                    </a:cubicBezTo>
                    <a:cubicBezTo>
                      <a:pt x="407" y="465"/>
                      <a:pt x="429" y="456"/>
                      <a:pt x="393" y="467"/>
                    </a:cubicBezTo>
                    <a:cubicBezTo>
                      <a:pt x="331" y="510"/>
                      <a:pt x="176" y="484"/>
                      <a:pt x="115" y="481"/>
                    </a:cubicBezTo>
                    <a:cubicBezTo>
                      <a:pt x="0" y="401"/>
                      <a:pt x="34" y="219"/>
                      <a:pt x="34" y="108"/>
                    </a:cubicBezTo>
                  </a:path>
                </a:pathLst>
              </a:custGeom>
              <a:noFill/>
              <a:ln w="38100" cmpd="sng">
                <a:solidFill>
                  <a:srgbClr val="F22C04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29" name="Freeform 21"/>
              <p:cNvSpPr>
                <a:spLocks/>
              </p:cNvSpPr>
              <p:nvPr/>
            </p:nvSpPr>
            <p:spPr bwMode="auto">
              <a:xfrm flipH="1">
                <a:off x="3243" y="1797"/>
                <a:ext cx="545" cy="387"/>
              </a:xfrm>
              <a:custGeom>
                <a:avLst/>
                <a:gdLst>
                  <a:gd name="T0" fmla="*/ 461 w 644"/>
                  <a:gd name="T1" fmla="*/ 0 h 510"/>
                  <a:gd name="T2" fmla="*/ 427 w 644"/>
                  <a:gd name="T3" fmla="*/ 140 h 510"/>
                  <a:gd name="T4" fmla="*/ 369 w 644"/>
                  <a:gd name="T5" fmla="*/ 211 h 510"/>
                  <a:gd name="T6" fmla="*/ 325 w 644"/>
                  <a:gd name="T7" fmla="*/ 250 h 510"/>
                  <a:gd name="T8" fmla="*/ 282 w 644"/>
                  <a:gd name="T9" fmla="*/ 269 h 510"/>
                  <a:gd name="T10" fmla="*/ 82 w 644"/>
                  <a:gd name="T11" fmla="*/ 277 h 510"/>
                  <a:gd name="T12" fmla="*/ 25 w 644"/>
                  <a:gd name="T13" fmla="*/ 62 h 5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4" h="510">
                    <a:moveTo>
                      <a:pt x="644" y="0"/>
                    </a:moveTo>
                    <a:cubicBezTo>
                      <a:pt x="640" y="78"/>
                      <a:pt x="642" y="175"/>
                      <a:pt x="596" y="244"/>
                    </a:cubicBezTo>
                    <a:cubicBezTo>
                      <a:pt x="585" y="280"/>
                      <a:pt x="539" y="335"/>
                      <a:pt x="515" y="366"/>
                    </a:cubicBezTo>
                    <a:cubicBezTo>
                      <a:pt x="491" y="397"/>
                      <a:pt x="489" y="422"/>
                      <a:pt x="454" y="433"/>
                    </a:cubicBezTo>
                    <a:cubicBezTo>
                      <a:pt x="407" y="465"/>
                      <a:pt x="429" y="456"/>
                      <a:pt x="393" y="467"/>
                    </a:cubicBezTo>
                    <a:cubicBezTo>
                      <a:pt x="331" y="510"/>
                      <a:pt x="176" y="484"/>
                      <a:pt x="115" y="481"/>
                    </a:cubicBezTo>
                    <a:cubicBezTo>
                      <a:pt x="0" y="401"/>
                      <a:pt x="34" y="219"/>
                      <a:pt x="34" y="108"/>
                    </a:cubicBezTo>
                  </a:path>
                </a:pathLst>
              </a:custGeom>
              <a:noFill/>
              <a:ln w="38100" cmpd="sng">
                <a:solidFill>
                  <a:srgbClr val="F22C04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0" name="Freeform 22"/>
              <p:cNvSpPr>
                <a:spLocks/>
              </p:cNvSpPr>
              <p:nvPr/>
            </p:nvSpPr>
            <p:spPr bwMode="auto">
              <a:xfrm flipH="1">
                <a:off x="2291" y="2024"/>
                <a:ext cx="408" cy="136"/>
              </a:xfrm>
              <a:custGeom>
                <a:avLst/>
                <a:gdLst>
                  <a:gd name="T0" fmla="*/ 258 w 644"/>
                  <a:gd name="T1" fmla="*/ 0 h 510"/>
                  <a:gd name="T2" fmla="*/ 239 w 644"/>
                  <a:gd name="T3" fmla="*/ 17 h 510"/>
                  <a:gd name="T4" fmla="*/ 207 w 644"/>
                  <a:gd name="T5" fmla="*/ 26 h 510"/>
                  <a:gd name="T6" fmla="*/ 182 w 644"/>
                  <a:gd name="T7" fmla="*/ 31 h 510"/>
                  <a:gd name="T8" fmla="*/ 158 w 644"/>
                  <a:gd name="T9" fmla="*/ 33 h 510"/>
                  <a:gd name="T10" fmla="*/ 46 w 644"/>
                  <a:gd name="T11" fmla="*/ 34 h 510"/>
                  <a:gd name="T12" fmla="*/ 14 w 644"/>
                  <a:gd name="T13" fmla="*/ 8 h 5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4" h="510">
                    <a:moveTo>
                      <a:pt x="644" y="0"/>
                    </a:moveTo>
                    <a:cubicBezTo>
                      <a:pt x="640" y="78"/>
                      <a:pt x="642" y="175"/>
                      <a:pt x="596" y="244"/>
                    </a:cubicBezTo>
                    <a:cubicBezTo>
                      <a:pt x="585" y="280"/>
                      <a:pt x="539" y="335"/>
                      <a:pt x="515" y="366"/>
                    </a:cubicBezTo>
                    <a:cubicBezTo>
                      <a:pt x="491" y="397"/>
                      <a:pt x="489" y="422"/>
                      <a:pt x="454" y="433"/>
                    </a:cubicBezTo>
                    <a:cubicBezTo>
                      <a:pt x="407" y="465"/>
                      <a:pt x="429" y="456"/>
                      <a:pt x="393" y="467"/>
                    </a:cubicBezTo>
                    <a:cubicBezTo>
                      <a:pt x="331" y="510"/>
                      <a:pt x="176" y="484"/>
                      <a:pt x="115" y="481"/>
                    </a:cubicBezTo>
                    <a:cubicBezTo>
                      <a:pt x="0" y="401"/>
                      <a:pt x="34" y="219"/>
                      <a:pt x="34" y="108"/>
                    </a:cubicBezTo>
                  </a:path>
                </a:pathLst>
              </a:custGeom>
              <a:noFill/>
              <a:ln w="38100" cmpd="sng">
                <a:solidFill>
                  <a:srgbClr val="F22C04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1" name="Freeform 23"/>
              <p:cNvSpPr>
                <a:spLocks/>
              </p:cNvSpPr>
              <p:nvPr/>
            </p:nvSpPr>
            <p:spPr bwMode="auto">
              <a:xfrm>
                <a:off x="2744" y="2024"/>
                <a:ext cx="408" cy="136"/>
              </a:xfrm>
              <a:custGeom>
                <a:avLst/>
                <a:gdLst>
                  <a:gd name="T0" fmla="*/ 258 w 644"/>
                  <a:gd name="T1" fmla="*/ 0 h 510"/>
                  <a:gd name="T2" fmla="*/ 239 w 644"/>
                  <a:gd name="T3" fmla="*/ 17 h 510"/>
                  <a:gd name="T4" fmla="*/ 207 w 644"/>
                  <a:gd name="T5" fmla="*/ 26 h 510"/>
                  <a:gd name="T6" fmla="*/ 182 w 644"/>
                  <a:gd name="T7" fmla="*/ 31 h 510"/>
                  <a:gd name="T8" fmla="*/ 158 w 644"/>
                  <a:gd name="T9" fmla="*/ 33 h 510"/>
                  <a:gd name="T10" fmla="*/ 46 w 644"/>
                  <a:gd name="T11" fmla="*/ 34 h 510"/>
                  <a:gd name="T12" fmla="*/ 14 w 644"/>
                  <a:gd name="T13" fmla="*/ 8 h 5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4" h="510">
                    <a:moveTo>
                      <a:pt x="644" y="0"/>
                    </a:moveTo>
                    <a:cubicBezTo>
                      <a:pt x="640" y="78"/>
                      <a:pt x="642" y="175"/>
                      <a:pt x="596" y="244"/>
                    </a:cubicBezTo>
                    <a:cubicBezTo>
                      <a:pt x="585" y="280"/>
                      <a:pt x="539" y="335"/>
                      <a:pt x="515" y="366"/>
                    </a:cubicBezTo>
                    <a:cubicBezTo>
                      <a:pt x="491" y="397"/>
                      <a:pt x="489" y="422"/>
                      <a:pt x="454" y="433"/>
                    </a:cubicBezTo>
                    <a:cubicBezTo>
                      <a:pt x="407" y="465"/>
                      <a:pt x="429" y="456"/>
                      <a:pt x="393" y="467"/>
                    </a:cubicBezTo>
                    <a:cubicBezTo>
                      <a:pt x="331" y="510"/>
                      <a:pt x="176" y="484"/>
                      <a:pt x="115" y="481"/>
                    </a:cubicBezTo>
                    <a:cubicBezTo>
                      <a:pt x="0" y="401"/>
                      <a:pt x="34" y="219"/>
                      <a:pt x="34" y="108"/>
                    </a:cubicBezTo>
                  </a:path>
                </a:pathLst>
              </a:custGeom>
              <a:noFill/>
              <a:ln w="38100" cmpd="sng">
                <a:solidFill>
                  <a:srgbClr val="F22C04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9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2"/>
          <p:cNvSpPr>
            <a:spLocks noChangeArrowheads="1"/>
          </p:cNvSpPr>
          <p:nvPr/>
        </p:nvSpPr>
        <p:spPr bwMode="auto">
          <a:xfrm>
            <a:off x="425254" y="4826000"/>
            <a:ext cx="2170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200" b="1" dirty="0">
                <a:solidFill>
                  <a:srgbClr val="000000"/>
                </a:solidFill>
                <a:cs typeface="Arial" charset="0"/>
              </a:rPr>
              <a:t>Смешанный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96863" y="333375"/>
            <a:ext cx="453548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1" dirty="0"/>
              <a:t>Иммиграция </a:t>
            </a:r>
            <a:r>
              <a:rPr lang="ru-RU" sz="2000" dirty="0"/>
              <a:t>- отдельные клетки иммигрируют внутрь зародыша и размещаются под поверхностным слоем;                                                                                    </a:t>
            </a:r>
            <a:r>
              <a:rPr lang="ru-RU" dirty="0"/>
              <a:t>иммиграция может быть: </a:t>
            </a:r>
          </a:p>
          <a:p>
            <a:pPr marL="704850" indent="-342900">
              <a:buFontTx/>
              <a:buChar char="-"/>
              <a:defRPr/>
            </a:pPr>
            <a:r>
              <a:rPr lang="ru-RU" dirty="0"/>
              <a:t>униполярной (вселение из одного места)  </a:t>
            </a:r>
          </a:p>
          <a:p>
            <a:pPr marL="704850" indent="-342900">
              <a:buFontTx/>
              <a:buChar char="-"/>
              <a:defRPr/>
            </a:pPr>
            <a:r>
              <a:rPr lang="ru-RU" dirty="0" err="1"/>
              <a:t>мультиполярной</a:t>
            </a:r>
            <a:r>
              <a:rPr lang="ru-RU" dirty="0"/>
              <a:t> (из разных мест).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2000" b="1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1" dirty="0" err="1"/>
              <a:t>Деламинация</a:t>
            </a:r>
            <a:r>
              <a:rPr lang="ru-RU" sz="2000" dirty="0"/>
              <a:t> - разделение клеток параллельно поверхности, благодаря чему однослойная стенка зародыша превращается в двухслойную. 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0713"/>
            <a:ext cx="3981450" cy="287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Прямоугольник 2"/>
          <p:cNvSpPr>
            <a:spLocks noChangeArrowheads="1"/>
          </p:cNvSpPr>
          <p:nvPr/>
        </p:nvSpPr>
        <p:spPr bwMode="auto">
          <a:xfrm>
            <a:off x="5076825" y="3495675"/>
            <a:ext cx="3851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hlinkClick r:id="rId3" tooltip="Рис. 3. Иммиграция - А и деламинация - Б (схема): 1 - эктодерма; 2 - энтодермальные клетки; 3 - энтодерма; 4 - бластоцель; 5 - гастроцель."/>
              </a:rPr>
              <a:t>Иммиграция - А и деламинация - Б (схема): 1 - эктодерма; 2 - энтодермальные клетки;  3 - энтодерма; 4 - бластоцель; 5 - гастроцель.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2186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4313"/>
            <a:ext cx="38052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323850" y="874713"/>
            <a:ext cx="4643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400">
                <a:latin typeface="Calibri" pitchFamily="34" charset="0"/>
              </a:rPr>
              <a:t>Деламинация – образование 2х зародышевых листков</a:t>
            </a:r>
          </a:p>
          <a:p>
            <a:pPr eaLnBrk="1" hangingPunct="1">
              <a:buFontTx/>
              <a:buAutoNum type="arabicPeriod"/>
            </a:pPr>
            <a:endParaRPr lang="ru-RU" altLang="ru-RU" sz="2400">
              <a:latin typeface="Calibri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sz="2400">
                <a:latin typeface="Calibri" pitchFamily="34" charset="0"/>
              </a:rPr>
              <a:t>Иммиграция – образование 3го зародышевого листка (мезодермы)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5945187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071938"/>
            <a:ext cx="20669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Прямоугольник 2"/>
          <p:cNvSpPr>
            <a:spLocks noChangeArrowheads="1"/>
          </p:cNvSpPr>
          <p:nvPr/>
        </p:nvSpPr>
        <p:spPr bwMode="auto">
          <a:xfrm>
            <a:off x="468313" y="333375"/>
            <a:ext cx="4651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  <a:latin typeface="Calibri" pitchFamily="34" charset="0"/>
              </a:rPr>
              <a:t>Смешенный путь у человека</a:t>
            </a:r>
            <a:endParaRPr lang="ru-RU" altLang="ru-RU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88925" y="1844675"/>
            <a:ext cx="8496300" cy="3819525"/>
          </a:xfrm>
          <a:prstGeom prst="rect">
            <a:avLst/>
          </a:prstGeom>
          <a:noFill/>
          <a:ln w="76200" cmpd="tri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Сущность процесса гаструляции заключается в </a:t>
            </a:r>
            <a:r>
              <a:rPr lang="ru-RU" altLang="ru-RU" sz="2400" b="1" u="sng" dirty="0"/>
              <a:t>активном передвижении клеточных масс</a:t>
            </a:r>
            <a:r>
              <a:rPr lang="ru-RU" altLang="ru-RU" sz="2400" b="1" dirty="0"/>
              <a:t> (морфогенетические движения).  В ходе гаструляции клетки зародыша практически не делятся и не растут. В результате гаструляции формируются зародышевые листки (пласты клеток), обнаруживаются первые признаки дифференцировки. Клетки избирательно сортируются в зависимости от своих свойств. Межклеточные </a:t>
            </a:r>
            <a:r>
              <a:rPr lang="ru-RU" altLang="ru-RU" sz="2400" b="1" dirty="0" smtClean="0"/>
              <a:t>контакты играют </a:t>
            </a:r>
            <a:r>
              <a:rPr lang="ru-RU" altLang="ru-RU" sz="2400" b="1" dirty="0"/>
              <a:t>значительную роль.  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887788" y="762000"/>
            <a:ext cx="1223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6000" b="1" i="1">
                <a:solidFill>
                  <a:srgbClr val="99FF99"/>
                </a:solidFill>
              </a:rPr>
              <a:t>!!!</a:t>
            </a:r>
            <a:endParaRPr lang="ru-RU" altLang="ru-RU" sz="6000" b="1" i="1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67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Гисто</a:t>
            </a:r>
            <a:r>
              <a:rPr lang="ru-RU" sz="3200" dirty="0" smtClean="0">
                <a:solidFill>
                  <a:srgbClr val="FF0000"/>
                </a:solidFill>
              </a:rPr>
              <a:t>- и органогенез.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80920" cy="28803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Начало </a:t>
            </a:r>
            <a:r>
              <a:rPr lang="ru-RU" sz="2000" dirty="0"/>
              <a:t>органогенеза называют периодом </a:t>
            </a:r>
            <a:r>
              <a:rPr lang="ru-RU" sz="2000" b="1" dirty="0"/>
              <a:t>нейруляции – </a:t>
            </a:r>
            <a:r>
              <a:rPr lang="ru-RU" sz="2000" dirty="0"/>
              <a:t>это процесс образование </a:t>
            </a:r>
            <a:r>
              <a:rPr lang="ru-RU" sz="2000" u="sng" dirty="0">
                <a:hlinkClick r:id="rId3" tooltip="Нервная пластинка"/>
              </a:rPr>
              <a:t>нервной пластинки</a:t>
            </a:r>
            <a:r>
              <a:rPr lang="ru-RU" sz="2000" dirty="0"/>
              <a:t> и её замыкание в нервную трубку в процессе зародышевого развития хордовых. </a:t>
            </a:r>
            <a:endParaRPr lang="ru-RU" sz="2000" dirty="0" smtClean="0"/>
          </a:p>
          <a:p>
            <a:pPr algn="just"/>
            <a:r>
              <a:rPr lang="ru-RU" sz="2000" dirty="0" smtClean="0"/>
              <a:t>Зародыш </a:t>
            </a:r>
            <a:r>
              <a:rPr lang="ru-RU" sz="2000" dirty="0"/>
              <a:t>на стадии нейруляции называется </a:t>
            </a:r>
            <a:r>
              <a:rPr lang="ru-RU" sz="2000" u="sng" dirty="0" smtClean="0">
                <a:hlinkClick r:id="rId4" tooltip="Нейрула"/>
              </a:rPr>
              <a:t>нейрулой</a:t>
            </a:r>
            <a:r>
              <a:rPr lang="ru-RU" sz="2000" u="sng" dirty="0" smtClean="0"/>
              <a:t>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Параллельно формируются хорда и вторичная кишка (кишечная трубка), а лежащая по бокам от хорды мезодерма расщепляется в </a:t>
            </a:r>
            <a:r>
              <a:rPr lang="ru-RU" sz="2000" dirty="0" err="1"/>
              <a:t>краниокаудальном</a:t>
            </a:r>
            <a:r>
              <a:rPr lang="ru-RU" sz="2000" dirty="0"/>
              <a:t> направлении на сегментированные парные структуры – </a:t>
            </a:r>
            <a:r>
              <a:rPr lang="ru-RU" sz="2000" dirty="0" smtClean="0"/>
              <a:t>сомиты.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776592"/>
              </p:ext>
            </p:extLst>
          </p:nvPr>
        </p:nvGraphicFramePr>
        <p:xfrm>
          <a:off x="3635896" y="3356992"/>
          <a:ext cx="5304174" cy="330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Точечный рисунок" r:id="rId5" imgW="3180952" imgH="1980952" progId="PBrush">
                  <p:embed/>
                </p:oleObj>
              </mc:Choice>
              <mc:Fallback>
                <p:oleObj name="Точечный рисунок" r:id="rId5" imgW="3180952" imgH="198095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356992"/>
                        <a:ext cx="5304174" cy="3302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077072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/>
              <a:t>Осевые органы зародыша: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нервная трубка,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кишечник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хорда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5421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42888"/>
            <a:ext cx="3857625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3214687" cy="17859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b="1" smtClean="0"/>
              <a:t>Гистогенез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b="1" smtClean="0"/>
              <a:t>и органогенез</a:t>
            </a:r>
          </a:p>
        </p:txBody>
      </p:sp>
    </p:spTree>
    <p:extLst>
      <p:ext uri="{BB962C8B-B14F-4D97-AF65-F5344CB8AC3E}">
        <p14:creationId xmlns:p14="http://schemas.microsoft.com/office/powerpoint/2010/main" val="7007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188913"/>
          <a:ext cx="8928100" cy="63884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48165"/>
                <a:gridCol w="6279935"/>
              </a:tblGrid>
              <a:tr h="429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Зародышевый листок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88" marR="61488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Ткани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88" marR="61488" marT="0" marB="0">
                    <a:solidFill>
                      <a:srgbClr val="FFCCFF"/>
                    </a:solidFill>
                  </a:tcPr>
                </a:tc>
              </a:tr>
              <a:tr h="2103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Эктодерма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88" marR="61488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нервная система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органы чувств (зрение, слух, обоняние)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передний и задний отдел кишечной трубки.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покровы тела:</a:t>
                      </a:r>
                    </a:p>
                    <a:p>
                      <a:pPr marL="274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- наружный эпителий</a:t>
                      </a:r>
                    </a:p>
                    <a:p>
                      <a:pPr marL="274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- кожные железы и т.д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488" marR="61488" marT="0" marB="0">
                    <a:solidFill>
                      <a:srgbClr val="FFCCFF"/>
                    </a:solidFill>
                  </a:tcPr>
                </a:tc>
              </a:tr>
              <a:tr h="105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Энтодерма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88" marR="61488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Эпителий кишечной трубки.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Органы пищеварения и пищеварительные железы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Органы дыхания  </a:t>
                      </a:r>
                    </a:p>
                  </a:txBody>
                  <a:tcPr marL="61488" marR="61488" marT="0" marB="0">
                    <a:solidFill>
                      <a:srgbClr val="FFCCFF"/>
                    </a:solidFill>
                  </a:tcPr>
                </a:tc>
              </a:tr>
              <a:tr h="2804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Мезодерма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88" marR="61488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Из </a:t>
                      </a:r>
                      <a:r>
                        <a:rPr lang="ru-RU" sz="2000" b="0" u="sng" dirty="0">
                          <a:solidFill>
                            <a:schemeClr val="tx1"/>
                          </a:solidFill>
                          <a:effectLst/>
                        </a:rPr>
                        <a:t>мезодермы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 развиваются </a:t>
                      </a:r>
                    </a:p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все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виды со­единительной ткани </a:t>
                      </a:r>
                    </a:p>
                    <a:p>
                      <a:pPr marL="274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- кости, </a:t>
                      </a:r>
                    </a:p>
                    <a:p>
                      <a:pPr marL="274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- хрящи, </a:t>
                      </a:r>
                    </a:p>
                    <a:p>
                      <a:pPr marL="274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-  подкож­ная клетчатка и др.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поперечно-полосатая (скелетная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),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кровеносная,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выделитель­ная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половая системы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488" marR="61488" marT="0" marB="0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355600"/>
          <a:ext cx="8786812" cy="5929313"/>
        </p:xfrm>
        <a:graphic>
          <a:graphicData uri="http://schemas.openxmlformats.org/drawingml/2006/table">
            <a:tbl>
              <a:tblPr/>
              <a:tblGrid>
                <a:gridCol w="852487"/>
                <a:gridCol w="935038"/>
                <a:gridCol w="957262"/>
                <a:gridCol w="1612900"/>
                <a:gridCol w="1235075"/>
                <a:gridCol w="1296988"/>
                <a:gridCol w="1033462"/>
                <a:gridCol w="863600"/>
              </a:tblGrid>
              <a:tr h="27432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Мезодерма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Сомиты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Спланхнотом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Нефрогонадотом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6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делится на 44 сегмента,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каждом из них выделяют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Дифференцируется на висцеральный и париетальный листки, а между ними - целом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Сегментируется как сомиты, но не полностью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склеротом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миотом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дерма-том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Висцеральный и париетальный листки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целом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выселен-ной группы клеток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Сомиты нефрогонадо-тома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Нефроген-ную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ткань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460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костная и хрящевая ткань осевого скелета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П-п скелетная мышечная ткань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листки серозных оболочек (брюшины, плевры, перикарда),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корковое вещество надпочечников,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миокард и эпикард сердца.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соответствующие серозные полости тела: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брюшная,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плевраль-ная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перикард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Мезенхима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которая дает начало соединительной и гладкомышечной ткани большинства внутренних органов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Выделительная и половая системы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8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431800" y="368300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ЭМБРИОНАЛЬНАЯ ИНДУКЦИЯ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31800" y="865620"/>
            <a:ext cx="8137525" cy="2724150"/>
          </a:xfrm>
          <a:prstGeom prst="rect">
            <a:avLst/>
          </a:prstGeom>
          <a:noFill/>
          <a:ln w="76200" cmpd="tri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/>
              <a:t>Индукция (от лат. </a:t>
            </a:r>
            <a:r>
              <a:rPr lang="ru-RU" altLang="ru-RU" sz="2400" b="1" dirty="0" err="1"/>
              <a:t>inductio</a:t>
            </a:r>
            <a:r>
              <a:rPr lang="ru-RU" altLang="ru-RU" sz="2400" b="1" dirty="0"/>
              <a:t> — побуждение, наведение) в эмбриологии - воздействие одних частей развивающегося зародыша (индукторов) на другие его части (реагирующую систему), осуществляющееся при их контакте и определяющее направление развития реагирующей системы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30" y="3717032"/>
            <a:ext cx="6215063" cy="28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409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2" name="Picture 4" descr="Х_Шпем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851025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430213" y="3249613"/>
            <a:ext cx="23050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err="1"/>
              <a:t>Ханс</a:t>
            </a:r>
            <a:r>
              <a:rPr lang="ru-RU" altLang="ru-RU" sz="1600" b="1" dirty="0"/>
              <a:t> </a:t>
            </a:r>
            <a:r>
              <a:rPr lang="ru-RU" altLang="ru-RU" sz="1600" b="1" dirty="0" err="1" smtClean="0"/>
              <a:t>Шпеман</a:t>
            </a:r>
            <a:endParaRPr lang="ru-RU" altLang="ru-RU" sz="1600" b="1" dirty="0" smtClean="0"/>
          </a:p>
          <a:p>
            <a:pPr algn="ctr"/>
            <a:r>
              <a:rPr lang="ru-RU" altLang="ru-RU" sz="1600" dirty="0" smtClean="0"/>
              <a:t> </a:t>
            </a:r>
            <a:r>
              <a:rPr lang="ru-RU" altLang="ru-RU" sz="1600" dirty="0"/>
              <a:t>(1869 -1941)</a:t>
            </a:r>
          </a:p>
          <a:p>
            <a:pPr algn="ctr"/>
            <a:r>
              <a:rPr lang="ru-RU" altLang="ru-RU" sz="1600" dirty="0"/>
              <a:t>немецкий эмбриолог, </a:t>
            </a:r>
          </a:p>
          <a:p>
            <a:pPr algn="ctr"/>
            <a:r>
              <a:rPr lang="ru-RU" altLang="ru-RU" sz="1600" dirty="0"/>
              <a:t>нобелевский лауреат 1935 г.</a:t>
            </a:r>
            <a:endParaRPr lang="ru-RU" altLang="ru-RU" sz="1600" b="1" dirty="0"/>
          </a:p>
        </p:txBody>
      </p:sp>
      <p:pic>
        <p:nvPicPr>
          <p:cNvPr id="196615" name="Picture 7" descr="image0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9399"/>
            <a:ext cx="6116479" cy="62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 smtClean="0"/>
              <a:t>Периоды онтогенеза</a:t>
            </a:r>
            <a:endParaRPr lang="ru-RU" altLang="ru-RU" sz="3600" dirty="0" smtClean="0"/>
          </a:p>
        </p:txBody>
      </p:sp>
      <p:sp>
        <p:nvSpPr>
          <p:cNvPr id="5123" name="Text Box 28"/>
          <p:cNvSpPr txBox="1">
            <a:spLocks noChangeArrowheads="1"/>
          </p:cNvSpPr>
          <p:nvPr/>
        </p:nvSpPr>
        <p:spPr bwMode="auto">
          <a:xfrm>
            <a:off x="4737390" y="2143991"/>
            <a:ext cx="1150937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Прямое </a:t>
            </a:r>
          </a:p>
          <a:p>
            <a:pPr eaLnBrk="1" hangingPunct="1"/>
            <a:r>
              <a:rPr lang="ru-RU" altLang="ru-RU" dirty="0"/>
              <a:t>развитие</a:t>
            </a:r>
          </a:p>
        </p:txBody>
      </p:sp>
      <p:sp>
        <p:nvSpPr>
          <p:cNvPr id="5124" name="Text Box 29"/>
          <p:cNvSpPr txBox="1">
            <a:spLocks noChangeArrowheads="1"/>
          </p:cNvSpPr>
          <p:nvPr/>
        </p:nvSpPr>
        <p:spPr bwMode="auto">
          <a:xfrm>
            <a:off x="6659563" y="2133600"/>
            <a:ext cx="1325562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Непрямое </a:t>
            </a:r>
          </a:p>
          <a:p>
            <a:pPr eaLnBrk="1" hangingPunct="1"/>
            <a:r>
              <a:rPr lang="ru-RU" altLang="ru-RU" dirty="0"/>
              <a:t>развитие</a:t>
            </a:r>
          </a:p>
        </p:txBody>
      </p:sp>
      <p:sp>
        <p:nvSpPr>
          <p:cNvPr id="5125" name="Text Box 30"/>
          <p:cNvSpPr txBox="1">
            <a:spLocks noChangeArrowheads="1"/>
          </p:cNvSpPr>
          <p:nvPr/>
        </p:nvSpPr>
        <p:spPr bwMode="auto">
          <a:xfrm>
            <a:off x="2667000" y="3357563"/>
            <a:ext cx="1731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 smtClean="0"/>
              <a:t>Неличиночное</a:t>
            </a:r>
            <a:endParaRPr lang="ru-RU" altLang="ru-RU" dirty="0"/>
          </a:p>
          <a:p>
            <a:pPr algn="ctr" eaLnBrk="1" hangingPunct="1"/>
            <a:r>
              <a:rPr lang="ru-RU" altLang="ru-RU" dirty="0"/>
              <a:t>развитие</a:t>
            </a:r>
          </a:p>
        </p:txBody>
      </p:sp>
      <p:sp>
        <p:nvSpPr>
          <p:cNvPr id="5126" name="Text Box 31"/>
          <p:cNvSpPr txBox="1">
            <a:spLocks noChangeArrowheads="1"/>
          </p:cNvSpPr>
          <p:nvPr/>
        </p:nvSpPr>
        <p:spPr bwMode="auto">
          <a:xfrm>
            <a:off x="4356100" y="3357563"/>
            <a:ext cx="1795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 smtClean="0"/>
              <a:t>Внутриутробное</a:t>
            </a:r>
            <a:endParaRPr lang="ru-RU" altLang="ru-RU" dirty="0"/>
          </a:p>
          <a:p>
            <a:pPr eaLnBrk="1" hangingPunct="1"/>
            <a:r>
              <a:rPr lang="ru-RU" altLang="ru-RU" dirty="0"/>
              <a:t>развитие</a:t>
            </a:r>
          </a:p>
        </p:txBody>
      </p:sp>
      <p:sp>
        <p:nvSpPr>
          <p:cNvPr id="5127" name="Text Box 32"/>
          <p:cNvSpPr txBox="1">
            <a:spLocks noChangeArrowheads="1"/>
          </p:cNvSpPr>
          <p:nvPr/>
        </p:nvSpPr>
        <p:spPr bwMode="auto">
          <a:xfrm>
            <a:off x="6151784" y="3357563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Полный</a:t>
            </a:r>
          </a:p>
          <a:p>
            <a:pPr eaLnBrk="1" hangingPunct="1"/>
            <a:r>
              <a:rPr lang="ru-RU" altLang="ru-RU" dirty="0"/>
              <a:t>метаморфоз</a:t>
            </a:r>
          </a:p>
        </p:txBody>
      </p:sp>
      <p:sp>
        <p:nvSpPr>
          <p:cNvPr id="5128" name="Text Box 33"/>
          <p:cNvSpPr txBox="1">
            <a:spLocks noChangeArrowheads="1"/>
          </p:cNvSpPr>
          <p:nvPr/>
        </p:nvSpPr>
        <p:spPr bwMode="auto">
          <a:xfrm>
            <a:off x="7613650" y="3284538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Неполный</a:t>
            </a:r>
          </a:p>
          <a:p>
            <a:pPr eaLnBrk="1" hangingPunct="1"/>
            <a:r>
              <a:rPr lang="ru-RU" altLang="ru-RU"/>
              <a:t>метаморфоз</a:t>
            </a:r>
          </a:p>
        </p:txBody>
      </p:sp>
      <p:sp>
        <p:nvSpPr>
          <p:cNvPr id="5129" name="Text Box 37"/>
          <p:cNvSpPr txBox="1">
            <a:spLocks noChangeArrowheads="1"/>
          </p:cNvSpPr>
          <p:nvPr/>
        </p:nvSpPr>
        <p:spPr bwMode="auto">
          <a:xfrm>
            <a:off x="500063" y="776288"/>
            <a:ext cx="119353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err="1"/>
              <a:t>прогенез</a:t>
            </a:r>
            <a:endParaRPr lang="ru-RU" altLang="ru-RU" sz="2000" b="1" dirty="0"/>
          </a:p>
        </p:txBody>
      </p:sp>
      <p:sp>
        <p:nvSpPr>
          <p:cNvPr id="5130" name="Text Box 38"/>
          <p:cNvSpPr txBox="1">
            <a:spLocks noChangeArrowheads="1"/>
          </p:cNvSpPr>
          <p:nvPr/>
        </p:nvSpPr>
        <p:spPr bwMode="auto">
          <a:xfrm>
            <a:off x="2365375" y="776288"/>
            <a:ext cx="202651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/>
              <a:t>эмбриональный</a:t>
            </a:r>
          </a:p>
        </p:txBody>
      </p:sp>
      <p:sp>
        <p:nvSpPr>
          <p:cNvPr id="5131" name="Text Box 39"/>
          <p:cNvSpPr txBox="1">
            <a:spLocks noChangeArrowheads="1"/>
          </p:cNvSpPr>
          <p:nvPr/>
        </p:nvSpPr>
        <p:spPr bwMode="auto">
          <a:xfrm>
            <a:off x="5218113" y="736600"/>
            <a:ext cx="2507418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/>
              <a:t>постэмбриональный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0" y="1295400"/>
            <a:ext cx="191199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Гаметогенез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Осеменение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err="1" smtClean="0"/>
              <a:t>Оплодотворе</a:t>
            </a:r>
            <a:r>
              <a:rPr lang="ru-RU" dirty="0" smtClean="0"/>
              <a:t>-</a:t>
            </a:r>
            <a:endParaRPr lang="ru-RU" dirty="0"/>
          </a:p>
          <a:p>
            <a:pPr>
              <a:defRPr/>
            </a:pPr>
            <a:r>
              <a:rPr lang="ru-RU" dirty="0" err="1"/>
              <a:t>ние</a:t>
            </a:r>
            <a:endParaRPr lang="ru-RU" dirty="0"/>
          </a:p>
        </p:txBody>
      </p:sp>
      <p:sp>
        <p:nvSpPr>
          <p:cNvPr id="5133" name="Text Box 41"/>
          <p:cNvSpPr txBox="1">
            <a:spLocks noChangeArrowheads="1"/>
          </p:cNvSpPr>
          <p:nvPr/>
        </p:nvSpPr>
        <p:spPr bwMode="auto">
          <a:xfrm>
            <a:off x="1943100" y="1184275"/>
            <a:ext cx="281917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altLang="ru-RU" dirty="0" smtClean="0">
                <a:solidFill>
                  <a:srgbClr val="FF0000"/>
                </a:solidFill>
                <a:latin typeface="Arial" charset="0"/>
              </a:rPr>
              <a:t>I.</a:t>
            </a:r>
            <a:r>
              <a:rPr lang="ru-RU" altLang="ru-RU" dirty="0" smtClean="0">
                <a:solidFill>
                  <a:srgbClr val="FF0000"/>
                </a:solidFill>
                <a:latin typeface="Arial" charset="0"/>
              </a:rPr>
              <a:t>Антенатальный период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altLang="ru-RU" dirty="0" smtClean="0">
                <a:latin typeface="Arial" charset="0"/>
              </a:rPr>
              <a:t>Дробление</a:t>
            </a:r>
            <a:endParaRPr lang="ru-RU" altLang="ru-RU" dirty="0">
              <a:latin typeface="Arial" charset="0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altLang="ru-RU" dirty="0">
                <a:latin typeface="Arial" charset="0"/>
              </a:rPr>
              <a:t>Гаструляция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altLang="ru-RU" dirty="0" err="1">
                <a:latin typeface="Arial" charset="0"/>
              </a:rPr>
              <a:t>Гисто</a:t>
            </a:r>
            <a:r>
              <a:rPr lang="ru-RU" altLang="ru-RU" dirty="0">
                <a:latin typeface="Arial" charset="0"/>
              </a:rPr>
              <a:t>- и </a:t>
            </a:r>
            <a:r>
              <a:rPr lang="ru-RU" altLang="ru-RU" dirty="0" smtClean="0">
                <a:latin typeface="Arial" charset="0"/>
              </a:rPr>
              <a:t>органогенез</a:t>
            </a:r>
          </a:p>
          <a:p>
            <a:pPr marL="0" indent="0" eaLnBrk="1" hangingPunct="1"/>
            <a:r>
              <a:rPr lang="en-US" altLang="ru-RU" dirty="0" smtClean="0">
                <a:solidFill>
                  <a:srgbClr val="FF0000"/>
                </a:solidFill>
                <a:latin typeface="Arial" charset="0"/>
              </a:rPr>
              <a:t>II</a:t>
            </a:r>
            <a:r>
              <a:rPr lang="ru-RU" altLang="ru-RU" dirty="0" smtClean="0">
                <a:solidFill>
                  <a:srgbClr val="FF0000"/>
                </a:solidFill>
                <a:latin typeface="Arial" charset="0"/>
              </a:rPr>
              <a:t>. Фетальный период</a:t>
            </a:r>
            <a:endParaRPr lang="ru-RU" altLang="ru-RU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34" name="Text Box 42"/>
          <p:cNvSpPr txBox="1">
            <a:spLocks noChangeArrowheads="1"/>
          </p:cNvSpPr>
          <p:nvPr/>
        </p:nvSpPr>
        <p:spPr bwMode="auto">
          <a:xfrm>
            <a:off x="4572000" y="1341438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1) Дорепродуктивный (ювенильный)</a:t>
            </a:r>
          </a:p>
        </p:txBody>
      </p:sp>
      <p:sp>
        <p:nvSpPr>
          <p:cNvPr id="5135" name="Text Box 43"/>
          <p:cNvSpPr txBox="1">
            <a:spLocks noChangeArrowheads="1"/>
          </p:cNvSpPr>
          <p:nvPr/>
        </p:nvSpPr>
        <p:spPr bwMode="auto">
          <a:xfrm>
            <a:off x="4679157" y="4076700"/>
            <a:ext cx="3960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2) Репродуктивный (зрелость)</a:t>
            </a:r>
          </a:p>
        </p:txBody>
      </p:sp>
      <p:sp>
        <p:nvSpPr>
          <p:cNvPr id="5136" name="Text Box 44"/>
          <p:cNvSpPr txBox="1">
            <a:spLocks noChangeArrowheads="1"/>
          </p:cNvSpPr>
          <p:nvPr/>
        </p:nvSpPr>
        <p:spPr bwMode="auto">
          <a:xfrm>
            <a:off x="4572000" y="4581525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3) Пострепродуктивный (старость)</a:t>
            </a:r>
          </a:p>
        </p:txBody>
      </p:sp>
      <p:sp>
        <p:nvSpPr>
          <p:cNvPr id="5137" name="Line 45"/>
          <p:cNvSpPr>
            <a:spLocks noChangeShapeType="1"/>
          </p:cNvSpPr>
          <p:nvPr/>
        </p:nvSpPr>
        <p:spPr bwMode="auto">
          <a:xfrm flipH="1">
            <a:off x="1219200" y="6096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8" name="Line 46"/>
          <p:cNvSpPr>
            <a:spLocks noChangeShapeType="1"/>
          </p:cNvSpPr>
          <p:nvPr/>
        </p:nvSpPr>
        <p:spPr bwMode="auto">
          <a:xfrm flipH="1">
            <a:off x="3276600" y="609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9" name="Line 47"/>
          <p:cNvSpPr>
            <a:spLocks noChangeShapeType="1"/>
          </p:cNvSpPr>
          <p:nvPr/>
        </p:nvSpPr>
        <p:spPr bwMode="auto">
          <a:xfrm>
            <a:off x="4114800" y="609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0" name="Line 51"/>
          <p:cNvSpPr>
            <a:spLocks noChangeShapeType="1"/>
          </p:cNvSpPr>
          <p:nvPr/>
        </p:nvSpPr>
        <p:spPr bwMode="auto">
          <a:xfrm flipH="1">
            <a:off x="5148263" y="1700213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1" name="Line 52"/>
          <p:cNvSpPr>
            <a:spLocks noChangeShapeType="1"/>
          </p:cNvSpPr>
          <p:nvPr/>
        </p:nvSpPr>
        <p:spPr bwMode="auto">
          <a:xfrm>
            <a:off x="6443663" y="1773238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2" name="Line 53"/>
          <p:cNvSpPr>
            <a:spLocks noChangeShapeType="1"/>
          </p:cNvSpPr>
          <p:nvPr/>
        </p:nvSpPr>
        <p:spPr bwMode="auto">
          <a:xfrm flipH="1">
            <a:off x="3924300" y="2781300"/>
            <a:ext cx="8810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3" name="Line 54"/>
          <p:cNvSpPr>
            <a:spLocks noChangeShapeType="1"/>
          </p:cNvSpPr>
          <p:nvPr/>
        </p:nvSpPr>
        <p:spPr bwMode="auto">
          <a:xfrm>
            <a:off x="5003800" y="2781300"/>
            <a:ext cx="3603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4" name="Line 55"/>
          <p:cNvSpPr>
            <a:spLocks noChangeShapeType="1"/>
          </p:cNvSpPr>
          <p:nvPr/>
        </p:nvSpPr>
        <p:spPr bwMode="auto">
          <a:xfrm flipH="1">
            <a:off x="6588125" y="2781300"/>
            <a:ext cx="5080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5" name="Line 56"/>
          <p:cNvSpPr>
            <a:spLocks noChangeShapeType="1"/>
          </p:cNvSpPr>
          <p:nvPr/>
        </p:nvSpPr>
        <p:spPr bwMode="auto">
          <a:xfrm>
            <a:off x="7235825" y="2781300"/>
            <a:ext cx="7921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16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725487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Внезародышевые органы</a:t>
            </a:r>
            <a:r>
              <a:rPr lang="ru-RU" altLang="ru-RU" sz="3600" smtClean="0"/>
              <a:t> 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3900488" cy="114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mtClean="0"/>
              <a:t>амнион, </a:t>
            </a:r>
          </a:p>
          <a:p>
            <a:pPr eaLnBrk="1" hangingPunct="1"/>
            <a:r>
              <a:rPr lang="ru-RU" altLang="ru-RU" smtClean="0"/>
              <a:t>желточный мешок,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357438"/>
            <a:ext cx="57467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386263" y="1071563"/>
            <a:ext cx="42576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</a:rPr>
              <a:t>аллантоис,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latin typeface="+mn-lt"/>
              </a:rPr>
              <a:t>серозная оболочка.</a:t>
            </a:r>
          </a:p>
        </p:txBody>
      </p:sp>
    </p:spTree>
    <p:extLst>
      <p:ext uri="{BB962C8B-B14F-4D97-AF65-F5344CB8AC3E}">
        <p14:creationId xmlns:p14="http://schemas.microsoft.com/office/powerpoint/2010/main" val="31265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r>
              <a:rPr lang="ru-RU" altLang="ru-RU" sz="2400" b="1" smtClean="0"/>
              <a:t>Амнион</a:t>
            </a:r>
            <a:r>
              <a:rPr lang="ru-RU" altLang="ru-RU" sz="2400" smtClean="0"/>
              <a:t> – водный пузырь вокруг зародыша, покрытый амниотической оболочкой, который защищает зародыша и создаёт ему водную среду. Образуется из клеток эпибласта.</a:t>
            </a:r>
          </a:p>
          <a:p>
            <a:endParaRPr lang="ru-RU" altLang="ru-RU" sz="900" b="1" smtClean="0"/>
          </a:p>
          <a:p>
            <a:endParaRPr lang="ru-RU" altLang="ru-RU" sz="900" b="1" smtClean="0"/>
          </a:p>
          <a:p>
            <a:r>
              <a:rPr lang="ru-RU" altLang="ru-RU" sz="2400" b="1" smtClean="0"/>
              <a:t>Аллантоис</a:t>
            </a:r>
            <a:r>
              <a:rPr lang="ru-RU" altLang="ru-RU" sz="2400" smtClean="0"/>
              <a:t> (мочевой пузырь зародыша) – способствует выведению из тела зародыша токсичных продуктов обмена. Образуется из клеток эпибласта.</a:t>
            </a:r>
            <a:endParaRPr lang="ru-RU" altLang="ru-RU" sz="2400" b="1" smtClean="0"/>
          </a:p>
          <a:p>
            <a:endParaRPr lang="ru-RU" altLang="ru-RU" sz="900" b="1" smtClean="0"/>
          </a:p>
          <a:p>
            <a:r>
              <a:rPr lang="ru-RU" altLang="ru-RU" sz="2400" b="1" smtClean="0"/>
              <a:t>Желточный мешок</a:t>
            </a:r>
            <a:r>
              <a:rPr lang="ru-RU" altLang="ru-RU" sz="2400" smtClean="0"/>
              <a:t> млекопитающих в связи с небольшим объёмом желтка в яйцеклетках недостаточно развит. У рептилий и птиц он поглощает питательные вещества желтка и переносит их в среднюю кишку зародыша. Образуется из клеток гипобласта</a:t>
            </a:r>
            <a:endParaRPr lang="ru-RU" altLang="ru-RU" sz="2400" b="1" smtClean="0"/>
          </a:p>
          <a:p>
            <a:endParaRPr lang="ru-RU" altLang="ru-RU" sz="2400" b="1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0964" name="Объект 4"/>
          <p:cNvGraphicFramePr>
            <a:graphicFrameLocks noChangeAspect="1"/>
          </p:cNvGraphicFramePr>
          <p:nvPr/>
        </p:nvGraphicFramePr>
        <p:xfrm>
          <a:off x="7812088" y="4868863"/>
          <a:ext cx="1182687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Точечный рисунок" r:id="rId3" imgW="1333333" imgH="1295238" progId="Paint.Picture">
                  <p:embed/>
                </p:oleObj>
              </mc:Choice>
              <mc:Fallback>
                <p:oleObj name="Точечный рисунок" r:id="rId3" imgW="1333333" imgH="12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4868863"/>
                        <a:ext cx="1182687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8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21605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400" b="1" dirty="0"/>
              <a:t>У млекопитающих вместо серозной оболочки, </a:t>
            </a:r>
            <a:r>
              <a:rPr lang="ru-RU" sz="2400" dirty="0"/>
              <a:t>начиная с 14 дня после оплодотворения, начинает формироваться её аналог </a:t>
            </a:r>
            <a:r>
              <a:rPr lang="ru-RU" sz="2400" dirty="0" smtClean="0"/>
              <a:t>–</a:t>
            </a:r>
            <a:r>
              <a:rPr lang="ru-RU" sz="2400" b="1" dirty="0" smtClean="0"/>
              <a:t> хорион </a:t>
            </a:r>
            <a:r>
              <a:rPr lang="ru-RU" sz="2400" dirty="0" smtClean="0"/>
              <a:t>(образуется из клеток </a:t>
            </a:r>
            <a:r>
              <a:rPr lang="ru-RU" sz="2400" dirty="0" err="1" smtClean="0"/>
              <a:t>трофобласта</a:t>
            </a:r>
            <a:r>
              <a:rPr lang="ru-RU" sz="2400" dirty="0" smtClean="0"/>
              <a:t>), </a:t>
            </a:r>
            <a:r>
              <a:rPr lang="ru-RU" sz="2400" dirty="0"/>
              <a:t>ворсинки которого внедряются в эндометрий матки и образуют более сложный орган – </a:t>
            </a:r>
            <a:r>
              <a:rPr lang="ru-RU" sz="2400" b="1" dirty="0" smtClean="0"/>
              <a:t>плаценту</a:t>
            </a:r>
            <a:r>
              <a:rPr lang="ru-RU" sz="2400" dirty="0" smtClean="0"/>
              <a:t>.</a:t>
            </a:r>
            <a:endParaRPr lang="ru-RU" sz="2400" b="1" dirty="0"/>
          </a:p>
          <a:p>
            <a:pPr>
              <a:defRPr/>
            </a:pPr>
            <a:endParaRPr lang="ru-RU" sz="2400" dirty="0"/>
          </a:p>
        </p:txBody>
      </p:sp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349500"/>
            <a:ext cx="34051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Прямоугольник 4"/>
          <p:cNvSpPr>
            <a:spLocks noChangeArrowheads="1"/>
          </p:cNvSpPr>
          <p:nvPr/>
        </p:nvSpPr>
        <p:spPr bwMode="auto">
          <a:xfrm>
            <a:off x="381000" y="2447925"/>
            <a:ext cx="5329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Плацента</a:t>
            </a:r>
            <a:r>
              <a:rPr lang="ru-RU" altLang="ru-RU" sz="2400"/>
              <a:t> (лат., греч. — лепёшка), детское место.</a:t>
            </a:r>
          </a:p>
        </p:txBody>
      </p:sp>
      <p:sp>
        <p:nvSpPr>
          <p:cNvPr id="41989" name="Прямоугольник 5"/>
          <p:cNvSpPr>
            <a:spLocks noChangeArrowheads="1"/>
          </p:cNvSpPr>
          <p:nvPr/>
        </p:nvSpPr>
        <p:spPr bwMode="auto">
          <a:xfrm>
            <a:off x="409575" y="3402013"/>
            <a:ext cx="574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/>
              <a:t>Орган, осуществляющий связь и обмен веществ между организмом матери и зародышем в период внутриутробного развития</a:t>
            </a:r>
          </a:p>
        </p:txBody>
      </p:sp>
      <p:sp>
        <p:nvSpPr>
          <p:cNvPr id="41990" name="Прямоугольник 6"/>
          <p:cNvSpPr>
            <a:spLocks noChangeArrowheads="1"/>
          </p:cNvSpPr>
          <p:nvPr/>
        </p:nvSpPr>
        <p:spPr bwMode="auto">
          <a:xfrm>
            <a:off x="381000" y="5084763"/>
            <a:ext cx="84391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/>
              <a:t>Через нее зародыш получает кислород и питательные вещества из крови матери, выделяя в неё продукты распада и двуокись углерода. </a:t>
            </a:r>
          </a:p>
          <a:p>
            <a:pPr eaLnBrk="1" hangingPunct="1"/>
            <a:r>
              <a:rPr lang="ru-RU" altLang="ru-RU" sz="2000"/>
              <a:t>Она выполняет барьерную функцию.</a:t>
            </a:r>
          </a:p>
          <a:p>
            <a:pPr eaLnBrk="1" hangingPunct="1"/>
            <a:r>
              <a:rPr lang="ru-RU" altLang="ru-RU" sz="2000"/>
              <a:t>Выделяет ферменты, участвующие в обмене веществ зародыша, и витамины.</a:t>
            </a:r>
          </a:p>
        </p:txBody>
      </p:sp>
    </p:spTree>
    <p:extLst>
      <p:ext uri="{BB962C8B-B14F-4D97-AF65-F5344CB8AC3E}">
        <p14:creationId xmlns:p14="http://schemas.microsoft.com/office/powerpoint/2010/main" val="28338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142875" y="714375"/>
            <a:ext cx="4329113" cy="6143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b="1" smtClean="0"/>
              <a:t>Хорион и плацента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500538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84150"/>
            <a:ext cx="421481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0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aralife.narod.ru/besplodie/pic/razvitie-oplodotvoryonnoj-yajcekle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072438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00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"Эмбриогенез: два хороших месяца для хорошей жизни".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857375"/>
            <a:ext cx="46291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5072063" y="1000125"/>
            <a:ext cx="30003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/>
              <a:t>Близнецы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414337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643188"/>
            <a:ext cx="4214812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749300" y="4714875"/>
            <a:ext cx="2713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ru-RU" altLang="ru-RU" sz="2800">
                <a:cs typeface="Times New Roman" pitchFamily="18" charset="0"/>
              </a:rPr>
              <a:t>Монозиготные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 altLang="ru-RU" sz="2800">
                <a:cs typeface="Times New Roman" pitchFamily="18" charset="0"/>
              </a:rPr>
              <a:t>Дизиготные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340745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42875"/>
            <a:ext cx="622141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43300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71875"/>
            <a:ext cx="28987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4572000"/>
            <a:ext cx="417988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0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9531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Критические периоды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b="1" dirty="0" smtClean="0"/>
              <a:t>– </a:t>
            </a:r>
            <a:r>
              <a:rPr lang="ru-RU" dirty="0" smtClean="0"/>
              <a:t>это периоды, которые характеризуются наиболее </a:t>
            </a:r>
            <a:r>
              <a:rPr lang="ru-RU" u="sng" dirty="0" smtClean="0"/>
              <a:t>высокой чувствительностью </a:t>
            </a:r>
            <a:r>
              <a:rPr lang="ru-RU" dirty="0" smtClean="0"/>
              <a:t>к воздействиям вредных факторов внешней среды</a:t>
            </a:r>
            <a:r>
              <a:rPr lang="ru-RU" b="1" dirty="0" smtClean="0"/>
              <a:t>.</a:t>
            </a:r>
          </a:p>
          <a:p>
            <a:pPr algn="just" eaLnBrk="1" hangingPunct="1">
              <a:defRPr/>
            </a:pPr>
            <a:endParaRPr lang="ru-RU" b="1" dirty="0" smtClean="0"/>
          </a:p>
          <a:p>
            <a:pPr algn="just" eaLnBrk="1" hangingPunct="1">
              <a:defRPr/>
            </a:pPr>
            <a:r>
              <a:rPr lang="ru-RU" dirty="0" smtClean="0"/>
              <a:t>Учение о критических периодах развития было создано в 1921 г. </a:t>
            </a:r>
            <a:r>
              <a:rPr lang="ru-RU" b="1" dirty="0" smtClean="0"/>
              <a:t>Ц. </a:t>
            </a:r>
            <a:r>
              <a:rPr lang="ru-RU" b="1" dirty="0" err="1" smtClean="0"/>
              <a:t>Стоккардом</a:t>
            </a:r>
            <a:r>
              <a:rPr lang="ru-RU" b="1" dirty="0" smtClean="0"/>
              <a:t> </a:t>
            </a:r>
            <a:r>
              <a:rPr lang="ru-RU" dirty="0" smtClean="0"/>
              <a:t>и в дальнейшем значительно углублено и расширено </a:t>
            </a:r>
            <a:r>
              <a:rPr lang="ru-RU" b="1" dirty="0" smtClean="0"/>
              <a:t>П. Г. Светловым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2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929312"/>
          </a:xfrm>
        </p:spPr>
        <p:txBody>
          <a:bodyPr/>
          <a:lstStyle/>
          <a:p>
            <a:pPr algn="just" eaLnBrk="1" hangingPunct="1"/>
            <a:r>
              <a:rPr lang="ru-RU" altLang="ru-RU" sz="2800" b="1" smtClean="0"/>
              <a:t>Тератогенные факторы - </a:t>
            </a:r>
            <a:r>
              <a:rPr lang="ru-RU" altLang="ru-RU" sz="2800" smtClean="0"/>
              <a:t>внешние факторы, к которым организм </a:t>
            </a:r>
            <a:r>
              <a:rPr lang="ru-RU" altLang="ru-RU" sz="2400" smtClean="0"/>
              <a:t>(или отдельный орган)</a:t>
            </a:r>
            <a:r>
              <a:rPr lang="ru-RU" altLang="ru-RU" sz="2800" smtClean="0"/>
              <a:t> весьма чувствителен в определенные периоды и под действием которых формируются пороки развития эмбриона и плода, развивавшегося до этого нормально. </a:t>
            </a:r>
          </a:p>
          <a:p>
            <a:pPr algn="just" eaLnBrk="1" hangingPunct="1"/>
            <a:r>
              <a:rPr lang="ru-RU" altLang="ru-RU" sz="2800" smtClean="0"/>
              <a:t>Наука, занимающаяся изучением причин происхождения, механизмов формирования и проявления врожденных пороков развития</a:t>
            </a:r>
            <a:r>
              <a:rPr lang="ru-RU" altLang="ru-RU" sz="2800" b="1" smtClean="0"/>
              <a:t> – </a:t>
            </a:r>
            <a:r>
              <a:rPr lang="ru-RU" altLang="ru-RU" sz="2800" smtClean="0"/>
              <a:t>называется</a:t>
            </a:r>
            <a:r>
              <a:rPr lang="ru-RU" altLang="ru-RU" sz="2800" b="1" smtClean="0"/>
              <a:t> </a:t>
            </a:r>
            <a:r>
              <a:rPr lang="ru-RU" altLang="ru-RU" sz="2800" b="1" u="sng" smtClean="0"/>
              <a:t>тератология</a:t>
            </a:r>
            <a:r>
              <a:rPr lang="ru-RU" altLang="ru-RU" sz="2800" b="1" smtClean="0"/>
              <a:t>.</a:t>
            </a:r>
          </a:p>
          <a:p>
            <a:pPr algn="just" eaLnBrk="1" hangingPunct="1"/>
            <a:r>
              <a:rPr lang="ru-RU" altLang="ru-RU" sz="2800" smtClean="0"/>
              <a:t>Процесс возникновения пороков развития у плода под влиянием тератогенных факторов – называется </a:t>
            </a:r>
            <a:r>
              <a:rPr lang="ru-RU" altLang="ru-RU" sz="2800" b="1" u="sng" smtClean="0"/>
              <a:t>тератогенезом.</a:t>
            </a:r>
            <a:endParaRPr lang="ru-RU" altLang="ru-RU" sz="2800" u="sng" smtClean="0"/>
          </a:p>
        </p:txBody>
      </p:sp>
    </p:spTree>
    <p:extLst>
      <p:ext uri="{BB962C8B-B14F-4D97-AF65-F5344CB8AC3E}">
        <p14:creationId xmlns:p14="http://schemas.microsoft.com/office/powerpoint/2010/main" val="16431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0721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err="1" smtClean="0">
                <a:solidFill>
                  <a:schemeClr val="accent2">
                    <a:lumMod val="75000"/>
                  </a:schemeClr>
                </a:solidFill>
              </a:rPr>
              <a:t>Прогенез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 :</a:t>
            </a:r>
            <a:endParaRPr lang="ru-RU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b="1" dirty="0" smtClean="0"/>
              <a:t>Гаметогенез</a:t>
            </a:r>
            <a:endParaRPr lang="ru-RU" sz="1800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b="1" dirty="0" smtClean="0"/>
              <a:t>Осеменение</a:t>
            </a:r>
            <a:endParaRPr lang="ru-RU" sz="1800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b="1" dirty="0" smtClean="0"/>
              <a:t>Оплодотворение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. Антенатальное (внутриутробное) развитие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Длительность этого периода у человека 38-42 </a:t>
            </a:r>
            <a:r>
              <a:rPr lang="ru-RU" b="1" dirty="0" err="1" smtClean="0"/>
              <a:t>нед</a:t>
            </a:r>
            <a:r>
              <a:rPr lang="ru-RU" b="1" dirty="0" smtClean="0"/>
              <a:t>. </a:t>
            </a:r>
            <a:endParaRPr lang="ru-RU" sz="4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А) </a:t>
            </a:r>
            <a:r>
              <a:rPr lang="ru-RU" b="1" i="1" dirty="0" smtClean="0">
                <a:solidFill>
                  <a:schemeClr val="tx2"/>
                </a:solidFill>
              </a:rPr>
              <a:t>эмбриональный (зародышевый) период (8 </a:t>
            </a:r>
            <a:r>
              <a:rPr lang="ru-RU" b="1" i="1" dirty="0" err="1" smtClean="0">
                <a:solidFill>
                  <a:schemeClr val="tx2"/>
                </a:solidFill>
              </a:rPr>
              <a:t>нед</a:t>
            </a:r>
            <a:r>
              <a:rPr lang="ru-RU" b="1" i="1" dirty="0" smtClean="0">
                <a:solidFill>
                  <a:schemeClr val="tx2"/>
                </a:solidFill>
              </a:rPr>
              <a:t>)</a:t>
            </a:r>
            <a:r>
              <a:rPr lang="ru-RU" b="1" dirty="0" smtClean="0">
                <a:solidFill>
                  <a:schemeClr val="tx2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ru-RU" b="1" i="1" dirty="0" smtClean="0"/>
              <a:t>1) </a:t>
            </a:r>
            <a:r>
              <a:rPr lang="ru-RU" b="1" i="1" dirty="0"/>
              <a:t>Дробление</a:t>
            </a:r>
            <a:r>
              <a:rPr lang="ru-RU" b="1" dirty="0"/>
              <a:t> - образование бластулы;</a:t>
            </a:r>
            <a:endParaRPr lang="ru-RU" dirty="0"/>
          </a:p>
          <a:p>
            <a:pPr marL="0" indent="0">
              <a:buNone/>
              <a:defRPr/>
            </a:pPr>
            <a:r>
              <a:rPr lang="ru-RU" b="1" i="1" dirty="0"/>
              <a:t>2) Гаструляция</a:t>
            </a:r>
            <a:r>
              <a:rPr lang="ru-RU" b="1" dirty="0"/>
              <a:t> - образование зародышевых листков;</a:t>
            </a:r>
            <a:endParaRPr lang="ru-RU" dirty="0"/>
          </a:p>
          <a:p>
            <a:pPr marL="0" indent="0">
              <a:buNone/>
              <a:defRPr/>
            </a:pPr>
            <a:r>
              <a:rPr lang="ru-RU" b="1" i="1" dirty="0"/>
              <a:t>3) </a:t>
            </a:r>
            <a:r>
              <a:rPr lang="ru-RU" b="1" i="1" dirty="0" err="1"/>
              <a:t>Гисто</a:t>
            </a:r>
            <a:r>
              <a:rPr lang="ru-RU" b="1" i="1" dirty="0"/>
              <a:t>- и органогенез</a:t>
            </a:r>
            <a:r>
              <a:rPr lang="ru-RU" b="1" dirty="0"/>
              <a:t> - образование органов и тканей зародыша.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021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b="1" smtClean="0"/>
              <a:t>Группы тератогенных факторов</a:t>
            </a:r>
          </a:p>
          <a:p>
            <a:pPr eaLnBrk="1" hangingPunct="1"/>
            <a:r>
              <a:rPr lang="ru-RU" altLang="ru-RU" i="1" smtClean="0">
                <a:solidFill>
                  <a:srgbClr val="FF0000"/>
                </a:solidFill>
              </a:rPr>
              <a:t>Эндокринные заболевания матери </a:t>
            </a:r>
            <a:r>
              <a:rPr lang="ru-RU" altLang="ru-RU" smtClean="0"/>
              <a:t>(сахарный диабет);</a:t>
            </a:r>
          </a:p>
          <a:p>
            <a:pPr eaLnBrk="1" hangingPunct="1"/>
            <a:r>
              <a:rPr lang="ru-RU" altLang="ru-RU" i="1" smtClean="0">
                <a:solidFill>
                  <a:srgbClr val="FF0000"/>
                </a:solidFill>
              </a:rPr>
              <a:t>Физические воздействия </a:t>
            </a:r>
            <a:r>
              <a:rPr lang="ru-RU" altLang="ru-RU" smtClean="0"/>
              <a:t>(температурные или ионизирующие);</a:t>
            </a:r>
          </a:p>
          <a:p>
            <a:pPr eaLnBrk="1" hangingPunct="1"/>
            <a:r>
              <a:rPr lang="ru-RU" altLang="ru-RU" i="1" smtClean="0">
                <a:solidFill>
                  <a:srgbClr val="FF0000"/>
                </a:solidFill>
              </a:rPr>
              <a:t>Биологические факторы </a:t>
            </a:r>
            <a:r>
              <a:rPr lang="ru-RU" altLang="ru-RU" smtClean="0"/>
              <a:t>(инфекции — токсоплазмоз, краснуха и др.)</a:t>
            </a:r>
          </a:p>
          <a:p>
            <a:pPr eaLnBrk="1" hangingPunct="1"/>
            <a:r>
              <a:rPr lang="ru-RU" altLang="ru-RU" i="1" smtClean="0">
                <a:solidFill>
                  <a:srgbClr val="FF0000"/>
                </a:solidFill>
              </a:rPr>
              <a:t>Химические вещества </a:t>
            </a:r>
            <a:r>
              <a:rPr lang="ru-RU" altLang="ru-RU" smtClean="0"/>
              <a:t>- алкоголь, никотин, наркотики, некоторые медикаменты (талидомид и др.) и др.</a:t>
            </a:r>
          </a:p>
        </p:txBody>
      </p:sp>
    </p:spTree>
    <p:extLst>
      <p:ext uri="{BB962C8B-B14F-4D97-AF65-F5344CB8AC3E}">
        <p14:creationId xmlns:p14="http://schemas.microsoft.com/office/powerpoint/2010/main" val="4060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214312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Прямоугольник 8"/>
          <p:cNvSpPr>
            <a:spLocks noChangeArrowheads="1"/>
          </p:cNvSpPr>
          <p:nvPr/>
        </p:nvSpPr>
        <p:spPr bwMode="auto">
          <a:xfrm>
            <a:off x="2771775" y="166688"/>
            <a:ext cx="514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Талидомидный синдром</a:t>
            </a:r>
            <a:endParaRPr lang="ru-RU" altLang="ru-RU" sz="2800">
              <a:latin typeface="Calibri" pitchFamily="34" charset="0"/>
            </a:endParaRPr>
          </a:p>
        </p:txBody>
      </p:sp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644900"/>
            <a:ext cx="225583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68638"/>
            <a:ext cx="4926013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Прямоугольник 1"/>
          <p:cNvSpPr>
            <a:spLocks noChangeArrowheads="1"/>
          </p:cNvSpPr>
          <p:nvPr/>
        </p:nvSpPr>
        <p:spPr bwMode="auto">
          <a:xfrm>
            <a:off x="2339975" y="690563"/>
            <a:ext cx="6664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/>
              <a:t>В 1957-м году препарат был выпущен в продажу в Германии, а к 1958-му году производился и продавался уже в 45 странах мира под 37 разными названиями. Никаких дополнительных исследований ни в одной из этих стран не проводилось. С августа 1958-го года талидомид стал рекламироваться как «лучшее лекарство для беременных и кормящих матерей» от предродовых беспокойств, а также токсикоза.</a:t>
            </a:r>
          </a:p>
        </p:txBody>
      </p:sp>
      <p:sp>
        <p:nvSpPr>
          <p:cNvPr id="58375" name="Прямоугольник 7"/>
          <p:cNvSpPr>
            <a:spLocks noChangeArrowheads="1"/>
          </p:cNvSpPr>
          <p:nvPr/>
        </p:nvSpPr>
        <p:spPr bwMode="auto">
          <a:xfrm>
            <a:off x="3276600" y="6034088"/>
            <a:ext cx="5616575" cy="708025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/>
              <a:t>40% «талидомидных детей» не дожили </a:t>
            </a:r>
          </a:p>
          <a:p>
            <a:pPr algn="ctr" eaLnBrk="1" hangingPunct="1"/>
            <a:r>
              <a:rPr lang="ru-RU" altLang="ru-RU" sz="2000"/>
              <a:t>до своего 1-го дня рождения. </a:t>
            </a:r>
          </a:p>
        </p:txBody>
      </p:sp>
      <p:sp>
        <p:nvSpPr>
          <p:cNvPr id="58376" name="Прямоугольник 8"/>
          <p:cNvSpPr>
            <a:spLocks noChangeArrowheads="1"/>
          </p:cNvSpPr>
          <p:nvPr/>
        </p:nvSpPr>
        <p:spPr bwMode="auto">
          <a:xfrm>
            <a:off x="2500313" y="1773238"/>
            <a:ext cx="6503987" cy="1322387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/>
              <a:t>За период с 1956-го по 1962-й года по всему миру (Германия, Франция, Великобритания, США, Япония и другие) родилось </a:t>
            </a:r>
            <a:r>
              <a:rPr lang="ru-RU" altLang="ru-RU" sz="2000" b="1"/>
              <a:t>от 8000 до 12000 </a:t>
            </a:r>
            <a:r>
              <a:rPr lang="ru-RU" altLang="ru-RU" sz="2000"/>
              <a:t>«талидомидных детей»</a:t>
            </a:r>
          </a:p>
        </p:txBody>
      </p:sp>
    </p:spTree>
    <p:extLst>
      <p:ext uri="{BB962C8B-B14F-4D97-AF65-F5344CB8AC3E}">
        <p14:creationId xmlns:p14="http://schemas.microsoft.com/office/powerpoint/2010/main" val="194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47625"/>
            <a:ext cx="3500438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8" descr="http://www.clinvest.ru/getimg.php?t=News&amp;f=Img&amp;id=1059&amp;w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644900"/>
            <a:ext cx="21844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6663" y="190500"/>
            <a:ext cx="6477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Трафальгарская Венера.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 красоты и силы духа</a:t>
            </a:r>
          </a:p>
        </p:txBody>
      </p:sp>
      <p:pic>
        <p:nvPicPr>
          <p:cNvPr id="59397" name="Picture 10" descr="image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3948113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2" descr="http://neinvalid.ru/wp-content/uploads/2010/08/My_life_in_my_han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044700"/>
            <a:ext cx="3124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Прямоугольник 5"/>
          <p:cNvSpPr>
            <a:spLocks noChangeArrowheads="1"/>
          </p:cNvSpPr>
          <p:nvPr/>
        </p:nvSpPr>
        <p:spPr bwMode="auto">
          <a:xfrm>
            <a:off x="3392488" y="1196975"/>
            <a:ext cx="5522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/>
              <a:t>Героиня скульптуры Марка Куинна, </a:t>
            </a:r>
            <a:r>
              <a:rPr lang="ru-RU" altLang="ru-RU" sz="2000" b="1"/>
              <a:t>Элисон Лаппер </a:t>
            </a:r>
            <a:r>
              <a:rPr lang="ru-RU" altLang="ru-RU" sz="2000"/>
              <a:t>(7 апреля 1965),</a:t>
            </a:r>
            <a:r>
              <a:rPr lang="ru-RU" altLang="ru-RU" sz="2000" b="1"/>
              <a:t> </a:t>
            </a:r>
            <a:endParaRPr lang="ru-RU" altLang="ru-RU" sz="2000"/>
          </a:p>
        </p:txBody>
      </p:sp>
      <p:sp>
        <p:nvSpPr>
          <p:cNvPr id="59400" name="Прямоугольник 6"/>
          <p:cNvSpPr>
            <a:spLocks noChangeArrowheads="1"/>
          </p:cNvSpPr>
          <p:nvPr/>
        </p:nvSpPr>
        <p:spPr bwMode="auto">
          <a:xfrm>
            <a:off x="3459163" y="2030413"/>
            <a:ext cx="26543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которая демонстрировалась на Четвёртом постаменте Трафальгарской площади (Лондон) с 2005 по 2007 год.</a:t>
            </a:r>
          </a:p>
        </p:txBody>
      </p:sp>
    </p:spTree>
    <p:extLst>
      <p:ext uri="{BB962C8B-B14F-4D97-AF65-F5344CB8AC3E}">
        <p14:creationId xmlns:p14="http://schemas.microsoft.com/office/powerpoint/2010/main" val="15031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Положения теории критических периодов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(</a:t>
            </a:r>
            <a:r>
              <a:rPr lang="ru-RU" sz="2400" dirty="0" err="1" smtClean="0"/>
              <a:t>Ц.Стоккард</a:t>
            </a:r>
            <a:r>
              <a:rPr lang="ru-RU" sz="2400" dirty="0" smtClean="0"/>
              <a:t>)</a:t>
            </a:r>
            <a:r>
              <a:rPr lang="ru-RU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один и тот же </a:t>
            </a:r>
            <a:r>
              <a:rPr lang="ru-RU" dirty="0" err="1" smtClean="0"/>
              <a:t>тератоген</a:t>
            </a:r>
            <a:r>
              <a:rPr lang="ru-RU" dirty="0" smtClean="0"/>
              <a:t> при воздействии на разных стадиях развития может вызывать различные аномалии;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одна и та же аномалия может быть следствием действия разных </a:t>
            </a:r>
            <a:r>
              <a:rPr lang="ru-RU" dirty="0" err="1" smtClean="0"/>
              <a:t>тератогенов</a:t>
            </a:r>
            <a:r>
              <a:rPr lang="ru-RU" dirty="0" smtClean="0"/>
              <a:t>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тип аномалии в значительной степени зависит от стадии развития , во время которой на организм оказал действие </a:t>
            </a:r>
            <a:r>
              <a:rPr lang="ru-RU" b="1" dirty="0" err="1" smtClean="0"/>
              <a:t>тератогенный</a:t>
            </a:r>
            <a:r>
              <a:rPr lang="ru-RU" b="1" dirty="0" smtClean="0"/>
              <a:t> агент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810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19063"/>
            <a:ext cx="837723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3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smtClean="0"/>
              <a:t>Реализация тератогенного эффекта зависит от </a:t>
            </a:r>
          </a:p>
          <a:p>
            <a:pPr algn="ctr" eaLnBrk="1" hangingPunct="1">
              <a:buFont typeface="Arial" charset="0"/>
              <a:buNone/>
            </a:pPr>
            <a:endParaRPr lang="ru-RU" altLang="ru-RU" sz="2800" b="1" smtClean="0"/>
          </a:p>
          <a:p>
            <a:pPr eaLnBrk="1" hangingPunct="1"/>
            <a:r>
              <a:rPr lang="ru-RU" altLang="ru-RU" sz="3000" smtClean="0"/>
              <a:t>природа тератогена;</a:t>
            </a:r>
          </a:p>
          <a:p>
            <a:pPr eaLnBrk="1" hangingPunct="1"/>
            <a:r>
              <a:rPr lang="ru-RU" altLang="ru-RU" sz="3000" smtClean="0"/>
              <a:t>доза тератогена;</a:t>
            </a:r>
          </a:p>
          <a:p>
            <a:pPr eaLnBrk="1" hangingPunct="1"/>
            <a:r>
              <a:rPr lang="ru-RU" altLang="ru-RU" sz="3000" smtClean="0"/>
              <a:t>продолжительность воздействия;</a:t>
            </a:r>
          </a:p>
          <a:p>
            <a:pPr eaLnBrk="1" hangingPunct="1"/>
            <a:r>
              <a:rPr lang="ru-RU" altLang="ru-RU" sz="3000" smtClean="0"/>
              <a:t>возраст зародыша или плода;</a:t>
            </a:r>
          </a:p>
          <a:p>
            <a:pPr eaLnBrk="1" hangingPunct="1"/>
            <a:r>
              <a:rPr lang="ru-RU" altLang="ru-RU" sz="3000" smtClean="0"/>
              <a:t>генетическая предрасположенность формирующегося организма;</a:t>
            </a:r>
          </a:p>
          <a:p>
            <a:pPr eaLnBrk="1" hangingPunct="1"/>
            <a:r>
              <a:rPr lang="ru-RU" altLang="ru-RU" sz="3000" smtClean="0"/>
              <a:t>генетические особенности организма матери</a:t>
            </a:r>
          </a:p>
          <a:p>
            <a:pPr algn="just" eaLnBrk="1" hangingPunct="1">
              <a:buFont typeface="Arial" charset="0"/>
              <a:buNone/>
            </a:pPr>
            <a:endParaRPr lang="ru-RU" altLang="ru-RU" sz="2800" smtClean="0"/>
          </a:p>
        </p:txBody>
      </p:sp>
    </p:spTree>
    <p:extLst>
      <p:ext uri="{BB962C8B-B14F-4D97-AF65-F5344CB8AC3E}">
        <p14:creationId xmlns:p14="http://schemas.microsoft.com/office/powerpoint/2010/main" val="40447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algn="just" eaLnBrk="1" hangingPunct="1"/>
            <a:r>
              <a:rPr lang="ru-RU" altLang="ru-RU" sz="2800" b="1" smtClean="0"/>
              <a:t>Э</a:t>
            </a:r>
            <a:r>
              <a:rPr lang="ru-RU" altLang="ru-RU" sz="2800" smtClean="0"/>
              <a:t>мбрион более чувствителен к внешним воздействиям, чем взрослый организм. </a:t>
            </a:r>
          </a:p>
          <a:p>
            <a:pPr algn="just" eaLnBrk="1" hangingPunct="1"/>
            <a:r>
              <a:rPr lang="ru-RU" altLang="ru-RU" sz="2800" b="1" smtClean="0"/>
              <a:t>Н</a:t>
            </a:r>
            <a:r>
              <a:rPr lang="ru-RU" altLang="ru-RU" sz="2800" smtClean="0"/>
              <a:t>а протяжении всей беременности восприимчивость зародыша и плода к действию чужеродных факторов различна. </a:t>
            </a:r>
          </a:p>
          <a:p>
            <a:pPr algn="just" eaLnBrk="1" hangingPunct="1"/>
            <a:r>
              <a:rPr lang="ru-RU" altLang="ru-RU" sz="2800" b="1" smtClean="0"/>
              <a:t>Н</a:t>
            </a:r>
            <a:r>
              <a:rPr lang="ru-RU" altLang="ru-RU" sz="2800" smtClean="0"/>
              <a:t>а ранних этапах развития повреждаемость закладок различных органов зародыша очень высока, но со временем, </a:t>
            </a:r>
            <a:r>
              <a:rPr lang="ru-RU" altLang="ru-RU" sz="2800" u="sng" smtClean="0"/>
              <a:t>после формирования органов, она понижается в плане анатомических уродств, но повышается в плане функциональных нарушений</a:t>
            </a:r>
            <a:r>
              <a:rPr lang="ru-RU" altLang="ru-RU" sz="2800" smtClean="0"/>
              <a:t>. </a:t>
            </a:r>
          </a:p>
          <a:p>
            <a:pPr eaLnBrk="1" hangingPunct="1">
              <a:buFont typeface="Arial" charset="0"/>
              <a:buNone/>
            </a:pPr>
            <a:endParaRPr lang="ru-RU" altLang="ru-RU" sz="2400" smtClean="0"/>
          </a:p>
        </p:txBody>
      </p:sp>
    </p:spTree>
    <p:extLst>
      <p:ext uri="{BB962C8B-B14F-4D97-AF65-F5344CB8AC3E}">
        <p14:creationId xmlns:p14="http://schemas.microsoft.com/office/powerpoint/2010/main" val="37067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800" u="sng" dirty="0" smtClean="0"/>
              <a:t>Наиболее высокой чувствительностью к повреждающим агентам обладают зародыши</a:t>
            </a:r>
            <a:r>
              <a:rPr lang="ru-RU" sz="2800" dirty="0" smtClean="0"/>
              <a:t> в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1050" dirty="0" smtClean="0"/>
          </a:p>
          <a:p>
            <a:pPr algn="just" eaLnBrk="1" hangingPunct="1">
              <a:defRPr/>
            </a:pPr>
            <a:r>
              <a:rPr lang="ru-RU" sz="2800" i="1" dirty="0" smtClean="0"/>
              <a:t>первый критический период - </a:t>
            </a:r>
            <a:r>
              <a:rPr lang="ru-RU" sz="2800" dirty="0" smtClean="0"/>
              <a:t>во время </a:t>
            </a:r>
            <a:r>
              <a:rPr lang="ru-RU" sz="2800" b="1" dirty="0" smtClean="0"/>
              <a:t>имплантации</a:t>
            </a:r>
            <a:r>
              <a:rPr lang="ru-RU" sz="2800" i="1" dirty="0" smtClean="0"/>
              <a:t> (</a:t>
            </a:r>
            <a:r>
              <a:rPr lang="ru-RU" sz="2800" dirty="0" smtClean="0"/>
              <a:t>7—8 день</a:t>
            </a:r>
            <a:r>
              <a:rPr lang="ru-RU" sz="2800" i="1" dirty="0" smtClean="0"/>
              <a:t>)</a:t>
            </a:r>
            <a:r>
              <a:rPr lang="ru-RU" sz="2800" dirty="0" smtClean="0"/>
              <a:t>.</a:t>
            </a:r>
            <a:r>
              <a:rPr lang="ru-RU" sz="2800" i="1" dirty="0" smtClean="0"/>
              <a:t> </a:t>
            </a:r>
            <a:endParaRPr lang="ru-RU" sz="2800" dirty="0" smtClean="0"/>
          </a:p>
          <a:p>
            <a:pPr algn="just" eaLnBrk="1" hangingPunct="1">
              <a:defRPr/>
            </a:pPr>
            <a:r>
              <a:rPr lang="ru-RU" sz="2800" i="1" dirty="0" smtClean="0"/>
              <a:t>второй критический период - </a:t>
            </a:r>
            <a:r>
              <a:rPr lang="ru-RU" sz="2800" dirty="0" smtClean="0"/>
              <a:t>во время </a:t>
            </a:r>
            <a:r>
              <a:rPr lang="ru-RU" sz="2800" b="1" dirty="0" err="1" smtClean="0"/>
              <a:t>плацентации</a:t>
            </a:r>
            <a:r>
              <a:rPr lang="ru-RU" sz="2800" dirty="0" smtClean="0"/>
              <a:t> </a:t>
            </a:r>
            <a:r>
              <a:rPr lang="ru-RU" sz="2800" i="1" dirty="0" smtClean="0"/>
              <a:t>(</a:t>
            </a:r>
            <a:r>
              <a:rPr lang="ru-RU" sz="2800" dirty="0" smtClean="0"/>
              <a:t>3—8 </a:t>
            </a:r>
            <a:r>
              <a:rPr lang="ru-RU" sz="2800" dirty="0" err="1" smtClean="0"/>
              <a:t>нед</a:t>
            </a:r>
            <a:r>
              <a:rPr lang="ru-RU" sz="2800" i="1" dirty="0" smtClean="0"/>
              <a:t>) и </a:t>
            </a:r>
            <a:r>
              <a:rPr lang="ru-RU" sz="2800" dirty="0" smtClean="0"/>
              <a:t>совпадает с этапом формирования зачатков органов.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100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/>
              <a:t>К критическим периодам фетального развития относят </a:t>
            </a:r>
            <a:endParaRPr lang="ru-RU" sz="2800" dirty="0"/>
          </a:p>
          <a:p>
            <a:pPr>
              <a:defRPr/>
            </a:pPr>
            <a:r>
              <a:rPr lang="ru-RU" sz="2800" dirty="0"/>
              <a:t>15—20-ю недели беременности (усиленный рост головного мозга) </a:t>
            </a:r>
          </a:p>
          <a:p>
            <a:pPr>
              <a:defRPr/>
            </a:pPr>
            <a:r>
              <a:rPr lang="ru-RU" sz="2800" dirty="0" smtClean="0"/>
              <a:t>20—24-ю </a:t>
            </a:r>
            <a:r>
              <a:rPr lang="ru-RU" sz="2800" dirty="0"/>
              <a:t>недели (формирование основных функциональных систем организма).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613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060575"/>
            <a:ext cx="8229600" cy="2232025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Врожденные пороки и аномалии развития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1397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58175" cy="2663825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ru-RU" altLang="ru-RU" sz="2800" b="1" smtClean="0"/>
              <a:t>Врожденные пороки развития</a:t>
            </a:r>
            <a:r>
              <a:rPr lang="ru-RU" altLang="ru-RU" sz="2800" smtClean="0"/>
              <a:t> – структурные нарушения, которые возникают до рождения, выявляются сразу или через некоторое время после рождения и вызывают нарушение функции органа. </a:t>
            </a:r>
          </a:p>
          <a:p>
            <a:pPr algn="just" eaLnBrk="1" hangingPunct="1"/>
            <a:r>
              <a:rPr lang="ru-RU" altLang="ru-RU" sz="2800" b="1" smtClean="0"/>
              <a:t>Аномалии развития </a:t>
            </a:r>
            <a:r>
              <a:rPr lang="ru-RU" altLang="ru-RU" sz="2800" smtClean="0"/>
              <a:t>– отличаются сохранением функции. </a:t>
            </a:r>
          </a:p>
          <a:p>
            <a:pPr algn="just" eaLnBrk="1" hangingPunct="1"/>
            <a:endParaRPr lang="ru-RU" altLang="ru-RU" sz="1400" smtClean="0"/>
          </a:p>
          <a:p>
            <a:pPr eaLnBrk="1" hangingPunct="1"/>
            <a:endParaRPr lang="ru-RU" altLang="ru-RU" sz="2800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071813"/>
            <a:ext cx="40179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3789363"/>
            <a:ext cx="4186238" cy="25923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latin typeface="+mn-lt"/>
              </a:rPr>
              <a:t>По причине возникновения врожденные пороки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latin typeface="+mn-lt"/>
              </a:rPr>
              <a:t>могут быть</a:t>
            </a:r>
            <a:endParaRPr lang="ru-RU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</a:rPr>
              <a:t>наследственные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</a:rPr>
              <a:t>э</a:t>
            </a:r>
            <a:r>
              <a:rPr lang="ru-RU" sz="2800" dirty="0" err="1">
                <a:latin typeface="+mn-lt"/>
              </a:rPr>
              <a:t>кзогенные</a:t>
            </a:r>
            <a:endParaRPr lang="ru-RU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>
                <a:latin typeface="+mn-lt"/>
              </a:rPr>
              <a:t>мультифакториальные</a:t>
            </a:r>
            <a:endParaRPr lang="ru-RU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5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6779096" cy="5929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Б) П</a:t>
            </a:r>
            <a:r>
              <a:rPr lang="ru-RU" b="1" i="1" dirty="0" smtClean="0">
                <a:solidFill>
                  <a:schemeClr val="tx2"/>
                </a:solidFill>
              </a:rPr>
              <a:t>лодный, или фетальный период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– с 9-ой недели, когда зародыш человека уже имеет все системы органов и его называют </a:t>
            </a:r>
            <a:r>
              <a:rPr lang="ru-RU" i="1" u="sng" dirty="0" smtClean="0"/>
              <a:t>плодом.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2. Постнатальное (</a:t>
            </a:r>
            <a:r>
              <a:rPr lang="ru-RU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внеутробное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) развитие: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3658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</a:t>
            </a:r>
            <a:r>
              <a:rPr lang="ru-RU" dirty="0" err="1" smtClean="0"/>
              <a:t>дорепродуктивный</a:t>
            </a:r>
            <a:r>
              <a:rPr lang="ru-RU" dirty="0" smtClean="0"/>
              <a:t> период</a:t>
            </a:r>
            <a:endParaRPr lang="ru-RU" sz="2000" dirty="0" smtClean="0"/>
          </a:p>
          <a:p>
            <a:pPr marL="63658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Б) репродуктивный период</a:t>
            </a:r>
            <a:endParaRPr lang="ru-RU" sz="2000" dirty="0" smtClean="0"/>
          </a:p>
          <a:p>
            <a:pPr marL="63658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</a:t>
            </a:r>
            <a:r>
              <a:rPr lang="ru-RU" dirty="0" err="1" smtClean="0"/>
              <a:t>пострепродуктивный</a:t>
            </a:r>
            <a:r>
              <a:rPr lang="ru-RU" dirty="0" smtClean="0"/>
              <a:t> период.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" name="Picture 2" descr="http://mediasubs.ru/group/uploads/po/pozitiv/image2/EzYmYtN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06" y="908720"/>
            <a:ext cx="2119567" cy="19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0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0825" y="357188"/>
            <a:ext cx="5473700" cy="628015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u="sng" dirty="0" smtClean="0"/>
              <a:t>Проявления пороков: 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отсутствия </a:t>
            </a:r>
            <a:r>
              <a:rPr lang="ru-RU" sz="2800" dirty="0" smtClean="0"/>
              <a:t>какого-либо органа или части тела </a:t>
            </a:r>
            <a:r>
              <a:rPr lang="ru-RU" sz="2800" dirty="0"/>
              <a:t>(агенезия, аплазия)</a:t>
            </a:r>
            <a:r>
              <a:rPr lang="ru-RU" sz="2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недоразвития</a:t>
            </a:r>
            <a:r>
              <a:rPr lang="ru-RU" sz="2800" dirty="0" smtClean="0"/>
              <a:t> органа </a:t>
            </a:r>
            <a:r>
              <a:rPr lang="ru-RU" sz="2800" dirty="0"/>
              <a:t>(гипоплазия)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чрезмерного развития</a:t>
            </a:r>
            <a:r>
              <a:rPr lang="ru-RU" sz="2800" dirty="0" smtClean="0"/>
              <a:t> </a:t>
            </a:r>
            <a:r>
              <a:rPr lang="ru-RU" sz="2800" dirty="0"/>
              <a:t>(гиперплазия) </a:t>
            </a:r>
            <a:r>
              <a:rPr lang="ru-RU" sz="2800" dirty="0" smtClean="0"/>
              <a:t>или избыточное числа органов (удвоение и др.)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изменения формы</a:t>
            </a:r>
            <a:r>
              <a:rPr lang="ru-RU" sz="2800" dirty="0" smtClean="0"/>
              <a:t> </a:t>
            </a:r>
            <a:r>
              <a:rPr lang="ru-RU" sz="2800" dirty="0"/>
              <a:t>(слияние органов, атрезия, стеноз </a:t>
            </a:r>
            <a:r>
              <a:rPr lang="ru-RU" sz="2800" dirty="0" smtClean="0"/>
              <a:t>и др.)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изменения </a:t>
            </a:r>
          </a:p>
          <a:p>
            <a:pPr indent="111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в </a:t>
            </a:r>
            <a:r>
              <a:rPr lang="ru-RU" sz="2800" b="1" dirty="0" smtClean="0"/>
              <a:t>расположении</a:t>
            </a:r>
          </a:p>
          <a:p>
            <a:pPr indent="111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 </a:t>
            </a:r>
            <a:r>
              <a:rPr lang="ru-RU" sz="2800" dirty="0" smtClean="0"/>
              <a:t>органов (эктопия) 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916113"/>
            <a:ext cx="24288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463"/>
            <a:ext cx="35639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4149725"/>
            <a:ext cx="32131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26427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/>
              <a:t>В зависимости от стадии формирования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Геметопатии</a:t>
            </a:r>
            <a:r>
              <a:rPr lang="ru-RU" dirty="0" smtClean="0"/>
              <a:t> – на стадии зиготы;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Бластопатии</a:t>
            </a:r>
            <a:r>
              <a:rPr lang="ru-RU" dirty="0" smtClean="0"/>
              <a:t> – на стадии бластулы;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Эмбриопатии</a:t>
            </a:r>
            <a:r>
              <a:rPr lang="ru-RU" dirty="0" smtClean="0"/>
              <a:t> - патология эмбрионального периода, формирующиеся с 16-го дня внутриутробного развития до 8 </a:t>
            </a:r>
            <a:r>
              <a:rPr lang="ru-RU" dirty="0" err="1" smtClean="0"/>
              <a:t>нед</a:t>
            </a:r>
            <a:r>
              <a:rPr lang="ru-RU" dirty="0" smtClean="0"/>
              <a:t>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dirty="0" err="1" smtClean="0"/>
              <a:t>Фетопатии</a:t>
            </a:r>
            <a:r>
              <a:rPr lang="ru-RU" dirty="0" smtClean="0"/>
              <a:t> - возникают после 10 недели внутриутробного развития:</a:t>
            </a:r>
          </a:p>
          <a:p>
            <a:pPr marL="8143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u="sng" dirty="0" smtClean="0"/>
              <a:t>ранние</a:t>
            </a:r>
            <a:r>
              <a:rPr lang="ru-RU" dirty="0" smtClean="0"/>
              <a:t> </a:t>
            </a:r>
            <a:r>
              <a:rPr lang="ru-RU" dirty="0" err="1" smtClean="0"/>
              <a:t>фетопатии</a:t>
            </a:r>
            <a:r>
              <a:rPr lang="ru-RU" dirty="0" smtClean="0"/>
              <a:t> — до 28-нед. беременности</a:t>
            </a:r>
          </a:p>
          <a:p>
            <a:pPr marL="8143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u="sng" dirty="0" smtClean="0"/>
              <a:t>поздние</a:t>
            </a:r>
            <a:r>
              <a:rPr lang="ru-RU" dirty="0" smtClean="0"/>
              <a:t> </a:t>
            </a:r>
            <a:r>
              <a:rPr lang="ru-RU" dirty="0" err="1" smtClean="0"/>
              <a:t>фетопатии</a:t>
            </a:r>
            <a:r>
              <a:rPr lang="ru-RU" dirty="0" smtClean="0"/>
              <a:t> - после 28 недель и до начала родов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838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49350"/>
            <a:ext cx="21431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Прямоугольник 4"/>
          <p:cNvSpPr>
            <a:spLocks noChangeArrowheads="1"/>
          </p:cNvSpPr>
          <p:nvPr/>
        </p:nvSpPr>
        <p:spPr bwMode="auto">
          <a:xfrm>
            <a:off x="928688" y="5110163"/>
            <a:ext cx="2085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latin typeface="Calibri" pitchFamily="34" charset="0"/>
              </a:rPr>
              <a:t>Гидроцефалия</a:t>
            </a:r>
          </a:p>
        </p:txBody>
      </p:sp>
      <p:sp>
        <p:nvSpPr>
          <p:cNvPr id="53252" name="Прямоугольник 5"/>
          <p:cNvSpPr>
            <a:spLocks noChangeArrowheads="1"/>
          </p:cNvSpPr>
          <p:nvPr/>
        </p:nvSpPr>
        <p:spPr bwMode="auto">
          <a:xfrm>
            <a:off x="5072063" y="2857500"/>
            <a:ext cx="170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i="1">
                <a:latin typeface="Calibri" pitchFamily="34" charset="0"/>
              </a:rPr>
              <a:t>spina bifida</a:t>
            </a:r>
            <a:r>
              <a:rPr lang="ru-RU" altLang="ru-RU" sz="2400">
                <a:latin typeface="Calibri" pitchFamily="34" charset="0"/>
              </a:rPr>
              <a:t> </a:t>
            </a: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6643688" y="4714875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cs typeface="Times New Roman" pitchFamily="18" charset="0"/>
              </a:rPr>
              <a:t>Анэнцефалия </a:t>
            </a:r>
            <a:endParaRPr lang="ru-RU" altLang="ru-RU" sz="2800"/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642938"/>
            <a:ext cx="36861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643313"/>
            <a:ext cx="2271713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6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1857375"/>
          </a:xfrm>
        </p:spPr>
        <p:txBody>
          <a:bodyPr/>
          <a:lstStyle/>
          <a:p>
            <a:pPr eaLnBrk="1" hangingPunct="1"/>
            <a:r>
              <a:rPr lang="ru-RU" altLang="ru-RU" smtClean="0"/>
              <a:t>Среди врожденных пороков выделяют </a:t>
            </a:r>
            <a:r>
              <a:rPr lang="ru-RU" altLang="ru-RU" b="1" smtClean="0"/>
              <a:t>множественные</a:t>
            </a:r>
            <a:r>
              <a:rPr lang="ru-RU" altLang="ru-RU" smtClean="0"/>
              <a:t> и </a:t>
            </a:r>
            <a:r>
              <a:rPr lang="ru-RU" altLang="ru-RU" b="1" smtClean="0"/>
              <a:t>одиночные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09900"/>
            <a:ext cx="3643312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214563"/>
            <a:ext cx="4143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5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04813"/>
            <a:ext cx="84963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52988"/>
            <a:ext cx="22336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1084263" y="3619500"/>
            <a:ext cx="144462" cy="1233488"/>
          </a:xfrm>
          <a:prstGeom prst="downArrow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6565" name="Picture 7" descr="http://www.bestreferat.ru/images/paper/95/97/5269795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4981575"/>
            <a:ext cx="26352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8" descr="http://www.bestreferat.ru/images/paper/96/97/5269796.pn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852988"/>
            <a:ext cx="1287462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7019925" y="4759325"/>
            <a:ext cx="144463" cy="398463"/>
          </a:xfrm>
          <a:prstGeom prst="downArrow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560763" y="4592638"/>
            <a:ext cx="138112" cy="396875"/>
          </a:xfrm>
          <a:prstGeom prst="downArrow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28575"/>
            <a:ext cx="19462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Прямоугольник 9"/>
          <p:cNvSpPr>
            <a:spLocks noChangeArrowheads="1"/>
          </p:cNvSpPr>
          <p:nvPr/>
        </p:nvSpPr>
        <p:spPr bwMode="auto">
          <a:xfrm>
            <a:off x="5672138" y="3919538"/>
            <a:ext cx="2840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яйцо → личинка </a:t>
            </a:r>
          </a:p>
          <a:p>
            <a:pPr eaLnBrk="1" hangingPunct="1"/>
            <a:r>
              <a:rPr lang="ru-RU" altLang="ru-RU" sz="2400" b="1"/>
              <a:t>→ имаго</a:t>
            </a:r>
            <a:endParaRPr lang="ru-RU" altLang="ru-RU" sz="2400"/>
          </a:p>
        </p:txBody>
      </p:sp>
      <p:sp>
        <p:nvSpPr>
          <p:cNvPr id="66571" name="Прямоугольник 10"/>
          <p:cNvSpPr>
            <a:spLocks noChangeArrowheads="1"/>
          </p:cNvSpPr>
          <p:nvPr/>
        </p:nvSpPr>
        <p:spPr bwMode="auto">
          <a:xfrm>
            <a:off x="1931988" y="3821113"/>
            <a:ext cx="312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яйцо → личинка </a:t>
            </a:r>
          </a:p>
          <a:p>
            <a:pPr eaLnBrk="1" hangingPunct="1"/>
            <a:r>
              <a:rPr lang="ru-RU" altLang="ru-RU" sz="2400" b="1"/>
              <a:t>→ куколка → имаго</a:t>
            </a:r>
            <a:endParaRPr lang="ru-RU" altLang="ru-RU" sz="2400"/>
          </a:p>
        </p:txBody>
      </p:sp>
      <p:sp>
        <p:nvSpPr>
          <p:cNvPr id="66572" name="Прямоугольник 11"/>
          <p:cNvSpPr>
            <a:spLocks noChangeArrowheads="1"/>
          </p:cNvSpPr>
          <p:nvPr/>
        </p:nvSpPr>
        <p:spPr bwMode="auto">
          <a:xfrm>
            <a:off x="304800" y="2741613"/>
            <a:ext cx="1558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    яйцо </a:t>
            </a:r>
          </a:p>
          <a:p>
            <a:pPr eaLnBrk="1" hangingPunct="1"/>
            <a:r>
              <a:rPr lang="ru-RU" altLang="ru-RU" sz="2400" b="1"/>
              <a:t>→ имаго</a:t>
            </a:r>
            <a:r>
              <a:rPr lang="ru-RU" altLang="ru-RU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3181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0360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8425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404813"/>
            <a:ext cx="8642350" cy="62642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i="1" dirty="0" smtClean="0"/>
              <a:t>Критические периоды постнатального развития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u="sng" dirty="0" smtClean="0"/>
              <a:t>возраст 6—7 лет</a:t>
            </a:r>
            <a:r>
              <a:rPr lang="ru-RU" sz="2800" u="sng" dirty="0" smtClean="0"/>
              <a:t> </a:t>
            </a:r>
            <a:r>
              <a:rPr lang="ru-RU" sz="2800" dirty="0" smtClean="0"/>
              <a:t>и </a:t>
            </a:r>
            <a:r>
              <a:rPr lang="ru-RU" sz="2800" b="1" u="sng" dirty="0" smtClean="0"/>
              <a:t>подростковый период</a:t>
            </a:r>
            <a:r>
              <a:rPr lang="ru-RU" sz="2800" dirty="0" smtClean="0"/>
              <a:t>.</a:t>
            </a:r>
            <a:endParaRPr lang="en-US" sz="2800" b="1" i="1" dirty="0" smtClean="0"/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ru-RU" sz="1200" dirty="0" smtClean="0"/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3000" dirty="0" smtClean="0"/>
              <a:t>Причины постнатальных «скачков»:</a:t>
            </a:r>
          </a:p>
          <a:p>
            <a:pPr>
              <a:defRPr/>
            </a:pPr>
            <a:r>
              <a:rPr lang="ru-RU" sz="2800" dirty="0" smtClean="0"/>
              <a:t>внутренние </a:t>
            </a:r>
            <a:r>
              <a:rPr lang="ru-RU" sz="2800" dirty="0"/>
              <a:t>(</a:t>
            </a:r>
            <a:r>
              <a:rPr lang="ru-RU" sz="2800" dirty="0" smtClean="0"/>
              <a:t>биологические) факторы </a:t>
            </a:r>
            <a:r>
              <a:rPr lang="ru-RU" sz="2800" dirty="0"/>
              <a:t>развития, </a:t>
            </a:r>
          </a:p>
          <a:p>
            <a:pPr>
              <a:defRPr/>
            </a:pPr>
            <a:r>
              <a:rPr lang="ru-RU" sz="2800" dirty="0" smtClean="0"/>
              <a:t>внешние </a:t>
            </a:r>
            <a:r>
              <a:rPr lang="ru-RU" sz="2800" dirty="0"/>
              <a:t>(</a:t>
            </a:r>
            <a:r>
              <a:rPr lang="ru-RU" sz="2800" dirty="0" smtClean="0"/>
              <a:t>социальные) факторы. </a:t>
            </a:r>
            <a:endParaRPr lang="ru-RU" sz="2800" dirty="0"/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ru-RU" sz="1600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2400" dirty="0"/>
              <a:t>Морфофункциональные перестройки основных физиологических систем на этих этапах развития обусловливают </a:t>
            </a:r>
          </a:p>
          <a:p>
            <a:pPr>
              <a:defRPr/>
            </a:pPr>
            <a:r>
              <a:rPr lang="ru-RU" sz="2800" dirty="0"/>
              <a:t>напряжение гомеостатических механизмов, </a:t>
            </a:r>
          </a:p>
          <a:p>
            <a:pPr>
              <a:defRPr/>
            </a:pPr>
            <a:r>
              <a:rPr lang="ru-RU" sz="2800" dirty="0"/>
              <a:t>увеличение </a:t>
            </a:r>
            <a:r>
              <a:rPr lang="ru-RU" sz="2800" dirty="0" err="1"/>
              <a:t>энергозатрат</a:t>
            </a:r>
            <a:r>
              <a:rPr lang="ru-RU" sz="2800" dirty="0"/>
              <a:t>, </a:t>
            </a:r>
          </a:p>
          <a:p>
            <a:pPr>
              <a:defRPr/>
            </a:pPr>
            <a:r>
              <a:rPr lang="ru-RU" sz="2800" dirty="0"/>
              <a:t>высокую чувствительность к совокупности факторов внешней среды, что дает основание расценивать их как критические. </a:t>
            </a:r>
          </a:p>
          <a:p>
            <a:pPr>
              <a:defRPr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6262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192837"/>
          </a:xfrm>
        </p:spPr>
        <p:txBody>
          <a:bodyPr>
            <a:normAutofit lnSpcReduction="10000"/>
          </a:bodyPr>
          <a:lstStyle/>
          <a:p>
            <a:pPr marL="2598738" indent="0">
              <a:buFont typeface="Arial" charset="0"/>
              <a:buNone/>
              <a:defRPr/>
            </a:pPr>
            <a:r>
              <a:rPr lang="ru-RU" b="1" dirty="0"/>
              <a:t>Возраст</a:t>
            </a:r>
            <a:r>
              <a:rPr lang="ru-RU" dirty="0"/>
              <a:t> - продолжительность периода от момента рождения до настоящего или любого другого определённого момента времени.</a:t>
            </a:r>
          </a:p>
          <a:p>
            <a:pPr>
              <a:defRPr/>
            </a:pPr>
            <a:r>
              <a:rPr lang="ru-RU" sz="2800" dirty="0" smtClean="0"/>
              <a:t>Хронологический возраст</a:t>
            </a:r>
          </a:p>
          <a:p>
            <a:pPr>
              <a:defRPr/>
            </a:pPr>
            <a:r>
              <a:rPr lang="ru-RU" sz="2800" dirty="0" smtClean="0"/>
              <a:t>Биологический возраст</a:t>
            </a:r>
          </a:p>
          <a:p>
            <a:pPr marL="0" indent="0">
              <a:buFont typeface="Arial" charset="0"/>
              <a:buNone/>
              <a:defRPr/>
            </a:pPr>
            <a:endParaRPr lang="ru-RU" sz="1100" u="sng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2800" u="sng" dirty="0" smtClean="0"/>
              <a:t>Критерии </a:t>
            </a:r>
            <a:r>
              <a:rPr lang="ru-RU" sz="2800" u="sng" dirty="0"/>
              <a:t>биологического возраста</a:t>
            </a:r>
            <a:r>
              <a:rPr lang="ru-RU" sz="2800" dirty="0"/>
              <a:t>:</a:t>
            </a:r>
          </a:p>
          <a:p>
            <a:pPr>
              <a:defRPr/>
            </a:pPr>
            <a:r>
              <a:rPr lang="ru-RU" sz="2800" dirty="0"/>
              <a:t>Степень развития вторичных половых признаков;</a:t>
            </a:r>
          </a:p>
          <a:p>
            <a:pPr>
              <a:defRPr/>
            </a:pPr>
            <a:r>
              <a:rPr lang="ru-RU" sz="2800" dirty="0"/>
              <a:t>Скелетная зрелость (окостенение различных костей);</a:t>
            </a:r>
          </a:p>
          <a:p>
            <a:pPr>
              <a:defRPr/>
            </a:pPr>
            <a:r>
              <a:rPr lang="ru-RU" sz="2800" dirty="0"/>
              <a:t>Зубная зрелость (появление и выпадение зубов);</a:t>
            </a:r>
          </a:p>
        </p:txBody>
      </p:sp>
      <p:pic>
        <p:nvPicPr>
          <p:cNvPr id="69635" name="Picture 2" descr="http://t3.gstatic.com/images?q=tbn:ANd9GcRATJm3DwomS8Oh3ya5evFngDlukrQAY_dPmzqGuIyo9j7zYno1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8913"/>
            <a:ext cx="28495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http://t2.gstatic.com/images?q=tbn:ANd9GcRG0RcUA9t0ZskM3zvgl89jjt1xyfrzSfsPsTzXr_qdoAcWKsjg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2636838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6781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Теории старения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Эволюционные теории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sz="2400" b="1" dirty="0"/>
              <a:t>старение является </a:t>
            </a:r>
            <a:r>
              <a:rPr lang="ru-RU" sz="2400" b="1" dirty="0" smtClean="0"/>
              <a:t>запрограммированным процессом, развилось </a:t>
            </a:r>
            <a:r>
              <a:rPr lang="ru-RU" sz="2400" b="1" dirty="0"/>
              <a:t>в результате эволюции из-за некоторых преимуществ, которые оно даёт целой популяции.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172272" cy="47853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Теории</a:t>
            </a:r>
            <a:r>
              <a:rPr lang="ru-RU" b="1" dirty="0"/>
              <a:t>, основанные на случайных повреждениях </a:t>
            </a:r>
            <a:r>
              <a:rPr lang="ru-RU" b="1" dirty="0" smtClean="0"/>
              <a:t>клеток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sz="2400" b="1" dirty="0"/>
              <a:t>старение является результатом природного процесса накопления повреждений, с которыми организм старается бороться, а различия старения у разных организмов являются результатом разной эффективности этой борьбы.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915816" y="764704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48064" y="764704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0014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reftrend.ru/files/152/136f140e0ce10d8ce341ad820b78c0ee.html_files/rI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6661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85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Прогенез</a:t>
            </a:r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</a:rPr>
              <a:t>Гаметы и гаметогенез.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643063"/>
            <a:ext cx="5524500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Молекулярно-генетические</a:t>
            </a:r>
            <a:r>
              <a:rPr lang="ru-RU" sz="3200" dirty="0"/>
              <a:t> </a:t>
            </a:r>
            <a:r>
              <a:rPr lang="ru-RU" sz="3200" b="1" dirty="0"/>
              <a:t>теории старения- </a:t>
            </a:r>
            <a:r>
              <a:rPr lang="ru-RU" sz="3200" dirty="0"/>
              <a:t>причиной старения являются изменения генетического аппарата клетки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88841"/>
            <a:ext cx="7931224" cy="31683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Теломерная</a:t>
            </a:r>
            <a:r>
              <a:rPr lang="ru-RU" dirty="0" smtClean="0"/>
              <a:t> теория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Элевационная</a:t>
            </a:r>
            <a:r>
              <a:rPr lang="ru-RU" dirty="0" smtClean="0"/>
              <a:t> (онтогенетическая)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Адаптационно-регуляторная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4" descr="http://img-fotki.yandex.ru/get/6312/91945973.ac/0_77c8a_c09c2d1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3384376" cy="224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cs11141.vkontakte.ru/u15946340/-14/x_b2a7741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48" y="1700808"/>
            <a:ext cx="199577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9699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330824" cy="360040"/>
          </a:xfrm>
        </p:spPr>
        <p:txBody>
          <a:bodyPr>
            <a:normAutofit fontScale="90000"/>
          </a:bodyPr>
          <a:lstStyle/>
          <a:p>
            <a:r>
              <a:rPr lang="ru-RU" sz="2800" dirty="0" err="1"/>
              <a:t>Теломерная</a:t>
            </a:r>
            <a:r>
              <a:rPr lang="ru-RU" sz="2800" dirty="0"/>
              <a:t> </a:t>
            </a:r>
            <a:r>
              <a:rPr lang="ru-RU" sz="2800" dirty="0" smtClean="0"/>
              <a:t>теория старения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23928" y="476672"/>
            <a:ext cx="4680520" cy="36003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В 1961 году американский </a:t>
            </a:r>
            <a:r>
              <a:rPr lang="ru-RU" sz="2000" b="1" dirty="0"/>
              <a:t>геронтолог Л. </a:t>
            </a:r>
            <a:r>
              <a:rPr lang="ru-RU" sz="2000" b="1" dirty="0" err="1"/>
              <a:t>Хейфлик</a:t>
            </a:r>
            <a:r>
              <a:rPr lang="ru-RU" sz="2000" dirty="0"/>
              <a:t> установил, что человеческие фибробласты – клетки кожи, способные к делению, – «в пробирке» могут делиться не более 50 раз. при каждом клеточном делении хромосомы немного укорачиваются. У хромосом имеются особые концевые участки – </a:t>
            </a:r>
            <a:r>
              <a:rPr lang="ru-RU" sz="2000" dirty="0" err="1"/>
              <a:t>теломеры</a:t>
            </a:r>
            <a:r>
              <a:rPr lang="ru-RU" sz="2000" dirty="0"/>
              <a:t>, которые после каждого удвоения хромосом становятся немного короче, и в какой-то момент укорачиваются настолько, что клетка уже не может делиться. Тогда она постепенно теряет жизнеспособность </a:t>
            </a:r>
            <a:r>
              <a:rPr lang="ru-RU" sz="2000" dirty="0" smtClean="0"/>
              <a:t>.</a:t>
            </a:r>
          </a:p>
        </p:txBody>
      </p:sp>
      <p:pic>
        <p:nvPicPr>
          <p:cNvPr id="1026" name="Picture 2" descr="http://img0.liveinternet.ru/images/attach/c/6/89/935/89935090_x_6dceef6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" y="260648"/>
            <a:ext cx="3831410" cy="357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7707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1971 г. </a:t>
            </a:r>
            <a:r>
              <a:rPr lang="ru-RU" b="1" dirty="0"/>
              <a:t>А.М. Оловников </a:t>
            </a:r>
            <a:r>
              <a:rPr lang="ru-RU" dirty="0"/>
              <a:t>используя данные о принципах синтеза ДНК в клетках, предложил гипотезу, по которой «предел </a:t>
            </a:r>
            <a:r>
              <a:rPr lang="ru-RU" dirty="0" err="1"/>
              <a:t>Хейфлика</a:t>
            </a:r>
            <a:r>
              <a:rPr lang="ru-RU" dirty="0"/>
              <a:t>» объясняется тем, что при каждом клеточном делении хромосомы немного укорачиваются. У хромосом имеются особые концевые участки – </a:t>
            </a:r>
            <a:r>
              <a:rPr lang="ru-RU" dirty="0" err="1"/>
              <a:t>теломеры</a:t>
            </a:r>
            <a:r>
              <a:rPr lang="ru-RU" dirty="0"/>
              <a:t>, которые после каждого удвоения хромосом становятся немного короче, и в какой-то момент укорачиваются настолько, что клетка уже не может делиться. Тогда она постепенно теряет жизнеспособность – именно в этом, согласно </a:t>
            </a:r>
            <a:r>
              <a:rPr lang="ru-RU" dirty="0" err="1"/>
              <a:t>теломерной</a:t>
            </a:r>
            <a:r>
              <a:rPr lang="ru-RU" dirty="0"/>
              <a:t> теории, и состоит старение клеток.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1727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Элевационная</a:t>
            </a:r>
            <a:r>
              <a:rPr lang="ru-RU" dirty="0"/>
              <a:t> (онтогенетическая)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749" y="836712"/>
            <a:ext cx="5770984" cy="564949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В начале 1950-х годов известный отечественный геронтолог В.М. </a:t>
            </a:r>
            <a:r>
              <a:rPr lang="ru-RU" dirty="0" err="1"/>
              <a:t>Дильман</a:t>
            </a:r>
            <a:r>
              <a:rPr lang="ru-RU" dirty="0"/>
              <a:t> выдвинул и обосновал идею о существовании единого регуляторного </a:t>
            </a:r>
            <a:r>
              <a:rPr lang="ru-RU" dirty="0" smtClean="0"/>
              <a:t>механизма</a:t>
            </a:r>
            <a:r>
              <a:rPr lang="ru-RU" dirty="0"/>
              <a:t>, определяющего закономерности возрастных изменений различных гомеостатических (поддерживающих постоянство внутренней среды) систем организма. </a:t>
            </a:r>
            <a:endParaRPr lang="ru-RU" dirty="0" smtClean="0"/>
          </a:p>
          <a:p>
            <a:pPr algn="just"/>
            <a:r>
              <a:rPr lang="ru-RU" dirty="0"/>
              <a:t>По гипотезе </a:t>
            </a:r>
            <a:r>
              <a:rPr lang="ru-RU" dirty="0" err="1"/>
              <a:t>Дильмана</a:t>
            </a:r>
            <a:r>
              <a:rPr lang="ru-RU" dirty="0"/>
              <a:t>, основным звеном механизмов как </a:t>
            </a:r>
            <a:r>
              <a:rPr lang="ru-RU" dirty="0" smtClean="0"/>
              <a:t>развития, </a:t>
            </a:r>
            <a:r>
              <a:rPr lang="ru-RU" dirty="0"/>
              <a:t>так и последующего старения организма является гипоталамус – «дирижер» эндокринной </a:t>
            </a:r>
            <a:r>
              <a:rPr lang="ru-RU" dirty="0" smtClean="0"/>
              <a:t>системы. Главная </a:t>
            </a:r>
            <a:r>
              <a:rPr lang="ru-RU" dirty="0"/>
              <a:t>причина старения – это возрастное снижение чувствительности гипоталамуса к регуляторным сигналам, поступающим от нервной системы и желез внутренней секреции. </a:t>
            </a:r>
          </a:p>
        </p:txBody>
      </p:sp>
      <p:pic>
        <p:nvPicPr>
          <p:cNvPr id="3074" name="Picture 2" descr="http://gerontology-explorer.narod.ru/Storage/30.10.2009_5_01_4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4955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345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Элевационная</a:t>
            </a:r>
            <a:r>
              <a:rPr lang="ru-RU" dirty="0"/>
              <a:t> (онтогенетическая)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www.pedlib.ru/books1/6/0002/4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768752" cy="61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491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Адаптационно-регуляторная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5919" y="1052736"/>
            <a:ext cx="5980881" cy="55446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Разработанная </a:t>
            </a:r>
            <a:r>
              <a:rPr lang="ru-RU" b="1" dirty="0" smtClean="0"/>
              <a:t>физиологом </a:t>
            </a:r>
            <a:r>
              <a:rPr lang="ru-RU" b="1" dirty="0"/>
              <a:t>и геронтологом В.В. </a:t>
            </a:r>
            <a:r>
              <a:rPr lang="ru-RU" b="1" dirty="0" err="1"/>
              <a:t>Фролькисом</a:t>
            </a:r>
            <a:r>
              <a:rPr lang="ru-RU" b="1" dirty="0"/>
              <a:t> </a:t>
            </a:r>
            <a:r>
              <a:rPr lang="ru-RU" dirty="0"/>
              <a:t>в 1960-70-х гг., основана на широко распространенном представлении о том, что старость и смерть генетически </a:t>
            </a:r>
            <a:r>
              <a:rPr lang="ru-RU" dirty="0" smtClean="0"/>
              <a:t>запрограммированы.</a:t>
            </a:r>
          </a:p>
          <a:p>
            <a:pPr lvl="0" algn="just"/>
            <a:r>
              <a:rPr lang="ru-RU" dirty="0" smtClean="0"/>
              <a:t>Согласно </a:t>
            </a:r>
            <a:r>
              <a:rPr lang="ru-RU" dirty="0" err="1" smtClean="0"/>
              <a:t>генорегуляторной</a:t>
            </a:r>
            <a:r>
              <a:rPr lang="ru-RU" dirty="0" smtClean="0"/>
              <a:t> гипотезе первичными </a:t>
            </a:r>
            <a:r>
              <a:rPr lang="ru-RU" dirty="0"/>
              <a:t>механизмами старения являются нарушения в работе регуляторных генов, управляющих активностью структурных генов и, в результате, интенсивностью синтеза закодированных в них белков. Возрастные нарушения генной регуляции могут привести не только к изменению соотношения синтезируемых белков, но и к экспрессии ранее не работавших генов, появлению ранее не синтезировавшихся белков и, как результат, к старению и гибели клеток.</a:t>
            </a:r>
          </a:p>
          <a:p>
            <a:pPr algn="just"/>
            <a:endParaRPr lang="ru-RU" dirty="0"/>
          </a:p>
        </p:txBody>
      </p:sp>
      <p:pic>
        <p:nvPicPr>
          <p:cNvPr id="2052" name="Picture 4" descr="http://integratedsupplements.typepad.com/photos/uncategorized/2007/10/23/frolk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527"/>
            <a:ext cx="22383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8754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10146"/>
          </a:xfrm>
        </p:spPr>
        <p:txBody>
          <a:bodyPr>
            <a:noAutofit/>
          </a:bodyPr>
          <a:lstStyle/>
          <a:p>
            <a:pPr lvl="0"/>
            <a:r>
              <a:rPr lang="ru-RU" sz="2800" b="1" dirty="0"/>
              <a:t>СТОХАСТИЧЕСКИЕ (ВЕРОЯТНОСТНЫЕ) ТЕОРИИ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 smtClean="0"/>
              <a:t>старение </a:t>
            </a:r>
            <a:r>
              <a:rPr lang="ru-RU" sz="2800" dirty="0"/>
              <a:t>– результат случайных процессов на молекулярном уровне.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/>
              <a:t>Теория свободных радикалов</a:t>
            </a:r>
            <a:r>
              <a:rPr lang="ru-RU" sz="2800" dirty="0"/>
              <a:t> </a:t>
            </a:r>
          </a:p>
          <a:p>
            <a:pPr lvl="0"/>
            <a:r>
              <a:rPr lang="ru-RU" sz="2800" b="1" dirty="0"/>
              <a:t>Старение – это ошибка</a:t>
            </a:r>
            <a:r>
              <a:rPr lang="ru-RU" sz="2800" dirty="0"/>
              <a:t> </a:t>
            </a:r>
          </a:p>
          <a:p>
            <a:pPr lvl="0"/>
            <a:r>
              <a:rPr lang="ru-RU" sz="2800" b="1" dirty="0"/>
              <a:t>Теория </a:t>
            </a:r>
            <a:r>
              <a:rPr lang="ru-RU" sz="2800" b="1" dirty="0" err="1"/>
              <a:t>апоптоза</a:t>
            </a:r>
            <a:r>
              <a:rPr lang="ru-RU" sz="2800" b="1" dirty="0"/>
              <a:t> (самоубийства клеток)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://ecoeda24.ru/uploads/1280286404_ris15_antioksida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75" y="1340767"/>
            <a:ext cx="2452520" cy="14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iptur.wellnet.me/attachments/Image/Flora/CH/Free_radical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94" y="3493724"/>
            <a:ext cx="3199201" cy="26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7667735" y="2767880"/>
            <a:ext cx="45719" cy="589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 descr="http://topmedicina.ru/health/starenie/Kall-d.files/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7" y="3084532"/>
            <a:ext cx="2506152" cy="172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linzik.com/uploads/posts/pics/Geneticheski_modificirovannie_stvolovie_kletki_razrushay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27" y="4941168"/>
            <a:ext cx="2601188" cy="17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Соединительная линия уступом 7"/>
          <p:cNvCxnSpPr/>
          <p:nvPr/>
        </p:nvCxnSpPr>
        <p:spPr>
          <a:xfrm>
            <a:off x="1331640" y="4581128"/>
            <a:ext cx="1080120" cy="9361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5694794" y="1916832"/>
            <a:ext cx="5333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979712" y="3084532"/>
            <a:ext cx="580515" cy="272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641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lvl="0"/>
            <a:r>
              <a:rPr lang="ru-RU" sz="2800" b="1" dirty="0"/>
              <a:t>Теория свободных радикалов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255314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Если </a:t>
            </a:r>
            <a:r>
              <a:rPr lang="ru-RU" dirty="0"/>
              <a:t>очень агрессивный, химически активный свободный радикал случайно покидает то место, где он нужен, он может повредить и ДНК, и РНК, и белки, и липиды. </a:t>
            </a:r>
            <a:endParaRPr lang="ru-RU" dirty="0" smtClean="0"/>
          </a:p>
          <a:p>
            <a:pPr algn="just"/>
            <a:r>
              <a:rPr lang="ru-RU" dirty="0" smtClean="0"/>
              <a:t>Природа </a:t>
            </a:r>
            <a:r>
              <a:rPr lang="ru-RU" dirty="0"/>
              <a:t>предусмотрела механизм защиты от избытка свободных радикалов: кроме </a:t>
            </a:r>
            <a:r>
              <a:rPr lang="ru-RU" dirty="0" err="1"/>
              <a:t>супероксиддисмутазы</a:t>
            </a:r>
            <a:r>
              <a:rPr lang="ru-RU" dirty="0"/>
              <a:t> и некоторых других синтезируемых в митохондриях и клетках ферментов, антиоксидантным действием обладают многие вещества, поступающие в организм с пищей – в </a:t>
            </a:r>
            <a:r>
              <a:rPr lang="ru-RU" dirty="0" err="1"/>
              <a:t>т.ч</a:t>
            </a:r>
            <a:r>
              <a:rPr lang="ru-RU" dirty="0"/>
              <a:t>. витамины А, С и Е.</a:t>
            </a:r>
          </a:p>
        </p:txBody>
      </p:sp>
      <p:pic>
        <p:nvPicPr>
          <p:cNvPr id="5122" name="Picture 2" descr="http://www.sibvaleo.com/upload/pages/2107/antioksid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8" y="764704"/>
            <a:ext cx="3810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764704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Одновременно выдвинутая </a:t>
            </a:r>
            <a:r>
              <a:rPr lang="ru-RU" b="1" dirty="0" err="1"/>
              <a:t>Д.Харманом</a:t>
            </a:r>
            <a:r>
              <a:rPr lang="ru-RU" b="1" dirty="0"/>
              <a:t> (1956) и </a:t>
            </a:r>
            <a:r>
              <a:rPr lang="ru-RU" b="1" dirty="0" err="1"/>
              <a:t>Н.М.Эмануэлем</a:t>
            </a:r>
            <a:r>
              <a:rPr lang="ru-RU" b="1" dirty="0"/>
              <a:t> (1958).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Причиной нарушения функционирования клеток являются необходимые для многих биохимических процессов свободные радикалы – активные формы кислорода, синтезируемые главным образом в митохондриях – энергетических фабриках клеток.</a:t>
            </a:r>
          </a:p>
        </p:txBody>
      </p:sp>
    </p:spTree>
    <p:extLst>
      <p:ext uri="{BB962C8B-B14F-4D97-AF65-F5344CB8AC3E}">
        <p14:creationId xmlns:p14="http://schemas.microsoft.com/office/powerpoint/2010/main" val="41610234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/>
              <a:t>«Старение </a:t>
            </a:r>
            <a:r>
              <a:rPr lang="ru-RU" sz="2800" b="1" dirty="0"/>
              <a:t>– это </a:t>
            </a:r>
            <a:r>
              <a:rPr lang="ru-RU" sz="2800" b="1" dirty="0" smtClean="0"/>
              <a:t>ошибка</a:t>
            </a:r>
            <a:r>
              <a:rPr lang="ru-RU" sz="2800" dirty="0" smtClean="0"/>
              <a:t>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dirty="0"/>
              <a:t>Гипотеза </a:t>
            </a:r>
            <a:r>
              <a:rPr lang="ru-RU" dirty="0" smtClean="0"/>
              <a:t>была </a:t>
            </a:r>
            <a:r>
              <a:rPr lang="ru-RU" dirty="0"/>
              <a:t>выдвинута в 1954 г. американским физиком </a:t>
            </a:r>
            <a:r>
              <a:rPr lang="ru-RU" b="1" dirty="0"/>
              <a:t>М. Сциллардом. </a:t>
            </a:r>
            <a:endParaRPr lang="ru-RU" b="1" dirty="0" smtClean="0"/>
          </a:p>
          <a:p>
            <a:pPr lvl="0" algn="just"/>
            <a:r>
              <a:rPr lang="ru-RU" dirty="0" smtClean="0"/>
              <a:t>Исследуя </a:t>
            </a:r>
            <a:r>
              <a:rPr lang="ru-RU" dirty="0"/>
              <a:t>эффекты воздействия радиации на живые организмы, он показал, что действие ионизирующего излучения существенно сокращает срок жизни людей и животных. Под воздействием радиации происходят многочисленные мутации в молекуле ДНК и инициируются некоторые симптомы старения, такие как седина или раковые опухоли. </a:t>
            </a:r>
            <a:endParaRPr lang="ru-RU" dirty="0" smtClean="0"/>
          </a:p>
          <a:p>
            <a:pPr lvl="0" algn="just"/>
            <a:r>
              <a:rPr lang="ru-RU" dirty="0" smtClean="0"/>
              <a:t>Из </a:t>
            </a:r>
            <a:r>
              <a:rPr lang="ru-RU" dirty="0"/>
              <a:t>своих наблюдений Сцилард сделал вывод, что мутации являются непосредственной причиной старения живых организмов. Однако он не объяснил факта старения людей и животных, не подвергавшихся облучению.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5946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/>
              <a:t>Теория </a:t>
            </a:r>
            <a:r>
              <a:rPr lang="ru-RU" sz="2800" b="1" dirty="0" err="1"/>
              <a:t>апоптоза</a:t>
            </a:r>
            <a:r>
              <a:rPr lang="ru-RU" sz="2800" b="1" dirty="0"/>
              <a:t> (самоубийства клеток)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Предложена </a:t>
            </a:r>
            <a:r>
              <a:rPr lang="ru-RU" sz="2000" b="1" dirty="0" smtClean="0"/>
              <a:t>академик </a:t>
            </a:r>
            <a:r>
              <a:rPr lang="ru-RU" sz="2000" b="1" dirty="0"/>
              <a:t>В.П. </a:t>
            </a:r>
            <a:r>
              <a:rPr lang="ru-RU" sz="2000" b="1" dirty="0" smtClean="0"/>
              <a:t>Скулачев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i="1" dirty="0" err="1" smtClean="0"/>
              <a:t>Апоптоз</a:t>
            </a:r>
            <a:r>
              <a:rPr lang="ru-RU" sz="2000" dirty="0" smtClean="0"/>
              <a:t> </a:t>
            </a:r>
            <a:r>
              <a:rPr lang="ru-RU" sz="2000" dirty="0"/>
              <a:t>(греч. «листопад») – процесс запрограммированной гибели клетки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smtClean="0"/>
              <a:t>При </a:t>
            </a:r>
            <a:r>
              <a:rPr lang="ru-RU" sz="2000" dirty="0" err="1"/>
              <a:t>апоптозе</a:t>
            </a:r>
            <a:r>
              <a:rPr lang="ru-RU" sz="2000" dirty="0"/>
              <a:t> клетка аккуратно </a:t>
            </a:r>
            <a:r>
              <a:rPr lang="ru-RU" sz="2000" dirty="0" err="1"/>
              <a:t>саморазбирается</a:t>
            </a:r>
            <a:r>
              <a:rPr lang="ru-RU" sz="2000" dirty="0"/>
              <a:t> на части, и соседние клетки используют ее фрагменты в качестве строительного материала</a:t>
            </a:r>
            <a:r>
              <a:rPr lang="ru-RU" sz="2000" dirty="0" smtClean="0"/>
              <a:t>. Самоликвидации </a:t>
            </a:r>
            <a:r>
              <a:rPr lang="ru-RU" sz="2000" dirty="0"/>
              <a:t>подвергаются и митохондрии – изучив этот процесс, Скулачев назвал его </a:t>
            </a:r>
            <a:r>
              <a:rPr lang="ru-RU" sz="2000" b="1" i="1" dirty="0" err="1"/>
              <a:t>митоптозом</a:t>
            </a:r>
            <a:r>
              <a:rPr lang="ru-RU" sz="2000" dirty="0"/>
              <a:t>. </a:t>
            </a:r>
            <a:r>
              <a:rPr lang="ru-RU" sz="2000" dirty="0" smtClean="0"/>
              <a:t> </a:t>
            </a:r>
            <a:r>
              <a:rPr lang="ru-RU" sz="2000" dirty="0" err="1" smtClean="0"/>
              <a:t>Митоптоз</a:t>
            </a:r>
            <a:r>
              <a:rPr lang="ru-RU" sz="2000" dirty="0" smtClean="0"/>
              <a:t> </a:t>
            </a:r>
            <a:r>
              <a:rPr lang="ru-RU" sz="2000" dirty="0"/>
              <a:t>происходит, если в митохондриях образуется слишком много свободных радикалов. Когда количество погибших митохондрий слишком велико, продукты их распада отравляют клетку и приводят к ее </a:t>
            </a:r>
            <a:r>
              <a:rPr lang="ru-RU" sz="2000" dirty="0" err="1"/>
              <a:t>апоптозу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Старение</a:t>
            </a:r>
            <a:r>
              <a:rPr lang="ru-RU" sz="2000" dirty="0"/>
              <a:t>, с точки зрения Скулачева, – результат того, что </a:t>
            </a:r>
            <a:r>
              <a:rPr lang="ru-RU" sz="2000" b="1" i="1" dirty="0"/>
              <a:t>в организме гибнет больше клеток, чем рождается, а отмирающие функциональные клетки заменяются соединительной тканью</a:t>
            </a:r>
            <a:r>
              <a:rPr lang="ru-RU" sz="2000" b="1" i="1" dirty="0" smtClean="0"/>
              <a:t>.</a:t>
            </a:r>
          </a:p>
          <a:p>
            <a:pPr lvl="0" algn="just"/>
            <a:r>
              <a:rPr lang="ru-RU" sz="2000" dirty="0"/>
              <a:t>По мнению Скулачева, главная из активных форм кислорода, приводящих к гибели митохондрий и клеток – перекись водорода. В настоящее время под его руководством проходит испытания препарат SKQ, предназначенный для предотвращения признаков старения</a:t>
            </a:r>
            <a:r>
              <a:rPr lang="ru-RU" sz="2100" dirty="0"/>
              <a:t>. </a:t>
            </a:r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472663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/>
              <a:t>Смерть - </a:t>
            </a:r>
            <a:r>
              <a:rPr lang="ru-RU" sz="2400" dirty="0"/>
              <a:t>закономерное явление. Она подготавливается всем ходом онтогенеза. Смерть всегда находит свое выражение в форме той или иной случайности.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Клиническая смерть </a:t>
            </a:r>
            <a:endParaRPr lang="ru-RU" b="1" i="1" dirty="0" smtClean="0"/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just">
              <a:buNone/>
            </a:pPr>
            <a:r>
              <a:rPr lang="ru-RU" dirty="0" smtClean="0"/>
              <a:t>характеризуется </a:t>
            </a:r>
            <a:r>
              <a:rPr lang="ru-RU" dirty="0"/>
              <a:t>прекращением сокращений сердца, отсутствием дыхания, рефлекторных реакций. Однако — это первый и еще обратимый процесс умирания. В момент клинической смерти все органы и ткани остаются живыми, их метаболизм остается упорядоченным. Её продолжительность 3-5 минут.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Биологическая смерть </a:t>
            </a:r>
            <a:endParaRPr lang="ru-RU" b="1" i="1" dirty="0" smtClean="0"/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just">
              <a:buNone/>
            </a:pPr>
            <a:r>
              <a:rPr lang="ru-RU" dirty="0" smtClean="0"/>
              <a:t>наступает </a:t>
            </a:r>
            <a:r>
              <a:rPr lang="ru-RU" dirty="0"/>
              <a:t>позже и характеризуется неупорядоченными химическими реакциями в клетках, автолизом и разложением ткани. Биологическая смерть — процесс необратимый.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12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Гаметогенез</a:t>
            </a:r>
            <a:endParaRPr lang="ru-RU" alt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25003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это процесс образования половых клеток – </a:t>
            </a:r>
            <a:r>
              <a:rPr lang="ru-RU" sz="2800" u="sng" dirty="0" smtClean="0"/>
              <a:t>гамет.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Овогенез</a:t>
            </a:r>
            <a:r>
              <a:rPr lang="ru-RU" sz="2800" dirty="0" smtClean="0"/>
              <a:t> – образование яйцеклеток в яичниках,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Сперматогенез</a:t>
            </a:r>
            <a:r>
              <a:rPr lang="ru-RU" sz="2800" dirty="0" smtClean="0"/>
              <a:t> – образование сперматозоидов в стенках извитых канальцев семенников.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429000"/>
            <a:ext cx="54387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357563"/>
            <a:ext cx="357187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2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659873"/>
            <a:ext cx="4355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Как то странно устроена жизнь-</a:t>
            </a:r>
            <a:br>
              <a:rPr lang="ru-RU" b="1" i="1" dirty="0"/>
            </a:br>
            <a:r>
              <a:rPr lang="ru-RU" b="1" i="1" dirty="0"/>
              <a:t>В ней всё время грядут перемены.</a:t>
            </a:r>
            <a:br>
              <a:rPr lang="ru-RU" b="1" i="1" dirty="0"/>
            </a:br>
            <a:r>
              <a:rPr lang="ru-RU" b="1" i="1" dirty="0"/>
              <a:t>То любовь говорит - "держись!"</a:t>
            </a:r>
            <a:br>
              <a:rPr lang="ru-RU" b="1" i="1" dirty="0"/>
            </a:br>
            <a:r>
              <a:rPr lang="ru-RU" b="1" i="1" dirty="0"/>
              <a:t>То "прости..." - говорят измены...</a:t>
            </a:r>
            <a:endParaRPr lang="ru-RU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Эта сложная штука - жизнь</a:t>
            </a:r>
            <a:br>
              <a:rPr lang="ru-RU" b="1" i="1" dirty="0"/>
            </a:br>
            <a:r>
              <a:rPr lang="ru-RU" b="1" i="1" dirty="0"/>
              <a:t>Нам подсунула тест на прочность.</a:t>
            </a:r>
            <a:br>
              <a:rPr lang="ru-RU" b="1" i="1" dirty="0"/>
            </a:br>
            <a:r>
              <a:rPr lang="ru-RU" b="1" i="1" dirty="0"/>
              <a:t>Сможешь выстоять - будешь жить.</a:t>
            </a:r>
            <a:br>
              <a:rPr lang="ru-RU" b="1" i="1" dirty="0"/>
            </a:br>
            <a:r>
              <a:rPr lang="ru-RU" b="1" i="1" dirty="0"/>
              <a:t>А не сможешь - уйдёшь бессрочно.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Говорю себе - это жизнь.</a:t>
            </a:r>
            <a:br>
              <a:rPr lang="ru-RU" b="1" i="1" dirty="0"/>
            </a:br>
            <a:r>
              <a:rPr lang="ru-RU" b="1" i="1" dirty="0"/>
              <a:t>Принимай её, как подарок.</a:t>
            </a:r>
            <a:br>
              <a:rPr lang="ru-RU" b="1" i="1" dirty="0"/>
            </a:br>
            <a:r>
              <a:rPr lang="ru-RU" b="1" i="1" dirty="0"/>
              <a:t>Если трудно тебе - держись!</a:t>
            </a:r>
            <a:br>
              <a:rPr lang="ru-RU" b="1" i="1" dirty="0"/>
            </a:br>
            <a:r>
              <a:rPr lang="ru-RU" b="1" i="1" dirty="0"/>
              <a:t>Мир не может быть всюду ярок.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Если туча вдруг надо мной -</a:t>
            </a:r>
            <a:br>
              <a:rPr lang="ru-RU" b="1" i="1" dirty="0"/>
            </a:br>
            <a:r>
              <a:rPr lang="ru-RU" b="1" i="1" dirty="0"/>
              <a:t>Верю: солнышко - только всходит.</a:t>
            </a:r>
            <a:br>
              <a:rPr lang="ru-RU" b="1" i="1" dirty="0"/>
            </a:br>
            <a:r>
              <a:rPr lang="ru-RU" b="1" i="1" dirty="0"/>
              <a:t>Если ветер кружит шальной -</a:t>
            </a:r>
            <a:br>
              <a:rPr lang="ru-RU" b="1" i="1" dirty="0"/>
            </a:br>
            <a:r>
              <a:rPr lang="ru-RU" b="1" i="1" dirty="0"/>
              <a:t>Это временно... Всё проходит...</a:t>
            </a:r>
            <a:endParaRPr lang="ru-RU" dirty="0"/>
          </a:p>
        </p:txBody>
      </p:sp>
      <p:pic>
        <p:nvPicPr>
          <p:cNvPr id="8199" name="Picture 7" descr="http://i.i.ua/cards/pic/5/5/63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2" y="1498288"/>
            <a:ext cx="4394511" cy="30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4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altLang="ru-RU" sz="3600" b="1" i="1" smtClean="0"/>
              <a:t>Мужские гаметы – сперматозоиды</a:t>
            </a:r>
            <a:endParaRPr lang="ru-RU" alt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4972050" cy="5126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Образуются у особей мужского пола в</a:t>
            </a:r>
            <a:r>
              <a:rPr lang="ru-RU" sz="3000" b="1" dirty="0" smtClean="0"/>
              <a:t> </a:t>
            </a:r>
            <a:r>
              <a:rPr lang="ru-RU" sz="3000" dirty="0" smtClean="0"/>
              <a:t>извитых канальцах </a:t>
            </a:r>
            <a:r>
              <a:rPr lang="ru-RU" sz="3000" b="1" dirty="0" smtClean="0"/>
              <a:t>семенников</a:t>
            </a:r>
            <a:r>
              <a:rPr lang="ru-RU" sz="3000" dirty="0" smtClean="0"/>
              <a:t> в процессе</a:t>
            </a:r>
            <a:r>
              <a:rPr lang="ru-RU" sz="3000" b="1" dirty="0" smtClean="0"/>
              <a:t> сперматогенеза.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 smtClean="0"/>
          </a:p>
          <a:p>
            <a:pPr marL="446088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/>
              <a:t>Строение</a:t>
            </a:r>
          </a:p>
          <a:p>
            <a:pPr marL="3571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головка, шейка и хвост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000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24000"/>
            <a:ext cx="33512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05288"/>
            <a:ext cx="3643312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3131</Words>
  <Application>Microsoft Office PowerPoint</Application>
  <PresentationFormat>Экран (4:3)</PresentationFormat>
  <Paragraphs>444</Paragraphs>
  <Slides>80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2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Периоды онтогенеза</vt:lpstr>
      <vt:lpstr>Презентация PowerPoint</vt:lpstr>
      <vt:lpstr>Презентация PowerPoint</vt:lpstr>
      <vt:lpstr>Прогенез. Гаметы и гаметогенез.</vt:lpstr>
      <vt:lpstr>Гаметогенез</vt:lpstr>
      <vt:lpstr>Мужские гаметы – сперматозоиды</vt:lpstr>
      <vt:lpstr>Женские гаметы - яйцеклетки</vt:lpstr>
      <vt:lpstr>Сравнение яйцеклеток  по содержанию и распределению желтка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Эмбриональный (зародышевый) период (первые 8 нед) </vt:lpstr>
      <vt:lpstr>Дробление – процесс в результате которого образуется бластула</vt:lpstr>
      <vt:lpstr>Борозды дробления</vt:lpstr>
      <vt:lpstr>Типы дробления зиготы</vt:lpstr>
      <vt:lpstr>Типы дробления зиготы</vt:lpstr>
      <vt:lpstr>Типы дробления зиготы</vt:lpstr>
      <vt:lpstr>Дробление</vt:lpstr>
      <vt:lpstr>Бластула</vt:lpstr>
      <vt:lpstr>Презентация PowerPoint</vt:lpstr>
      <vt:lpstr>Дробление у человека: голобластическое, неравномерное, асинхронное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Гисто- и органогенез.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Внезародышевые органы </vt:lpstr>
      <vt:lpstr>Презентация PowerPoint</vt:lpstr>
      <vt:lpstr>Презентация PowerPoint</vt:lpstr>
      <vt:lpstr>Презентация PowerPoint</vt:lpstr>
      <vt:lpstr>Презентация PowerPoint</vt:lpstr>
      <vt:lpstr>"Эмбриогенез: два хороших месяца для хорошей жизни". </vt:lpstr>
      <vt:lpstr>Близнецы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Врожденные пороки и аномалии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Теории старения </vt:lpstr>
      <vt:lpstr>Презентация PowerPoint</vt:lpstr>
      <vt:lpstr>Молекулярно-генетические теории старения- причиной старения являются изменения генетического аппарата клетки</vt:lpstr>
      <vt:lpstr>Теломерная теория старения </vt:lpstr>
      <vt:lpstr>Элевационная (онтогенетическая) </vt:lpstr>
      <vt:lpstr>Элевационная (онтогенетическая) </vt:lpstr>
      <vt:lpstr>Адаптационно-регуляторная </vt:lpstr>
      <vt:lpstr>СТОХАСТИЧЕСКИЕ (ВЕРОЯТНОСТНЫЕ) ТЕОРИИ  старение – результат случайных процессов на молекулярном уровне. </vt:lpstr>
      <vt:lpstr>Теория свободных радикалов  </vt:lpstr>
      <vt:lpstr>«Старение – это ошибка» </vt:lpstr>
      <vt:lpstr>Теория апоптоза (самоубийства клеток)  </vt:lpstr>
      <vt:lpstr>Смерть - закономерное явление. Она подготавливается всем ходом онтогенеза. Смерть всегда находит свое выражение в форме той или иной случайности.</vt:lpstr>
      <vt:lpstr>Презентация PowerPoint</vt:lpstr>
    </vt:vector>
  </TitlesOfParts>
  <Company>ОрГМА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2014-11-28T08:34:29Z</dcterms:created>
  <dcterms:modified xsi:type="dcterms:W3CDTF">2018-04-06T06:06:47Z</dcterms:modified>
</cp:coreProperties>
</file>