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8" r:id="rId3"/>
    <p:sldId id="260" r:id="rId4"/>
    <p:sldId id="262" r:id="rId5"/>
    <p:sldId id="264" r:id="rId6"/>
    <p:sldId id="266" r:id="rId7"/>
    <p:sldId id="281" r:id="rId8"/>
    <p:sldId id="282" r:id="rId9"/>
    <p:sldId id="283" r:id="rId10"/>
    <p:sldId id="284" r:id="rId11"/>
    <p:sldId id="267" r:id="rId12"/>
    <p:sldId id="272" r:id="rId13"/>
    <p:sldId id="285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7AEA-B35A-4DD1-B999-87BBA3083386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B471-3A7B-48DE-9E70-E580EBFF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7AEA-B35A-4DD1-B999-87BBA3083386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B471-3A7B-48DE-9E70-E580EBFF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7AEA-B35A-4DD1-B999-87BBA3083386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B471-3A7B-48DE-9E70-E580EBFF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7AEA-B35A-4DD1-B999-87BBA3083386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B471-3A7B-48DE-9E70-E580EBFF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7AEA-B35A-4DD1-B999-87BBA3083386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B471-3A7B-48DE-9E70-E580EBFF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7AEA-B35A-4DD1-B999-87BBA3083386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B471-3A7B-48DE-9E70-E580EBFF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7AEA-B35A-4DD1-B999-87BBA3083386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B471-3A7B-48DE-9E70-E580EBFF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7AEA-B35A-4DD1-B999-87BBA3083386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B471-3A7B-48DE-9E70-E580EBFF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7AEA-B35A-4DD1-B999-87BBA3083386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B471-3A7B-48DE-9E70-E580EBFF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7AEA-B35A-4DD1-B999-87BBA3083386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B471-3A7B-48DE-9E70-E580EBFF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7AEA-B35A-4DD1-B999-87BBA3083386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B471-3A7B-48DE-9E70-E580EBFF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77AEA-B35A-4DD1-B999-87BBA3083386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1B471-3A7B-48DE-9E70-E580EBFF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71480"/>
            <a:ext cx="87154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Медицинская аппаратура. Вопросы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безопасности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Медицинская электроника. Классификация медицинской техники.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Надёжность медицинской аппаратуры.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Классификация медицинской аппаратуры по надёжности.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Поражение организма электрическим током. Виды поражений.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Факторы,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определяюшие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поражающее действие тока на организм.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6. Техника безопасности и защита от поражений электрическим током.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4296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зависимости от возможных последствий отказа в процессе эксплуатации медицинские изделия подразделяются на 4 класса: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928802"/>
            <a:ext cx="85011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А-изделия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отказ которых представляет непосредственную опасность для жизни пациента или персонала (Р не менее 0,999)(аппараты искусственного дыхания и кровообращения).</a:t>
            </a:r>
          </a:p>
          <a:p>
            <a:endParaRPr lang="ru-RU" dirty="0" smtClean="0"/>
          </a:p>
          <a:p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Б-изделия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отказ которых вызывает искажение информации о состоянии организма, не приводящее к непосредственной опасности для жизни пациента или персонала.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менее 0.8) (системы, следящие за больным, аппараты для стимуляции сердечной деятельности).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В-изделия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отказ которых снижает эффективность лечебно-диагностического процесса (диагностическая и физиотерапевтическая аппаратура).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Г-изделия,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содержащие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отказоспособных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частей (электромедицинская аппаратура к этому классу не относится).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857364"/>
            <a:ext cx="8643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ЭЛЕКТРОБЕЗОПАСНОСТЬ МЕДИЦИНСКОЙ АППАРАТУРЫ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835824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Одним  из важных вопросов, связанных с использованием электромедицинской аппаратуры, является её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электробезопасность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как для пациентов, так и для медицинского персонала.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Больной находится в особо опасных условиях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посколько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ослаблено здоровье  и наложены электроды. 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Виды поражения:</a:t>
            </a:r>
          </a:p>
          <a:p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Электрический  удар</a:t>
            </a:r>
          </a:p>
          <a:p>
            <a:pPr marL="342900" indent="-342900">
              <a:buAutoNum type="arabicPeriod"/>
            </a:pPr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Электрическая травма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225" y="1533525"/>
            <a:ext cx="3257550" cy="379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63688" y="260648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После удара молнии на теле человека появляются фигуры Лихтенберга — «цветы молнии»</a:t>
            </a:r>
          </a:p>
        </p:txBody>
      </p:sp>
    </p:spTree>
    <p:extLst>
      <p:ext uri="{BB962C8B-B14F-4D97-AF65-F5344CB8AC3E}">
        <p14:creationId xmlns:p14="http://schemas.microsoft.com/office/powerpoint/2010/main" val="112915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828680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Электрический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удар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-возбуждение тканей под воздействием тока, сопровождающееся непроизвольным, судорожным сокращением мышц. </a:t>
            </a:r>
          </a:p>
          <a:p>
            <a:pPr marL="342900" indent="-342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Приводит к наиболее тяжёлым повреждениям, поражая внутренние органы человека: сердце, лёгкие,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ц.н.с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В результате могут возникнуть расстройства сердечной деятельности, нарушение ритма, фибрилляции желудочков, расстройства дыхания, шок, в особо тяжёлых случаев приводящему к смертельному исходу.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2868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Электрическая травма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-результат внешнего местного действия тока на тело.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857364"/>
            <a:ext cx="82868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Электроожёги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вызывают тепловое действие при прохождении через тело человека.</a:t>
            </a:r>
          </a:p>
          <a:p>
            <a:pPr marL="342900" indent="-342900">
              <a:buAutoNum type="arabicPeriod"/>
            </a:pP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Электрометаллизация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кожи-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внедрение в кожу мельчайших частиц металла, расплавленных под действием тока.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Электрические знаки тока-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поражение кожи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 виде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резкоочерченных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округлых пятен, в местах входа и выхода тока из организма при плотном контакте с источником  напряжения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807249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Поражающее действие тока на организм зависит от:</a:t>
            </a:r>
          </a:p>
          <a:p>
            <a:endParaRPr lang="ru-RU" dirty="0" smtClean="0"/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1.Силы тока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Напряжения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Сопротивления тела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Частоты тока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Вида тока (постоянный, переменный)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Пути прохождения тока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Состояния организма и др.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57290" y="3929065"/>
          <a:ext cx="6664017" cy="2340299"/>
        </p:xfrm>
        <a:graphic>
          <a:graphicData uri="http://schemas.openxmlformats.org/drawingml/2006/table">
            <a:tbl>
              <a:tblPr/>
              <a:tblGrid>
                <a:gridCol w="3319273"/>
                <a:gridCol w="1883912"/>
                <a:gridCol w="1460832"/>
              </a:tblGrid>
              <a:tr h="412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Arial Unicode MS"/>
                        </a:rPr>
                        <a:t>ощущение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latin typeface="Times New Roman"/>
                          <a:ea typeface="Arial Unicode MS"/>
                        </a:rPr>
                        <a:t>υ</a:t>
                      </a:r>
                      <a:r>
                        <a:rPr lang="ru-RU" sz="1800" b="1">
                          <a:solidFill>
                            <a:srgbClr val="FF0000"/>
                          </a:solidFill>
                          <a:latin typeface="Times New Roman"/>
                          <a:ea typeface="Arial Unicode MS"/>
                        </a:rPr>
                        <a:t>=50-60Гц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latin typeface="Times New Roman"/>
                          <a:ea typeface="Arial Unicode MS"/>
                        </a:rPr>
                        <a:t>υ</a:t>
                      </a:r>
                      <a:r>
                        <a:rPr lang="ru-RU" sz="1800" b="1">
                          <a:solidFill>
                            <a:srgbClr val="FF0000"/>
                          </a:solidFill>
                          <a:latin typeface="Times New Roman"/>
                          <a:ea typeface="Arial Unicode MS"/>
                        </a:rPr>
                        <a:t>=0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Arial Unicode MS"/>
                        </a:rPr>
                        <a:t>5-10мА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</a:rPr>
                        <a:t>Лёгкое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</a:rPr>
                        <a:t>1мА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</a:rPr>
                        <a:t>Судороги в руках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</a:rPr>
                        <a:t>5-10мА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Arial Unicode MS"/>
                        </a:rPr>
                        <a:t>Трудно оторваться от </a:t>
                      </a:r>
                      <a:r>
                        <a:rPr lang="ru-RU" sz="1800" dirty="0" smtClean="0">
                          <a:latin typeface="Times New Roman"/>
                          <a:ea typeface="Arial Unicode MS"/>
                        </a:rPr>
                        <a:t>проводов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Arial Unicode MS"/>
                        </a:rPr>
                        <a:t>12-15мА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50112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Заземление:</a:t>
            </a:r>
          </a:p>
          <a:p>
            <a:pPr marL="514350" indent="-514350">
              <a:buAutoNum type="arabicPeriod"/>
            </a:pP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Естественное-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металлические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конструкции, арматура ж/б изделий, металлические водопроводные трубы и другие устройства, имеющие соединение с землёй.</a:t>
            </a:r>
          </a:p>
          <a:p>
            <a:pPr marL="514350" indent="-51435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допускается использование труб центрального отопления и канализационных труб, трубопровода горючей смеси,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молниотводов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Искусственное-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горизонтально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вертикально погружённые в грунт (0,5м)стальные трубы, полосы, стержни, очищенные от краски, масла, оцинкованные.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926" y="357166"/>
            <a:ext cx="3357586" cy="1500198"/>
          </a:xfrm>
          <a:prstGeom prst="rect">
            <a:avLst/>
          </a:prstGeom>
          <a:solidFill>
            <a:schemeClr val="bg1"/>
          </a:solidFill>
          <a:ln w="6985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0298" y="2786058"/>
            <a:ext cx="3786214" cy="12144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Медицинская электроника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44" y="4572008"/>
            <a:ext cx="1928826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Функциональ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ная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диагностика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85984" y="4572008"/>
            <a:ext cx="1928826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0" y="4572008"/>
            <a:ext cx="1928826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15140" y="4572008"/>
            <a:ext cx="1928794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285984" y="4786322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Электростиму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ляция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5357818" y="4000504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3071802" y="4000504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4572000" y="478632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электротерапия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15140" y="4786322"/>
            <a:ext cx="2000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Вычислительная техника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 стрелкой 31"/>
          <p:cNvCxnSpPr>
            <a:stCxn id="4" idx="3"/>
          </p:cNvCxnSpPr>
          <p:nvPr/>
        </p:nvCxnSpPr>
        <p:spPr>
          <a:xfrm>
            <a:off x="6286512" y="3393281"/>
            <a:ext cx="1464463" cy="117872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4" idx="1"/>
          </p:cNvCxnSpPr>
          <p:nvPr/>
        </p:nvCxnSpPr>
        <p:spPr>
          <a:xfrm rot="10800000" flipV="1">
            <a:off x="785786" y="3393280"/>
            <a:ext cx="1714512" cy="117872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4282" y="285728"/>
            <a:ext cx="871543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Медицинская электроника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область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науки и техники, в которой рассматривается работа приборов и аппаратов, применяемых в клинической практике.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928670"/>
            <a:ext cx="3357586" cy="1500198"/>
          </a:xfrm>
          <a:prstGeom prst="rect">
            <a:avLst/>
          </a:prstGeom>
          <a:solidFill>
            <a:schemeClr val="bg1"/>
          </a:solidFill>
          <a:ln w="6985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86050" y="1000108"/>
            <a:ext cx="3786214" cy="12858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Функциональ</a:t>
            </a: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ная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диагностика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572000" y="2285992"/>
            <a:ext cx="214314" cy="1357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5715008" y="2285992"/>
            <a:ext cx="1607339" cy="132160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Скругленный прямоугольник 38"/>
          <p:cNvSpPr/>
          <p:nvPr/>
        </p:nvSpPr>
        <p:spPr>
          <a:xfrm rot="5400000">
            <a:off x="1071538" y="3000372"/>
            <a:ext cx="1107289" cy="2393173"/>
          </a:xfrm>
          <a:prstGeom prst="roundRect">
            <a:avLst>
              <a:gd name="adj" fmla="val 2434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 rot="5400000">
            <a:off x="1524668" y="2872913"/>
            <a:ext cx="738664" cy="2618596"/>
          </a:xfrm>
          <a:prstGeom prst="rect">
            <a:avLst/>
          </a:prstGeom>
          <a:noFill/>
          <a:scene3d>
            <a:camera prst="orthographicFront">
              <a:rot lat="26114" lon="21593999" rev="21598863"/>
            </a:camera>
            <a:lightRig rig="threePt" dir="t"/>
          </a:scene3d>
        </p:spPr>
        <p:txBody>
          <a:bodyPr vert="vert270"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Регистрация биопотенциалов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 rot="5400000">
            <a:off x="4071934" y="3000372"/>
            <a:ext cx="1107289" cy="2393173"/>
          </a:xfrm>
          <a:prstGeom prst="roundRect">
            <a:avLst>
              <a:gd name="adj" fmla="val 2434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 rot="5400000">
            <a:off x="6858016" y="3000372"/>
            <a:ext cx="1107289" cy="2393173"/>
          </a:xfrm>
          <a:prstGeom prst="roundRect">
            <a:avLst>
              <a:gd name="adj" fmla="val 2434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3714744" y="3714752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Регистрация неэлектрических параметров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57950" y="3929066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Эндо- и радиотелеметрия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Прямая со стрелкой 34"/>
          <p:cNvCxnSpPr>
            <a:endCxn id="39" idx="1"/>
          </p:cNvCxnSpPr>
          <p:nvPr/>
        </p:nvCxnSpPr>
        <p:spPr>
          <a:xfrm rot="10800000" flipV="1">
            <a:off x="1625182" y="2285992"/>
            <a:ext cx="1946686" cy="135732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85720" y="5214950"/>
            <a:ext cx="86439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Основа-усилитель слабых электрических колебаний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926" y="357166"/>
            <a:ext cx="3357586" cy="1500198"/>
          </a:xfrm>
          <a:prstGeom prst="rect">
            <a:avLst/>
          </a:prstGeom>
          <a:solidFill>
            <a:schemeClr val="bg1"/>
          </a:solidFill>
          <a:ln w="6985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57422" y="1142984"/>
            <a:ext cx="3571900" cy="13573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357422" y="1428736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Электростимуляция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rot="10800000" flipV="1">
            <a:off x="1928794" y="2500305"/>
            <a:ext cx="1071570" cy="75009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857224" y="3214686"/>
            <a:ext cx="2714644" cy="12858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786314" y="3286124"/>
            <a:ext cx="2714644" cy="12858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5357818" y="2500306"/>
            <a:ext cx="857256" cy="78581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00100" y="3571876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диагностика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143504" y="3643314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лечение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428728" y="5072074"/>
            <a:ext cx="52864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Основа-генератор кратковременных импульсов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926" y="357166"/>
            <a:ext cx="3357586" cy="1500198"/>
          </a:xfrm>
          <a:prstGeom prst="rect">
            <a:avLst/>
          </a:prstGeom>
          <a:solidFill>
            <a:schemeClr val="bg1"/>
          </a:solidFill>
          <a:ln w="6985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571480"/>
            <a:ext cx="3214710" cy="11430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3428992" y="785794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электротерапия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5572132" y="1714488"/>
            <a:ext cx="1214446" cy="92869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642910" y="2714620"/>
            <a:ext cx="3214710" cy="11430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429256" y="2643182"/>
            <a:ext cx="3214710" cy="11430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/>
          <p:nvPr/>
        </p:nvCxnSpPr>
        <p:spPr>
          <a:xfrm rot="10800000" flipV="1">
            <a:off x="2500298" y="1714488"/>
            <a:ext cx="1357322" cy="100013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28662" y="2857496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Постоянный и импульсный токи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5008" y="2928934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ВЧ и УВЧ колебания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5786" y="4357694"/>
            <a:ext cx="63579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Основа-генератор гармонических колебаний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926" y="357166"/>
            <a:ext cx="3357586" cy="1500198"/>
          </a:xfrm>
          <a:prstGeom prst="rect">
            <a:avLst/>
          </a:prstGeom>
          <a:solidFill>
            <a:schemeClr val="bg1"/>
          </a:solidFill>
          <a:ln w="6985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57554" y="571480"/>
            <a:ext cx="2786082" cy="15001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3428992" y="714356"/>
            <a:ext cx="26432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Вычислитель</a:t>
            </a:r>
          </a:p>
          <a:p>
            <a:pPr algn="ctr"/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ная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техника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5715008" y="2071678"/>
            <a:ext cx="2214578" cy="100013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142844" y="3000372"/>
            <a:ext cx="2071702" cy="9286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00298" y="3000372"/>
            <a:ext cx="2071702" cy="9286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714876" y="3071810"/>
            <a:ext cx="2071702" cy="9286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929454" y="3071810"/>
            <a:ext cx="2071702" cy="9286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 rot="10800000" flipV="1">
            <a:off x="1571604" y="2071678"/>
            <a:ext cx="2286016" cy="92869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3357554" y="2071678"/>
            <a:ext cx="928694" cy="92869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5072066" y="2214554"/>
            <a:ext cx="1000132" cy="71438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14282" y="3286124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клинике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00298" y="3286124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моделирование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29190" y="3286124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МИС, АСУ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00892" y="3357562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лаборатория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71480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Надёжность медицинской аппаратуры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571612"/>
            <a:ext cx="86439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Надёжность-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способность изделия не отказывать в работе в заданных условиях эксплуатации и сохранять свою работоспособность в течение заданного интервала времени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Вероятность безотказной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-отношение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числа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работающих (не испортившихся) за время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изделий к общему числу</a:t>
            </a:r>
            <a:r>
              <a:rPr lang="en-US" sz="2400" dirty="0" smtClean="0"/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испытывающихся изделий: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500034" y="1785926"/>
          <a:ext cx="2057414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Формула" r:id="rId3" imgW="774364" imgH="431613" progId="Equation.3">
                  <p:embed/>
                </p:oleObj>
              </mc:Choice>
              <mc:Fallback>
                <p:oleObj name="Формула" r:id="rId3" imgW="774364" imgH="431613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1785926"/>
                        <a:ext cx="2057414" cy="1143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20" y="3429000"/>
            <a:ext cx="86439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Интенсивность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отказов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-отношение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числа отказов к произведению времени на общее число работающих элементов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142976" y="5000636"/>
          <a:ext cx="2258137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Формула" r:id="rId5" imgW="774364" imgH="393529" progId="Equation.3">
                  <p:embed/>
                </p:oleObj>
              </mc:Choice>
              <mc:Fallback>
                <p:oleObj name="Формула" r:id="rId5" imgW="774364" imgH="39352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5000636"/>
                        <a:ext cx="2258137" cy="1143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5715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График интенсивности отказов</a:t>
            </a:r>
            <a:endParaRPr lang="ru-RU" sz="28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857224" y="4286256"/>
            <a:ext cx="435771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 flipH="1" flipV="1">
            <a:off x="-647736" y="2790820"/>
            <a:ext cx="300992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86380" y="421481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100010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λ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2910" y="421481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0</a:t>
            </a:r>
            <a:endParaRPr lang="ru-RU" sz="2400" b="1" dirty="0"/>
          </a:p>
        </p:txBody>
      </p:sp>
      <p:sp>
        <p:nvSpPr>
          <p:cNvPr id="12" name="Дуга 11"/>
          <p:cNvSpPr/>
          <p:nvPr/>
        </p:nvSpPr>
        <p:spPr>
          <a:xfrm rot="8531019">
            <a:off x="906119" y="-642027"/>
            <a:ext cx="5493807" cy="3784336"/>
          </a:xfrm>
          <a:prstGeom prst="arc">
            <a:avLst>
              <a:gd name="adj1" fmla="val 14728491"/>
              <a:gd name="adj2" fmla="val 624419"/>
            </a:avLst>
          </a:prstGeom>
          <a:ln w="603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929456" y="3285330"/>
            <a:ext cx="2000264" cy="158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144034" y="3285330"/>
            <a:ext cx="2000264" cy="158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71538" y="357187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643174" y="371475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500562" y="357187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57158" y="4929198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приработки-выявляются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скрытые пороки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Период нормальной эксплуатации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Период старения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615</Words>
  <Application>Microsoft Office PowerPoint</Application>
  <PresentationFormat>Экран (4:3)</PresentationFormat>
  <Paragraphs>96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123</cp:lastModifiedBy>
  <cp:revision>65</cp:revision>
  <dcterms:created xsi:type="dcterms:W3CDTF">2011-04-13T09:57:13Z</dcterms:created>
  <dcterms:modified xsi:type="dcterms:W3CDTF">2016-01-28T05:00:12Z</dcterms:modified>
</cp:coreProperties>
</file>