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361" r:id="rId3"/>
    <p:sldId id="319" r:id="rId4"/>
    <p:sldId id="343" r:id="rId5"/>
    <p:sldId id="344" r:id="rId6"/>
    <p:sldId id="346" r:id="rId7"/>
    <p:sldId id="271" r:id="rId8"/>
    <p:sldId id="323" r:id="rId9"/>
    <p:sldId id="349" r:id="rId10"/>
    <p:sldId id="350" r:id="rId11"/>
    <p:sldId id="351" r:id="rId12"/>
    <p:sldId id="348" r:id="rId13"/>
    <p:sldId id="340" r:id="rId14"/>
    <p:sldId id="322" r:id="rId15"/>
    <p:sldId id="341" r:id="rId16"/>
    <p:sldId id="329" r:id="rId17"/>
    <p:sldId id="342" r:id="rId18"/>
    <p:sldId id="332" r:id="rId19"/>
    <p:sldId id="330" r:id="rId20"/>
    <p:sldId id="331" r:id="rId21"/>
    <p:sldId id="261" r:id="rId22"/>
    <p:sldId id="270" r:id="rId23"/>
    <p:sldId id="275" r:id="rId24"/>
    <p:sldId id="280" r:id="rId25"/>
    <p:sldId id="277" r:id="rId26"/>
    <p:sldId id="317" r:id="rId27"/>
    <p:sldId id="284" r:id="rId28"/>
    <p:sldId id="278" r:id="rId29"/>
    <p:sldId id="282" r:id="rId30"/>
    <p:sldId id="334" r:id="rId31"/>
    <p:sldId id="289" r:id="rId32"/>
    <p:sldId id="293" r:id="rId33"/>
    <p:sldId id="291" r:id="rId34"/>
    <p:sldId id="326" r:id="rId35"/>
    <p:sldId id="321" r:id="rId36"/>
    <p:sldId id="306" r:id="rId37"/>
    <p:sldId id="307" r:id="rId38"/>
    <p:sldId id="335" r:id="rId39"/>
    <p:sldId id="305" r:id="rId40"/>
    <p:sldId id="265" r:id="rId41"/>
    <p:sldId id="357" r:id="rId42"/>
    <p:sldId id="324" r:id="rId43"/>
    <p:sldId id="358" r:id="rId44"/>
    <p:sldId id="359" r:id="rId45"/>
    <p:sldId id="313" r:id="rId46"/>
    <p:sldId id="325" r:id="rId47"/>
    <p:sldId id="360" r:id="rId48"/>
    <p:sldId id="347" r:id="rId49"/>
    <p:sldId id="268" r:id="rId50"/>
    <p:sldId id="311" r:id="rId51"/>
    <p:sldId id="298" r:id="rId52"/>
    <p:sldId id="299" r:id="rId53"/>
    <p:sldId id="300" r:id="rId54"/>
    <p:sldId id="301" r:id="rId55"/>
    <p:sldId id="336" r:id="rId56"/>
    <p:sldId id="303" r:id="rId57"/>
    <p:sldId id="364" r:id="rId58"/>
    <p:sldId id="365" r:id="rId59"/>
    <p:sldId id="366" r:id="rId60"/>
    <p:sldId id="367" r:id="rId61"/>
    <p:sldId id="312" r:id="rId62"/>
    <p:sldId id="36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9471D"/>
    <a:srgbClr val="003300"/>
    <a:srgbClr val="920000"/>
    <a:srgbClr val="336600"/>
    <a:srgbClr val="CC9900"/>
    <a:srgbClr val="FFCC00"/>
    <a:srgbClr val="454027"/>
    <a:srgbClr val="C7AC4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07" autoAdjust="0"/>
  </p:normalViewPr>
  <p:slideViewPr>
    <p:cSldViewPr>
      <p:cViewPr>
        <p:scale>
          <a:sx n="80" d="100"/>
          <a:sy n="80" d="100"/>
        </p:scale>
        <p:origin x="-1522" y="-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62221-078A-4BDC-BCB8-1D0B8412584A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7DDB8-FB3A-4148-A685-A0AAE5AA6A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258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6F17A-4AE1-4410-806E-E600AC9118BF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17BE6-C870-44B2-8309-596E2216B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090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7BE6-C870-44B2-8309-596E2216B5D3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08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7BE6-C870-44B2-8309-596E2216B5D3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9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17BE6-C870-44B2-8309-596E2216B5D3}" type="slidenum">
              <a:rPr lang="ru-RU" smtClean="0"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0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5D32A9-83A8-4CB4-AE23-3CF43BF5CA6E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553D-0D1A-406C-8B14-1D3ADAEE5F2B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1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4B72-1F96-480C-884D-D9C29B0E7875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48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3EB9-49D6-446F-9D42-473A810DA6D6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01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F1DC-C11B-40BE-95C5-24A698BD10AD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4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1846-FBB0-40B8-B37F-307645FF07C2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4BB9-8C3E-4C53-AB92-C763092925BF}" type="datetime1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5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DF68-3ACB-4BC0-A4DE-B18ADDF460C0}" type="datetime1">
              <a:rPr lang="ru-RU" smtClean="0"/>
              <a:t>04.11.2018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1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690C-C62B-49AE-81A6-6A90BCAA6477}" type="datetime1">
              <a:rPr lang="ru-RU" smtClean="0"/>
              <a:t>04.11.2018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9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895-5292-4304-B316-AFE0BAAD47B3}" type="datetime1">
              <a:rPr lang="ru-RU" smtClean="0"/>
              <a:t>04.11.2018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1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BC33-5C79-46DA-848C-BF3A0216A939}" type="datetime1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2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D0CF5-B709-4E77-966F-05A046473811}" type="datetime1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0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00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DB348-D7FD-466F-A40F-024061EF2F88}" type="datetime1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FCDBF-2326-4D42-B806-D5411F90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2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620" y="116632"/>
            <a:ext cx="8893876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Физические основы </a:t>
            </a:r>
            <a:r>
              <a:rPr lang="ru-RU" sz="4400" b="1" dirty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электрокардиографии</a:t>
            </a:r>
            <a:endParaRPr lang="ru-RU" sz="4400" b="1" dirty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eastbooking.ua/uploads/3614aaaa8d21acdb135b07cb732a11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51029"/>
            <a:ext cx="3744416" cy="37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Без10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151029"/>
            <a:ext cx="3761974" cy="3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4"/>
          <p:cNvSpPr txBox="1">
            <a:spLocks noChangeArrowheads="1"/>
          </p:cNvSpPr>
          <p:nvPr/>
        </p:nvSpPr>
        <p:spPr bwMode="auto">
          <a:xfrm>
            <a:off x="299521" y="226269"/>
            <a:ext cx="866496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Покой</a:t>
            </a:r>
            <a:endParaRPr lang="ru-RU" sz="36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522" y="1052736"/>
            <a:ext cx="8664965" cy="2492990"/>
          </a:xfrm>
          <a:prstGeom prst="rect">
            <a:avLst/>
          </a:prstGeom>
          <a:solidFill>
            <a:schemeClr val="bg1"/>
          </a:solidFill>
          <a:ln w="38100">
            <a:solidFill>
              <a:srgbClr val="336600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Century Schoolbook" pitchFamily="18" charset="0"/>
              </a:rPr>
              <a:t>Стационарная разность электрических потенциалов, регистрируемая между внутренней и наружной поверхностями мембраны в состоянии покоя для клеток сердца</a:t>
            </a:r>
            <a:r>
              <a:rPr lang="ru-RU" sz="2400" b="1" dirty="0" smtClean="0">
                <a:solidFill>
                  <a:srgbClr val="990033"/>
                </a:solidFill>
                <a:latin typeface="Century Schoolbook" pitchFamily="18" charset="0"/>
              </a:rPr>
              <a:t> </a:t>
            </a:r>
          </a:p>
          <a:p>
            <a:r>
              <a:rPr lang="ru-RU" sz="6000" b="1" dirty="0">
                <a:solidFill>
                  <a:srgbClr val="990033"/>
                </a:solidFill>
                <a:latin typeface="Times New Roman"/>
                <a:cs typeface="Times New Roman"/>
              </a:rPr>
              <a:t>∆</a:t>
            </a:r>
            <a:r>
              <a:rPr lang="el-GR" sz="6000" b="1" dirty="0">
                <a:solidFill>
                  <a:srgbClr val="990033"/>
                </a:solidFill>
                <a:latin typeface="Times New Roman"/>
                <a:cs typeface="Times New Roman"/>
              </a:rPr>
              <a:t>ϕ </a:t>
            </a:r>
            <a:r>
              <a:rPr lang="ru-RU" sz="6000" b="1" dirty="0">
                <a:solidFill>
                  <a:srgbClr val="990033"/>
                </a:solidFill>
                <a:latin typeface="Century Schoolbook" pitchFamily="18" charset="0"/>
              </a:rPr>
              <a:t>=</a:t>
            </a:r>
            <a:r>
              <a:rPr lang="en-US" sz="6000" b="1" dirty="0">
                <a:solidFill>
                  <a:srgbClr val="990033"/>
                </a:solidFill>
                <a:latin typeface="Century Schoolbook" pitchFamily="18" charset="0"/>
              </a:rPr>
              <a:t> </a:t>
            </a:r>
            <a:r>
              <a:rPr lang="ru-RU" sz="6000" b="1" dirty="0">
                <a:solidFill>
                  <a:srgbClr val="990033"/>
                </a:solidFill>
                <a:latin typeface="Century Schoolbook" pitchFamily="18" charset="0"/>
              </a:rPr>
              <a:t>-70 </a:t>
            </a:r>
            <a:r>
              <a:rPr lang="en-US" sz="6000" b="1" dirty="0" err="1" smtClean="0">
                <a:solidFill>
                  <a:srgbClr val="990033"/>
                </a:solidFill>
                <a:latin typeface="Century Schoolbook" pitchFamily="18" charset="0"/>
              </a:rPr>
              <a:t>mB</a:t>
            </a:r>
            <a:endParaRPr lang="ru-RU" sz="2400" b="1" dirty="0" smtClean="0">
              <a:solidFill>
                <a:srgbClr val="990033"/>
              </a:solidFill>
            </a:endParaRPr>
          </a:p>
          <a:p>
            <a:endParaRPr lang="ru-RU" sz="2400" dirty="0">
              <a:solidFill>
                <a:srgbClr val="990033"/>
              </a:solidFill>
            </a:endParaRPr>
          </a:p>
        </p:txBody>
      </p:sp>
      <p:grpSp>
        <p:nvGrpSpPr>
          <p:cNvPr id="22" name="Группа 165"/>
          <p:cNvGrpSpPr>
            <a:grpSpLocks/>
          </p:cNvGrpSpPr>
          <p:nvPr/>
        </p:nvGrpSpPr>
        <p:grpSpPr bwMode="auto">
          <a:xfrm>
            <a:off x="425584" y="4693453"/>
            <a:ext cx="1500187" cy="1428750"/>
            <a:chOff x="1643042" y="4429132"/>
            <a:chExt cx="1500187" cy="1428743"/>
          </a:xfrm>
        </p:grpSpPr>
        <p:sp>
          <p:nvSpPr>
            <p:cNvPr id="23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24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25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26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30" name="Овал 29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32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 dirty="0">
                      <a:latin typeface="Book Antiqua" pitchFamily="18" charset="0"/>
                    </a:rPr>
                    <a:t>-</a:t>
                  </a:r>
                  <a:endParaRPr lang="ru-RU" sz="3200" dirty="0">
                    <a:latin typeface="Times New Roman" pitchFamily="18" charset="0"/>
                  </a:endParaRPr>
                </a:p>
              </p:txBody>
            </p:sp>
            <p:sp>
              <p:nvSpPr>
                <p:cNvPr id="33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34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35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36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37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38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latin typeface="Book Antiqua" pitchFamily="18" charset="0"/>
                    </a:rPr>
                    <a:t>+</a:t>
                  </a:r>
                  <a:endParaRPr lang="ru-RU" dirty="0">
                    <a:latin typeface="Times New Roman" pitchFamily="18" charset="0"/>
                  </a:endParaRPr>
                </a:p>
              </p:txBody>
            </p:sp>
            <p:sp>
              <p:nvSpPr>
                <p:cNvPr id="39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0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2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3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7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28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29" name="TextBox 34"/>
              <p:cNvSpPr txBox="1">
                <a:spLocks noChangeArrowheads="1"/>
              </p:cNvSpPr>
              <p:nvPr/>
            </p:nvSpPr>
            <p:spPr bwMode="auto">
              <a:xfrm rot="20011293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 dirty="0">
                    <a:latin typeface="Book Antiqua" pitchFamily="18" charset="0"/>
                  </a:rPr>
                  <a:t>-</a:t>
                </a:r>
                <a:endParaRPr lang="ru-RU" sz="32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2051720" y="4697987"/>
            <a:ext cx="6912766" cy="1077218"/>
          </a:xfrm>
          <a:prstGeom prst="rect">
            <a:avLst/>
          </a:prstGeom>
          <a:solidFill>
            <a:schemeClr val="bg2"/>
          </a:solidFill>
          <a:ln w="3810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Клетка внутри имеет отрицательный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заряд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снаружи- положительный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4"/>
          <p:cNvSpPr txBox="1">
            <a:spLocks noChangeArrowheads="1"/>
          </p:cNvSpPr>
          <p:nvPr/>
        </p:nvSpPr>
        <p:spPr bwMode="auto">
          <a:xfrm>
            <a:off x="299522" y="226269"/>
            <a:ext cx="8592958" cy="236988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Возбуждение</a:t>
            </a:r>
            <a:r>
              <a:rPr lang="en-US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 возбуждении клетки возникает потенциал действия и меняется полярность клетки</a:t>
            </a:r>
            <a:endParaRPr lang="ru-RU" sz="36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107"/>
          <p:cNvGrpSpPr>
            <a:grpSpLocks/>
          </p:cNvGrpSpPr>
          <p:nvPr/>
        </p:nvGrpSpPr>
        <p:grpSpPr bwMode="auto">
          <a:xfrm>
            <a:off x="3419872" y="3153742"/>
            <a:ext cx="1714500" cy="1520825"/>
            <a:chOff x="1825605" y="785794"/>
            <a:chExt cx="1714500" cy="1520825"/>
          </a:xfrm>
        </p:grpSpPr>
        <p:sp>
          <p:nvSpPr>
            <p:cNvPr id="5" name="Овал 4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7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8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9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0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1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2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3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15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  <p:sp>
          <p:nvSpPr>
            <p:cNvPr id="16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17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18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19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  <p:sp>
          <p:nvSpPr>
            <p:cNvPr id="20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21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6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332656"/>
            <a:ext cx="885698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Потенциал действия </a:t>
            </a:r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</a:rPr>
              <a:t>клеток сердца состоит из пяти фаз:</a:t>
            </a:r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276872"/>
            <a:ext cx="7920880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0-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фаза: деполяризация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3600" b="1" dirty="0" smtClean="0">
                <a:latin typeface="Times New Roman" pitchFamily="18" charset="0"/>
              </a:rPr>
              <a:t>1,2,3 </a:t>
            </a:r>
            <a:r>
              <a:rPr lang="en-US" sz="3600" b="1" dirty="0" smtClean="0">
                <a:latin typeface="Times New Roman" pitchFamily="18" charset="0"/>
              </a:rPr>
              <a:t>-</a:t>
            </a:r>
            <a:r>
              <a:rPr lang="ru-RU" sz="3600" b="1" dirty="0" smtClean="0">
                <a:latin typeface="Times New Roman" pitchFamily="18" charset="0"/>
              </a:rPr>
              <a:t>фазы</a:t>
            </a:r>
            <a:r>
              <a:rPr lang="ru-RU" sz="3600" b="1" dirty="0">
                <a:latin typeface="Times New Roman" pitchFamily="18" charset="0"/>
              </a:rPr>
              <a:t>:  </a:t>
            </a:r>
            <a:r>
              <a:rPr lang="ru-RU" sz="3600" b="1" dirty="0" smtClean="0">
                <a:latin typeface="Times New Roman" pitchFamily="18" charset="0"/>
              </a:rPr>
              <a:t>- </a:t>
            </a:r>
            <a:r>
              <a:rPr lang="ru-RU" sz="3600" b="1" dirty="0" err="1" smtClean="0">
                <a:latin typeface="Times New Roman" pitchFamily="18" charset="0"/>
              </a:rPr>
              <a:t>реполяризация</a:t>
            </a:r>
            <a:endParaRPr lang="ru-RU" sz="3600" b="1" dirty="0" smtClean="0">
              <a:latin typeface="Times New Roman" pitchFamily="18" charset="0"/>
            </a:endParaRPr>
          </a:p>
          <a:p>
            <a:pPr lvl="1"/>
            <a:endParaRPr lang="ru-RU" sz="3600" b="1" dirty="0">
              <a:latin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3600" b="1" dirty="0" smtClean="0">
                <a:latin typeface="Times New Roman" pitchFamily="18" charset="0"/>
              </a:rPr>
              <a:t>4 </a:t>
            </a:r>
            <a:r>
              <a:rPr lang="ru-RU" sz="3600" b="1" dirty="0">
                <a:latin typeface="Times New Roman" pitchFamily="18" charset="0"/>
              </a:rPr>
              <a:t>– фаза: </a:t>
            </a:r>
            <a:r>
              <a:rPr lang="ru-RU" sz="3600" b="1" dirty="0" smtClean="0">
                <a:latin typeface="Times New Roman" pitchFamily="18" charset="0"/>
              </a:rPr>
              <a:t>диастола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693" y="1189213"/>
            <a:ext cx="8856984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клетку возбудить, открываются ионные каналы для натрия и натрий заходит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клетку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пассивный транспорт ионов по градиенту концентрации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Клетка приобретает положительный заряд внутри и отрицательный снаружи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16"/>
          <p:cNvSpPr txBox="1">
            <a:spLocks noChangeArrowheads="1"/>
          </p:cNvSpPr>
          <p:nvPr/>
        </p:nvSpPr>
        <p:spPr bwMode="auto">
          <a:xfrm>
            <a:off x="107504" y="116632"/>
            <a:ext cx="8856984" cy="584775"/>
          </a:xfrm>
          <a:prstGeom prst="rect">
            <a:avLst/>
          </a:prstGeom>
          <a:solidFill>
            <a:srgbClr val="FFFFFF"/>
          </a:solidFill>
          <a:ln w="38100">
            <a:solidFill>
              <a:srgbClr val="39471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</a:rPr>
              <a:t>0- фаза</a:t>
            </a:r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деполяризация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421481" y="886043"/>
            <a:ext cx="8586787" cy="56435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 0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-30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-60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-90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6072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27163" y="2833038"/>
            <a:ext cx="78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Na</a:t>
            </a:r>
            <a:r>
              <a:rPr lang="en-US" sz="2400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+</a:t>
            </a:r>
            <a:endParaRPr lang="ru-RU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latin typeface="+mn-lt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1350870" y="3869531"/>
            <a:ext cx="930275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3" name="TextBox 53"/>
          <p:cNvSpPr txBox="1">
            <a:spLocks noChangeArrowheads="1"/>
          </p:cNvSpPr>
          <p:nvPr/>
        </p:nvSpPr>
        <p:spPr bwMode="auto">
          <a:xfrm>
            <a:off x="285750" y="5786438"/>
            <a:ext cx="20002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latin typeface="Times New Roman" pitchFamily="18" charset="0"/>
              </a:rPr>
              <a:t>раздражитель</a:t>
            </a:r>
            <a:endParaRPr lang="ru-RU" sz="2000" b="1" dirty="0">
              <a:latin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7"/>
          <p:cNvGrpSpPr>
            <a:grpSpLocks/>
          </p:cNvGrpSpPr>
          <p:nvPr/>
        </p:nvGrpSpPr>
        <p:grpSpPr bwMode="auto">
          <a:xfrm>
            <a:off x="1500188" y="785813"/>
            <a:ext cx="1714500" cy="1520825"/>
            <a:chOff x="1825605" y="785794"/>
            <a:chExt cx="1714500" cy="1520825"/>
          </a:xfrm>
        </p:grpSpPr>
        <p:sp>
          <p:nvSpPr>
            <p:cNvPr id="28" name="Овал 27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02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203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4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5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6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7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8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9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10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1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  <p:sp>
          <p:nvSpPr>
            <p:cNvPr id="4212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3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4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5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  <p:sp>
          <p:nvSpPr>
            <p:cNvPr id="4216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7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</p:grp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071563" y="85725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grpSp>
        <p:nvGrpSpPr>
          <p:cNvPr id="5" name="Группа 165"/>
          <p:cNvGrpSpPr>
            <a:grpSpLocks/>
          </p:cNvGrpSpPr>
          <p:nvPr/>
        </p:nvGrpSpPr>
        <p:grpSpPr bwMode="auto">
          <a:xfrm>
            <a:off x="1643063" y="4429125"/>
            <a:ext cx="1500187" cy="1428750"/>
            <a:chOff x="1643042" y="4429132"/>
            <a:chExt cx="1500187" cy="1428743"/>
          </a:xfrm>
        </p:grpSpPr>
        <p:sp>
          <p:nvSpPr>
            <p:cNvPr id="4178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179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4180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4181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86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7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8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9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0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1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2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3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latin typeface="Book Antiqua" pitchFamily="18" charset="0"/>
                    </a:rPr>
                    <a:t>+</a:t>
                  </a:r>
                  <a:endParaRPr lang="ru-RU" dirty="0">
                    <a:latin typeface="Times New Roman" pitchFamily="18" charset="0"/>
                  </a:endParaRPr>
                </a:p>
              </p:txBody>
            </p:sp>
            <p:sp>
              <p:nvSpPr>
                <p:cNvPr id="4194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5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6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8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82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3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4" name="TextBox 34"/>
              <p:cNvSpPr txBox="1">
                <a:spLocks noChangeArrowheads="1"/>
              </p:cNvSpPr>
              <p:nvPr/>
            </p:nvSpPr>
            <p:spPr bwMode="auto">
              <a:xfrm rot="-1588707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</p:grpSp>
      </p:grpSp>
      <p:cxnSp>
        <p:nvCxnSpPr>
          <p:cNvPr id="53" name="Прямая со стрелкой 52"/>
          <p:cNvCxnSpPr/>
          <p:nvPr/>
        </p:nvCxnSpPr>
        <p:spPr>
          <a:xfrm flipV="1">
            <a:off x="1428750" y="5214938"/>
            <a:ext cx="785813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7072313" y="46434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/>
          </a:p>
        </p:txBody>
      </p:sp>
      <p:sp>
        <p:nvSpPr>
          <p:cNvPr id="121" name="TextBox 116"/>
          <p:cNvSpPr txBox="1">
            <a:spLocks noChangeArrowheads="1"/>
          </p:cNvSpPr>
          <p:nvPr/>
        </p:nvSpPr>
        <p:spPr bwMode="auto">
          <a:xfrm>
            <a:off x="4067944" y="293083"/>
            <a:ext cx="4824536" cy="954107"/>
          </a:xfrm>
          <a:prstGeom prst="rect">
            <a:avLst/>
          </a:prstGeom>
          <a:solidFill>
            <a:srgbClr val="FFFFFF"/>
          </a:solidFill>
          <a:ln w="38100">
            <a:solidFill>
              <a:srgbClr val="39471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</a:rPr>
              <a:t>0- фаза</a:t>
            </a:r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деполяризация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идёт в клетку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788024" y="883904"/>
            <a:ext cx="0" cy="2985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6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  <p:bldP spid="86" grpId="0"/>
      <p:bldP spid="93" grpId="0"/>
      <p:bldP spid="9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2"/>
          <p:cNvSpPr txBox="1">
            <a:spLocks noChangeArrowheads="1"/>
          </p:cNvSpPr>
          <p:nvPr/>
        </p:nvSpPr>
        <p:spPr bwMode="auto">
          <a:xfrm>
            <a:off x="229576" y="233105"/>
            <a:ext cx="873491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2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фаза: </a:t>
            </a:r>
            <a:r>
              <a:rPr lang="ru-RU" sz="32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реполяризация</a:t>
            </a:r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576" y="1556792"/>
            <a:ext cx="8734912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Открываются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ионные каналы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хлора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хлор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заходит в клетку.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пассивный транспорт ионов по градиенту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концентрации.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Клетка приобретает  заряд равный нулю внутри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421481" y="886043"/>
            <a:ext cx="8586787" cy="56435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 0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-30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-60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-90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6072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43042" y="3071810"/>
            <a:ext cx="57150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Na</a:t>
            </a:r>
            <a:r>
              <a:rPr lang="en-US" sz="1600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+</a:t>
            </a:r>
            <a:endParaRPr lang="ru-RU" sz="16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latin typeface="+mn-lt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1803581" y="3381102"/>
            <a:ext cx="1" cy="7270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3" name="TextBox 53"/>
          <p:cNvSpPr txBox="1">
            <a:spLocks noChangeArrowheads="1"/>
          </p:cNvSpPr>
          <p:nvPr/>
        </p:nvSpPr>
        <p:spPr bwMode="auto">
          <a:xfrm>
            <a:off x="285750" y="5786438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 dirty="0">
                <a:latin typeface="Times New Roman" pitchFamily="18" charset="0"/>
              </a:rPr>
              <a:t>Раздражитель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7"/>
          <p:cNvGrpSpPr>
            <a:grpSpLocks/>
          </p:cNvGrpSpPr>
          <p:nvPr/>
        </p:nvGrpSpPr>
        <p:grpSpPr bwMode="auto">
          <a:xfrm>
            <a:off x="1500188" y="785813"/>
            <a:ext cx="1714500" cy="1520825"/>
            <a:chOff x="1825605" y="785794"/>
            <a:chExt cx="1714500" cy="1520825"/>
          </a:xfrm>
        </p:grpSpPr>
        <p:sp>
          <p:nvSpPr>
            <p:cNvPr id="28" name="Овал 27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02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203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4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5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6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7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8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9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10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1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2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3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4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5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Book Antiqua" pitchFamily="18" charset="0"/>
                </a:rPr>
                <a:t>-</a:t>
              </a:r>
              <a:endParaRPr lang="ru-RU" sz="3200" dirty="0">
                <a:latin typeface="Times New Roman" pitchFamily="18" charset="0"/>
              </a:endParaRPr>
            </a:p>
          </p:txBody>
        </p:sp>
        <p:sp>
          <p:nvSpPr>
            <p:cNvPr id="4216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7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</p:grp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80" idx="0"/>
          </p:cNvCxnSpPr>
          <p:nvPr/>
        </p:nvCxnSpPr>
        <p:spPr>
          <a:xfrm flipV="1">
            <a:off x="1500188" y="2786063"/>
            <a:ext cx="146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Дуга 79"/>
          <p:cNvSpPr/>
          <p:nvPr/>
        </p:nvSpPr>
        <p:spPr>
          <a:xfrm rot="10800000">
            <a:off x="2286000" y="1785938"/>
            <a:ext cx="1357313" cy="1000125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071563" y="85725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grpSp>
        <p:nvGrpSpPr>
          <p:cNvPr id="5" name="Группа 165"/>
          <p:cNvGrpSpPr>
            <a:grpSpLocks/>
          </p:cNvGrpSpPr>
          <p:nvPr/>
        </p:nvGrpSpPr>
        <p:grpSpPr bwMode="auto">
          <a:xfrm>
            <a:off x="1643063" y="4429125"/>
            <a:ext cx="1500187" cy="1428750"/>
            <a:chOff x="1643042" y="4429132"/>
            <a:chExt cx="1500187" cy="1428743"/>
          </a:xfrm>
        </p:grpSpPr>
        <p:sp>
          <p:nvSpPr>
            <p:cNvPr id="4178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179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4180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4181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86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7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8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9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0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1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2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3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4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5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6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8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82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3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4" name="TextBox 34"/>
              <p:cNvSpPr txBox="1">
                <a:spLocks noChangeArrowheads="1"/>
              </p:cNvSpPr>
              <p:nvPr/>
            </p:nvSpPr>
            <p:spPr bwMode="auto">
              <a:xfrm rot="-1588707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</p:grpSp>
      </p:grpSp>
      <p:cxnSp>
        <p:nvCxnSpPr>
          <p:cNvPr id="53" name="Прямая со стрелкой 52"/>
          <p:cNvCxnSpPr/>
          <p:nvPr/>
        </p:nvCxnSpPr>
        <p:spPr>
          <a:xfrm flipV="1">
            <a:off x="1428750" y="5214938"/>
            <a:ext cx="785813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cxnSp>
        <p:nvCxnSpPr>
          <p:cNvPr id="136" name="Прямая со стрелкой 135"/>
          <p:cNvCxnSpPr/>
          <p:nvPr/>
        </p:nvCxnSpPr>
        <p:spPr bwMode="auto">
          <a:xfrm flipV="1">
            <a:off x="11080549" y="2345095"/>
            <a:ext cx="0" cy="2952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1500188" y="1143000"/>
            <a:ext cx="674687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7072313" y="46434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 dirty="0"/>
          </a:p>
        </p:txBody>
      </p:sp>
      <p:sp>
        <p:nvSpPr>
          <p:cNvPr id="122" name="TextBox 122"/>
          <p:cNvSpPr txBox="1">
            <a:spLocks noChangeArrowheads="1"/>
          </p:cNvSpPr>
          <p:nvPr/>
        </p:nvSpPr>
        <p:spPr bwMode="auto">
          <a:xfrm>
            <a:off x="4355976" y="233105"/>
            <a:ext cx="44926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идёт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клетку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071058" y="322347"/>
            <a:ext cx="0" cy="320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1"/>
            <a:ext cx="8679560" cy="646331"/>
          </a:xfrm>
          <a:prstGeom prst="rect">
            <a:avLst/>
          </a:prstGeom>
          <a:solidFill>
            <a:schemeClr val="bg2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6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фаза:реполяризация</a:t>
            </a:r>
            <a:endParaRPr lang="ru-RU" sz="32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056" y="1484784"/>
            <a:ext cx="8734912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Открываются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ионные каналы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 натрий с кальцием  заходят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клетку, а калий выходит из клетки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пассивный транспорт ионов по градиенту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концентрации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Заряд клетки не изменяется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6072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60622" y="3071810"/>
            <a:ext cx="753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Na</a:t>
            </a:r>
            <a:r>
              <a:rPr lang="en-US" sz="2400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+</a:t>
            </a:r>
            <a:endParaRPr lang="ru-RU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latin typeface="+mn-lt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1790019" y="3685381"/>
            <a:ext cx="1" cy="6500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2928938" y="1928813"/>
            <a:ext cx="1000125" cy="7858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53" name="TextBox 53"/>
          <p:cNvSpPr txBox="1">
            <a:spLocks noChangeArrowheads="1"/>
          </p:cNvSpPr>
          <p:nvPr/>
        </p:nvSpPr>
        <p:spPr bwMode="auto">
          <a:xfrm>
            <a:off x="285750" y="5786438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 dirty="0">
                <a:latin typeface="Times New Roman" pitchFamily="18" charset="0"/>
              </a:rPr>
              <a:t>Раздражитель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7"/>
          <p:cNvGrpSpPr>
            <a:grpSpLocks/>
          </p:cNvGrpSpPr>
          <p:nvPr/>
        </p:nvGrpSpPr>
        <p:grpSpPr bwMode="auto">
          <a:xfrm>
            <a:off x="1500188" y="785813"/>
            <a:ext cx="1714500" cy="1520825"/>
            <a:chOff x="1825605" y="785794"/>
            <a:chExt cx="1714500" cy="1520825"/>
          </a:xfrm>
        </p:grpSpPr>
        <p:sp>
          <p:nvSpPr>
            <p:cNvPr id="28" name="Овал 27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02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203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4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5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6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7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8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9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10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1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2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3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4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5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6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7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</p:grp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80" idx="0"/>
          </p:cNvCxnSpPr>
          <p:nvPr/>
        </p:nvCxnSpPr>
        <p:spPr>
          <a:xfrm flipV="1">
            <a:off x="1500188" y="2786063"/>
            <a:ext cx="146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Дуга 79"/>
          <p:cNvSpPr/>
          <p:nvPr/>
        </p:nvSpPr>
        <p:spPr>
          <a:xfrm rot="10800000">
            <a:off x="2286000" y="1785938"/>
            <a:ext cx="1357313" cy="1000125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 flipV="1">
            <a:off x="2857500" y="2784475"/>
            <a:ext cx="569913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071563" y="85725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2714625" y="2357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grpSp>
        <p:nvGrpSpPr>
          <p:cNvPr id="5" name="Группа 165"/>
          <p:cNvGrpSpPr>
            <a:grpSpLocks/>
          </p:cNvGrpSpPr>
          <p:nvPr/>
        </p:nvGrpSpPr>
        <p:grpSpPr bwMode="auto">
          <a:xfrm>
            <a:off x="1643063" y="4429125"/>
            <a:ext cx="1500187" cy="1428750"/>
            <a:chOff x="1643042" y="4429132"/>
            <a:chExt cx="1500187" cy="1428743"/>
          </a:xfrm>
        </p:grpSpPr>
        <p:sp>
          <p:nvSpPr>
            <p:cNvPr id="4178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179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4180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4181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86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7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8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9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0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1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2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3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4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5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6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8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82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 dirty="0">
                    <a:latin typeface="Book Antiqua" pitchFamily="18" charset="0"/>
                  </a:rPr>
                  <a:t>-</a:t>
                </a:r>
                <a:endParaRPr lang="ru-RU" sz="3200" dirty="0">
                  <a:latin typeface="Times New Roman" pitchFamily="18" charset="0"/>
                </a:endParaRPr>
              </a:p>
            </p:txBody>
          </p:sp>
          <p:sp>
            <p:nvSpPr>
              <p:cNvPr id="4183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4" name="TextBox 34"/>
              <p:cNvSpPr txBox="1">
                <a:spLocks noChangeArrowheads="1"/>
              </p:cNvSpPr>
              <p:nvPr/>
            </p:nvSpPr>
            <p:spPr bwMode="auto">
              <a:xfrm rot="-1588707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</p:grpSp>
      </p:grpSp>
      <p:cxnSp>
        <p:nvCxnSpPr>
          <p:cNvPr id="53" name="Прямая со стрелкой 52"/>
          <p:cNvCxnSpPr/>
          <p:nvPr/>
        </p:nvCxnSpPr>
        <p:spPr>
          <a:xfrm flipV="1">
            <a:off x="1428750" y="5214938"/>
            <a:ext cx="785813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cxnSp>
        <p:nvCxnSpPr>
          <p:cNvPr id="136" name="Прямая со стрелкой 135"/>
          <p:cNvCxnSpPr/>
          <p:nvPr/>
        </p:nvCxnSpPr>
        <p:spPr bwMode="auto">
          <a:xfrm flipV="1">
            <a:off x="11080549" y="2345095"/>
            <a:ext cx="0" cy="2952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1500188" y="1143000"/>
            <a:ext cx="674687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3239104" y="1242925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2+</a:t>
            </a:r>
            <a:endParaRPr lang="ru-RU" sz="2400" dirty="0"/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3931684" y="1546566"/>
            <a:ext cx="736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2400" dirty="0"/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4096354" y="2214563"/>
            <a:ext cx="572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2400" dirty="0"/>
          </a:p>
        </p:txBody>
      </p:sp>
      <p:cxnSp>
        <p:nvCxnSpPr>
          <p:cNvPr id="149" name="Прямая со стрелкой 148"/>
          <p:cNvCxnSpPr/>
          <p:nvPr/>
        </p:nvCxnSpPr>
        <p:spPr>
          <a:xfrm flipH="1">
            <a:off x="3366064" y="1685134"/>
            <a:ext cx="1" cy="5714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 flipV="1">
            <a:off x="3500438" y="1928813"/>
            <a:ext cx="428625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>
            <a:endCxn id="147" idx="1"/>
          </p:cNvCxnSpPr>
          <p:nvPr/>
        </p:nvCxnSpPr>
        <p:spPr>
          <a:xfrm>
            <a:off x="3524854" y="2428875"/>
            <a:ext cx="571500" cy="165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7072313" y="46434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/>
          </a:p>
        </p:txBody>
      </p:sp>
      <p:sp>
        <p:nvSpPr>
          <p:cNvPr id="6" name="TextBox 5"/>
          <p:cNvSpPr txBox="1"/>
          <p:nvPr/>
        </p:nvSpPr>
        <p:spPr>
          <a:xfrm>
            <a:off x="4668424" y="244793"/>
            <a:ext cx="4406672" cy="2831544"/>
          </a:xfrm>
          <a:prstGeom prst="rect">
            <a:avLst/>
          </a:prstGeom>
          <a:solidFill>
            <a:schemeClr val="bg2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фаза:реполяризация</a:t>
            </a:r>
            <a:endParaRPr lang="ru-RU" sz="28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идёт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клетку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8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идёт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клетку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выходит из клетки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const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4" grpId="0"/>
      <p:bldP spid="145" grpId="0" build="allAtOnce"/>
      <p:bldP spid="146" grpId="0" build="allAtOnce"/>
      <p:bldP spid="14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421481" y="886043"/>
            <a:ext cx="8586787" cy="56435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 0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-30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-60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-90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6072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43042" y="3071810"/>
            <a:ext cx="57150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Na</a:t>
            </a:r>
            <a:r>
              <a:rPr lang="en-US" sz="1600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+</a:t>
            </a:r>
            <a:endParaRPr lang="ru-RU" sz="16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latin typeface="+mn-lt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1744643" y="3438613"/>
            <a:ext cx="1586" cy="646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2928938" y="1928813"/>
            <a:ext cx="1000125" cy="7858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53" name="TextBox 53"/>
          <p:cNvSpPr txBox="1">
            <a:spLocks noChangeArrowheads="1"/>
          </p:cNvSpPr>
          <p:nvPr/>
        </p:nvSpPr>
        <p:spPr bwMode="auto">
          <a:xfrm>
            <a:off x="285750" y="5786438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</a:rPr>
              <a:t>Раздражитель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7"/>
          <p:cNvGrpSpPr>
            <a:grpSpLocks/>
          </p:cNvGrpSpPr>
          <p:nvPr/>
        </p:nvGrpSpPr>
        <p:grpSpPr bwMode="auto">
          <a:xfrm>
            <a:off x="1500188" y="785813"/>
            <a:ext cx="1714500" cy="1520825"/>
            <a:chOff x="1825605" y="785794"/>
            <a:chExt cx="1714500" cy="1520825"/>
          </a:xfrm>
        </p:grpSpPr>
        <p:sp>
          <p:nvSpPr>
            <p:cNvPr id="28" name="Овал 27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02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203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4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5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6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7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8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9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10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1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2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3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4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5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6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7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</p:grp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80" idx="0"/>
          </p:cNvCxnSpPr>
          <p:nvPr/>
        </p:nvCxnSpPr>
        <p:spPr>
          <a:xfrm flipV="1">
            <a:off x="1500188" y="2786063"/>
            <a:ext cx="146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Дуга 79"/>
          <p:cNvSpPr/>
          <p:nvPr/>
        </p:nvSpPr>
        <p:spPr>
          <a:xfrm rot="10800000">
            <a:off x="2286000" y="1785938"/>
            <a:ext cx="1357313" cy="1000125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2" name="Прямая соединительная линия 81"/>
          <p:cNvCxnSpPr>
            <a:endCxn id="85" idx="0"/>
          </p:cNvCxnSpPr>
          <p:nvPr/>
        </p:nvCxnSpPr>
        <p:spPr>
          <a:xfrm flipV="1">
            <a:off x="2857500" y="2784475"/>
            <a:ext cx="569913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071563" y="85725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2714625" y="2357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3857625" y="3214688"/>
            <a:ext cx="21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/>
              <a:t>3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grpSp>
        <p:nvGrpSpPr>
          <p:cNvPr id="5" name="Группа 165"/>
          <p:cNvGrpSpPr>
            <a:grpSpLocks/>
          </p:cNvGrpSpPr>
          <p:nvPr/>
        </p:nvGrpSpPr>
        <p:grpSpPr bwMode="auto">
          <a:xfrm>
            <a:off x="1643063" y="4429125"/>
            <a:ext cx="1500187" cy="1428750"/>
            <a:chOff x="1643042" y="4429132"/>
            <a:chExt cx="1500187" cy="1428743"/>
          </a:xfrm>
        </p:grpSpPr>
        <p:sp>
          <p:nvSpPr>
            <p:cNvPr id="4178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179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4180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4181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86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7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8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9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0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1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2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3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4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5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6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8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82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3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4" name="TextBox 34"/>
              <p:cNvSpPr txBox="1">
                <a:spLocks noChangeArrowheads="1"/>
              </p:cNvSpPr>
              <p:nvPr/>
            </p:nvSpPr>
            <p:spPr bwMode="auto">
              <a:xfrm rot="-1588707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</p:grpSp>
      </p:grpSp>
      <p:cxnSp>
        <p:nvCxnSpPr>
          <p:cNvPr id="53" name="Прямая со стрелкой 52"/>
          <p:cNvCxnSpPr/>
          <p:nvPr/>
        </p:nvCxnSpPr>
        <p:spPr>
          <a:xfrm flipV="1">
            <a:off x="1428750" y="5214938"/>
            <a:ext cx="785813" cy="500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sp>
        <p:nvSpPr>
          <p:cNvPr id="138" name="Овал 137"/>
          <p:cNvSpPr/>
          <p:nvPr/>
        </p:nvSpPr>
        <p:spPr>
          <a:xfrm>
            <a:off x="4143375" y="3286125"/>
            <a:ext cx="1000125" cy="7858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41" name="Прямая со стрелкой 140"/>
          <p:cNvCxnSpPr/>
          <p:nvPr/>
        </p:nvCxnSpPr>
        <p:spPr>
          <a:xfrm>
            <a:off x="1500188" y="1143000"/>
            <a:ext cx="674687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3143250" y="135731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2+</a:t>
            </a:r>
            <a:endParaRPr lang="ru-RU"/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3857625" y="1643063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ru-RU"/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4071938" y="228600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ru-RU"/>
          </a:p>
        </p:txBody>
      </p:sp>
      <p:cxnSp>
        <p:nvCxnSpPr>
          <p:cNvPr id="149" name="Прямая со стрелкой 148"/>
          <p:cNvCxnSpPr/>
          <p:nvPr/>
        </p:nvCxnSpPr>
        <p:spPr>
          <a:xfrm rot="5400000">
            <a:off x="3000376" y="1857375"/>
            <a:ext cx="571500" cy="142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 flipV="1">
            <a:off x="3500438" y="1928813"/>
            <a:ext cx="428625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>
            <a:endCxn id="147" idx="1"/>
          </p:cNvCxnSpPr>
          <p:nvPr/>
        </p:nvCxnSpPr>
        <p:spPr>
          <a:xfrm>
            <a:off x="3500438" y="2428875"/>
            <a:ext cx="571500" cy="41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5429250" y="3857625"/>
            <a:ext cx="571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2400" dirty="0"/>
          </a:p>
          <a:p>
            <a:pPr eaLnBrk="1" hangingPunct="1"/>
            <a:endParaRPr lang="ru-RU" dirty="0"/>
          </a:p>
        </p:txBody>
      </p:sp>
      <p:cxnSp>
        <p:nvCxnSpPr>
          <p:cNvPr id="162" name="Прямая со стрелкой 161"/>
          <p:cNvCxnSpPr/>
          <p:nvPr/>
        </p:nvCxnSpPr>
        <p:spPr>
          <a:xfrm>
            <a:off x="4714875" y="3714750"/>
            <a:ext cx="865237" cy="469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7072313" y="46434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/>
          </a:p>
        </p:txBody>
      </p:sp>
      <p:sp>
        <p:nvSpPr>
          <p:cNvPr id="2" name="TextBox 1"/>
          <p:cNvSpPr txBox="1"/>
          <p:nvPr/>
        </p:nvSpPr>
        <p:spPr>
          <a:xfrm>
            <a:off x="4643437" y="114208"/>
            <a:ext cx="4396626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фаза: </a:t>
            </a:r>
            <a:r>
              <a:rPr lang="ru-RU" sz="28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реполяризация</a:t>
            </a:r>
            <a:endParaRPr lang="ru-RU" sz="2800" b="1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выходит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клетки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grpSp>
        <p:nvGrpSpPr>
          <p:cNvPr id="124" name="Группа 123"/>
          <p:cNvGrpSpPr>
            <a:grpSpLocks/>
          </p:cNvGrpSpPr>
          <p:nvPr/>
        </p:nvGrpSpPr>
        <p:grpSpPr bwMode="auto">
          <a:xfrm>
            <a:off x="3070225" y="2784475"/>
            <a:ext cx="715963" cy="1787525"/>
            <a:chOff x="3857620" y="2786058"/>
            <a:chExt cx="715175" cy="1786743"/>
          </a:xfrm>
        </p:grpSpPr>
        <p:sp>
          <p:nvSpPr>
            <p:cNvPr id="126" name="Дуга 125"/>
            <p:cNvSpPr/>
            <p:nvPr/>
          </p:nvSpPr>
          <p:spPr>
            <a:xfrm>
              <a:off x="3857620" y="2786058"/>
              <a:ext cx="713589" cy="928282"/>
            </a:xfrm>
            <a:prstGeom prst="arc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27" name="Прямая соединительная линия 126"/>
            <p:cNvCxnSpPr>
              <a:stCxn id="126" idx="2"/>
            </p:cNvCxnSpPr>
            <p:nvPr/>
          </p:nvCxnSpPr>
          <p:spPr>
            <a:xfrm rot="5400000">
              <a:off x="3911097" y="3911104"/>
              <a:ext cx="1321808" cy="158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52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38" grpId="0" animBg="1"/>
      <p:bldP spid="161" grpId="0" build="allAtOnce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712968" cy="1877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Литература:</a:t>
            </a:r>
          </a:p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В.В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Мурашко «Электрокардиография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2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421481" y="886043"/>
            <a:ext cx="8586787" cy="56435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 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-30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-60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-90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6072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43042" y="3071810"/>
            <a:ext cx="57150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Na</a:t>
            </a:r>
            <a:r>
              <a:rPr lang="en-US" sz="1600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n-lt"/>
                <a:cs typeface="+mn-cs"/>
              </a:rPr>
              <a:t>+</a:t>
            </a:r>
            <a:endParaRPr lang="ru-RU" sz="16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latin typeface="+mn-lt"/>
              <a:cs typeface="+mn-cs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1105694" y="3607594"/>
            <a:ext cx="93027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2928938" y="1928813"/>
            <a:ext cx="1000125" cy="7858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53" name="TextBox 53"/>
          <p:cNvSpPr txBox="1">
            <a:spLocks noChangeArrowheads="1"/>
          </p:cNvSpPr>
          <p:nvPr/>
        </p:nvSpPr>
        <p:spPr bwMode="auto">
          <a:xfrm>
            <a:off x="285750" y="5786438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</a:rPr>
              <a:t>Раздражитель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7"/>
          <p:cNvGrpSpPr>
            <a:grpSpLocks/>
          </p:cNvGrpSpPr>
          <p:nvPr/>
        </p:nvGrpSpPr>
        <p:grpSpPr bwMode="auto">
          <a:xfrm>
            <a:off x="1500188" y="785813"/>
            <a:ext cx="1714500" cy="1520825"/>
            <a:chOff x="1825605" y="785794"/>
            <a:chExt cx="1714500" cy="1520825"/>
          </a:xfrm>
        </p:grpSpPr>
        <p:sp>
          <p:nvSpPr>
            <p:cNvPr id="28" name="Овал 27"/>
            <p:cNvSpPr/>
            <p:nvPr/>
          </p:nvSpPr>
          <p:spPr>
            <a:xfrm>
              <a:off x="2214542" y="1214419"/>
              <a:ext cx="1000125" cy="7858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02" name="TextBox 54"/>
            <p:cNvSpPr txBox="1">
              <a:spLocks noChangeArrowheads="1"/>
            </p:cNvSpPr>
            <p:nvPr/>
          </p:nvSpPr>
          <p:spPr bwMode="auto">
            <a:xfrm>
              <a:off x="2571730" y="1130282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203" name="TextBox 55"/>
            <p:cNvSpPr txBox="1">
              <a:spLocks noChangeArrowheads="1"/>
            </p:cNvSpPr>
            <p:nvPr/>
          </p:nvSpPr>
          <p:spPr bwMode="auto">
            <a:xfrm>
              <a:off x="28574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4" name="TextBox 56"/>
            <p:cNvSpPr txBox="1">
              <a:spLocks noChangeArrowheads="1"/>
            </p:cNvSpPr>
            <p:nvPr/>
          </p:nvSpPr>
          <p:spPr bwMode="auto">
            <a:xfrm>
              <a:off x="2928918" y="142873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5" name="TextBox 57"/>
            <p:cNvSpPr txBox="1">
              <a:spLocks noChangeArrowheads="1"/>
            </p:cNvSpPr>
            <p:nvPr/>
          </p:nvSpPr>
          <p:spPr bwMode="auto">
            <a:xfrm>
              <a:off x="2857480" y="1630344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6" name="TextBox 58"/>
            <p:cNvSpPr txBox="1">
              <a:spLocks noChangeArrowheads="1"/>
            </p:cNvSpPr>
            <p:nvPr/>
          </p:nvSpPr>
          <p:spPr bwMode="auto">
            <a:xfrm>
              <a:off x="2643168" y="17144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7" name="TextBox 59"/>
            <p:cNvSpPr txBox="1">
              <a:spLocks noChangeArrowheads="1"/>
            </p:cNvSpPr>
            <p:nvPr/>
          </p:nvSpPr>
          <p:spPr bwMode="auto">
            <a:xfrm>
              <a:off x="2357418" y="1701782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8" name="TextBox 60"/>
            <p:cNvSpPr txBox="1">
              <a:spLocks noChangeArrowheads="1"/>
            </p:cNvSpPr>
            <p:nvPr/>
          </p:nvSpPr>
          <p:spPr bwMode="auto">
            <a:xfrm>
              <a:off x="2143105" y="150016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09" name="TextBox 61"/>
            <p:cNvSpPr txBox="1">
              <a:spLocks noChangeArrowheads="1"/>
            </p:cNvSpPr>
            <p:nvPr/>
          </p:nvSpPr>
          <p:spPr bwMode="auto">
            <a:xfrm>
              <a:off x="2285980" y="1214419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210" name="TextBox 62"/>
            <p:cNvSpPr txBox="1">
              <a:spLocks noChangeArrowheads="1"/>
            </p:cNvSpPr>
            <p:nvPr/>
          </p:nvSpPr>
          <p:spPr bwMode="auto">
            <a:xfrm rot="-1588707">
              <a:off x="2183003" y="908241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1" name="TextBox 63"/>
            <p:cNvSpPr txBox="1">
              <a:spLocks noChangeArrowheads="1"/>
            </p:cNvSpPr>
            <p:nvPr/>
          </p:nvSpPr>
          <p:spPr bwMode="auto">
            <a:xfrm rot="-4435617">
              <a:off x="1933555" y="1179494"/>
              <a:ext cx="368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2" name="TextBox 64"/>
            <p:cNvSpPr txBox="1">
              <a:spLocks noChangeArrowheads="1"/>
            </p:cNvSpPr>
            <p:nvPr/>
          </p:nvSpPr>
          <p:spPr bwMode="auto">
            <a:xfrm rot="-7867232">
              <a:off x="2043092" y="1606532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3" name="TextBox 65"/>
            <p:cNvSpPr txBox="1">
              <a:spLocks noChangeArrowheads="1"/>
            </p:cNvSpPr>
            <p:nvPr/>
          </p:nvSpPr>
          <p:spPr bwMode="auto">
            <a:xfrm rot="392297">
              <a:off x="2457430" y="1720832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4" name="TextBox 66"/>
            <p:cNvSpPr txBox="1">
              <a:spLocks noChangeArrowheads="1"/>
            </p:cNvSpPr>
            <p:nvPr/>
          </p:nvSpPr>
          <p:spPr bwMode="auto">
            <a:xfrm rot="-1611026">
              <a:off x="2898906" y="1622747"/>
              <a:ext cx="36671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5" name="TextBox 67"/>
            <p:cNvSpPr txBox="1">
              <a:spLocks noChangeArrowheads="1"/>
            </p:cNvSpPr>
            <p:nvPr/>
          </p:nvSpPr>
          <p:spPr bwMode="auto">
            <a:xfrm rot="-4663911">
              <a:off x="3063062" y="1377138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6" name="TextBox 68"/>
            <p:cNvSpPr txBox="1">
              <a:spLocks noChangeArrowheads="1"/>
            </p:cNvSpPr>
            <p:nvPr/>
          </p:nvSpPr>
          <p:spPr bwMode="auto">
            <a:xfrm>
              <a:off x="2571730" y="785794"/>
              <a:ext cx="366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217" name="TextBox 69"/>
            <p:cNvSpPr txBox="1">
              <a:spLocks noChangeArrowheads="1"/>
            </p:cNvSpPr>
            <p:nvPr/>
          </p:nvSpPr>
          <p:spPr bwMode="auto">
            <a:xfrm rot="1538808">
              <a:off x="2951143" y="936607"/>
              <a:ext cx="3667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</p:grp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80" idx="0"/>
          </p:cNvCxnSpPr>
          <p:nvPr/>
        </p:nvCxnSpPr>
        <p:spPr>
          <a:xfrm flipV="1">
            <a:off x="1500188" y="2786063"/>
            <a:ext cx="146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Дуга 79"/>
          <p:cNvSpPr/>
          <p:nvPr/>
        </p:nvSpPr>
        <p:spPr>
          <a:xfrm rot="10800000">
            <a:off x="2286000" y="1785938"/>
            <a:ext cx="1357313" cy="1000125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2" name="Прямая соединительная линия 81"/>
          <p:cNvCxnSpPr>
            <a:endCxn id="85" idx="0"/>
          </p:cNvCxnSpPr>
          <p:nvPr/>
        </p:nvCxnSpPr>
        <p:spPr>
          <a:xfrm flipV="1">
            <a:off x="2857500" y="2784475"/>
            <a:ext cx="569913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123"/>
          <p:cNvGrpSpPr>
            <a:grpSpLocks/>
          </p:cNvGrpSpPr>
          <p:nvPr/>
        </p:nvGrpSpPr>
        <p:grpSpPr bwMode="auto">
          <a:xfrm>
            <a:off x="3070225" y="2784475"/>
            <a:ext cx="715963" cy="1787525"/>
            <a:chOff x="3857620" y="2786058"/>
            <a:chExt cx="715175" cy="1786743"/>
          </a:xfrm>
        </p:grpSpPr>
        <p:sp>
          <p:nvSpPr>
            <p:cNvPr id="85" name="Дуга 84"/>
            <p:cNvSpPr/>
            <p:nvPr/>
          </p:nvSpPr>
          <p:spPr>
            <a:xfrm>
              <a:off x="3857620" y="2786058"/>
              <a:ext cx="713589" cy="928282"/>
            </a:xfrm>
            <a:prstGeom prst="arc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7" name="Прямая соединительная линия 86"/>
            <p:cNvCxnSpPr>
              <a:stCxn id="85" idx="2"/>
            </p:cNvCxnSpPr>
            <p:nvPr/>
          </p:nvCxnSpPr>
          <p:spPr>
            <a:xfrm rot="5400000">
              <a:off x="3911097" y="3911104"/>
              <a:ext cx="1321808" cy="158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Прямая соединительная линия 88"/>
          <p:cNvCxnSpPr/>
          <p:nvPr/>
        </p:nvCxnSpPr>
        <p:spPr>
          <a:xfrm>
            <a:off x="3786188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071563" y="85725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2714625" y="2357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3857625" y="3214688"/>
            <a:ext cx="21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3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143375" y="42148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4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grpSp>
        <p:nvGrpSpPr>
          <p:cNvPr id="5" name="Группа 165"/>
          <p:cNvGrpSpPr>
            <a:grpSpLocks/>
          </p:cNvGrpSpPr>
          <p:nvPr/>
        </p:nvGrpSpPr>
        <p:grpSpPr bwMode="auto">
          <a:xfrm>
            <a:off x="1643063" y="4429125"/>
            <a:ext cx="1500187" cy="1428750"/>
            <a:chOff x="1643042" y="4429132"/>
            <a:chExt cx="1500187" cy="1428743"/>
          </a:xfrm>
        </p:grpSpPr>
        <p:sp>
          <p:nvSpPr>
            <p:cNvPr id="4178" name="TextBox 42"/>
            <p:cNvSpPr txBox="1">
              <a:spLocks noChangeArrowheads="1"/>
            </p:cNvSpPr>
            <p:nvPr/>
          </p:nvSpPr>
          <p:spPr bwMode="auto">
            <a:xfrm>
              <a:off x="2357438" y="5487988"/>
              <a:ext cx="357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4179" name="TextBox 43"/>
            <p:cNvSpPr txBox="1">
              <a:spLocks noChangeArrowheads="1"/>
            </p:cNvSpPr>
            <p:nvPr/>
          </p:nvSpPr>
          <p:spPr bwMode="auto">
            <a:xfrm>
              <a:off x="2000250" y="5487988"/>
              <a:ext cx="357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  <p:grpSp>
          <p:nvGrpSpPr>
            <p:cNvPr id="4180" name="Группа 104"/>
            <p:cNvGrpSpPr>
              <a:grpSpLocks/>
            </p:cNvGrpSpPr>
            <p:nvPr/>
          </p:nvGrpSpPr>
          <p:grpSpPr bwMode="auto">
            <a:xfrm>
              <a:off x="1643042" y="4429132"/>
              <a:ext cx="1500187" cy="1242270"/>
              <a:chOff x="1643042" y="5166153"/>
              <a:chExt cx="1500187" cy="1242270"/>
            </a:xfrm>
          </p:grpSpPr>
          <p:grpSp>
            <p:nvGrpSpPr>
              <p:cNvPr id="4181" name="Группа 103"/>
              <p:cNvGrpSpPr>
                <a:grpSpLocks/>
              </p:cNvGrpSpPr>
              <p:nvPr/>
            </p:nvGrpSpPr>
            <p:grpSpPr bwMode="auto">
              <a:xfrm>
                <a:off x="1643042" y="5220973"/>
                <a:ext cx="1500187" cy="1187450"/>
                <a:chOff x="1643063" y="4559300"/>
                <a:chExt cx="1500187" cy="1187450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1857375" y="4787054"/>
                  <a:ext cx="1000125" cy="78580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86" name="TextBox 32"/>
                <p:cNvSpPr txBox="1">
                  <a:spLocks noChangeArrowheads="1"/>
                </p:cNvSpPr>
                <p:nvPr/>
              </p:nvSpPr>
              <p:spPr bwMode="auto">
                <a:xfrm rot="4735495">
                  <a:off x="2638425" y="4873625"/>
                  <a:ext cx="3683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7" name="TextBox 35"/>
                <p:cNvSpPr txBox="1">
                  <a:spLocks noChangeArrowheads="1"/>
                </p:cNvSpPr>
                <p:nvPr/>
              </p:nvSpPr>
              <p:spPr bwMode="auto">
                <a:xfrm rot="1373048">
                  <a:off x="2033588" y="5153025"/>
                  <a:ext cx="366712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8" name="TextBox 36"/>
                <p:cNvSpPr txBox="1">
                  <a:spLocks noChangeArrowheads="1"/>
                </p:cNvSpPr>
                <p:nvPr/>
              </p:nvSpPr>
              <p:spPr bwMode="auto">
                <a:xfrm rot="3146133">
                  <a:off x="1829594" y="5031581"/>
                  <a:ext cx="368300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89" name="TextBox 37"/>
                <p:cNvSpPr txBox="1">
                  <a:spLocks noChangeArrowheads="1"/>
                </p:cNvSpPr>
                <p:nvPr/>
              </p:nvSpPr>
              <p:spPr bwMode="auto">
                <a:xfrm rot="7037695">
                  <a:off x="1804194" y="4839494"/>
                  <a:ext cx="366712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0" name="TextBox 38"/>
                <p:cNvSpPr txBox="1">
                  <a:spLocks noChangeArrowheads="1"/>
                </p:cNvSpPr>
                <p:nvPr/>
              </p:nvSpPr>
              <p:spPr bwMode="auto">
                <a:xfrm rot="-347081">
                  <a:off x="2319338" y="5160963"/>
                  <a:ext cx="366712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1" name="TextBox 39"/>
                <p:cNvSpPr txBox="1">
                  <a:spLocks noChangeArrowheads="1"/>
                </p:cNvSpPr>
                <p:nvPr/>
              </p:nvSpPr>
              <p:spPr bwMode="auto">
                <a:xfrm rot="-3001087">
                  <a:off x="2507457" y="5022056"/>
                  <a:ext cx="368300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>
                      <a:latin typeface="Book Antiqua" pitchFamily="18" charset="0"/>
                    </a:rPr>
                    <a:t>-</a:t>
                  </a:r>
                  <a:endParaRPr lang="ru-RU" sz="3200">
                    <a:latin typeface="Times New Roman" pitchFamily="18" charset="0"/>
                  </a:endParaRPr>
                </a:p>
              </p:txBody>
            </p:sp>
            <p:sp>
              <p:nvSpPr>
                <p:cNvPr id="4192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2786063" y="5000625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3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643188" y="5345113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4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714500" y="5273675"/>
                  <a:ext cx="35718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5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43063" y="4916488"/>
                  <a:ext cx="35718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6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1857375" y="46307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2214563" y="4559300"/>
                  <a:ext cx="3571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4198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571750" y="4643438"/>
                  <a:ext cx="35718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>
                      <a:latin typeface="Book Antiqua" pitchFamily="18" charset="0"/>
                    </a:rPr>
                    <a:t>+</a:t>
                  </a:r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82" name="TextBox 31"/>
              <p:cNvSpPr txBox="1">
                <a:spLocks noChangeArrowheads="1"/>
              </p:cNvSpPr>
              <p:nvPr/>
            </p:nvSpPr>
            <p:spPr bwMode="auto">
              <a:xfrm rot="2016443">
                <a:off x="2502182" y="526775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3" name="TextBox 33"/>
              <p:cNvSpPr txBox="1">
                <a:spLocks noChangeArrowheads="1"/>
              </p:cNvSpPr>
              <p:nvPr/>
            </p:nvSpPr>
            <p:spPr bwMode="auto">
              <a:xfrm rot="476666">
                <a:off x="2237070" y="5166153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84" name="TextBox 34"/>
              <p:cNvSpPr txBox="1">
                <a:spLocks noChangeArrowheads="1"/>
              </p:cNvSpPr>
              <p:nvPr/>
            </p:nvSpPr>
            <p:spPr bwMode="auto">
              <a:xfrm rot="-1588707">
                <a:off x="1951320" y="5221715"/>
                <a:ext cx="366712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</p:grpSp>
      </p:grpSp>
      <p:cxnSp>
        <p:nvCxnSpPr>
          <p:cNvPr id="53" name="Прямая со стрелкой 52"/>
          <p:cNvCxnSpPr/>
          <p:nvPr/>
        </p:nvCxnSpPr>
        <p:spPr>
          <a:xfrm flipV="1">
            <a:off x="1428750" y="5214938"/>
            <a:ext cx="785813" cy="500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cxnSp>
        <p:nvCxnSpPr>
          <p:cNvPr id="136" name="Прямая со стрелкой 135"/>
          <p:cNvCxnSpPr/>
          <p:nvPr/>
        </p:nvCxnSpPr>
        <p:spPr bwMode="auto">
          <a:xfrm flipV="1">
            <a:off x="11080549" y="2345095"/>
            <a:ext cx="0" cy="2952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Овал 137"/>
          <p:cNvSpPr/>
          <p:nvPr/>
        </p:nvSpPr>
        <p:spPr>
          <a:xfrm>
            <a:off x="4143375" y="3286125"/>
            <a:ext cx="1000125" cy="7858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4822035" y="151508"/>
            <a:ext cx="418337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</a:rPr>
              <a:t>4 </a:t>
            </a:r>
            <a:r>
              <a:rPr lang="ru-RU" sz="3200" b="1" dirty="0">
                <a:solidFill>
                  <a:srgbClr val="920000"/>
                </a:solidFill>
                <a:latin typeface="Times New Roman" pitchFamily="18" charset="0"/>
              </a:rPr>
              <a:t>– фаза</a:t>
            </a:r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</a:rPr>
              <a:t>: диастола</a:t>
            </a:r>
          </a:p>
          <a:p>
            <a:r>
              <a:rPr lang="ru-RU" sz="2400" b="1" dirty="0" smtClean="0">
                <a:latin typeface="Times New Roman" pitchFamily="18" charset="0"/>
              </a:rPr>
              <a:t>Клетка в состоянии покоя</a:t>
            </a:r>
            <a:endParaRPr lang="ru-RU" sz="2400" b="1" dirty="0">
              <a:latin typeface="Times New Roman" pitchFamily="18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>
            <a:off x="1559802" y="1201153"/>
            <a:ext cx="615073" cy="3704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3143250" y="135731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2+</a:t>
            </a:r>
            <a:endParaRPr lang="ru-RU"/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3857625" y="1643063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ru-RU"/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4071938" y="2286000"/>
            <a:ext cx="50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ru-RU"/>
          </a:p>
        </p:txBody>
      </p:sp>
      <p:cxnSp>
        <p:nvCxnSpPr>
          <p:cNvPr id="149" name="Прямая со стрелкой 148"/>
          <p:cNvCxnSpPr/>
          <p:nvPr/>
        </p:nvCxnSpPr>
        <p:spPr>
          <a:xfrm>
            <a:off x="3346895" y="1678781"/>
            <a:ext cx="0" cy="500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rot="10800000" flipV="1">
            <a:off x="3500438" y="1928813"/>
            <a:ext cx="428625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>
            <a:endCxn id="147" idx="1"/>
          </p:cNvCxnSpPr>
          <p:nvPr/>
        </p:nvCxnSpPr>
        <p:spPr>
          <a:xfrm>
            <a:off x="3500438" y="2428875"/>
            <a:ext cx="571500" cy="41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5429250" y="3857625"/>
            <a:ext cx="57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ru-RU"/>
          </a:p>
          <a:p>
            <a:pPr eaLnBrk="1" hangingPunct="1"/>
            <a:endParaRPr lang="ru-RU"/>
          </a:p>
        </p:txBody>
      </p:sp>
      <p:cxnSp>
        <p:nvCxnSpPr>
          <p:cNvPr id="162" name="Прямая со стрелкой 161"/>
          <p:cNvCxnSpPr/>
          <p:nvPr/>
        </p:nvCxnSpPr>
        <p:spPr>
          <a:xfrm>
            <a:off x="4714875" y="3714750"/>
            <a:ext cx="746125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7072313" y="46434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/>
          </a:p>
        </p:txBody>
      </p:sp>
      <p:grpSp>
        <p:nvGrpSpPr>
          <p:cNvPr id="15" name="Группа 171"/>
          <p:cNvGrpSpPr>
            <a:grpSpLocks/>
          </p:cNvGrpSpPr>
          <p:nvPr/>
        </p:nvGrpSpPr>
        <p:grpSpPr bwMode="auto">
          <a:xfrm>
            <a:off x="4071938" y="4510088"/>
            <a:ext cx="1500187" cy="1347787"/>
            <a:chOff x="4429124" y="5094715"/>
            <a:chExt cx="1500188" cy="1347372"/>
          </a:xfrm>
        </p:grpSpPr>
        <p:grpSp>
          <p:nvGrpSpPr>
            <p:cNvPr id="4148" name="Группа 170"/>
            <p:cNvGrpSpPr>
              <a:grpSpLocks/>
            </p:cNvGrpSpPr>
            <p:nvPr/>
          </p:nvGrpSpPr>
          <p:grpSpPr bwMode="auto">
            <a:xfrm>
              <a:off x="4429124" y="5214950"/>
              <a:ext cx="1500188" cy="1227137"/>
              <a:chOff x="4429125" y="4630738"/>
              <a:chExt cx="1500188" cy="1227137"/>
            </a:xfrm>
          </p:grpSpPr>
          <p:sp>
            <p:nvSpPr>
              <p:cNvPr id="98" name="Овал 97"/>
              <p:cNvSpPr/>
              <p:nvPr/>
            </p:nvSpPr>
            <p:spPr>
              <a:xfrm>
                <a:off x="4643437" y="4786643"/>
                <a:ext cx="1000126" cy="7855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54" name="TextBox 99"/>
              <p:cNvSpPr txBox="1">
                <a:spLocks noChangeArrowheads="1"/>
              </p:cNvSpPr>
              <p:nvPr/>
            </p:nvSpPr>
            <p:spPr bwMode="auto">
              <a:xfrm rot="4735495">
                <a:off x="5424488" y="4873625"/>
                <a:ext cx="36830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55" name="TextBox 102"/>
              <p:cNvSpPr txBox="1">
                <a:spLocks noChangeArrowheads="1"/>
              </p:cNvSpPr>
              <p:nvPr/>
            </p:nvSpPr>
            <p:spPr bwMode="auto">
              <a:xfrm rot="1373048">
                <a:off x="4819650" y="5153025"/>
                <a:ext cx="366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56" name="TextBox 103"/>
              <p:cNvSpPr txBox="1">
                <a:spLocks noChangeArrowheads="1"/>
              </p:cNvSpPr>
              <p:nvPr/>
            </p:nvSpPr>
            <p:spPr bwMode="auto">
              <a:xfrm rot="3146133">
                <a:off x="4615657" y="5031581"/>
                <a:ext cx="368300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57" name="TextBox 104"/>
              <p:cNvSpPr txBox="1">
                <a:spLocks noChangeArrowheads="1"/>
              </p:cNvSpPr>
              <p:nvPr/>
            </p:nvSpPr>
            <p:spPr bwMode="auto">
              <a:xfrm rot="7037695">
                <a:off x="4590257" y="4839494"/>
                <a:ext cx="366712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latin typeface="Book Antiqua" pitchFamily="18" charset="0"/>
                  </a:rPr>
                  <a:t>-</a:t>
                </a:r>
                <a:endParaRPr lang="ru-RU" sz="3200">
                  <a:latin typeface="Times New Roman" pitchFamily="18" charset="0"/>
                </a:endParaRPr>
              </a:p>
            </p:txBody>
          </p:sp>
          <p:sp>
            <p:nvSpPr>
              <p:cNvPr id="4158" name="TextBox 105"/>
              <p:cNvSpPr txBox="1">
                <a:spLocks noChangeArrowheads="1"/>
              </p:cNvSpPr>
              <p:nvPr/>
            </p:nvSpPr>
            <p:spPr bwMode="auto">
              <a:xfrm rot="-347081">
                <a:off x="5105400" y="5160963"/>
                <a:ext cx="366713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 dirty="0">
                    <a:latin typeface="Book Antiqua" pitchFamily="18" charset="0"/>
                  </a:rPr>
                  <a:t>-</a:t>
                </a:r>
                <a:endParaRPr lang="ru-RU" sz="3200" dirty="0">
                  <a:latin typeface="Times New Roman" pitchFamily="18" charset="0"/>
                </a:endParaRPr>
              </a:p>
            </p:txBody>
          </p:sp>
          <p:sp>
            <p:nvSpPr>
              <p:cNvPr id="4159" name="TextBox 106"/>
              <p:cNvSpPr txBox="1">
                <a:spLocks noChangeArrowheads="1"/>
              </p:cNvSpPr>
              <p:nvPr/>
            </p:nvSpPr>
            <p:spPr bwMode="auto">
              <a:xfrm rot="-3001087">
                <a:off x="5293519" y="5022056"/>
                <a:ext cx="368300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 dirty="0">
                    <a:latin typeface="Book Antiqua" pitchFamily="18" charset="0"/>
                  </a:rPr>
                  <a:t>-</a:t>
                </a:r>
                <a:endParaRPr lang="ru-RU" sz="3200" dirty="0">
                  <a:latin typeface="Times New Roman" pitchFamily="18" charset="0"/>
                </a:endParaRPr>
              </a:p>
            </p:txBody>
          </p:sp>
          <p:sp>
            <p:nvSpPr>
              <p:cNvPr id="4160" name="TextBox 107"/>
              <p:cNvSpPr txBox="1">
                <a:spLocks noChangeArrowheads="1"/>
              </p:cNvSpPr>
              <p:nvPr/>
            </p:nvSpPr>
            <p:spPr bwMode="auto">
              <a:xfrm>
                <a:off x="5572125" y="5000625"/>
                <a:ext cx="3571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1" name="TextBox 108"/>
              <p:cNvSpPr txBox="1">
                <a:spLocks noChangeArrowheads="1"/>
              </p:cNvSpPr>
              <p:nvPr/>
            </p:nvSpPr>
            <p:spPr bwMode="auto">
              <a:xfrm>
                <a:off x="5429256" y="5357826"/>
                <a:ext cx="3571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2" name="TextBox 109"/>
              <p:cNvSpPr txBox="1">
                <a:spLocks noChangeArrowheads="1"/>
              </p:cNvSpPr>
              <p:nvPr/>
            </p:nvSpPr>
            <p:spPr bwMode="auto">
              <a:xfrm>
                <a:off x="5143500" y="5487988"/>
                <a:ext cx="3571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3" name="TextBox 110"/>
              <p:cNvSpPr txBox="1">
                <a:spLocks noChangeArrowheads="1"/>
              </p:cNvSpPr>
              <p:nvPr/>
            </p:nvSpPr>
            <p:spPr bwMode="auto">
              <a:xfrm>
                <a:off x="4786313" y="5487988"/>
                <a:ext cx="3571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4" name="TextBox 111"/>
              <p:cNvSpPr txBox="1">
                <a:spLocks noChangeArrowheads="1"/>
              </p:cNvSpPr>
              <p:nvPr/>
            </p:nvSpPr>
            <p:spPr bwMode="auto">
              <a:xfrm>
                <a:off x="4500563" y="5273675"/>
                <a:ext cx="3571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5" name="TextBox 112"/>
              <p:cNvSpPr txBox="1">
                <a:spLocks noChangeArrowheads="1"/>
              </p:cNvSpPr>
              <p:nvPr/>
            </p:nvSpPr>
            <p:spPr bwMode="auto">
              <a:xfrm>
                <a:off x="4429125" y="4916488"/>
                <a:ext cx="3571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6" name="TextBox 113"/>
              <p:cNvSpPr txBox="1">
                <a:spLocks noChangeArrowheads="1"/>
              </p:cNvSpPr>
              <p:nvPr/>
            </p:nvSpPr>
            <p:spPr bwMode="auto">
              <a:xfrm>
                <a:off x="4643438" y="4630738"/>
                <a:ext cx="3571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4167" name="TextBox 115"/>
              <p:cNvSpPr txBox="1">
                <a:spLocks noChangeArrowheads="1"/>
              </p:cNvSpPr>
              <p:nvPr/>
            </p:nvSpPr>
            <p:spPr bwMode="auto">
              <a:xfrm>
                <a:off x="5357813" y="4643438"/>
                <a:ext cx="3571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latin typeface="Book Antiqua" pitchFamily="18" charset="0"/>
                  </a:rPr>
                  <a:t>+</a:t>
                </a:r>
                <a:endParaRPr lang="ru-RU">
                  <a:latin typeface="Times New Roman" pitchFamily="18" charset="0"/>
                </a:endParaRPr>
              </a:p>
            </p:txBody>
          </p:sp>
        </p:grpSp>
        <p:sp>
          <p:nvSpPr>
            <p:cNvPr id="4149" name="TextBox 98"/>
            <p:cNvSpPr txBox="1">
              <a:spLocks noChangeArrowheads="1"/>
            </p:cNvSpPr>
            <p:nvPr/>
          </p:nvSpPr>
          <p:spPr bwMode="auto">
            <a:xfrm rot="2016443">
              <a:off x="5287965" y="5196315"/>
              <a:ext cx="3667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150" name="TextBox 100"/>
            <p:cNvSpPr txBox="1">
              <a:spLocks noChangeArrowheads="1"/>
            </p:cNvSpPr>
            <p:nvPr/>
          </p:nvSpPr>
          <p:spPr bwMode="auto">
            <a:xfrm rot="476666">
              <a:off x="5022852" y="5094715"/>
              <a:ext cx="3683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151" name="TextBox 101"/>
            <p:cNvSpPr txBox="1">
              <a:spLocks noChangeArrowheads="1"/>
            </p:cNvSpPr>
            <p:nvPr/>
          </p:nvSpPr>
          <p:spPr bwMode="auto">
            <a:xfrm rot="-1588707">
              <a:off x="4754796" y="5123525"/>
              <a:ext cx="366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Book Antiqua" pitchFamily="18" charset="0"/>
                </a:rPr>
                <a:t>-</a:t>
              </a:r>
              <a:endParaRPr lang="ru-RU" sz="3200">
                <a:latin typeface="Times New Roman" pitchFamily="18" charset="0"/>
              </a:endParaRPr>
            </a:p>
          </p:txBody>
        </p:sp>
        <p:sp>
          <p:nvSpPr>
            <p:cNvPr id="4152" name="TextBox 114"/>
            <p:cNvSpPr txBox="1">
              <a:spLocks noChangeArrowheads="1"/>
            </p:cNvSpPr>
            <p:nvPr/>
          </p:nvSpPr>
          <p:spPr bwMode="auto">
            <a:xfrm>
              <a:off x="5000627" y="5131227"/>
              <a:ext cx="357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Book Antiqua" pitchFamily="18" charset="0"/>
                </a:rPr>
                <a:t>+</a:t>
              </a:r>
              <a:endParaRPr lang="ru-RU">
                <a:latin typeface="Times New Roman" pitchFamily="18" charset="0"/>
              </a:endParaRPr>
            </a:p>
          </p:txBody>
        </p:sp>
      </p:grp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2040942" y="5639651"/>
            <a:ext cx="711627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 smtClean="0">
                <a:latin typeface="Times New Roman" pitchFamily="18" charset="0"/>
              </a:rPr>
              <a:t>Длительность потенциала действия составляет </a:t>
            </a:r>
          </a:p>
          <a:p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250—300мс</a:t>
            </a:r>
            <a:endParaRPr 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Основные функции сердца</a:t>
            </a:r>
            <a:endParaRPr lang="ru-RU" sz="3200" b="1" dirty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722375" y="2079900"/>
            <a:ext cx="3132137" cy="2376264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Автоматизм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Возбудимость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Проводимость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Сократимость</a:t>
            </a:r>
          </a:p>
        </p:txBody>
      </p:sp>
      <p:pic>
        <p:nvPicPr>
          <p:cNvPr id="8" name="Picture 4" descr="http://img0.liveinternet.ru/images/attach/c/1/45/745/45745912_articles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9900"/>
            <a:ext cx="4564115" cy="4066351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784976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Автоматизм</a:t>
            </a:r>
            <a:r>
              <a:rPr lang="ru-RU" sz="2400" b="1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способность сердца безо всяких внешних воз­действий выполнять ритмические, следующие одно за другим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сокраще­ния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2492896"/>
            <a:ext cx="6696744" cy="353943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Автоматическая система сердца включает: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синусовый узел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атриовентрику­лярный узел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пучок Гиса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ножки Гиса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волокна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Пуркинь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sz="20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drloginov.ru/images/VP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54" y="2492896"/>
            <a:ext cx="3332084" cy="35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568952" cy="6063198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Синусовый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узел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зона главного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водителя ритма сердца-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длиной 15 - 25 мм, шириной 4 - 7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мм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Нормальный автоматизм составляет 60 - 80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им/мин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 поражении синусового узла функция авто­матизма исполняется атриовентрикулярным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узлом (60 им/мин)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 центром  второго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порядка 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поражены синусовый и  атриовентрикулярный узлы, то функция автоматизма сме­щается к ножкам пучка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Гиса (25-40 им/мин),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 центрам третьего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порядка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77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428625" y="1500188"/>
            <a:ext cx="5223495" cy="32718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  0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-30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-60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/>
              <a:t>       -90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-287337" y="3286125"/>
            <a:ext cx="34305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43000" y="4572000"/>
            <a:ext cx="3789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7313" y="2786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313" y="342741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7313" y="40719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357313" y="4572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28750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4213" idx="2"/>
          </p:cNvCxnSpPr>
          <p:nvPr/>
        </p:nvCxnSpPr>
        <p:spPr>
          <a:xfrm rot="16200000" flipV="1">
            <a:off x="1149350" y="3438525"/>
            <a:ext cx="226853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57313" y="22860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1500188" y="2286000"/>
            <a:ext cx="78581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80" idx="0"/>
          </p:cNvCxnSpPr>
          <p:nvPr/>
        </p:nvCxnSpPr>
        <p:spPr>
          <a:xfrm flipV="1">
            <a:off x="1500188" y="2786063"/>
            <a:ext cx="14636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Дуга 79"/>
          <p:cNvSpPr/>
          <p:nvPr/>
        </p:nvSpPr>
        <p:spPr>
          <a:xfrm rot="10800000">
            <a:off x="2286000" y="1785938"/>
            <a:ext cx="1357313" cy="1000125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2" name="Прямая соединительная линия 81"/>
          <p:cNvCxnSpPr>
            <a:endCxn id="85" idx="0"/>
          </p:cNvCxnSpPr>
          <p:nvPr/>
        </p:nvCxnSpPr>
        <p:spPr>
          <a:xfrm flipV="1">
            <a:off x="2857500" y="2784475"/>
            <a:ext cx="569913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123"/>
          <p:cNvGrpSpPr>
            <a:grpSpLocks/>
          </p:cNvGrpSpPr>
          <p:nvPr/>
        </p:nvGrpSpPr>
        <p:grpSpPr bwMode="auto">
          <a:xfrm>
            <a:off x="3070225" y="2784475"/>
            <a:ext cx="715963" cy="1787525"/>
            <a:chOff x="3857620" y="2786058"/>
            <a:chExt cx="715175" cy="1786743"/>
          </a:xfrm>
        </p:grpSpPr>
        <p:sp>
          <p:nvSpPr>
            <p:cNvPr id="85" name="Дуга 84"/>
            <p:cNvSpPr/>
            <p:nvPr/>
          </p:nvSpPr>
          <p:spPr>
            <a:xfrm>
              <a:off x="3857620" y="2786058"/>
              <a:ext cx="713589" cy="928282"/>
            </a:xfrm>
            <a:prstGeom prst="arc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7" name="Прямая соединительная линия 86"/>
            <p:cNvCxnSpPr>
              <a:stCxn id="85" idx="2"/>
            </p:cNvCxnSpPr>
            <p:nvPr/>
          </p:nvCxnSpPr>
          <p:spPr>
            <a:xfrm rot="5400000">
              <a:off x="3911097" y="3911104"/>
              <a:ext cx="1321808" cy="158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Прямая соединительная линия 88"/>
          <p:cNvCxnSpPr/>
          <p:nvPr/>
        </p:nvCxnSpPr>
        <p:spPr>
          <a:xfrm>
            <a:off x="3786188" y="4572000"/>
            <a:ext cx="857250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57438" y="21431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2714625" y="2357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2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3857625" y="3214688"/>
            <a:ext cx="21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3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143375" y="42148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4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000250" y="3500438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/>
              <a:t>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57250" y="2071688"/>
            <a:ext cx="571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+mn-lt"/>
                <a:cs typeface="Arial" charset="0"/>
              </a:rPr>
              <a:t>+20</a:t>
            </a:r>
          </a:p>
        </p:txBody>
      </p:sp>
      <p:cxnSp>
        <p:nvCxnSpPr>
          <p:cNvPr id="136" name="Прямая со стрелкой 135"/>
          <p:cNvCxnSpPr/>
          <p:nvPr/>
        </p:nvCxnSpPr>
        <p:spPr bwMode="auto">
          <a:xfrm rot="5400000" flipH="1" flipV="1">
            <a:off x="11393155" y="2465381"/>
            <a:ext cx="2159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4" name="TextBox 163"/>
          <p:cNvSpPr txBox="1">
            <a:spLocks noChangeArrowheads="1"/>
          </p:cNvSpPr>
          <p:nvPr/>
        </p:nvSpPr>
        <p:spPr bwMode="auto">
          <a:xfrm>
            <a:off x="4932040" y="437197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5" name="TextBox 164"/>
          <p:cNvSpPr txBox="1">
            <a:spLocks noChangeArrowheads="1"/>
          </p:cNvSpPr>
          <p:nvPr/>
        </p:nvSpPr>
        <p:spPr bwMode="auto">
          <a:xfrm>
            <a:off x="428625" y="15001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(мВ)</a:t>
            </a:r>
            <a:endParaRPr lang="ru-RU" sz="2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691680" y="68173"/>
            <a:ext cx="7309936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Возбудимость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/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возникновение потенциала действия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сокра­щение сердца</a:t>
            </a:r>
            <a:endParaRPr lang="ru-RU" sz="2400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520" y="260647"/>
            <a:ext cx="8640960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Проводимость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способность к проведению возбуждения, возникшего в каком –либо участке сердца, к другим отделам сердечной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мышцы</a:t>
            </a:r>
            <a:r>
              <a:rPr lang="ru-RU" sz="2400" b="1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проведение импульса в проводящей системе сердца (анимация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2856"/>
            <a:ext cx="4608512" cy="465184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232520" y="260648"/>
            <a:ext cx="8659959" cy="1296144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Скорость проведения возбуждения по проводящей системе сердца</a:t>
            </a:r>
            <a:r>
              <a:rPr lang="en-US" sz="28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med2000.ru/article/articl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4" y="2232545"/>
            <a:ext cx="3631374" cy="2924647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520" y="4509120"/>
            <a:ext cx="864096" cy="48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0831" y="2232545"/>
            <a:ext cx="5023132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0,8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синусовом узле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0,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А-В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узле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0,8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пучке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Гиса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ножках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пучка Гиса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волокнах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Пуркинье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856983" cy="649408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566928" indent="-457200">
              <a:buFont typeface="Wingdings" pitchFamily="2" charset="2"/>
              <a:buChar char="§"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АВ-узле  происходит значительная задержка волны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возбуждения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её скорость</a:t>
            </a:r>
          </a:p>
          <a:p>
            <a:pPr marL="109728"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2-5см∙с</a:t>
            </a:r>
            <a:r>
              <a:rPr lang="ru-RU" sz="3200" baseline="300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66928" indent="-457200">
              <a:buFont typeface="Wingdings" pitchFamily="2" charset="2"/>
              <a:buChar char="§"/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566928" indent="-457200">
              <a:buFont typeface="Wingdings" pitchFamily="2" charset="2"/>
              <a:buChar char="§"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результате задержки желудочки начинают возбуждаться после окончания полноценного сокращения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предсердий</a:t>
            </a:r>
          </a:p>
          <a:p>
            <a:pPr marL="566928" indent="-457200">
              <a:buFont typeface="Wingdings" pitchFamily="2" charset="2"/>
              <a:buChar char="§"/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566928" indent="-457200">
              <a:buFont typeface="Wingdings" pitchFamily="2" charset="2"/>
              <a:buChar char="§"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АВ-узел сортирует импульсы: при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учащении сердечного ритма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180-220 ударов в минуту некоторые импульсы из предсердий не достигают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желудочков 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наступает так называемая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атриовентрикулярная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блокада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67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13" y="133199"/>
            <a:ext cx="8874956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Сократимость</a:t>
            </a:r>
            <a:r>
              <a:rPr lang="ru-RU" sz="2800" b="1" dirty="0" smtClean="0">
                <a:solidFill>
                  <a:srgbClr val="293315"/>
                </a:solidFill>
              </a:rPr>
              <a:t>-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результирующая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функция сердца.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результате автоматизма, возбудимости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проводимости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сердце сокращается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выполняет свою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основную функцию-выбрасывает кровь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большой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малый круги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кровообращения</a:t>
            </a:r>
            <a:endParaRPr lang="ru-RU" sz="24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xreferat.ru/image/108/1307230242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32" y="3717032"/>
            <a:ext cx="4898571" cy="2780928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1563" y="5072063"/>
            <a:ext cx="785812" cy="7143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143625" y="5072063"/>
            <a:ext cx="785813" cy="7143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214438" y="4714875"/>
            <a:ext cx="500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7200"/>
              <a:t>-</a:t>
            </a: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6215063" y="4929188"/>
            <a:ext cx="642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6000" dirty="0"/>
              <a:t>+</a:t>
            </a:r>
          </a:p>
        </p:txBody>
      </p:sp>
      <p:cxnSp>
        <p:nvCxnSpPr>
          <p:cNvPr id="10" name="Прямая со стрелкой 9"/>
          <p:cNvCxnSpPr>
            <a:stCxn id="4" idx="6"/>
            <a:endCxn id="5" idx="2"/>
          </p:cNvCxnSpPr>
          <p:nvPr/>
        </p:nvCxnSpPr>
        <p:spPr>
          <a:xfrm>
            <a:off x="1857375" y="5429250"/>
            <a:ext cx="42862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3786188" y="4572000"/>
            <a:ext cx="642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i="1">
                <a:latin typeface="Mathematica5"/>
                <a:ea typeface="BatangChe" pitchFamily="49" charset="-127"/>
                <a:cs typeface="Gautami" pitchFamily="34" charset="0"/>
              </a:rPr>
              <a:t>L</a:t>
            </a:r>
            <a:endParaRPr lang="ru-RU" sz="4000" i="1">
              <a:latin typeface="BatangChe" pitchFamily="49" charset="-127"/>
              <a:ea typeface="BatangChe" pitchFamily="49" charset="-127"/>
              <a:cs typeface="Gauta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44697"/>
            <a:ext cx="8784976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Электрический диполь.  Электрический диполь как источник электрического поля. Потенциал поля диполя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636912"/>
            <a:ext cx="8784976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6350">
                  <a:noFill/>
                </a:ln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Электрический </a:t>
            </a:r>
            <a:r>
              <a:rPr lang="ru-RU" sz="3200" b="1" dirty="0">
                <a:ln w="6350">
                  <a:noFill/>
                </a:ln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диполь </a:t>
            </a:r>
            <a:r>
              <a:rPr lang="ru-RU" sz="2400" dirty="0" smtClean="0">
                <a:ln w="6350">
                  <a:noFill/>
                </a:ln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двух точечный зарядов +Q и -Q, равных по величине, противоположных 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знаку,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расположенных на некотором расстоянии друг от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друга </a:t>
            </a:r>
            <a:endParaRPr lang="ru-RU" sz="2400" b="1" dirty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863830" cy="6370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</a:rPr>
              <a:t>Потенциал действия </a:t>
            </a:r>
            <a:r>
              <a:rPr lang="ru-RU" sz="2400" dirty="0" err="1" smtClean="0">
                <a:latin typeface="Times New Roman" pitchFamily="18" charset="0"/>
              </a:rPr>
              <a:t>кардиомиоцитов</a:t>
            </a:r>
            <a:r>
              <a:rPr lang="ru-RU" sz="2400" dirty="0" smtClean="0">
                <a:latin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функции сердца: автоматизм, возбудимость, проводимость,  с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ократимост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ь.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Электрический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диполь.  Электрический диполь как источник электрического поля. Потенциал поля диполя.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Токовый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диполь.  Потенциал поля токового диполя.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Дипольный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эквивалентный электрический генератор сердца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Генез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электрокардиограмм в рамках модели дипольного эквива­лентного электрического генератора сердца.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Эйтховена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её основные положения.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Распределение эквипотенциальных линий на поверхности тела человека.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Треугольник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Эйтховена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Стандартные отведения.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ЭКГ здорового сердца. Природа зубцов, интервалов, сегментов.</a:t>
            </a:r>
          </a:p>
          <a:p>
            <a:pPr lvl="1" indent="-45720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Блок - схема ЭКГ. Виды ЭКГ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421" y="116632"/>
            <a:ext cx="8818157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Потенциал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создаваемый электрическим диполем в точке А 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в диэлектрике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находят по формуле: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963213"/>
              </p:ext>
            </p:extLst>
          </p:nvPr>
        </p:nvGraphicFramePr>
        <p:xfrm>
          <a:off x="2374470" y="2132856"/>
          <a:ext cx="4555158" cy="18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" name="Формула" r:id="rId3" imgW="952200" imgH="393480" progId="Equation.3">
                  <p:embed/>
                </p:oleObj>
              </mc:Choice>
              <mc:Fallback>
                <p:oleObj name="Формула" r:id="rId3" imgW="95220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470" y="2132856"/>
                        <a:ext cx="4555158" cy="18677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38100">
                        <a:solidFill>
                          <a:srgbClr val="39471D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4421" y="4149080"/>
            <a:ext cx="8826706" cy="255454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Потенциал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электрического поля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коэффициент пропорциональности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электрический момент диполя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диэлектрическая проницаемость вещества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расстояние между диполем и точкой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угол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между диполем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направлением на точку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625" y="6215063"/>
            <a:ext cx="428625" cy="3571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00250" y="6143625"/>
            <a:ext cx="428625" cy="3571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5" name="Прямая соединительная линия 14"/>
          <p:cNvCxnSpPr>
            <a:stCxn id="5" idx="6"/>
          </p:cNvCxnSpPr>
          <p:nvPr/>
        </p:nvCxnSpPr>
        <p:spPr>
          <a:xfrm flipV="1">
            <a:off x="857250" y="6376988"/>
            <a:ext cx="1143000" cy="174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"/>
          <p:cNvSpPr txBox="1">
            <a:spLocks noChangeArrowheads="1"/>
          </p:cNvSpPr>
          <p:nvPr/>
        </p:nvSpPr>
        <p:spPr bwMode="auto">
          <a:xfrm>
            <a:off x="1285875" y="6488113"/>
            <a:ext cx="500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l</a:t>
            </a:r>
            <a:endParaRPr lang="ru-RU" b="1">
              <a:latin typeface="Calibri" pitchFamily="34" charset="0"/>
            </a:endParaRPr>
          </a:p>
        </p:txBody>
      </p:sp>
      <p:sp>
        <p:nvSpPr>
          <p:cNvPr id="25" name="Дуга 24"/>
          <p:cNvSpPr/>
          <p:nvPr/>
        </p:nvSpPr>
        <p:spPr>
          <a:xfrm>
            <a:off x="642938" y="6000750"/>
            <a:ext cx="428625" cy="428625"/>
          </a:xfrm>
          <a:prstGeom prst="arc">
            <a:avLst>
              <a:gd name="adj1" fmla="val 15030537"/>
              <a:gd name="adj2" fmla="val 24156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7" name="TextBox 26"/>
          <p:cNvSpPr txBox="1">
            <a:spLocks noChangeArrowheads="1"/>
          </p:cNvSpPr>
          <p:nvPr/>
        </p:nvSpPr>
        <p:spPr bwMode="auto">
          <a:xfrm>
            <a:off x="3689102" y="1185246"/>
            <a:ext cx="571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graphicFrame>
        <p:nvGraphicFramePr>
          <p:cNvPr id="206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934461"/>
              </p:ext>
            </p:extLst>
          </p:nvPr>
        </p:nvGraphicFramePr>
        <p:xfrm>
          <a:off x="3974852" y="332843"/>
          <a:ext cx="1327869" cy="1030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" name="Формула" r:id="rId3" imgW="469696" imgH="393529" progId="Equation.3">
                  <p:embed/>
                </p:oleObj>
              </mc:Choice>
              <mc:Fallback>
                <p:oleObj name="Формула" r:id="rId3" imgW="46969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4852" y="332843"/>
                        <a:ext cx="1327869" cy="10308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7150">
                        <a:solidFill>
                          <a:srgbClr val="39471D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357812" y="457200"/>
            <a:ext cx="3786188" cy="70802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-потенциал, создаваемый точечным зарядом</a:t>
            </a:r>
          </a:p>
        </p:txBody>
      </p:sp>
      <p:sp>
        <p:nvSpPr>
          <p:cNvPr id="20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graphicFrame>
        <p:nvGraphicFramePr>
          <p:cNvPr id="2064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" name="Формула" r:id="rId5" imgW="114151" imgH="215619" progId="Equation.3">
                  <p:embed/>
                </p:oleObj>
              </mc:Choice>
              <mc:Fallback>
                <p:oleObj name="Формула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5" name="AutoShape 8"/>
          <p:cNvSpPr>
            <a:spLocks/>
          </p:cNvSpPr>
          <p:nvPr/>
        </p:nvSpPr>
        <p:spPr bwMode="auto">
          <a:xfrm rot="1862239">
            <a:off x="493713" y="5603875"/>
            <a:ext cx="295275" cy="612775"/>
          </a:xfrm>
          <a:prstGeom prst="leftBrace">
            <a:avLst>
              <a:gd name="adj1" fmla="val 1255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grpSp>
        <p:nvGrpSpPr>
          <p:cNvPr id="2066" name="Группа 32"/>
          <p:cNvGrpSpPr>
            <a:grpSpLocks/>
          </p:cNvGrpSpPr>
          <p:nvPr/>
        </p:nvGrpSpPr>
        <p:grpSpPr bwMode="auto">
          <a:xfrm>
            <a:off x="0" y="1169988"/>
            <a:ext cx="3643313" cy="5622442"/>
            <a:chOff x="0" y="1071546"/>
            <a:chExt cx="3643306" cy="5623203"/>
          </a:xfrm>
        </p:grpSpPr>
        <p:sp>
          <p:nvSpPr>
            <p:cNvPr id="2075" name="TextBox 6"/>
            <p:cNvSpPr txBox="1">
              <a:spLocks noChangeArrowheads="1"/>
            </p:cNvSpPr>
            <p:nvPr/>
          </p:nvSpPr>
          <p:spPr bwMode="auto">
            <a:xfrm flipH="1">
              <a:off x="439133" y="5863752"/>
              <a:ext cx="4286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4800" b="1" dirty="0">
                  <a:latin typeface="Calibri" pitchFamily="34" charset="0"/>
                </a:rPr>
                <a:t>-</a:t>
              </a:r>
            </a:p>
          </p:txBody>
        </p:sp>
        <p:sp>
          <p:nvSpPr>
            <p:cNvPr id="2076" name="TextBox 7"/>
            <p:cNvSpPr txBox="1">
              <a:spLocks noChangeArrowheads="1"/>
            </p:cNvSpPr>
            <p:nvPr/>
          </p:nvSpPr>
          <p:spPr bwMode="auto">
            <a:xfrm>
              <a:off x="2000232" y="5857892"/>
              <a:ext cx="42862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4400" b="1">
                  <a:latin typeface="Calibri" pitchFamily="34" charset="0"/>
                </a:rPr>
                <a:t>+</a:t>
              </a:r>
            </a:p>
          </p:txBody>
        </p:sp>
        <p:cxnSp>
          <p:nvCxnSpPr>
            <p:cNvPr id="11" name="Прямая соединительная линия 10"/>
            <p:cNvCxnSpPr>
              <a:stCxn id="9" idx="7"/>
            </p:cNvCxnSpPr>
            <p:nvPr/>
          </p:nvCxnSpPr>
          <p:spPr>
            <a:xfrm rot="5400000" flipH="1" flipV="1">
              <a:off x="477494" y="3102317"/>
              <a:ext cx="4982249" cy="12064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-419450" y="2133933"/>
              <a:ext cx="5125144" cy="30003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9" name="TextBox 25"/>
            <p:cNvSpPr txBox="1">
              <a:spLocks noChangeArrowheads="1"/>
            </p:cNvSpPr>
            <p:nvPr/>
          </p:nvSpPr>
          <p:spPr bwMode="auto">
            <a:xfrm>
              <a:off x="1071538" y="5929330"/>
              <a:ext cx="3571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l-GR" b="1">
                  <a:latin typeface="Calibri" pitchFamily="34" charset="0"/>
                </a:rPr>
                <a:t>α</a:t>
              </a:r>
              <a:endParaRPr lang="ru-RU" b="1">
                <a:latin typeface="Calibri" pitchFamily="34" charset="0"/>
              </a:endParaRPr>
            </a:p>
          </p:txBody>
        </p:sp>
        <p:sp>
          <p:nvSpPr>
            <p:cNvPr id="2080" name="TextBox 28"/>
            <p:cNvSpPr txBox="1">
              <a:spLocks noChangeArrowheads="1"/>
            </p:cNvSpPr>
            <p:nvPr/>
          </p:nvSpPr>
          <p:spPr bwMode="auto">
            <a:xfrm>
              <a:off x="3071802" y="3643314"/>
              <a:ext cx="5000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400" baseline="-25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1" name="TextBox 29"/>
            <p:cNvSpPr txBox="1">
              <a:spLocks noChangeArrowheads="1"/>
            </p:cNvSpPr>
            <p:nvPr/>
          </p:nvSpPr>
          <p:spPr bwMode="auto">
            <a:xfrm>
              <a:off x="1500166" y="3286124"/>
              <a:ext cx="5715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2400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0" name="Прямая соединительная линия 39"/>
            <p:cNvCxnSpPr>
              <a:stCxn id="9" idx="1"/>
            </p:cNvCxnSpPr>
            <p:nvPr/>
          </p:nvCxnSpPr>
          <p:spPr>
            <a:xfrm rot="16200000" flipV="1">
              <a:off x="1255677" y="5388621"/>
              <a:ext cx="481078" cy="11350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3" name="TextBox 42"/>
            <p:cNvSpPr txBox="1">
              <a:spLocks noChangeArrowheads="1"/>
            </p:cNvSpPr>
            <p:nvPr/>
          </p:nvSpPr>
          <p:spPr bwMode="auto">
            <a:xfrm>
              <a:off x="0" y="5429264"/>
              <a:ext cx="857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b="1">
                  <a:latin typeface="Times New Roman" pitchFamily="18" charset="0"/>
                  <a:cs typeface="Times New Roman" pitchFamily="18" charset="0"/>
                </a:rPr>
                <a:t> -</a:t>
              </a:r>
              <a:r>
                <a:rPr lang="en-US" b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baseline="-25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graphicFrame>
        <p:nvGraphicFramePr>
          <p:cNvPr id="10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965346"/>
              </p:ext>
            </p:extLst>
          </p:nvPr>
        </p:nvGraphicFramePr>
        <p:xfrm>
          <a:off x="4499992" y="3054917"/>
          <a:ext cx="3547794" cy="145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" name="Формула" r:id="rId7" imgW="952087" imgH="393529" progId="Equation.3">
                  <p:embed/>
                </p:oleObj>
              </mc:Choice>
              <mc:Fallback>
                <p:oleObj name="Формула" r:id="rId7" imgW="95208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3054917"/>
                        <a:ext cx="3547794" cy="145420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38100">
                        <a:solidFill>
                          <a:srgbClr val="39471D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rot="5400000">
            <a:off x="3136106" y="3209132"/>
            <a:ext cx="714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559300" y="3563938"/>
            <a:ext cx="8572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5060156" y="3205957"/>
            <a:ext cx="714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559299" y="3284540"/>
            <a:ext cx="1" cy="6635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4214019" y="3571081"/>
            <a:ext cx="28575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>
            <a:spLocks noChangeArrowheads="1"/>
          </p:cNvSpPr>
          <p:nvPr/>
        </p:nvSpPr>
        <p:spPr bwMode="auto">
          <a:xfrm rot="578232">
            <a:off x="3276600" y="2492375"/>
            <a:ext cx="357188" cy="357188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153" name="TextBox 21"/>
          <p:cNvSpPr txBox="1">
            <a:spLocks noChangeArrowheads="1"/>
          </p:cNvSpPr>
          <p:nvPr/>
        </p:nvSpPr>
        <p:spPr bwMode="auto">
          <a:xfrm>
            <a:off x="3995738" y="3284538"/>
            <a:ext cx="28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/>
              <a:t>-</a:t>
            </a:r>
          </a:p>
        </p:txBody>
      </p:sp>
      <p:grpSp>
        <p:nvGrpSpPr>
          <p:cNvPr id="6154" name="Group 37"/>
          <p:cNvGrpSpPr>
            <a:grpSpLocks/>
          </p:cNvGrpSpPr>
          <p:nvPr/>
        </p:nvGrpSpPr>
        <p:grpSpPr bwMode="auto">
          <a:xfrm>
            <a:off x="3132138" y="2276475"/>
            <a:ext cx="2517775" cy="1671638"/>
            <a:chOff x="1927" y="1434"/>
            <a:chExt cx="1586" cy="1053"/>
          </a:xfrm>
        </p:grpSpPr>
        <p:grpSp>
          <p:nvGrpSpPr>
            <p:cNvPr id="6156" name="Group 35"/>
            <p:cNvGrpSpPr>
              <a:grpSpLocks/>
            </p:cNvGrpSpPr>
            <p:nvPr/>
          </p:nvGrpSpPr>
          <p:grpSpPr bwMode="auto">
            <a:xfrm>
              <a:off x="1927" y="1434"/>
              <a:ext cx="1586" cy="812"/>
              <a:chOff x="1927" y="1434"/>
              <a:chExt cx="1586" cy="812"/>
            </a:xfrm>
          </p:grpSpPr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2153" y="2245"/>
                <a:ext cx="54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59" name="Группа 19"/>
              <p:cNvGrpSpPr>
                <a:grpSpLocks/>
              </p:cNvGrpSpPr>
              <p:nvPr/>
            </p:nvGrpSpPr>
            <p:grpSpPr bwMode="auto">
              <a:xfrm>
                <a:off x="3288" y="1434"/>
                <a:ext cx="225" cy="404"/>
                <a:chOff x="3143239" y="4071942"/>
                <a:chExt cx="357191" cy="641567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3143238" y="4286328"/>
                  <a:ext cx="357191" cy="357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sp>
              <p:nvSpPr>
                <p:cNvPr id="6162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3143240" y="4071942"/>
                  <a:ext cx="357190" cy="6415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ru-RU" sz="3600"/>
                    <a:t>-</a:t>
                  </a:r>
                </a:p>
              </p:txBody>
            </p:sp>
          </p:grpSp>
          <p:sp>
            <p:nvSpPr>
              <p:cNvPr id="6160" name="TextBox 18"/>
              <p:cNvSpPr txBox="1">
                <a:spLocks noChangeArrowheads="1"/>
              </p:cNvSpPr>
              <p:nvPr/>
            </p:nvSpPr>
            <p:spPr bwMode="auto">
              <a:xfrm>
                <a:off x="1927" y="1480"/>
                <a:ext cx="545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3200"/>
                  <a:t> +</a:t>
                </a:r>
              </a:p>
            </p:txBody>
          </p:sp>
        </p:grpSp>
        <p:sp>
          <p:nvSpPr>
            <p:cNvPr id="6157" name="TextBox 22"/>
            <p:cNvSpPr txBox="1">
              <a:spLocks noChangeArrowheads="1"/>
            </p:cNvSpPr>
            <p:nvPr/>
          </p:nvSpPr>
          <p:spPr bwMode="auto">
            <a:xfrm>
              <a:off x="2835" y="2160"/>
              <a:ext cx="49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2800"/>
                <a:t>+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520" y="4293095"/>
            <a:ext cx="8568952" cy="167430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0000"/>
              </a:buClr>
              <a:buSzPct val="65000"/>
            </a:pPr>
            <a:r>
              <a:rPr lang="ru-RU" sz="3200" b="1" dirty="0">
                <a:solidFill>
                  <a:srgbClr val="920000"/>
                </a:solidFill>
                <a:latin typeface="Times New Roman" pitchFamily="18" charset="0"/>
              </a:rPr>
              <a:t>Токовый диполь- 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</a:pPr>
            <a:r>
              <a:rPr lang="ru-RU" sz="2400" dirty="0">
                <a:latin typeface="Times New Roman" pitchFamily="18" charset="0"/>
              </a:rPr>
              <a:t>Электрический </a:t>
            </a:r>
            <a:r>
              <a:rPr lang="ru-RU" sz="2400" dirty="0" smtClean="0">
                <a:latin typeface="Times New Roman" pitchFamily="18" charset="0"/>
              </a:rPr>
              <a:t>диполь</a:t>
            </a:r>
            <a:r>
              <a:rPr lang="en-US" sz="2400" dirty="0" smtClean="0">
                <a:latin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к полюсам которого присоединён источник энергии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6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-5148" y="147726"/>
            <a:ext cx="9144000" cy="83099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>
                <a:lumMod val="50000"/>
              </a:schemeClr>
            </a:solidFill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Потенциал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создаваемый токовым диполем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точке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 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проводящих тканях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находят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 формуле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atin typeface="Calibri" pitchFamily="34" charset="0"/>
            </a:endParaRPr>
          </a:p>
        </p:txBody>
      </p:sp>
      <p:grpSp>
        <p:nvGrpSpPr>
          <p:cNvPr id="5123" name="Группа 17"/>
          <p:cNvGrpSpPr>
            <a:grpSpLocks/>
          </p:cNvGrpSpPr>
          <p:nvPr/>
        </p:nvGrpSpPr>
        <p:grpSpPr bwMode="auto">
          <a:xfrm>
            <a:off x="0" y="1772817"/>
            <a:ext cx="3419875" cy="5085183"/>
            <a:chOff x="0" y="1674456"/>
            <a:chExt cx="3419868" cy="5085872"/>
          </a:xfrm>
        </p:grpSpPr>
        <p:grpSp>
          <p:nvGrpSpPr>
            <p:cNvPr id="5141" name="Группа 3"/>
            <p:cNvGrpSpPr>
              <a:grpSpLocks/>
            </p:cNvGrpSpPr>
            <p:nvPr/>
          </p:nvGrpSpPr>
          <p:grpSpPr bwMode="auto">
            <a:xfrm>
              <a:off x="0" y="1674456"/>
              <a:ext cx="3419868" cy="5085872"/>
              <a:chOff x="0" y="1674456"/>
              <a:chExt cx="3419868" cy="5085872"/>
            </a:xfrm>
          </p:grpSpPr>
          <p:sp>
            <p:nvSpPr>
              <p:cNvPr id="5145" name="TextBox 4"/>
              <p:cNvSpPr txBox="1">
                <a:spLocks noChangeArrowheads="1"/>
              </p:cNvSpPr>
              <p:nvPr/>
            </p:nvSpPr>
            <p:spPr bwMode="auto">
              <a:xfrm flipH="1">
                <a:off x="428596" y="5929331"/>
                <a:ext cx="428628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4800" b="1">
                    <a:latin typeface="Calibri" pitchFamily="34" charset="0"/>
                  </a:rPr>
                  <a:t>-</a:t>
                </a:r>
              </a:p>
            </p:txBody>
          </p:sp>
          <p:sp>
            <p:nvSpPr>
              <p:cNvPr id="5146" name="TextBox 5"/>
              <p:cNvSpPr txBox="1">
                <a:spLocks noChangeArrowheads="1"/>
              </p:cNvSpPr>
              <p:nvPr/>
            </p:nvSpPr>
            <p:spPr bwMode="auto">
              <a:xfrm>
                <a:off x="2000232" y="5857892"/>
                <a:ext cx="42862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4400" b="1">
                    <a:latin typeface="Calibri" pitchFamily="34" charset="0"/>
                  </a:rPr>
                  <a:t>+</a:t>
                </a:r>
              </a:p>
            </p:txBody>
          </p:sp>
          <p:cxnSp>
            <p:nvCxnSpPr>
              <p:cNvPr id="7" name="Прямая соединительная линия 6"/>
              <p:cNvCxnSpPr/>
              <p:nvPr/>
            </p:nvCxnSpPr>
            <p:spPr>
              <a:xfrm flipV="1">
                <a:off x="2365369" y="1674456"/>
                <a:ext cx="1054498" cy="452223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 flipV="1">
                <a:off x="642937" y="1674456"/>
                <a:ext cx="2776931" cy="45222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9" name="TextBox 8"/>
              <p:cNvSpPr txBox="1">
                <a:spLocks noChangeArrowheads="1"/>
              </p:cNvSpPr>
              <p:nvPr/>
            </p:nvSpPr>
            <p:spPr bwMode="auto">
              <a:xfrm>
                <a:off x="1097751" y="5822779"/>
                <a:ext cx="35719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sz="2000" b="1" dirty="0">
                    <a:latin typeface="Times New Roman" pitchFamily="18" charset="0"/>
                    <a:cs typeface="Times New Roman" pitchFamily="18" charset="0"/>
                  </a:rPr>
                  <a:t>β</a:t>
                </a:r>
                <a:endParaRPr lang="ru-RU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50" name="TextBox 9"/>
              <p:cNvSpPr txBox="1">
                <a:spLocks noChangeArrowheads="1"/>
              </p:cNvSpPr>
              <p:nvPr/>
            </p:nvSpPr>
            <p:spPr bwMode="auto">
              <a:xfrm>
                <a:off x="2214546" y="4500570"/>
                <a:ext cx="50006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sz="2400" baseline="-2500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51" name="TextBox 10"/>
              <p:cNvSpPr txBox="1">
                <a:spLocks noChangeArrowheads="1"/>
              </p:cNvSpPr>
              <p:nvPr/>
            </p:nvSpPr>
            <p:spPr bwMode="auto">
              <a:xfrm>
                <a:off x="1500166" y="3286124"/>
                <a:ext cx="57150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ru-RU" sz="2400" baseline="-2500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 rot="16200000" flipV="1">
                <a:off x="1255677" y="5388621"/>
                <a:ext cx="481078" cy="113506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3" name="TextBox 12"/>
              <p:cNvSpPr txBox="1">
                <a:spLocks noChangeArrowheads="1"/>
              </p:cNvSpPr>
              <p:nvPr/>
            </p:nvSpPr>
            <p:spPr bwMode="auto">
              <a:xfrm>
                <a:off x="0" y="5429264"/>
                <a:ext cx="8572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ru-RU" b="1" baseline="-2500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ru-RU" b="1">
                    <a:latin typeface="Times New Roman" pitchFamily="18" charset="0"/>
                    <a:cs typeface="Times New Roman" pitchFamily="18" charset="0"/>
                  </a:rPr>
                  <a:t> -</a:t>
                </a:r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ru-RU" b="1" baseline="-2500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428624" y="6144295"/>
              <a:ext cx="357187" cy="3572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2071684" y="6072848"/>
              <a:ext cx="357186" cy="3572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" name="Прямая соединительная линия 16"/>
            <p:cNvCxnSpPr>
              <a:stCxn id="14" idx="6"/>
              <a:endCxn id="15" idx="3"/>
            </p:cNvCxnSpPr>
            <p:nvPr/>
          </p:nvCxnSpPr>
          <p:spPr>
            <a:xfrm>
              <a:off x="785811" y="6322119"/>
              <a:ext cx="1338259" cy="5557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4" name="AutoShape 8"/>
          <p:cNvSpPr>
            <a:spLocks/>
          </p:cNvSpPr>
          <p:nvPr/>
        </p:nvSpPr>
        <p:spPr bwMode="auto">
          <a:xfrm rot="1862239">
            <a:off x="493713" y="5603875"/>
            <a:ext cx="295275" cy="612775"/>
          </a:xfrm>
          <a:prstGeom prst="leftBrace">
            <a:avLst>
              <a:gd name="adj1" fmla="val 1255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958713" y="5813426"/>
            <a:ext cx="255725" cy="629132"/>
          </a:xfrm>
          <a:custGeom>
            <a:avLst/>
            <a:gdLst>
              <a:gd name="connsiteX0" fmla="*/ 0 w 358987"/>
              <a:gd name="connsiteY0" fmla="*/ 0 h 409787"/>
              <a:gd name="connsiteX1" fmla="*/ 304800 w 358987"/>
              <a:gd name="connsiteY1" fmla="*/ 345440 h 409787"/>
              <a:gd name="connsiteX2" fmla="*/ 325120 w 358987"/>
              <a:gd name="connsiteY2" fmla="*/ 386080 h 4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987" h="409787">
                <a:moveTo>
                  <a:pt x="0" y="0"/>
                </a:moveTo>
                <a:cubicBezTo>
                  <a:pt x="125306" y="140546"/>
                  <a:pt x="250613" y="281093"/>
                  <a:pt x="304800" y="345440"/>
                </a:cubicBezTo>
                <a:cubicBezTo>
                  <a:pt x="358987" y="409787"/>
                  <a:pt x="342053" y="397933"/>
                  <a:pt x="325120" y="38608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3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34" name="TextBox 32"/>
          <p:cNvSpPr txBox="1">
            <a:spLocks noChangeArrowheads="1"/>
          </p:cNvSpPr>
          <p:nvPr/>
        </p:nvSpPr>
        <p:spPr bwMode="auto">
          <a:xfrm>
            <a:off x="5268775" y="1703410"/>
            <a:ext cx="1285875" cy="46196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>
                <a:lumMod val="50000"/>
              </a:schemeClr>
            </a:solidFill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I∙L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5" name="TextBox 33"/>
          <p:cNvSpPr txBox="1">
            <a:spLocks noChangeArrowheads="1"/>
          </p:cNvSpPr>
          <p:nvPr/>
        </p:nvSpPr>
        <p:spPr bwMode="auto">
          <a:xfrm>
            <a:off x="1214438" y="6357938"/>
            <a:ext cx="64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Calibri" pitchFamily="34" charset="0"/>
              </a:rPr>
              <a:t>L</a:t>
            </a:r>
            <a:endParaRPr lang="ru-RU" sz="2800" b="1">
              <a:latin typeface="Calibri" pitchFamily="34" charset="0"/>
            </a:endParaRPr>
          </a:p>
        </p:txBody>
      </p:sp>
      <p:sp>
        <p:nvSpPr>
          <p:cNvPr id="51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alibri" pitchFamily="34" charset="0"/>
            </a:endParaRPr>
          </a:p>
        </p:txBody>
      </p:sp>
      <p:graphicFrame>
        <p:nvGraphicFramePr>
          <p:cNvPr id="513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379347"/>
              </p:ext>
            </p:extLst>
          </p:nvPr>
        </p:nvGraphicFramePr>
        <p:xfrm>
          <a:off x="4281859" y="2393577"/>
          <a:ext cx="31623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" name="Формула" r:id="rId4" imgW="1091726" imgH="393529" progId="Equation.3">
                  <p:embed/>
                </p:oleObj>
              </mc:Choice>
              <mc:Fallback>
                <p:oleObj name="Формула" r:id="rId4" imgW="109172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859" y="2393577"/>
                        <a:ext cx="3162300" cy="11430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38100">
                        <a:solidFill>
                          <a:schemeClr val="accent3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3419874" y="1685851"/>
            <a:ext cx="571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3849" y="3678035"/>
            <a:ext cx="5814254" cy="2677656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-потенциал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электрического поля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токовый дипольный момент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l-GR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удельное сопротивление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расстояние между диполем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точкой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l-GR" sz="40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ᵦ</a:t>
            </a:r>
            <a:r>
              <a:rPr lang="ru-RU" sz="40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угол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между диполем и направлением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точку 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6259" y="908720"/>
            <a:ext cx="8784976" cy="169277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Дипольный эквивалентный электрический генератор сердца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 которой электрическая активность миокарда заменяется действием одного эквивалентного точечного диполя и потенциалы внешнего поля описываются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выражением: </a:t>
            </a:r>
            <a:r>
              <a:rPr lang="ru-RU" sz="3200" dirty="0" smtClean="0"/>
              <a:t>                        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527714"/>
              </p:ext>
            </p:extLst>
          </p:nvPr>
        </p:nvGraphicFramePr>
        <p:xfrm>
          <a:off x="379305" y="3356992"/>
          <a:ext cx="8358884" cy="1799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2" name="Формула" r:id="rId3" imgW="1828800" imgH="393480" progId="Equation.3">
                  <p:embed/>
                </p:oleObj>
              </mc:Choice>
              <mc:Fallback>
                <p:oleObj name="Формула" r:id="rId3" imgW="1828800" imgH="39348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05" y="3356992"/>
                        <a:ext cx="8358884" cy="17994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57150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4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ru-RU" sz="3200" b="1" dirty="0" err="1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Эйтховена</a:t>
            </a:r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, её основные положения</a:t>
            </a:r>
            <a:endParaRPr lang="ru-RU" sz="4400" b="1" dirty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458px-Willem_Einthov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1" y="1484784"/>
            <a:ext cx="2802477" cy="36724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3206282" y="1484784"/>
            <a:ext cx="5832645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Ви́ллем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Эйнтхо́вен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нидерландский физиолог, основоположник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электрокардиографии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сконструировал в 1903г. прибор для регистрации электрической активности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сердца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1906г. использовал электрокардиографию в диагностических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целях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1924г получил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Нобелевскую премию по физиологии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положения теории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Эйтховена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179512" y="1363374"/>
            <a:ext cx="8856984" cy="5257800"/>
          </a:xfr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/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Организм человека можно представить в виде   равностороннего треугольника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58065" y="3270030"/>
            <a:ext cx="4685769" cy="3451325"/>
            <a:chOff x="822335" y="2397419"/>
            <a:chExt cx="3892541" cy="2757799"/>
          </a:xfrm>
          <a:solidFill>
            <a:schemeClr val="bg1"/>
          </a:solidFill>
        </p:grpSpPr>
        <p:sp>
          <p:nvSpPr>
            <p:cNvPr id="20" name="TextBox 19"/>
            <p:cNvSpPr txBox="1"/>
            <p:nvPr/>
          </p:nvSpPr>
          <p:spPr>
            <a:xfrm>
              <a:off x="822335" y="2397419"/>
              <a:ext cx="571504" cy="368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ПР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43372" y="2454139"/>
              <a:ext cx="571504" cy="368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ЛР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" name="Группа 55"/>
            <p:cNvGrpSpPr/>
            <p:nvPr/>
          </p:nvGrpSpPr>
          <p:grpSpPr>
            <a:xfrm>
              <a:off x="1142976" y="2857496"/>
              <a:ext cx="3000396" cy="2297722"/>
              <a:chOff x="1142976" y="2857496"/>
              <a:chExt cx="3000396" cy="2297722"/>
            </a:xfrm>
            <a:grpFill/>
          </p:grpSpPr>
          <p:cxnSp>
            <p:nvCxnSpPr>
              <p:cNvPr id="23" name="Прямая соединительная линия 4"/>
              <p:cNvCxnSpPr/>
              <p:nvPr/>
            </p:nvCxnSpPr>
            <p:spPr>
              <a:xfrm>
                <a:off x="1142976" y="2857496"/>
                <a:ext cx="3000396" cy="158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16200000" flipH="1">
                <a:off x="964381" y="3036091"/>
                <a:ext cx="1928826" cy="1571636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rot="5400000">
                <a:off x="2464579" y="3107529"/>
                <a:ext cx="1928826" cy="1428760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rot="5400000" flipH="1" flipV="1">
                <a:off x="1785918" y="3786190"/>
                <a:ext cx="1857388" cy="158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rot="10800000" flipV="1">
                <a:off x="1983088" y="2857496"/>
                <a:ext cx="2160284" cy="98197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1142976" y="2857496"/>
                <a:ext cx="2265408" cy="95448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Овал 28"/>
              <p:cNvSpPr/>
              <p:nvPr/>
            </p:nvSpPr>
            <p:spPr>
              <a:xfrm flipH="1">
                <a:off x="2694612" y="3500438"/>
                <a:ext cx="45719" cy="71438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94612" y="3082144"/>
                <a:ext cx="348617" cy="41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о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00298" y="4786322"/>
                <a:ext cx="571504" cy="3688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latin typeface="Times New Roman" pitchFamily="18" charset="0"/>
                    <a:cs typeface="Times New Roman" pitchFamily="18" charset="0"/>
                  </a:rPr>
                  <a:t>ЛН</a:t>
                </a:r>
                <a:endParaRPr lang="ru-RU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5193"/>
            <a:ext cx="32861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7655"/>
            <a:ext cx="8712968" cy="2087209"/>
          </a:xfr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Электрическая </a:t>
            </a:r>
            <a:r>
              <a:rPr lang="ru-RU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активность сердца заменена одним результирующим </a:t>
            </a:r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диполем </a:t>
            </a:r>
            <a:endParaRPr lang="ru-RU" sz="2800" b="1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88299" y="2806364"/>
            <a:ext cx="4685769" cy="3451325"/>
            <a:chOff x="822335" y="2397419"/>
            <a:chExt cx="3892541" cy="2757799"/>
          </a:xfrm>
          <a:solidFill>
            <a:schemeClr val="bg1"/>
          </a:solidFill>
        </p:grpSpPr>
        <p:sp>
          <p:nvSpPr>
            <p:cNvPr id="5" name="TextBox 4"/>
            <p:cNvSpPr txBox="1"/>
            <p:nvPr/>
          </p:nvSpPr>
          <p:spPr>
            <a:xfrm>
              <a:off x="822335" y="2397419"/>
              <a:ext cx="571504" cy="368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ПР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43372" y="2454139"/>
              <a:ext cx="571504" cy="368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ЛР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Группа 55"/>
            <p:cNvGrpSpPr/>
            <p:nvPr/>
          </p:nvGrpSpPr>
          <p:grpSpPr>
            <a:xfrm>
              <a:off x="1142976" y="2857496"/>
              <a:ext cx="3000396" cy="2297722"/>
              <a:chOff x="1142976" y="2857496"/>
              <a:chExt cx="3000396" cy="2297722"/>
            </a:xfrm>
            <a:grpFill/>
          </p:grpSpPr>
          <p:cxnSp>
            <p:nvCxnSpPr>
              <p:cNvPr id="8" name="Прямая соединительная линия 4"/>
              <p:cNvCxnSpPr/>
              <p:nvPr/>
            </p:nvCxnSpPr>
            <p:spPr>
              <a:xfrm>
                <a:off x="1142976" y="2857496"/>
                <a:ext cx="3000396" cy="158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 rot="16200000" flipH="1">
                <a:off x="964381" y="3036091"/>
                <a:ext cx="1928826" cy="1571636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rot="5400000">
                <a:off x="2464579" y="3107529"/>
                <a:ext cx="1928826" cy="1428760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rot="5400000" flipH="1" flipV="1">
                <a:off x="1785918" y="3786190"/>
                <a:ext cx="1857388" cy="158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rot="10800000" flipV="1">
                <a:off x="1983088" y="2857496"/>
                <a:ext cx="2160284" cy="98197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1142976" y="2857496"/>
                <a:ext cx="2265408" cy="95448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Овал 13"/>
              <p:cNvSpPr/>
              <p:nvPr/>
            </p:nvSpPr>
            <p:spPr>
              <a:xfrm flipH="1">
                <a:off x="2694612" y="3500438"/>
                <a:ext cx="45719" cy="71438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695539" y="3050237"/>
                <a:ext cx="348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о</a:t>
                </a:r>
                <a:endParaRPr lang="ru-RU" sz="2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00298" y="4786322"/>
                <a:ext cx="571504" cy="3688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latin typeface="Times New Roman" pitchFamily="18" charset="0"/>
                    <a:cs typeface="Times New Roman" pitchFamily="18" charset="0"/>
                  </a:rPr>
                  <a:t>ЛН</a:t>
                </a:r>
                <a:endParaRPr lang="ru-RU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7" name="Прямая со стрелкой 16"/>
              <p:cNvCxnSpPr>
                <a:stCxn id="14" idx="3"/>
              </p:cNvCxnSpPr>
              <p:nvPr/>
            </p:nvCxnSpPr>
            <p:spPr>
              <a:xfrm rot="16200000" flipH="1">
                <a:off x="2717462" y="3577587"/>
                <a:ext cx="510531" cy="478183"/>
              </a:xfrm>
              <a:prstGeom prst="straightConnector1">
                <a:avLst/>
              </a:prstGeom>
              <a:grpFill/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Группа 54"/>
              <p:cNvGrpSpPr/>
              <p:nvPr/>
            </p:nvGrpSpPr>
            <p:grpSpPr>
              <a:xfrm>
                <a:off x="3286116" y="3988168"/>
                <a:ext cx="442426" cy="461665"/>
                <a:chOff x="3571868" y="4131044"/>
                <a:chExt cx="442426" cy="461665"/>
              </a:xfrm>
              <a:grpFill/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3585666" y="4131044"/>
                  <a:ext cx="428628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 smtClean="0"/>
                    <a:t>Р</a:t>
                  </a:r>
                  <a:endParaRPr lang="ru-RU" sz="2400" b="1" dirty="0"/>
                </a:p>
              </p:txBody>
            </p:sp>
            <p:cxnSp>
              <p:nvCxnSpPr>
                <p:cNvPr id="20" name="Прямая со стрелкой 19"/>
                <p:cNvCxnSpPr/>
                <p:nvPr/>
              </p:nvCxnSpPr>
              <p:spPr>
                <a:xfrm>
                  <a:off x="3571868" y="4214818"/>
                  <a:ext cx="214314" cy="1588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" name="Содержимое 2"/>
          <p:cNvSpPr txBox="1">
            <a:spLocks/>
          </p:cNvSpPr>
          <p:nvPr/>
        </p:nvSpPr>
        <p:spPr>
          <a:xfrm>
            <a:off x="5474068" y="2882296"/>
            <a:ext cx="3647803" cy="3422312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Начало вектора расположено в середине треугольника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5379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251520" y="188640"/>
            <a:ext cx="8640960" cy="6408712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точка неподвижна и совпадает с атриовентрикулярным узлом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Конец вектора описывает сложную пространственную кривую</a:t>
            </a:r>
          </a:p>
          <a:p>
            <a:pPr>
              <a:buFont typeface="Wingdings" pitchFamily="2" charset="2"/>
              <a:buChar char="Ø"/>
            </a:pP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3.Ткани </a:t>
            </a:r>
            <a:r>
              <a:rPr lang="ru-RU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организма являются слабо</a:t>
            </a:r>
            <a:r>
              <a:rPr lang="en-US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проводящими, имеют одинаковую электропроводность во всех направлениях </a:t>
            </a:r>
          </a:p>
          <a:p>
            <a:pP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Биопотенциал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можно зафиксировать на конечностях</a:t>
            </a:r>
          </a:p>
          <a:p>
            <a:pPr>
              <a:buFont typeface="Wingdings" pitchFamily="2" charset="2"/>
              <a:buChar char="Ø"/>
            </a:pP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36011"/>
            <a:ext cx="5192252" cy="1800200"/>
          </a:xfrm>
          <a:solidFill>
            <a:schemeClr val="bg2"/>
          </a:solidFill>
          <a:ln w="38100">
            <a:solidFill>
              <a:srgbClr val="003300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Эквипотенциальная линия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линия равного потенциала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464309" y="2357430"/>
            <a:ext cx="1940054" cy="1928825"/>
            <a:chOff x="2066062" y="2786059"/>
            <a:chExt cx="1940054" cy="1928825"/>
          </a:xfrm>
        </p:grpSpPr>
        <p:sp>
          <p:nvSpPr>
            <p:cNvPr id="4" name="Овал 3"/>
            <p:cNvSpPr/>
            <p:nvPr/>
          </p:nvSpPr>
          <p:spPr>
            <a:xfrm>
              <a:off x="2571736" y="3286124"/>
              <a:ext cx="928694" cy="9286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2795574" y="3509962"/>
              <a:ext cx="490542" cy="4905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86050" y="3429000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+mn-lt"/>
                </a:rPr>
                <a:t>+</a:t>
              </a:r>
              <a:endParaRPr lang="ru-RU" sz="3600" dirty="0">
                <a:latin typeface="+mn-lt"/>
              </a:endParaRP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>
              <a:off x="3214678" y="3929066"/>
              <a:ext cx="714380" cy="5715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rot="16200000" flipH="1">
              <a:off x="2704045" y="4347127"/>
              <a:ext cx="720000" cy="155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rot="6120000">
              <a:off x="2178070" y="3940275"/>
              <a:ext cx="720000" cy="5000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rot="10800000">
              <a:off x="2066062" y="3745588"/>
              <a:ext cx="720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rot="10800000">
              <a:off x="2251714" y="2995877"/>
              <a:ext cx="642942" cy="576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rot="5400000" flipH="1" flipV="1">
              <a:off x="2703251" y="3137508"/>
              <a:ext cx="720000" cy="171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3286116" y="3773366"/>
              <a:ext cx="720000" cy="128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3214678" y="3071810"/>
              <a:ext cx="714380" cy="5000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0645" y="74995"/>
            <a:ext cx="8678363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Распределение эквипотенциальных линий на поверхности тела человека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9" y="2136298"/>
            <a:ext cx="3924960" cy="4299913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1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4506"/>
            <a:ext cx="8640960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функционировании некоторых тканей и органов генерируются электрические поля, в результате на поверхности тела возникают разности электрических потенциалов (биопотенциалов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Электрография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–регистрация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зависимости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биопотенциалов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возникающих при функционировании тканей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времени.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диагностике.</a:t>
            </a:r>
          </a:p>
        </p:txBody>
      </p:sp>
    </p:spTree>
    <p:extLst>
      <p:ext uri="{BB962C8B-B14F-4D97-AF65-F5344CB8AC3E}">
        <p14:creationId xmlns:p14="http://schemas.microsoft.com/office/powerpoint/2010/main" val="37108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892899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Треугольник </a:t>
            </a:r>
            <a:r>
              <a:rPr lang="ru-RU" sz="2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Эйтховена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Стандартные отведения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9892"/>
            <a:ext cx="1853886" cy="4403576"/>
          </a:xfrm>
          <a:prstGeom prst="rect">
            <a:avLst/>
          </a:prstGeom>
          <a:noFill/>
          <a:ln w="38100">
            <a:solidFill>
              <a:srgbClr val="39471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153137"/>
            <a:ext cx="6696744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I отведение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правая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левая рука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II отведение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правая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левая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нога</a:t>
            </a:r>
          </a:p>
          <a:p>
            <a:r>
              <a:rPr lang="ru-RU" sz="28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III отведение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левая рука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левая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r="1420" b="3449"/>
          <a:stretch/>
        </p:blipFill>
        <p:spPr bwMode="auto">
          <a:xfrm>
            <a:off x="4139952" y="3933056"/>
            <a:ext cx="3574715" cy="2805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8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89275"/>
            <a:ext cx="8928992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ЭКГ здорового сердца. Природа зубцов, интервалов, сегментов</a:t>
            </a:r>
            <a:endParaRPr lang="ru-RU" sz="2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4379" y="1258926"/>
            <a:ext cx="8916113" cy="5410434"/>
            <a:chOff x="84379" y="1258926"/>
            <a:chExt cx="8916113" cy="5410434"/>
          </a:xfrm>
        </p:grpSpPr>
        <p:pic>
          <p:nvPicPr>
            <p:cNvPr id="11266" name="Picture 2" descr="http://intranet.tdmu.edu.ua/data/kafedra/internal/pediatria2/classes_stud/ru/med/lik/ptn/%D0%9F%D1%80%D0%BE%D0%BF%D0%B5%D0%B4%D0%B5%D0%B2%D1%82%D0%B8%D1%87%D0%B5%D1%81%D0%BA%D0%B0%D1%8F%20%D0%BF%D0%B5%D0%B4%D0%B8%D0%B0%D1%82%D1%80%D0%B8%D1%8F/3/%D1%82%D0%B5%D0%BC%D0%B0%2008.%20%D0%A1%D0%B5%D0%BC%D0%B8%D0%BE%D1%82%D0%B8%D0%BA%D0%B0%20%D0%B2%D1%80%D0%BE%D0%B6%D0%B4%D0%B5%D0%BD%D0%BD%D1%8B%D1%85%20%D0%B8%20%D0%BF%D1%80%D0%B8%D0%BE%D0%B1%D1%80%D0%B5%D1%82%D0%B5%D0%BD%D0%BD%D1%8B%D1%85%20%D0%B7%D0%B0%D0%B1%D0%BE%D0%BB%D0%B5%D0%B2%D0%B0%D0%BD%D0%B8%D0%B9%20%D0%BE%D1%80%D0%B3%D0%B0%D0%BD%D0%BE%D0%B2%20%D1%81%D0%B5%D1%80%D0%B4%D0%B5%D1%87%D0%BD%D0%BE-%D1%81%D0%BE%D1%81%D1%83%D0%B4%D0%B8%D1%81%D1%82%D0%BE%D0%B9%20%D1%81%D0%B8%D1%81%D1%82%D0%B5%D0%BC%D1%8B%20%D1%83%20%D0%B4%D0%B5%D1%82%D0%B5%D0%B9.files/image02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9" y="1363700"/>
              <a:ext cx="8736093" cy="525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107504" y="1290916"/>
              <a:ext cx="8892988" cy="5378444"/>
              <a:chOff x="107504" y="1290916"/>
              <a:chExt cx="8892988" cy="5378444"/>
            </a:xfrm>
          </p:grpSpPr>
          <p:cxnSp>
            <p:nvCxnSpPr>
              <p:cNvPr id="3" name="Прямая со стрелкой 2"/>
              <p:cNvCxnSpPr/>
              <p:nvPr/>
            </p:nvCxnSpPr>
            <p:spPr>
              <a:xfrm flipV="1">
                <a:off x="107504" y="1290916"/>
                <a:ext cx="0" cy="5378444"/>
              </a:xfrm>
              <a:prstGeom prst="straightConnector1">
                <a:avLst/>
              </a:prstGeom>
              <a:ln w="57150">
                <a:solidFill>
                  <a:srgbClr val="29331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 стрелкой 3"/>
              <p:cNvCxnSpPr/>
              <p:nvPr/>
            </p:nvCxnSpPr>
            <p:spPr>
              <a:xfrm>
                <a:off x="143508" y="4544211"/>
                <a:ext cx="8856984" cy="0"/>
              </a:xfrm>
              <a:prstGeom prst="straightConnector1">
                <a:avLst/>
              </a:prstGeom>
              <a:ln w="57150">
                <a:solidFill>
                  <a:srgbClr val="29331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21501" y="1258926"/>
              <a:ext cx="1500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∆</a:t>
              </a:r>
              <a:r>
                <a:rPr lang="el-GR" sz="2800" b="1" dirty="0" smtClean="0"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(мВ)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74648" y="4673989"/>
            <a:ext cx="92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13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8810349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Зубец  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Электрическая активность (деполяризация) предсердий. Регистрирует алгебраическую сумму возбуждений правого (восходящая часть) и левого (нисходящая часть) предсердий.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Сегмент 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возбуждения от предсердий к желудочкам по атриовентрикулярному узлу, пучку Гиса и его ветвям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16739" y="2820551"/>
            <a:ext cx="6791877" cy="3816424"/>
            <a:chOff x="1116739" y="2820551"/>
            <a:chExt cx="6791877" cy="381642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116739" y="2820551"/>
              <a:ext cx="6791877" cy="3816424"/>
              <a:chOff x="84379" y="1258926"/>
              <a:chExt cx="8916113" cy="5410434"/>
            </a:xfrm>
          </p:grpSpPr>
          <p:pic>
            <p:nvPicPr>
              <p:cNvPr id="5" name="Picture 2" descr="http://intranet.tdmu.edu.ua/data/kafedra/internal/pediatria2/classes_stud/ru/med/lik/ptn/%D0%9F%D1%80%D0%BE%D0%BF%D0%B5%D0%B4%D0%B5%D0%B2%D1%82%D0%B8%D1%87%D0%B5%D1%81%D0%BA%D0%B0%D1%8F%20%D0%BF%D0%B5%D0%B4%D0%B8%D0%B0%D1%82%D1%80%D0%B8%D1%8F/3/%D1%82%D0%B5%D0%BC%D0%B0%2008.%20%D0%A1%D0%B5%D0%BC%D0%B8%D0%BE%D1%82%D0%B8%D0%BA%D0%B0%20%D0%B2%D1%80%D0%BE%D0%B6%D0%B4%D0%B5%D0%BD%D0%BD%D1%8B%D1%85%20%D0%B8%20%D0%BF%D1%80%D0%B8%D0%BE%D0%B1%D1%80%D0%B5%D1%82%D0%B5%D0%BD%D0%BD%D1%8B%D1%85%20%D0%B7%D0%B0%D0%B1%D0%BE%D0%BB%D0%B5%D0%B2%D0%B0%D0%BD%D0%B8%D0%B9%20%D0%BE%D1%80%D0%B3%D0%B0%D0%BD%D0%BE%D0%B2%20%D1%81%D0%B5%D1%80%D0%B4%D0%B5%D1%87%D0%BD%D0%BE-%D1%81%D0%BE%D1%81%D1%83%D0%B4%D0%B8%D1%81%D1%82%D0%BE%D0%B9%20%D1%81%D0%B8%D1%81%D1%82%D0%B5%D0%BC%D1%8B%20%D1%83%20%D0%B4%D0%B5%D1%82%D0%B5%D0%B9.files/image022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79" y="1363700"/>
                <a:ext cx="8736093" cy="5259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Группа 5"/>
              <p:cNvGrpSpPr/>
              <p:nvPr/>
            </p:nvGrpSpPr>
            <p:grpSpPr>
              <a:xfrm>
                <a:off x="107504" y="1290916"/>
                <a:ext cx="8892988" cy="5378444"/>
                <a:chOff x="107504" y="1290916"/>
                <a:chExt cx="8892988" cy="5378444"/>
              </a:xfrm>
            </p:grpSpPr>
            <p:cxnSp>
              <p:nvCxnSpPr>
                <p:cNvPr id="8" name="Прямая со стрелкой 7"/>
                <p:cNvCxnSpPr/>
                <p:nvPr/>
              </p:nvCxnSpPr>
              <p:spPr>
                <a:xfrm flipV="1">
                  <a:off x="107504" y="1290916"/>
                  <a:ext cx="0" cy="5378444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Прямая со стрелкой 8"/>
                <p:cNvCxnSpPr/>
                <p:nvPr/>
              </p:nvCxnSpPr>
              <p:spPr>
                <a:xfrm>
                  <a:off x="143508" y="4544211"/>
                  <a:ext cx="8856984" cy="0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/>
              <p:cNvSpPr txBox="1"/>
              <p:nvPr/>
            </p:nvSpPr>
            <p:spPr>
              <a:xfrm>
                <a:off x="221501" y="1258926"/>
                <a:ext cx="15001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∆</a:t>
                </a:r>
                <a:r>
                  <a:rPr lang="el-GR" sz="2800" b="1" dirty="0" smtClean="0"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(мВ)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845641" y="5223704"/>
              <a:ext cx="925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t (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5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437" y="4005064"/>
            <a:ext cx="8712968" cy="2585323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Зубец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отражает деполяризацию межжелудочковой перегородки, направлен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вниз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Зубец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соответствует почти полному охвату возбуждением обоих желудочков, это самый высокий зубец ЭКГ-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вверх</a:t>
            </a:r>
          </a:p>
          <a:p>
            <a:pPr lvl="0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475656" y="0"/>
            <a:ext cx="6791877" cy="3816424"/>
            <a:chOff x="1116739" y="2820551"/>
            <a:chExt cx="6791877" cy="381642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116739" y="2820551"/>
              <a:ext cx="6791877" cy="3816424"/>
              <a:chOff x="84379" y="1258926"/>
              <a:chExt cx="8916113" cy="5410434"/>
            </a:xfrm>
          </p:grpSpPr>
          <p:pic>
            <p:nvPicPr>
              <p:cNvPr id="7" name="Picture 2" descr="http://intranet.tdmu.edu.ua/data/kafedra/internal/pediatria2/classes_stud/ru/med/lik/ptn/%D0%9F%D1%80%D0%BE%D0%BF%D0%B5%D0%B4%D0%B5%D0%B2%D1%82%D0%B8%D1%87%D0%B5%D1%81%D0%BA%D0%B0%D1%8F%20%D0%BF%D0%B5%D0%B4%D0%B8%D0%B0%D1%82%D1%80%D0%B8%D1%8F/3/%D1%82%D0%B5%D0%BC%D0%B0%2008.%20%D0%A1%D0%B5%D0%BC%D0%B8%D0%BE%D1%82%D0%B8%D0%BA%D0%B0%20%D0%B2%D1%80%D0%BE%D0%B6%D0%B4%D0%B5%D0%BD%D0%BD%D1%8B%D1%85%20%D0%B8%20%D0%BF%D1%80%D0%B8%D0%BE%D0%B1%D1%80%D0%B5%D1%82%D0%B5%D0%BD%D0%BD%D1%8B%D1%85%20%D0%B7%D0%B0%D0%B1%D0%BE%D0%BB%D0%B5%D0%B2%D0%B0%D0%BD%D0%B8%D0%B9%20%D0%BE%D1%80%D0%B3%D0%B0%D0%BD%D0%BE%D0%B2%20%D1%81%D0%B5%D1%80%D0%B4%D0%B5%D1%87%D0%BD%D0%BE-%D1%81%D0%BE%D1%81%D1%83%D0%B4%D0%B8%D1%81%D1%82%D0%BE%D0%B9%20%D1%81%D0%B8%D1%81%D1%82%D0%B5%D0%BC%D1%8B%20%D1%83%20%D0%B4%D0%B5%D1%82%D0%B5%D0%B9.files/image022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79" y="1363700"/>
                <a:ext cx="8736093" cy="5259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Группа 7"/>
              <p:cNvGrpSpPr/>
              <p:nvPr/>
            </p:nvGrpSpPr>
            <p:grpSpPr>
              <a:xfrm>
                <a:off x="107504" y="1290916"/>
                <a:ext cx="8892988" cy="5378444"/>
                <a:chOff x="107504" y="1290916"/>
                <a:chExt cx="8892988" cy="5378444"/>
              </a:xfrm>
            </p:grpSpPr>
            <p:cxnSp>
              <p:nvCxnSpPr>
                <p:cNvPr id="10" name="Прямая со стрелкой 9"/>
                <p:cNvCxnSpPr/>
                <p:nvPr/>
              </p:nvCxnSpPr>
              <p:spPr>
                <a:xfrm flipV="1">
                  <a:off x="107504" y="1290916"/>
                  <a:ext cx="0" cy="5378444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 стрелкой 10"/>
                <p:cNvCxnSpPr/>
                <p:nvPr/>
              </p:nvCxnSpPr>
              <p:spPr>
                <a:xfrm>
                  <a:off x="143508" y="4544211"/>
                  <a:ext cx="8856984" cy="0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221501" y="1258926"/>
                <a:ext cx="15001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∆</a:t>
                </a:r>
                <a:r>
                  <a:rPr lang="el-GR" sz="2800" b="1" dirty="0" smtClean="0"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(мВ)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845641" y="5223704"/>
              <a:ext cx="925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t (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8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37" y="171340"/>
            <a:ext cx="8820980" cy="1846659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Зубец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конечный элемент желудочкового комплекса, когда оба желудочка охвачены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возбуждением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en-US" sz="2400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QRS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начальная часть желудочкового комплекса,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соответствует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фазе полной деполяризации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желудочков 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2054560"/>
            <a:ext cx="892899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Сегмент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–приходится на период восстановления исходного состояния миокарда после  его полной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деполяризации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50888" y="2926373"/>
            <a:ext cx="6791877" cy="3816424"/>
            <a:chOff x="1116739" y="2820551"/>
            <a:chExt cx="6791877" cy="381642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116739" y="2820551"/>
              <a:ext cx="6791877" cy="3816424"/>
              <a:chOff x="84379" y="1258926"/>
              <a:chExt cx="8916113" cy="5410434"/>
            </a:xfrm>
          </p:grpSpPr>
          <p:pic>
            <p:nvPicPr>
              <p:cNvPr id="8" name="Picture 2" descr="http://intranet.tdmu.edu.ua/data/kafedra/internal/pediatria2/classes_stud/ru/med/lik/ptn/%D0%9F%D1%80%D0%BE%D0%BF%D0%B5%D0%B4%D0%B5%D0%B2%D1%82%D0%B8%D1%87%D0%B5%D1%81%D0%BA%D0%B0%D1%8F%20%D0%BF%D0%B5%D0%B4%D0%B8%D0%B0%D1%82%D1%80%D0%B8%D1%8F/3/%D1%82%D0%B5%D0%BC%D0%B0%2008.%20%D0%A1%D0%B5%D0%BC%D0%B8%D0%BE%D1%82%D0%B8%D0%BA%D0%B0%20%D0%B2%D1%80%D0%BE%D0%B6%D0%B4%D0%B5%D0%BD%D0%BD%D1%8B%D1%85%20%D0%B8%20%D0%BF%D1%80%D0%B8%D0%BE%D0%B1%D1%80%D0%B5%D1%82%D0%B5%D0%BD%D0%BD%D1%8B%D1%85%20%D0%B7%D0%B0%D0%B1%D0%BE%D0%BB%D0%B5%D0%B2%D0%B0%D0%BD%D0%B8%D0%B9%20%D0%BE%D1%80%D0%B3%D0%B0%D0%BD%D0%BE%D0%B2%20%D1%81%D0%B5%D1%80%D0%B4%D0%B5%D1%87%D0%BD%D0%BE-%D1%81%D0%BE%D1%81%D1%83%D0%B4%D0%B8%D1%81%D1%82%D0%BE%D0%B9%20%D1%81%D0%B8%D1%81%D1%82%D0%B5%D0%BC%D1%8B%20%D1%83%20%D0%B4%D0%B5%D1%82%D0%B5%D0%B9.files/image022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79" y="1363700"/>
                <a:ext cx="8736093" cy="5259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Группа 8"/>
              <p:cNvGrpSpPr/>
              <p:nvPr/>
            </p:nvGrpSpPr>
            <p:grpSpPr>
              <a:xfrm>
                <a:off x="107504" y="1290916"/>
                <a:ext cx="8892988" cy="5378444"/>
                <a:chOff x="107504" y="1290916"/>
                <a:chExt cx="8892988" cy="5378444"/>
              </a:xfrm>
            </p:grpSpPr>
            <p:cxnSp>
              <p:nvCxnSpPr>
                <p:cNvPr id="11" name="Прямая со стрелкой 10"/>
                <p:cNvCxnSpPr/>
                <p:nvPr/>
              </p:nvCxnSpPr>
              <p:spPr>
                <a:xfrm flipV="1">
                  <a:off x="107504" y="1290916"/>
                  <a:ext cx="0" cy="5378444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 стрелкой 11"/>
                <p:cNvCxnSpPr/>
                <p:nvPr/>
              </p:nvCxnSpPr>
              <p:spPr>
                <a:xfrm>
                  <a:off x="143508" y="4544211"/>
                  <a:ext cx="8856984" cy="0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221501" y="1258926"/>
                <a:ext cx="15001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∆</a:t>
                </a:r>
                <a:r>
                  <a:rPr lang="el-GR" sz="2800" b="1" dirty="0" smtClean="0"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(мВ)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845641" y="5223704"/>
              <a:ext cx="925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t (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6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159305"/>
            <a:ext cx="892899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Зубец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обозначает прекращение  деполяризации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затем  наступает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реполяризация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желудочков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229200"/>
            <a:ext cx="892899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QRST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(Интервал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характеризует электрическую систолу (возбуждение) желудочков и соответствует периоду от начала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деполяризации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окончания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реполяризации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желудочков 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475656" y="0"/>
            <a:ext cx="6791877" cy="3816424"/>
            <a:chOff x="1116739" y="2820551"/>
            <a:chExt cx="6791877" cy="381642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116739" y="2820551"/>
              <a:ext cx="6791877" cy="3816424"/>
              <a:chOff x="84379" y="1258926"/>
              <a:chExt cx="8916113" cy="5410434"/>
            </a:xfrm>
          </p:grpSpPr>
          <p:pic>
            <p:nvPicPr>
              <p:cNvPr id="8" name="Picture 2" descr="http://intranet.tdmu.edu.ua/data/kafedra/internal/pediatria2/classes_stud/ru/med/lik/ptn/%D0%9F%D1%80%D0%BE%D0%BF%D0%B5%D0%B4%D0%B5%D0%B2%D1%82%D0%B8%D1%87%D0%B5%D1%81%D0%BA%D0%B0%D1%8F%20%D0%BF%D0%B5%D0%B4%D0%B8%D0%B0%D1%82%D1%80%D0%B8%D1%8F/3/%D1%82%D0%B5%D0%BC%D0%B0%2008.%20%D0%A1%D0%B5%D0%BC%D0%B8%D0%BE%D1%82%D0%B8%D0%BA%D0%B0%20%D0%B2%D1%80%D0%BE%D0%B6%D0%B4%D0%B5%D0%BD%D0%BD%D1%8B%D1%85%20%D0%B8%20%D0%BF%D1%80%D0%B8%D0%BE%D0%B1%D1%80%D0%B5%D1%82%D0%B5%D0%BD%D0%BD%D1%8B%D1%85%20%D0%B7%D0%B0%D0%B1%D0%BE%D0%BB%D0%B5%D0%B2%D0%B0%D0%BD%D0%B8%D0%B9%20%D0%BE%D1%80%D0%B3%D0%B0%D0%BD%D0%BE%D0%B2%20%D1%81%D0%B5%D1%80%D0%B4%D0%B5%D1%87%D0%BD%D0%BE-%D1%81%D0%BE%D1%81%D1%83%D0%B4%D0%B8%D1%81%D1%82%D0%BE%D0%B9%20%D1%81%D0%B8%D1%81%D1%82%D0%B5%D0%BC%D1%8B%20%D1%83%20%D0%B4%D0%B5%D1%82%D0%B5%D0%B9.files/image022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79" y="1363700"/>
                <a:ext cx="8736093" cy="5259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Группа 8"/>
              <p:cNvGrpSpPr/>
              <p:nvPr/>
            </p:nvGrpSpPr>
            <p:grpSpPr>
              <a:xfrm>
                <a:off x="107504" y="1290916"/>
                <a:ext cx="8892988" cy="5378444"/>
                <a:chOff x="107504" y="1290916"/>
                <a:chExt cx="8892988" cy="5378444"/>
              </a:xfrm>
            </p:grpSpPr>
            <p:cxnSp>
              <p:nvCxnSpPr>
                <p:cNvPr id="11" name="Прямая со стрелкой 10"/>
                <p:cNvCxnSpPr/>
                <p:nvPr/>
              </p:nvCxnSpPr>
              <p:spPr>
                <a:xfrm flipV="1">
                  <a:off x="107504" y="1290916"/>
                  <a:ext cx="0" cy="5378444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 стрелкой 11"/>
                <p:cNvCxnSpPr/>
                <p:nvPr/>
              </p:nvCxnSpPr>
              <p:spPr>
                <a:xfrm>
                  <a:off x="143508" y="4544211"/>
                  <a:ext cx="8856984" cy="0"/>
                </a:xfrm>
                <a:prstGeom prst="straightConnector1">
                  <a:avLst/>
                </a:prstGeom>
                <a:ln w="57150">
                  <a:solidFill>
                    <a:srgbClr val="29331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221501" y="1258926"/>
                <a:ext cx="15001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∆</a:t>
                </a:r>
                <a:r>
                  <a:rPr lang="el-GR" sz="2800" b="1" dirty="0" smtClean="0">
                    <a:latin typeface="Times New Roman" pitchFamily="18" charset="0"/>
                    <a:cs typeface="Times New Roman" pitchFamily="18" charset="0"/>
                  </a:rPr>
                  <a:t>φ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(мВ)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845641" y="5223704"/>
              <a:ext cx="925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t (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7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12968" cy="295465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Сегмент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(диастола)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отражает фазу покоя сердечной мышцы, в которую не бывает её электрической активности, лежит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изолинии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Интервал 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определяется между пиками двух следующих друг за другом зубцов </a:t>
            </a:r>
            <a:r>
              <a:rPr lang="en-US" sz="2400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ru-RU" sz="2400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Гармонический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спектр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имеет значения 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80-100Гц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290" name="Picture 2" descr="http://health.kr.ua/images/9/4/interpretatsija-ehk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22713"/>
            <a:ext cx="868023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3059832" y="4509120"/>
            <a:ext cx="208823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3848" y="3861048"/>
            <a:ext cx="201622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333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syl.ru/misc/i/ai/204220/917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098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91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45028"/>
              </p:ext>
            </p:extLst>
          </p:nvPr>
        </p:nvGraphicFramePr>
        <p:xfrm>
          <a:off x="1907704" y="908720"/>
          <a:ext cx="5256583" cy="50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Объект упаковщика для оболочки" showAsIcon="1" r:id="rId3" imgW="712080" imgH="685440" progId="Package">
                  <p:embed/>
                </p:oleObj>
              </mc:Choice>
              <mc:Fallback>
                <p:oleObj name="Объект упаковщика для оболочки" showAsIcon="1" r:id="rId3" imgW="7120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7704" y="908720"/>
                        <a:ext cx="5256583" cy="50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20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241" y="260648"/>
            <a:ext cx="8640960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Блок - схема ЭКГ. Виды ЭКГ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m7-tub-ru.yandex.net/i?id=241008413-42-72&amp;n=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1" y="3068960"/>
            <a:ext cx="3725763" cy="316296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Picture 3" descr="C:\Users\1\Downloads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7" y="1689413"/>
            <a:ext cx="4730120" cy="411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0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290" y="76230"/>
            <a:ext cx="847916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электрографии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22" y="1484784"/>
            <a:ext cx="6551718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Электрокардиография </a:t>
            </a:r>
            <a:r>
              <a:rPr lang="ru-RU" sz="2400" b="1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(ЭКГ)–</a:t>
            </a:r>
            <a:endParaRPr lang="ru-RU" sz="2400" dirty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регистрация на поверхности тела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биопотенциалов, возникающих в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результате возбуждения сердечной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мышцы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70" y="3501008"/>
            <a:ext cx="4012323" cy="3168352"/>
          </a:xfrm>
          <a:prstGeom prst="rect">
            <a:avLst/>
          </a:prstGeom>
          <a:noFill/>
          <a:ln w="38100">
            <a:solidFill>
              <a:srgbClr val="3947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5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29" y="3789040"/>
            <a:ext cx="3412181" cy="2903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24" y="188640"/>
            <a:ext cx="8928992" cy="1080120"/>
          </a:xfrm>
          <a:solidFill>
            <a:schemeClr val="bg1"/>
          </a:solidFill>
          <a:ln w="57150">
            <a:solidFill>
              <a:srgbClr val="00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Блок-схема электрокардиографа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06442"/>
            <a:ext cx="1080120" cy="9484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Блок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Отведе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ний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1709557"/>
            <a:ext cx="760165" cy="8453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УНЧ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1709558"/>
            <a:ext cx="792088" cy="8533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УНЧ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1782262"/>
            <a:ext cx="1080120" cy="7991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Усилит.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Мощ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28278" y="1653720"/>
            <a:ext cx="1041203" cy="9189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Дифф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усилитель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1683077"/>
            <a:ext cx="792088" cy="81707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УНЧ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2514" y="4077071"/>
            <a:ext cx="1991294" cy="71898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Блок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калибровки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84368" y="1844200"/>
            <a:ext cx="1119037" cy="73718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4075981"/>
            <a:ext cx="1944216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Блок питания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259632" y="2080676"/>
            <a:ext cx="36864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3"/>
            <a:endCxn id="11" idx="1"/>
          </p:cNvCxnSpPr>
          <p:nvPr/>
        </p:nvCxnSpPr>
        <p:spPr>
          <a:xfrm flipV="1">
            <a:off x="2669481" y="2091613"/>
            <a:ext cx="318343" cy="21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775296" y="2132233"/>
            <a:ext cx="364656" cy="138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834482" y="2146041"/>
            <a:ext cx="432048" cy="2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12160" y="221279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3" idx="1"/>
          </p:cNvCxnSpPr>
          <p:nvPr/>
        </p:nvCxnSpPr>
        <p:spPr>
          <a:xfrm>
            <a:off x="7452320" y="2212794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588983" y="2636912"/>
            <a:ext cx="0" cy="13768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529920" y="2626710"/>
            <a:ext cx="0" cy="13768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3383868" y="4436565"/>
            <a:ext cx="54006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383868" y="2500148"/>
            <a:ext cx="9886" cy="19358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843808" y="4653136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439652" y="2113197"/>
            <a:ext cx="0" cy="20358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2968" cy="3456384"/>
          </a:xfr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39471D"/>
                </a:solidFill>
                <a:latin typeface="Times New Roman" pitchFamily="18" charset="0"/>
                <a:cs typeface="Times New Roman" pitchFamily="18" charset="0"/>
              </a:rPr>
              <a:t>Блок отведений-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помощью специальных электродов разность потенциалов со стандартных отведений, через блок отведений попадает в дифференциальный усилитель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5530626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Дифференциальный усилитель-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Гасит помехи (электромагнитные поля радио и телевидения, аппаратов УВЧ,  сотовой связи и т.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.)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2. Усиливает полезный сигнал, идущий от сердца.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73616" cy="1080120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Усилитель напряжения низкой частоты (УНЧ)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91264" cy="4896544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каскада усилителя напряжения низкой частоты значительно увеличивают амплитуду выходного сигнала.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   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Затем полезный сигнал подаётся на усилитель мощности.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Усилитель мощности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нём формируется мощность сигнала по закону </a:t>
            </a:r>
            <a:r>
              <a:rPr lang="en-US" sz="2400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P=U*I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Усиленный таким образом полезный сигнал  регистрируется на экране монитора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калибровки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Любой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ЭКГ содержит блок калибровки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представляет собой источник стабильного напряжения величиной 1 мВ. </a:t>
            </a:r>
          </a:p>
          <a:p>
            <a:pPr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Регистрирующее устройство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7"/>
          </a:xfr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регистрации полезного сигнала используют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монитор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10468"/>
            <a:ext cx="3655910" cy="3655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485659" cy="33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edtehnikaspb.ru/images/stories/medical/electrocard/f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84" y="3356992"/>
            <a:ext cx="3892441" cy="33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17671"/>
            <a:ext cx="64807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электрокардиографов.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Одноканальные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Cовременные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одноканальные электрокардиографы наделены следующими качествами: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незначительный вес – от 800-900 гр.;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осуществляется на специальной термобумаге посредством встроенного в данный прибор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минипринтера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управлении одноканальный электрокардиограф прост;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диагноза происходит в автоматическом режиме, во время работы аппарата;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экране сенсорного монитора можно наблюдать пульс;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одноканальный электрокардиограф может работать при помощи аккумулятора, путем включения в сет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455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edmarket72.ru/upload/iblock/0fb/0fbc3a77daa409f0d67f302d888c290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4602480" cy="24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Трехканальные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комплектации этого вида электрокардиографов обусловили его характеристики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автоматические расчеты в аспекте основных показателей ЭКГ. Нет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высокому разрешению вмонтированного термопринтера, помимо данных о произведенном обследовании, есть возможность печатать факультативную информацию: ФИО, возраст пациента, иные сведение, разновидность электрофильтра, уровень увеличения амплитуды ЭКГ, показания пульса.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дополнительных функций реально отследить погрешности ЭКГ, сердцебиения.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параметры.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переноса полученных данных с электрокардиографа на компьютер, для проведения дополнительных изучений, расчетов.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техобслуживании минимальна.</a:t>
            </a:r>
          </a:p>
        </p:txBody>
      </p:sp>
    </p:spTree>
    <p:extLst>
      <p:ext uri="{BB962C8B-B14F-4D97-AF65-F5344CB8AC3E}">
        <p14:creationId xmlns:p14="http://schemas.microsoft.com/office/powerpoint/2010/main" val="2054298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emed.ru/netcat_files/82/37/FX_7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36" y="3068960"/>
            <a:ext cx="3049064" cy="3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8847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Шестиканальные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устройство имеет более широкую область применения. Его эксплуатируют сотрудники МЧС, военные госпитали, службы скорой помощи, государственные и частные клиники.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D1D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b="1" i="1" dirty="0">
                <a:solidFill>
                  <a:srgbClr val="0D1D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электрокардиографа: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сохранять значительное число ЭКГ – около 1000. Достигается благодаря наличию жесткого диска, объем которого стартует от 10 Гб.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аккумулятора позволяет данному прибору снимать до 150 ЭКГ без подзарядки.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скорость печати бумаги, чем в одно-, трехканальных электрокардиографах.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Распечатывание результатов снятой ЭКГ прибор осуществляет автоматически.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бумаги, что применяется для печати, может быть различным, что возможно благодаря наличию специальных фиксаторов.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функциональном состоянии прибора: уровень заряда аккумулятора, оповещение об отсоединении электродов, состояние памяти, извещение об окончании бумаги выводиться на экран его монитора путем выполнения несложных команд.</a:t>
            </a:r>
          </a:p>
        </p:txBody>
      </p:sp>
    </p:spTree>
    <p:extLst>
      <p:ext uri="{BB962C8B-B14F-4D97-AF65-F5344CB8AC3E}">
        <p14:creationId xmlns:p14="http://schemas.microsoft.com/office/powerpoint/2010/main" val="57330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46" y="539068"/>
            <a:ext cx="6552727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Электроэнцефалография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(ЭЭГ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)–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регистрация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биоэлектрической активности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головного мозга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43" y="852611"/>
            <a:ext cx="11525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396" y="852611"/>
            <a:ext cx="1075678" cy="72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05" y="1600323"/>
            <a:ext cx="1316195" cy="6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145" y="4149080"/>
            <a:ext cx="655272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39471D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Электромиография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(ЭМГ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)–регистрация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биоэлектрической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активности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мышц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3" y="3980704"/>
            <a:ext cx="2373546" cy="19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0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Виды современных электрокардиограф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657600" cy="41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57" y="188640"/>
            <a:ext cx="89141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Двенадцатиканальные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аппарата следующие: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обширные возможности в аспекте памяти. За один сеанс можно сделать запись, продолжительность которой будет превышать 60 минут.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прибором производится посредством компьютера, что позволяет вносить нужные данные о пациенте, распечатывать эту информацию, отправлять ее по факсу.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жизненно необходимых показателей: пульс, аритмия, отклонения от нормы в аспекте каждого отведения. Норму реально задавать в индивидуальном порядке для каждого пациента. При наличии погрешностей прибор будет выдавать определенные звуки.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детального отчета.</a:t>
            </a:r>
          </a:p>
        </p:txBody>
      </p:sp>
    </p:spTree>
    <p:extLst>
      <p:ext uri="{BB962C8B-B14F-4D97-AF65-F5344CB8AC3E}">
        <p14:creationId xmlns:p14="http://schemas.microsoft.com/office/powerpoint/2010/main" val="35235132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764704"/>
            <a:ext cx="8352928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r>
              <a:rPr lang="ru-RU" sz="4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8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внимание !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549275"/>
            <a:ext cx="685165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smtClean="0"/>
              <a:t> </a:t>
            </a:r>
            <a:r>
              <a:rPr lang="ru-RU" sz="1800" b="1" smtClean="0"/>
              <a:t>ПОКAЗAТЕЛИ ЭЛЕКТРОКAРДИОГРAММЫ В НОРМЕ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Зубцы и             амплитуда                   продолжительность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интервалы              mv                                    секунды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________________________________________________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ЗУБЦЫ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P                        0,05-0.25                                 0,03 max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Q                       0,00-0.20                                  0,03 max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</a:t>
            </a:r>
            <a:r>
              <a:rPr lang="en-US" sz="1800" b="1" smtClean="0"/>
              <a:t>R      </a:t>
            </a:r>
            <a:r>
              <a:rPr lang="ru-RU" sz="1800" b="1" smtClean="0"/>
              <a:t>                </a:t>
            </a:r>
            <a:r>
              <a:rPr lang="en-US" sz="1800" b="1" smtClean="0"/>
              <a:t> </a:t>
            </a:r>
            <a:r>
              <a:rPr lang="ru-RU" sz="1800" b="1" smtClean="0"/>
              <a:t> </a:t>
            </a:r>
            <a:r>
              <a:rPr lang="en-US" sz="1800" b="1" smtClean="0"/>
              <a:t>0,30-1.60  </a:t>
            </a:r>
            <a:r>
              <a:rPr lang="ru-RU" sz="1800" b="1" smtClean="0"/>
              <a:t>                             </a:t>
            </a:r>
            <a:r>
              <a:rPr lang="en-US" sz="1800" b="1" smtClean="0"/>
              <a:t>  0,03 max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smtClean="0"/>
              <a:t>   S     </a:t>
            </a:r>
            <a:r>
              <a:rPr lang="ru-RU" sz="1800" b="1" smtClean="0"/>
              <a:t>                   </a:t>
            </a:r>
            <a:r>
              <a:rPr lang="en-US" sz="1800" b="1" smtClean="0"/>
              <a:t>0,00-0,03    </a:t>
            </a:r>
            <a:r>
              <a:rPr lang="ru-RU" sz="1800" b="1" smtClean="0"/>
              <a:t>                             </a:t>
            </a:r>
            <a:r>
              <a:rPr lang="en-US" sz="1800" b="1" smtClean="0"/>
              <a:t> 0,03 max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smtClean="0"/>
              <a:t>   T     </a:t>
            </a:r>
            <a:r>
              <a:rPr lang="ru-RU" sz="1800" b="1" smtClean="0"/>
              <a:t>                 </a:t>
            </a:r>
            <a:r>
              <a:rPr lang="en-US" sz="1800" b="1" smtClean="0"/>
              <a:t> </a:t>
            </a:r>
            <a:r>
              <a:rPr lang="ru-RU" sz="1800" b="1" smtClean="0"/>
              <a:t> </a:t>
            </a:r>
            <a:r>
              <a:rPr lang="en-US" sz="1800" b="1" smtClean="0"/>
              <a:t>0,25-0.60    </a:t>
            </a:r>
            <a:r>
              <a:rPr lang="ru-RU" sz="1800" b="1" smtClean="0"/>
              <a:t>                             </a:t>
            </a:r>
            <a:r>
              <a:rPr lang="en-US" sz="1800" b="1" smtClean="0"/>
              <a:t> 0</a:t>
            </a:r>
            <a:r>
              <a:rPr lang="ru-RU" sz="1800" b="1" smtClean="0"/>
              <a:t>,</a:t>
            </a:r>
            <a:r>
              <a:rPr lang="en-US" sz="1800" b="1" smtClean="0"/>
              <a:t>25-0</a:t>
            </a:r>
            <a:r>
              <a:rPr lang="ru-RU" sz="1800" b="1" smtClean="0"/>
              <a:t>,</a:t>
            </a:r>
            <a:r>
              <a:rPr lang="en-US" sz="1800" b="1" smtClean="0"/>
              <a:t>60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smtClean="0"/>
              <a:t>   </a:t>
            </a:r>
            <a:endParaRPr lang="ru-RU" sz="18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ИНТЕРВАЛЫ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</a:t>
            </a:r>
            <a:r>
              <a:rPr lang="en-US" sz="1800" b="1" smtClean="0"/>
              <a:t>PQ                   </a:t>
            </a:r>
            <a:r>
              <a:rPr lang="ru-RU" sz="1800" b="1" smtClean="0"/>
              <a:t>                                                   </a:t>
            </a:r>
            <a:r>
              <a:rPr lang="en-US" sz="1800" b="1" smtClean="0"/>
              <a:t> 0,12-0,20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smtClean="0"/>
              <a:t>   </a:t>
            </a:r>
            <a:r>
              <a:rPr lang="ru-RU" sz="1800" b="1" smtClean="0"/>
              <a:t>QRS                                                                     0,06-0,09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QRST                                                                   0,30-0,49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ST                                                                        0,10-0,15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  RR                                                                       0,70-1,00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smtClean="0"/>
              <a:t>__________________ 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2054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640960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39471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Электрокардиография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графическая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запись электрических  потенциалов, меняющихся с течением времени и обусловленных  работой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сердца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m7-tub-ru.yandex.net/i?id=241008413-42-72&amp;n=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1" y="3446935"/>
            <a:ext cx="3725763" cy="316296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 descr="зубцы и интервалы на ЭКГ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02" y="3588257"/>
            <a:ext cx="4608512" cy="288032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630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4"/>
          <p:cNvSpPr txBox="1">
            <a:spLocks noChangeArrowheads="1"/>
          </p:cNvSpPr>
          <p:nvPr/>
        </p:nvSpPr>
        <p:spPr bwMode="auto">
          <a:xfrm>
            <a:off x="127885" y="1131550"/>
            <a:ext cx="8928992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4400" dirty="0" smtClean="0">
                <a:latin typeface="Times New Roman" pitchFamily="18" charset="0"/>
              </a:rPr>
              <a:t>1. </a:t>
            </a:r>
            <a:r>
              <a:rPr lang="ru-RU" sz="4400" b="1" dirty="0" smtClean="0">
                <a:latin typeface="Times New Roman" pitchFamily="18" charset="0"/>
              </a:rPr>
              <a:t>Потенциал действия </a:t>
            </a:r>
            <a:r>
              <a:rPr lang="ru-RU" sz="4400" b="1" dirty="0" err="1" smtClean="0">
                <a:latin typeface="Times New Roman" pitchFamily="18" charset="0"/>
              </a:rPr>
              <a:t>кардиомиоцитов</a:t>
            </a:r>
            <a:r>
              <a:rPr lang="ru-RU" sz="4400" b="1" dirty="0" smtClean="0">
                <a:latin typeface="Times New Roman" pitchFamily="18" charset="0"/>
              </a:rPr>
              <a:t> (ПД)</a:t>
            </a:r>
            <a:endParaRPr lang="ru-RU" sz="4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4"/>
          <p:cNvSpPr txBox="1">
            <a:spLocks noChangeArrowheads="1"/>
          </p:cNvSpPr>
          <p:nvPr/>
        </p:nvSpPr>
        <p:spPr bwMode="auto">
          <a:xfrm>
            <a:off x="127885" y="226270"/>
            <a:ext cx="8928992" cy="243143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/>
              <a:t/>
            </a:r>
            <a:br>
              <a:rPr lang="en-US" sz="2800" dirty="0"/>
            </a:br>
            <a:r>
              <a:rPr lang="ru-RU" sz="2800" dirty="0" smtClean="0">
                <a:latin typeface="Times New Roman" pitchFamily="18" charset="0"/>
              </a:rPr>
              <a:t>Клетка живого организма имеет два состояния: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покой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возбуждение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82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2187</Words>
  <Application>Microsoft Office PowerPoint</Application>
  <PresentationFormat>Экран (4:3)</PresentationFormat>
  <Paragraphs>639</Paragraphs>
  <Slides>62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Тема Office</vt:lpstr>
      <vt:lpstr>Формула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положения теории Эйтховена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Блок-схема электрокардиографа</vt:lpstr>
      <vt:lpstr>Блок отведений- с помощью специальных электродов разность потенциалов со стандартных отведений, через блок отведений попадает в дифференциальный усилитель </vt:lpstr>
      <vt:lpstr>Дифференциальный усилитель-  1. Гасит помехи (электромагнитные поля радио и телевидения, аппаратов УВЧ,  сотовой связи и т. п.) 2. Усиливает полезный сигнал, идущий от сердца.</vt:lpstr>
      <vt:lpstr>Усилитель напряжения низкой частоты (УНЧ)</vt:lpstr>
      <vt:lpstr>Усилитель мощности</vt:lpstr>
      <vt:lpstr>Блок калибровки</vt:lpstr>
      <vt:lpstr>Регистрирующее 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Андрей</cp:lastModifiedBy>
  <cp:revision>371</cp:revision>
  <dcterms:created xsi:type="dcterms:W3CDTF">2013-12-07T14:31:49Z</dcterms:created>
  <dcterms:modified xsi:type="dcterms:W3CDTF">2018-11-04T11:54:30Z</dcterms:modified>
</cp:coreProperties>
</file>