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70" r:id="rId8"/>
    <p:sldId id="266" r:id="rId9"/>
    <p:sldId id="263" r:id="rId10"/>
    <p:sldId id="268" r:id="rId11"/>
    <p:sldId id="287" r:id="rId12"/>
    <p:sldId id="267" r:id="rId13"/>
    <p:sldId id="286" r:id="rId14"/>
    <p:sldId id="288" r:id="rId15"/>
    <p:sldId id="285" r:id="rId16"/>
    <p:sldId id="273" r:id="rId17"/>
    <p:sldId id="276" r:id="rId18"/>
    <p:sldId id="289" r:id="rId19"/>
    <p:sldId id="277" r:id="rId20"/>
    <p:sldId id="290" r:id="rId21"/>
    <p:sldId id="280" r:id="rId22"/>
    <p:sldId id="291" r:id="rId23"/>
    <p:sldId id="281" r:id="rId24"/>
    <p:sldId id="282" r:id="rId25"/>
    <p:sldId id="283" r:id="rId26"/>
    <p:sldId id="293" r:id="rId27"/>
    <p:sldId id="284" r:id="rId28"/>
    <p:sldId id="275" r:id="rId29"/>
    <p:sldId id="299" r:id="rId30"/>
    <p:sldId id="300" r:id="rId31"/>
    <p:sldId id="301" r:id="rId32"/>
    <p:sldId id="302" r:id="rId33"/>
    <p:sldId id="274" r:id="rId34"/>
    <p:sldId id="265" r:id="rId35"/>
    <p:sldId id="297" r:id="rId36"/>
    <p:sldId id="303" r:id="rId37"/>
    <p:sldId id="295" r:id="rId38"/>
    <p:sldId id="298" r:id="rId39"/>
    <p:sldId id="30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136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22.11.2020</a:t>
            </a:fld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22.11.2020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791"/>
            <a:ext cx="7848871" cy="4032449"/>
          </a:xfrm>
        </p:spPr>
        <p:txBody>
          <a:bodyPr/>
          <a:lstStyle/>
          <a:p>
            <a:r>
              <a:rPr lang="ru-RU" sz="4400" b="1" dirty="0" smtClean="0"/>
              <a:t>Лекция.</a:t>
            </a:r>
            <a:br>
              <a:rPr lang="ru-RU" sz="4400" b="1" dirty="0" smtClean="0"/>
            </a:br>
            <a:r>
              <a:rPr lang="ru-RU" sz="4400" b="1" dirty="0"/>
              <a:t>Биоэтика как новая идеология современной биомедицины и общественного здравоохранения</a:t>
            </a:r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6021288"/>
            <a:ext cx="6461760" cy="64807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Старший преподаватель кафедры философии </a:t>
            </a:r>
            <a:r>
              <a:rPr lang="ru-RU" dirty="0" err="1" smtClean="0"/>
              <a:t>Н.В.Балышева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78" y="0"/>
            <a:ext cx="3634967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3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Предмет биоэтики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«ШИРОКИЙ» ПОДХОД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П</a:t>
            </a:r>
            <a:r>
              <a:rPr lang="ru-RU" b="1" dirty="0" smtClean="0"/>
              <a:t>редметом </a:t>
            </a:r>
            <a:r>
              <a:rPr lang="ru-RU" b="1" dirty="0"/>
              <a:t>биоэтики </a:t>
            </a:r>
            <a:r>
              <a:rPr lang="ru-RU" b="1" dirty="0" smtClean="0"/>
              <a:t>считается </a:t>
            </a:r>
            <a:r>
              <a:rPr lang="ru-RU" b="1" dirty="0"/>
              <a:t>совокупность этических проблем, связанных с отношением ко всему </a:t>
            </a:r>
            <a:r>
              <a:rPr lang="ru-RU" b="1" dirty="0" smtClean="0"/>
              <a:t>живому и возникающих в связи с угрозами сохранения жизни</a:t>
            </a:r>
          </a:p>
          <a:p>
            <a:r>
              <a:rPr lang="ru-RU" b="1" dirty="0" smtClean="0"/>
              <a:t>В данном контексте биоэтике больше воспринимается как особый вариант </a:t>
            </a:r>
            <a:r>
              <a:rPr lang="ru-RU" b="1" dirty="0"/>
              <a:t>экологической этики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«УЗКИЙ» ПОДХОД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П</a:t>
            </a:r>
            <a:r>
              <a:rPr lang="ru-RU" b="1" dirty="0" smtClean="0"/>
              <a:t>редметом </a:t>
            </a:r>
            <a:r>
              <a:rPr lang="ru-RU" b="1" dirty="0"/>
              <a:t>биоэтики считается</a:t>
            </a:r>
            <a:r>
              <a:rPr lang="ru-RU" b="1" dirty="0" smtClean="0"/>
              <a:t> </a:t>
            </a:r>
            <a:r>
              <a:rPr lang="ru-RU" b="1" dirty="0"/>
              <a:t>совокупность этических проблем, связанных с  </a:t>
            </a:r>
            <a:r>
              <a:rPr lang="ru-RU" b="1" dirty="0" smtClean="0"/>
              <a:t>защитой жизни и прав человека и возникающих в связи с развитием биомедицинских технологий</a:t>
            </a:r>
          </a:p>
          <a:p>
            <a:r>
              <a:rPr lang="ru-RU" b="1" dirty="0"/>
              <a:t>В данном контексте биоэтике больше воспринимается как особый вариант </a:t>
            </a:r>
            <a:r>
              <a:rPr lang="ru-RU" b="1" dirty="0" smtClean="0"/>
              <a:t>биомедицинской этики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4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Определение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ru-RU" b="1" u="sng" dirty="0"/>
              <a:t>Биоэтика – дисциплина, изучающая моральные проблемы современной </a:t>
            </a:r>
            <a:r>
              <a:rPr lang="ru-RU" b="1" u="sng" dirty="0" smtClean="0"/>
              <a:t>биомедицины</a:t>
            </a:r>
            <a:r>
              <a:rPr lang="ru-RU" b="1" u="sng" dirty="0"/>
              <a:t>, возникающие в связи с </a:t>
            </a:r>
            <a:r>
              <a:rPr lang="ru-RU" b="1" u="sng" dirty="0" smtClean="0"/>
              <a:t>развитием </a:t>
            </a:r>
            <a:r>
              <a:rPr lang="ru-RU" b="1" u="sng" dirty="0"/>
              <a:t>медико-биологических наук и применением новейших биомедицинских </a:t>
            </a:r>
            <a:r>
              <a:rPr lang="ru-RU" b="1" u="sng" dirty="0" smtClean="0"/>
              <a:t>технологий.</a:t>
            </a:r>
          </a:p>
          <a:p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42095"/>
            <a:ext cx="5040559" cy="335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8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868144" cy="778098"/>
          </a:xfrm>
        </p:spPr>
        <p:txBody>
          <a:bodyPr/>
          <a:lstStyle/>
          <a:p>
            <a:pPr algn="ctr"/>
            <a:r>
              <a:rPr lang="ru-RU" sz="3600" b="1" dirty="0" smtClean="0"/>
              <a:t>Специфика биоэтики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6876256" cy="5688632"/>
          </a:xfrm>
        </p:spPr>
        <p:txBody>
          <a:bodyPr/>
          <a:lstStyle/>
          <a:p>
            <a:r>
              <a:rPr lang="ru-RU" b="1" dirty="0" smtClean="0"/>
              <a:t>Глобализация: обсуждение вопросов, связанных с отношением к жизни и последствиями возможных манипуляций жизнью с помощью современной биомедицины</a:t>
            </a:r>
          </a:p>
          <a:p>
            <a:pPr lvl="0"/>
            <a:r>
              <a:rPr lang="ru-RU" b="1" dirty="0" smtClean="0"/>
              <a:t>Междисциплинарность: в обсуждении участвуют представители различных сфер (врачи</a:t>
            </a:r>
            <a:r>
              <a:rPr lang="ru-RU" b="1" dirty="0"/>
              <a:t>, </a:t>
            </a:r>
            <a:r>
              <a:rPr lang="ru-RU" b="1" dirty="0" smtClean="0"/>
              <a:t>юристы, </a:t>
            </a:r>
            <a:r>
              <a:rPr lang="ru-RU" b="1" dirty="0"/>
              <a:t>философы, религиозные деятели, психологи, </a:t>
            </a:r>
            <a:r>
              <a:rPr lang="ru-RU" b="1" dirty="0" smtClean="0"/>
              <a:t>политики и другие)</a:t>
            </a:r>
          </a:p>
          <a:p>
            <a:pPr lvl="0"/>
            <a:r>
              <a:rPr lang="ru-RU" b="1" dirty="0" smtClean="0"/>
              <a:t>Дискуссионность: при обсуждении высказываются либеральная и консервативная точки зрения</a:t>
            </a:r>
          </a:p>
          <a:p>
            <a:pPr lvl="0"/>
            <a:r>
              <a:rPr lang="ru-RU" b="1" dirty="0" smtClean="0"/>
              <a:t>Гласность: обсуждение ведется открыто</a:t>
            </a:r>
          </a:p>
          <a:p>
            <a:pPr lvl="0"/>
            <a:r>
              <a:rPr lang="ru-RU" b="1" dirty="0" smtClean="0"/>
              <a:t>Общественный интерес: вовлечены различные слои общества</a:t>
            </a:r>
          </a:p>
          <a:p>
            <a:pPr lvl="0"/>
            <a:r>
              <a:rPr lang="ru-RU" b="1" dirty="0" smtClean="0"/>
              <a:t>Расстановка приоритетов: защита жизни и прав человека в условиях современной биомедицины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0"/>
            <a:ext cx="2235695" cy="20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2050877"/>
            <a:ext cx="1803647" cy="259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084" y="4649464"/>
            <a:ext cx="1398939" cy="220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3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88224" cy="1143000"/>
          </a:xfrm>
        </p:spPr>
        <p:txBody>
          <a:bodyPr/>
          <a:lstStyle/>
          <a:p>
            <a:pPr algn="ctr"/>
            <a:r>
              <a:rPr lang="ru-RU" sz="3600" b="1" dirty="0" smtClean="0"/>
              <a:t>Направления развития биоэтики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6300192" cy="4988024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dirty="0"/>
              <a:t>Во-первых, </a:t>
            </a:r>
            <a:r>
              <a:rPr lang="ru-RU" sz="2600" b="1" dirty="0" smtClean="0"/>
              <a:t>биоэтика - </a:t>
            </a:r>
            <a:r>
              <a:rPr lang="ru-RU" sz="2600" b="1" dirty="0"/>
              <a:t>это </a:t>
            </a:r>
            <a:r>
              <a:rPr lang="ru-RU" sz="2600" b="1" dirty="0" err="1"/>
              <a:t>мультидисциплинарная</a:t>
            </a:r>
            <a:r>
              <a:rPr lang="ru-RU" sz="2600" b="1" dirty="0"/>
              <a:t> область научных исследований  условий и последствий научно-технического прогресса в биомедицине. </a:t>
            </a:r>
          </a:p>
          <a:p>
            <a:r>
              <a:rPr lang="ru-RU" sz="2600" b="1" dirty="0"/>
              <a:t>Во-вторых, </a:t>
            </a:r>
            <a:r>
              <a:rPr lang="ru-RU" sz="2600" b="1" dirty="0" smtClean="0"/>
              <a:t>биоэтика - </a:t>
            </a:r>
            <a:r>
              <a:rPr lang="ru-RU" sz="2600" b="1" dirty="0"/>
              <a:t>это сфера </a:t>
            </a:r>
            <a:r>
              <a:rPr lang="ru-RU" sz="2600" b="1" dirty="0" smtClean="0"/>
              <a:t>образовательной </a:t>
            </a:r>
            <a:r>
              <a:rPr lang="ru-RU" sz="2600" b="1" dirty="0"/>
              <a:t>деятельности. </a:t>
            </a:r>
            <a:r>
              <a:rPr lang="ru-RU" sz="2600" b="1" dirty="0" smtClean="0"/>
              <a:t>Биоэтика преподается в колледжах и университетах на медицинских, биологических, философских, богословских и других факультетах.</a:t>
            </a:r>
          </a:p>
          <a:p>
            <a:r>
              <a:rPr lang="ru-RU" sz="2600" b="1" dirty="0"/>
              <a:t>В-третьих, </a:t>
            </a:r>
            <a:r>
              <a:rPr lang="ru-RU" sz="2600" b="1" dirty="0" smtClean="0"/>
              <a:t>биоэтика - </a:t>
            </a:r>
            <a:r>
              <a:rPr lang="ru-RU" sz="2600" b="1" dirty="0"/>
              <a:t>это </a:t>
            </a:r>
            <a:r>
              <a:rPr lang="ru-RU" sz="2600" b="1" dirty="0" smtClean="0"/>
              <a:t>развивающийся </a:t>
            </a:r>
            <a:r>
              <a:rPr lang="ru-RU" sz="2600" b="1" dirty="0"/>
              <a:t>социальный </a:t>
            </a:r>
            <a:r>
              <a:rPr lang="ru-RU" sz="2600" b="1" dirty="0" smtClean="0"/>
              <a:t>институт, в </a:t>
            </a:r>
            <a:r>
              <a:rPr lang="ru-RU" sz="2600" b="1" dirty="0"/>
              <a:t>определенном аспекте </a:t>
            </a:r>
            <a:r>
              <a:rPr lang="ru-RU" sz="2600" b="1" dirty="0" smtClean="0"/>
              <a:t>являющийся </a:t>
            </a:r>
            <a:r>
              <a:rPr lang="ru-RU" sz="2600" b="1" dirty="0"/>
              <a:t>частью правозащитного </a:t>
            </a:r>
            <a:r>
              <a:rPr lang="ru-RU" sz="2600" b="1" dirty="0" smtClean="0"/>
              <a:t>движения.</a:t>
            </a:r>
            <a:endParaRPr lang="ru-RU" sz="2600" b="1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22" y="4452772"/>
            <a:ext cx="2054324" cy="240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586" y="-21946"/>
            <a:ext cx="1726309" cy="238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38" y="2359169"/>
            <a:ext cx="1388757" cy="209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4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825680" cy="1143000"/>
          </a:xfrm>
        </p:spPr>
        <p:txBody>
          <a:bodyPr/>
          <a:lstStyle/>
          <a:p>
            <a:r>
              <a:rPr lang="ru-RU" sz="4000" b="1" dirty="0" smtClean="0"/>
              <a:t>Прикладное значение биоэтики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346908" cy="4800600"/>
          </a:xfrm>
        </p:spPr>
        <p:txBody>
          <a:bodyPr/>
          <a:lstStyle/>
          <a:p>
            <a:r>
              <a:rPr lang="ru-RU" b="1" dirty="0"/>
              <a:t>Прикладное значение биоэтики - </a:t>
            </a:r>
            <a:r>
              <a:rPr lang="ru-RU" b="1" dirty="0" smtClean="0"/>
              <a:t>развитие </a:t>
            </a:r>
            <a:r>
              <a:rPr lang="ru-RU" b="1" dirty="0"/>
              <a:t>системы моральных  и правовых норм, обеспечивающих защиту и безопасность </a:t>
            </a:r>
            <a:r>
              <a:rPr lang="ru-RU" b="1" dirty="0" smtClean="0"/>
              <a:t>человека </a:t>
            </a:r>
            <a:r>
              <a:rPr lang="ru-RU" b="1" dirty="0"/>
              <a:t>в </a:t>
            </a:r>
            <a:r>
              <a:rPr lang="ru-RU" b="1" dirty="0" smtClean="0"/>
              <a:t>условиях современной биомедицины.</a:t>
            </a:r>
            <a:endParaRPr lang="ru-RU" b="1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54301"/>
            <a:ext cx="2337377" cy="206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75502"/>
            <a:ext cx="2504224" cy="208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73756"/>
            <a:ext cx="2337048" cy="184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572" y="4775503"/>
            <a:ext cx="2369840" cy="208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73756"/>
            <a:ext cx="2379005" cy="178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25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Биоэтика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563072" cy="4800600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ru-RU" b="1" u="sng" dirty="0" smtClean="0"/>
              <a:t>Новая </a:t>
            </a:r>
            <a:r>
              <a:rPr lang="ru-RU" b="1" u="sng" dirty="0"/>
              <a:t>философская </a:t>
            </a:r>
            <a:r>
              <a:rPr lang="ru-RU" b="1" u="sng" dirty="0" smtClean="0"/>
              <a:t>энциклопедия</a:t>
            </a:r>
          </a:p>
          <a:p>
            <a:r>
              <a:rPr lang="ru-RU" b="1" dirty="0" smtClean="0"/>
              <a:t>БИОЭТИКА </a:t>
            </a:r>
            <a:r>
              <a:rPr lang="ru-RU" b="1" dirty="0"/>
              <a:t>– область междисциплинарных исследований, направленных на осмысление, обсуждение и разрешение моральных проблем, порожденных новейшими достижениями биомедицинской науки и практикой здравоохранения. Вместе с тем в современном обществе биоэтика выступает и как формирующийся специфический социальный институт, призванный регулировать конфликты и напряжения, возникающие во взаимоотношениях между сферой выработки и применения новых биомедицинских знаний и технологий, с одной стороны, и индивидом и обществом – с другой</a:t>
            </a:r>
            <a:r>
              <a:rPr lang="ru-RU" b="1" dirty="0" smtClean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096" y="0"/>
            <a:ext cx="2564904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0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3298378"/>
          </a:xfrm>
        </p:spPr>
        <p:txBody>
          <a:bodyPr/>
          <a:lstStyle/>
          <a:p>
            <a:pPr algn="r"/>
            <a:r>
              <a:rPr lang="ru-RU" sz="4800" b="1" dirty="0" smtClean="0"/>
              <a:t>Вопросы </a:t>
            </a:r>
            <a:r>
              <a:rPr lang="ru-RU" sz="4800" b="1" dirty="0"/>
              <a:t>2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Предпосылки </a:t>
            </a:r>
            <a:r>
              <a:rPr lang="ru-RU" sz="4800" b="1" dirty="0"/>
              <a:t>развития биоэтики</a:t>
            </a:r>
            <a:br>
              <a:rPr lang="ru-RU" sz="4800" b="1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852936"/>
            <a:ext cx="3810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/>
              <a:t>Развитие </a:t>
            </a:r>
            <a:r>
              <a:rPr lang="ru-RU" sz="4000" b="1" i="1" dirty="0"/>
              <a:t>идеологии  экологического движения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20 </a:t>
            </a:r>
            <a:r>
              <a:rPr lang="ru-RU" sz="2400" b="1" dirty="0" smtClean="0"/>
              <a:t>век - это </a:t>
            </a:r>
            <a:r>
              <a:rPr lang="ru-RU" sz="2400" b="1" dirty="0"/>
              <a:t>век научно-технического прогресса, который породил не только несметное количество благ для  человечества, но и угрозы самому его существованию и среде его </a:t>
            </a:r>
            <a:r>
              <a:rPr lang="ru-RU" sz="2400" b="1" dirty="0" smtClean="0"/>
              <a:t>обитания</a:t>
            </a:r>
          </a:p>
          <a:p>
            <a:r>
              <a:rPr lang="ru-RU" sz="2400" b="1" dirty="0" smtClean="0"/>
              <a:t>Идеология экологического движения преследует цель </a:t>
            </a:r>
            <a:r>
              <a:rPr lang="ru-RU" sz="2400" b="1" dirty="0"/>
              <a:t>- заставить человека задуматься о последствиях своей </a:t>
            </a:r>
            <a:r>
              <a:rPr lang="ru-RU" sz="2400" b="1" dirty="0" smtClean="0"/>
              <a:t>деятельности</a:t>
            </a:r>
            <a:r>
              <a:rPr lang="ru-RU" sz="2400" b="1" dirty="0"/>
              <a:t> </a:t>
            </a:r>
            <a:r>
              <a:rPr lang="ru-RU" sz="2400" b="1" dirty="0" smtClean="0"/>
              <a:t>и предотвратить возможные негативные последствия</a:t>
            </a:r>
          </a:p>
          <a:p>
            <a:r>
              <a:rPr lang="ru-RU" sz="2400" b="1" dirty="0"/>
              <a:t>Влияние экологического мышления </a:t>
            </a:r>
            <a:r>
              <a:rPr lang="ru-RU" sz="2400" b="1" dirty="0" smtClean="0"/>
              <a:t>в сфере медицины актуализировалось </a:t>
            </a:r>
            <a:r>
              <a:rPr lang="ru-RU" sz="2400" b="1" dirty="0"/>
              <a:t>в связи с </a:t>
            </a:r>
            <a:r>
              <a:rPr lang="ru-RU" sz="2400" b="1" dirty="0" smtClean="0"/>
              <a:t>угрозой неблагоприятных последствий внедрения новых биомедицинских технологий для человека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1479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266" cy="1036637"/>
          </a:xfrm>
        </p:spPr>
        <p:txBody>
          <a:bodyPr/>
          <a:lstStyle/>
          <a:p>
            <a:r>
              <a:rPr lang="ru-RU" b="1" dirty="0" err="1" smtClean="0"/>
              <a:t>Талидомидовая</a:t>
            </a:r>
            <a:r>
              <a:rPr lang="ru-RU" b="1" dirty="0" smtClean="0"/>
              <a:t> катастрофа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halidom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275"/>
            <a:ext cx="8459466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63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/>
              <a:t>Развитие медицинской </a:t>
            </a:r>
            <a:r>
              <a:rPr lang="ru-RU" sz="4000" b="1" i="1" dirty="0"/>
              <a:t>науки и </a:t>
            </a:r>
            <a:r>
              <a:rPr lang="ru-RU" sz="4000" b="1" i="1" dirty="0" smtClean="0"/>
              <a:t>практики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48006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20 век ознаменовался выходом медицины на новый уровень</a:t>
            </a:r>
          </a:p>
          <a:p>
            <a:r>
              <a:rPr lang="ru-RU" b="1" dirty="0"/>
              <a:t>Р</a:t>
            </a:r>
            <a:r>
              <a:rPr lang="ru-RU" b="1" dirty="0" smtClean="0"/>
              <a:t>азвитие медико-биологических наук </a:t>
            </a:r>
            <a:r>
              <a:rPr lang="ru-RU" b="1" dirty="0"/>
              <a:t>– </a:t>
            </a:r>
            <a:r>
              <a:rPr lang="ru-RU" b="1" dirty="0" smtClean="0"/>
              <a:t>генетики, </a:t>
            </a:r>
            <a:r>
              <a:rPr lang="ru-RU" b="1" dirty="0" err="1" smtClean="0"/>
              <a:t>геномики</a:t>
            </a:r>
            <a:r>
              <a:rPr lang="ru-RU" b="1" dirty="0" smtClean="0"/>
              <a:t>, цитологии, эмбриологии, иммунологии </a:t>
            </a:r>
            <a:r>
              <a:rPr lang="ru-RU" b="1" dirty="0"/>
              <a:t>и </a:t>
            </a:r>
            <a:r>
              <a:rPr lang="ru-RU" b="1" dirty="0" smtClean="0"/>
              <a:t>др., изменили представления о болезни и открыли </a:t>
            </a:r>
            <a:r>
              <a:rPr lang="ru-RU" b="1" dirty="0"/>
              <a:t>новые перспективы в лечении </a:t>
            </a:r>
            <a:r>
              <a:rPr lang="ru-RU" b="1" dirty="0" smtClean="0"/>
              <a:t>ранее неизлечимых болезней</a:t>
            </a:r>
          </a:p>
          <a:p>
            <a:r>
              <a:rPr lang="ru-RU" b="1" dirty="0" smtClean="0"/>
              <a:t>Граница </a:t>
            </a:r>
            <a:r>
              <a:rPr lang="ru-RU" b="1" dirty="0"/>
              <a:t>между экспериментальной и практической медициной стала условной</a:t>
            </a:r>
            <a:endParaRPr lang="ru-RU" b="1" dirty="0" smtClean="0"/>
          </a:p>
          <a:p>
            <a:r>
              <a:rPr lang="ru-RU" b="1" dirty="0" smtClean="0"/>
              <a:t>Началось широкое применение </a:t>
            </a:r>
            <a:r>
              <a:rPr lang="ru-RU" b="1" dirty="0"/>
              <a:t>биомедицинских </a:t>
            </a:r>
            <a:r>
              <a:rPr lang="ru-RU" b="1" dirty="0" smtClean="0"/>
              <a:t>технологий: трансплантация органов и тканей, </a:t>
            </a:r>
            <a:r>
              <a:rPr lang="ru-RU" b="1" dirty="0"/>
              <a:t>реанимация, искусственное оплодотворение и др</a:t>
            </a:r>
            <a:r>
              <a:rPr lang="ru-RU" b="1" dirty="0" smtClean="0"/>
              <a:t>.</a:t>
            </a:r>
          </a:p>
          <a:p>
            <a:r>
              <a:rPr lang="ru-RU" b="1" dirty="0"/>
              <a:t>Эти достижения не только обострили традиционные этические проблемы в медицине, но и породили </a:t>
            </a:r>
            <a:r>
              <a:rPr lang="ru-RU" b="1" dirty="0" smtClean="0"/>
              <a:t>новые этико-правовые дилеммы </a:t>
            </a:r>
          </a:p>
          <a:p>
            <a:r>
              <a:rPr lang="ru-RU" b="1" dirty="0" smtClean="0"/>
              <a:t>Возникла </a:t>
            </a:r>
            <a:r>
              <a:rPr lang="ru-RU" b="1" dirty="0"/>
              <a:t>необходимость и потребность осмысления и нравственной оценки </a:t>
            </a:r>
            <a:r>
              <a:rPr lang="ru-RU" b="1" dirty="0" smtClean="0"/>
              <a:t>сложившейся ситуации </a:t>
            </a:r>
            <a:r>
              <a:rPr lang="ru-RU" b="1" dirty="0"/>
              <a:t>в сфере биологии и </a:t>
            </a:r>
            <a:r>
              <a:rPr lang="ru-RU" b="1" dirty="0" smtClean="0"/>
              <a:t>медицины</a:t>
            </a:r>
            <a:endParaRPr lang="ru-RU" b="1" dirty="0"/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5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План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ru-RU" sz="3600" b="1" dirty="0" smtClean="0"/>
              <a:t>Предмет и специфика биоэтики</a:t>
            </a:r>
            <a:endParaRPr lang="en-US" sz="3600" b="1" dirty="0" smtClean="0"/>
          </a:p>
          <a:p>
            <a:pPr marL="571500" indent="-457200">
              <a:buFont typeface="+mj-lt"/>
              <a:buAutoNum type="arabicPeriod"/>
            </a:pPr>
            <a:r>
              <a:rPr lang="ru-RU" sz="3600" b="1" dirty="0" smtClean="0"/>
              <a:t>Предпосылки развития биоэтики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3600" b="1" dirty="0" smtClean="0"/>
              <a:t>Основные </a:t>
            </a:r>
            <a:r>
              <a:rPr lang="ru-RU" sz="3600" b="1" dirty="0"/>
              <a:t>международные документы в сфере </a:t>
            </a:r>
            <a:r>
              <a:rPr lang="ru-RU" sz="3600" b="1" dirty="0" smtClean="0"/>
              <a:t>биоэтики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3600" b="1" dirty="0" smtClean="0"/>
              <a:t>Развитие </a:t>
            </a:r>
            <a:r>
              <a:rPr lang="ru-RU" sz="3600" b="1" dirty="0"/>
              <a:t>биоэтики в </a:t>
            </a:r>
            <a:r>
              <a:rPr lang="ru-RU" sz="3600" b="1" dirty="0" smtClean="0"/>
              <a:t>России </a:t>
            </a:r>
          </a:p>
        </p:txBody>
      </p:sp>
    </p:spTree>
    <p:extLst>
      <p:ext uri="{BB962C8B-B14F-4D97-AF65-F5344CB8AC3E}">
        <p14:creationId xmlns:p14="http://schemas.microsoft.com/office/powerpoint/2010/main" val="12956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8460432" cy="2016224"/>
          </a:xfrm>
        </p:spPr>
        <p:txBody>
          <a:bodyPr/>
          <a:lstStyle/>
          <a:p>
            <a:r>
              <a:rPr lang="ru-RU" sz="3000" b="1" dirty="0" smtClean="0"/>
              <a:t>«Казус </a:t>
            </a:r>
            <a:r>
              <a:rPr lang="ru-RU" sz="3000" b="1" dirty="0" err="1" smtClean="0"/>
              <a:t>Кристиана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Барнарда</a:t>
            </a:r>
            <a:r>
              <a:rPr lang="ru-RU" sz="3000" b="1" dirty="0" smtClean="0"/>
              <a:t>»</a:t>
            </a:r>
            <a:br>
              <a:rPr lang="ru-RU" sz="3000" b="1" dirty="0" smtClean="0"/>
            </a:br>
            <a:r>
              <a:rPr lang="ru-RU" sz="3000" b="1" dirty="0" smtClean="0"/>
              <a:t> </a:t>
            </a:r>
            <a:r>
              <a:rPr lang="ru-RU" sz="3000" b="1" dirty="0"/>
              <a:t>3 декабря 1967 г. южноафриканский хирург </a:t>
            </a:r>
            <a:r>
              <a:rPr lang="ru-RU" sz="3000" b="1" dirty="0" err="1"/>
              <a:t>Кристиан</a:t>
            </a:r>
            <a:r>
              <a:rPr lang="ru-RU" sz="3000" b="1" dirty="0"/>
              <a:t> </a:t>
            </a:r>
            <a:r>
              <a:rPr lang="ru-RU" sz="3000" b="1" dirty="0" err="1"/>
              <a:t>Барнард</a:t>
            </a:r>
            <a:r>
              <a:rPr lang="ru-RU" sz="3000" b="1" dirty="0"/>
              <a:t> первым в мире пересадил сердце от одного человека другому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7620000" cy="42679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6" y="2276872"/>
            <a:ext cx="7311225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5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/>
              <a:t>Развитие правозащитного движени</a:t>
            </a:r>
            <a:r>
              <a:rPr lang="ru-RU" sz="4000" b="1" dirty="0" smtClean="0"/>
              <a:t>я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8460432" cy="5256584"/>
          </a:xfrm>
        </p:spPr>
        <p:txBody>
          <a:bodyPr>
            <a:noAutofit/>
          </a:bodyPr>
          <a:lstStyle/>
          <a:p>
            <a:r>
              <a:rPr lang="ru-RU" sz="1800" b="1" dirty="0"/>
              <a:t>До середины 20 века в целом </a:t>
            </a:r>
            <a:r>
              <a:rPr lang="ru-RU" sz="1800" b="1" dirty="0" smtClean="0"/>
              <a:t>считалось, </a:t>
            </a:r>
            <a:r>
              <a:rPr lang="ru-RU" sz="1800" b="1" dirty="0"/>
              <a:t>что во имя </a:t>
            </a:r>
            <a:r>
              <a:rPr lang="ru-RU" sz="1800" b="1" dirty="0" smtClean="0"/>
              <a:t>«блага человечества</a:t>
            </a:r>
            <a:r>
              <a:rPr lang="ru-RU" sz="1800" b="1" dirty="0"/>
              <a:t>» можно почти всегда пожертвовать благом отдельного </a:t>
            </a:r>
            <a:r>
              <a:rPr lang="ru-RU" sz="1800" b="1" dirty="0" smtClean="0"/>
              <a:t>человека, что интересы государства, общества или науки должны превалировать над интересами отдельного человека</a:t>
            </a:r>
          </a:p>
          <a:p>
            <a:r>
              <a:rPr lang="ru-RU" sz="1800" b="1" dirty="0"/>
              <a:t>Развитие концепции прав и свобод человека  стало одним из важнейших показателей извлечения уроков из результатов второй мировой </a:t>
            </a:r>
            <a:r>
              <a:rPr lang="ru-RU" sz="1800" b="1" dirty="0" smtClean="0"/>
              <a:t>войны</a:t>
            </a:r>
            <a:endParaRPr lang="ru-RU" sz="1800" b="1" dirty="0"/>
          </a:p>
          <a:p>
            <a:r>
              <a:rPr lang="ru-RU" sz="1800" b="1" dirty="0" smtClean="0"/>
              <a:t>В Уставе ООН защита </a:t>
            </a:r>
            <a:r>
              <a:rPr lang="ru-RU" sz="1800" b="1" dirty="0"/>
              <a:t>прав человека </a:t>
            </a:r>
            <a:r>
              <a:rPr lang="ru-RU" sz="1800" b="1" dirty="0" smtClean="0"/>
              <a:t>провозглашается основной </a:t>
            </a:r>
            <a:r>
              <a:rPr lang="ru-RU" sz="1800" b="1" dirty="0"/>
              <a:t>целью и руководящим принципом работы Организации Объединенных </a:t>
            </a:r>
            <a:r>
              <a:rPr lang="ru-RU" sz="1800" b="1" dirty="0" smtClean="0"/>
              <a:t>Наций</a:t>
            </a:r>
          </a:p>
          <a:p>
            <a:r>
              <a:rPr lang="ru-RU" sz="1800" b="1" dirty="0" smtClean="0"/>
              <a:t>В 1948 г. ООН приняла базовый документ - Всеобщую декларацию прав человека</a:t>
            </a:r>
          </a:p>
          <a:p>
            <a:r>
              <a:rPr lang="ru-RU" sz="1800" b="1" dirty="0" smtClean="0"/>
              <a:t>Общество осознало, что каждый </a:t>
            </a:r>
            <a:r>
              <a:rPr lang="ru-RU" sz="1800" b="1" dirty="0"/>
              <a:t>человек существует, с одной стороны, как представитель «человечества в целом», а с другой — как конкретный </a:t>
            </a:r>
            <a:r>
              <a:rPr lang="ru-RU" sz="1800" b="1" dirty="0" smtClean="0"/>
              <a:t>индивид, который руководствуется своими собственными, а не общечеловеческими интересами</a:t>
            </a:r>
          </a:p>
          <a:p>
            <a:r>
              <a:rPr lang="ru-RU" sz="1800" b="1" dirty="0" smtClean="0"/>
              <a:t>В условиях современной </a:t>
            </a:r>
            <a:r>
              <a:rPr lang="ru-RU" sz="1800" b="1" dirty="0"/>
              <a:t>биомедицины </a:t>
            </a:r>
            <a:r>
              <a:rPr lang="ru-RU" sz="1800" b="1" dirty="0" smtClean="0"/>
              <a:t>важной задачей стала </a:t>
            </a:r>
            <a:r>
              <a:rPr lang="ru-RU" sz="1800" b="1" dirty="0"/>
              <a:t>защита прав человека при его соприкосновении – вынужденном или добровольном – с медико-биологическими воздействиями и манипуляциями</a:t>
            </a:r>
          </a:p>
        </p:txBody>
      </p:sp>
    </p:spTree>
    <p:extLst>
      <p:ext uri="{BB962C8B-B14F-4D97-AF65-F5344CB8AC3E}">
        <p14:creationId xmlns:p14="http://schemas.microsoft.com/office/powerpoint/2010/main" val="14682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352928" cy="2016224"/>
          </a:xfrm>
        </p:spPr>
        <p:txBody>
          <a:bodyPr/>
          <a:lstStyle/>
          <a:p>
            <a:r>
              <a:rPr lang="ru-RU" altLang="ru-RU" sz="3200" b="1" dirty="0"/>
              <a:t>Нюрнбергский </a:t>
            </a:r>
            <a:r>
              <a:rPr lang="ru-RU" altLang="ru-RU" sz="3200" b="1" dirty="0" smtClean="0"/>
              <a:t>процесс  по делу врачей, проводивших опыты над людьми в концлагерях в Германии в годы Второй мировой войны (09.12.1946 – 20.08.1947 </a:t>
            </a:r>
            <a:r>
              <a:rPr lang="ru-RU" altLang="ru-RU" sz="3200" b="1" dirty="0" err="1" smtClean="0"/>
              <a:t>г.г</a:t>
            </a:r>
            <a:r>
              <a:rPr lang="ru-RU" altLang="ru-RU" sz="3200" b="1" dirty="0" smtClean="0"/>
              <a:t>.)</a:t>
            </a:r>
            <a:endParaRPr lang="ru-RU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24511"/>
            <a:ext cx="7488832" cy="463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5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 smtClean="0"/>
              <a:t>Признание </a:t>
            </a:r>
            <a:r>
              <a:rPr lang="ru-RU" sz="3600" b="1" i="1" dirty="0"/>
              <a:t>в</a:t>
            </a:r>
            <a:r>
              <a:rPr lang="ru-RU" sz="3600" b="1" dirty="0"/>
              <a:t> </a:t>
            </a:r>
            <a:r>
              <a:rPr lang="ru-RU" sz="3600" b="1" i="1" dirty="0"/>
              <a:t>обществе ценностно-</a:t>
            </a:r>
            <a:r>
              <a:rPr lang="ru-RU" sz="3600" b="1" i="1" dirty="0" err="1"/>
              <a:t>мировозренческого</a:t>
            </a:r>
            <a:r>
              <a:rPr lang="ru-RU" sz="3600" b="1" i="1" dirty="0"/>
              <a:t> плюрализма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В середине 20 века общество приняло факт наличия многообразия </a:t>
            </a:r>
            <a:r>
              <a:rPr lang="ru-RU" b="1" dirty="0"/>
              <a:t>различных форм миропонимания и </a:t>
            </a:r>
            <a:r>
              <a:rPr lang="ru-RU" b="1" dirty="0" smtClean="0"/>
              <a:t>признание </a:t>
            </a:r>
            <a:r>
              <a:rPr lang="ru-RU" b="1" dirty="0"/>
              <a:t>равноправия различных ценностных </a:t>
            </a:r>
            <a:r>
              <a:rPr lang="ru-RU" b="1" dirty="0" smtClean="0"/>
              <a:t>установок</a:t>
            </a:r>
          </a:p>
          <a:p>
            <a:r>
              <a:rPr lang="ru-RU" b="1" dirty="0"/>
              <a:t>В современном обществе нет общепризнанных «экспертов» по разрешению моральных проблем</a:t>
            </a:r>
            <a:endParaRPr lang="ru-RU" b="1" dirty="0" smtClean="0"/>
          </a:p>
          <a:p>
            <a:r>
              <a:rPr lang="ru-RU" b="1" dirty="0" smtClean="0"/>
              <a:t>Толерантность </a:t>
            </a:r>
            <a:r>
              <a:rPr lang="ru-RU" b="1" dirty="0"/>
              <a:t>предполагает настроенность на понимание и диалог с другим, признание и уважение его права на </a:t>
            </a:r>
            <a:r>
              <a:rPr lang="ru-RU" b="1" dirty="0" smtClean="0"/>
              <a:t>отличие</a:t>
            </a:r>
          </a:p>
          <a:p>
            <a:r>
              <a:rPr lang="ru-RU" b="1" dirty="0" smtClean="0"/>
              <a:t>В условиях современной биомедицины недостаточно </a:t>
            </a:r>
            <a:r>
              <a:rPr lang="ru-RU" b="1" dirty="0"/>
              <a:t>одностороннего медицинского истолкования телесного благополучия как цели врачевания, необходим диалог медиков с представителями широкого круга общественности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87692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«Казус </a:t>
            </a:r>
            <a:r>
              <a:rPr lang="ru-RU" b="1" dirty="0" smtClean="0"/>
              <a:t>Карен </a:t>
            </a:r>
            <a:r>
              <a:rPr lang="ru-RU" b="1" dirty="0" err="1" smtClean="0"/>
              <a:t>Квинлен</a:t>
            </a:r>
            <a:r>
              <a:rPr lang="ru-RU" b="1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6336704" cy="5132040"/>
          </a:xfrm>
        </p:spPr>
        <p:txBody>
          <a:bodyPr>
            <a:noAutofit/>
          </a:bodyPr>
          <a:lstStyle/>
          <a:p>
            <a:r>
              <a:rPr lang="ru-RU" sz="1800" b="1" dirty="0"/>
              <a:t>У</a:t>
            </a:r>
            <a:r>
              <a:rPr lang="ru-RU" sz="1800" b="1" dirty="0" smtClean="0"/>
              <a:t>никальный </a:t>
            </a:r>
            <a:r>
              <a:rPr lang="ru-RU" sz="1800" b="1" dirty="0"/>
              <a:t>случай клинической медицины, произошедший с американской студенткой Карен </a:t>
            </a:r>
            <a:r>
              <a:rPr lang="ru-RU" sz="1800" b="1" dirty="0" err="1"/>
              <a:t>Квинлен</a:t>
            </a:r>
            <a:r>
              <a:rPr lang="ru-RU" sz="1800" b="1" dirty="0"/>
              <a:t> </a:t>
            </a:r>
            <a:r>
              <a:rPr lang="ru-RU" sz="1800" b="1" dirty="0" smtClean="0"/>
              <a:t>в 70-ые годы 20 века. </a:t>
            </a:r>
            <a:r>
              <a:rPr lang="ru-RU" sz="1800" b="1" dirty="0"/>
              <a:t>Под влиянием алкоголя и ЛСД она потеряла сознание, была доставлена в госпиталь и подключена к аппарату «искусственные легкие-сердце». Через некоторое время медики зафиксировали гибель мозга, но аппаратура не была отключена. Спустя месяц, когда консилиум авторитетных врачей подтвердил необратимость произошедших изменений, а «вегетативное существование» продолжалось лишь за счет аппаратуры, родители девушки попросили отключить аппарат и дать возможность смерти довершить свое дело, а им — похоронить и оплакать свою дочь. Однако администрация госпиталя отказала им, мотивируя это тем, что ни родные, ни врачи, ни сам больной не имеют права решать вопрос жизни и смерти человека. Родители подали в суд, и началось первое в истории медицины судебное разбирательство подобного рода, которое длилось больше года.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949" y="3221739"/>
            <a:ext cx="2554051" cy="361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6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536504" cy="1143000"/>
          </a:xfrm>
        </p:spPr>
        <p:txBody>
          <a:bodyPr/>
          <a:lstStyle/>
          <a:p>
            <a:r>
              <a:rPr lang="ru-RU" sz="3600" b="1" dirty="0" smtClean="0"/>
              <a:t>Коммерциализация медицины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084318"/>
            <a:ext cx="8352928" cy="4657049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До середины 20 века в медицине превалировала </a:t>
            </a:r>
            <a:r>
              <a:rPr lang="ru-RU" b="1" dirty="0" err="1"/>
              <a:t>патерналистическая</a:t>
            </a:r>
            <a:r>
              <a:rPr lang="ru-RU" b="1" dirty="0"/>
              <a:t> модель </a:t>
            </a:r>
            <a:r>
              <a:rPr lang="ru-RU" b="1" dirty="0" smtClean="0"/>
              <a:t>взаимоотношений </a:t>
            </a:r>
            <a:r>
              <a:rPr lang="ru-RU" b="1" dirty="0"/>
              <a:t>«врач – пациент</a:t>
            </a:r>
            <a:r>
              <a:rPr lang="ru-RU" b="1" dirty="0" smtClean="0"/>
              <a:t>», основанная на традиционных этических ценностях </a:t>
            </a:r>
            <a:r>
              <a:rPr lang="ru-RU" b="1" dirty="0"/>
              <a:t>медицины</a:t>
            </a:r>
          </a:p>
          <a:p>
            <a:r>
              <a:rPr lang="ru-RU" b="1" dirty="0" smtClean="0"/>
              <a:t>Коммерциализация медицины – это современное явление, когда в сфере медицины господствуют законы рынка</a:t>
            </a:r>
          </a:p>
          <a:p>
            <a:r>
              <a:rPr lang="ru-RU" b="1" dirty="0" smtClean="0"/>
              <a:t>Законы </a:t>
            </a:r>
            <a:r>
              <a:rPr lang="ru-RU" b="1" dirty="0"/>
              <a:t>рынка диктуют участникам определенный тип поведения: </a:t>
            </a:r>
            <a:endParaRPr lang="ru-RU" b="1" dirty="0" smtClean="0"/>
          </a:p>
          <a:p>
            <a:pPr marL="114300" indent="0">
              <a:buNone/>
            </a:pPr>
            <a:r>
              <a:rPr lang="ru-RU" b="1" dirty="0" smtClean="0"/>
              <a:t>- врач </a:t>
            </a:r>
            <a:r>
              <a:rPr lang="ru-RU" b="1" dirty="0"/>
              <a:t>превращается в </a:t>
            </a:r>
            <a:r>
              <a:rPr lang="ru-RU" b="1" dirty="0" smtClean="0"/>
              <a:t>продавца</a:t>
            </a:r>
            <a:r>
              <a:rPr lang="ru-RU" b="1" dirty="0"/>
              <a:t> </a:t>
            </a:r>
            <a:r>
              <a:rPr lang="ru-RU" b="1" dirty="0" smtClean="0"/>
              <a:t>и </a:t>
            </a:r>
            <a:r>
              <a:rPr lang="ru-RU" b="1" dirty="0"/>
              <a:t>пациент для него становится источником дохода, логично заключить, чем больше пациентов и чем дольше они болеют, тем выгоднее для </a:t>
            </a:r>
            <a:r>
              <a:rPr lang="ru-RU" b="1" dirty="0" smtClean="0"/>
              <a:t>врача</a:t>
            </a:r>
          </a:p>
          <a:p>
            <a:pPr marL="114300" indent="0">
              <a:buNone/>
            </a:pPr>
            <a:r>
              <a:rPr lang="ru-RU" b="1" dirty="0" smtClean="0"/>
              <a:t>- пациент превращается в клиента, который платит, соответственно, он считает, что может </a:t>
            </a:r>
            <a:r>
              <a:rPr lang="ru-RU" b="1" dirty="0"/>
              <a:t>за свои деньги получить все, что </a:t>
            </a:r>
            <a:r>
              <a:rPr lang="ru-RU" b="1" dirty="0" smtClean="0"/>
              <a:t>захочет, и как следствие -это способствует </a:t>
            </a:r>
            <a:r>
              <a:rPr lang="ru-RU" b="1" dirty="0"/>
              <a:t>осознанию пациентами своих прав и выработке навыков </a:t>
            </a:r>
            <a:r>
              <a:rPr lang="ru-RU" b="1" dirty="0" smtClean="0"/>
              <a:t>их защиты, в том числе в </a:t>
            </a:r>
            <a:r>
              <a:rPr lang="ru-RU" b="1" dirty="0"/>
              <a:t>судебном порядке </a:t>
            </a:r>
          </a:p>
          <a:p>
            <a:r>
              <a:rPr lang="ru-RU" b="1" dirty="0"/>
              <a:t>Возникает моральный конфликт: традиционные этические ценности медицины («не навреди», «делай благо») входят в противоречие с коммерческими установками (</a:t>
            </a:r>
            <a:r>
              <a:rPr lang="ru-RU" b="1" dirty="0" err="1"/>
              <a:t>мерчандайзинг</a:t>
            </a:r>
            <a:r>
              <a:rPr lang="ru-RU" b="1" dirty="0"/>
              <a:t>, реклама, влияние на потребительский спрос</a:t>
            </a:r>
            <a:r>
              <a:rPr lang="ru-RU" b="1" dirty="0" smtClean="0"/>
              <a:t>), данный конфликт является новым вызовом всему обществу</a:t>
            </a:r>
            <a:endParaRPr lang="ru-RU" b="1" dirty="0"/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72199" y="0"/>
            <a:ext cx="2771800" cy="208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580112" cy="994122"/>
          </a:xfrm>
        </p:spPr>
        <p:txBody>
          <a:bodyPr/>
          <a:lstStyle/>
          <a:p>
            <a:r>
              <a:rPr lang="ru-RU" b="1" dirty="0" err="1" smtClean="0"/>
              <a:t>Медикализация</a:t>
            </a:r>
            <a:r>
              <a:rPr lang="ru-RU" b="1" dirty="0" smtClean="0"/>
              <a:t> жизни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8388424" cy="544522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 smtClean="0"/>
              <a:t>Медикализация</a:t>
            </a:r>
            <a:r>
              <a:rPr lang="ru-RU" b="1" dirty="0" smtClean="0"/>
              <a:t> жизни - это современный процесс</a:t>
            </a:r>
            <a:r>
              <a:rPr lang="ru-RU" b="1" dirty="0"/>
              <a:t>, в </a:t>
            </a:r>
            <a:endParaRPr lang="ru-RU" b="1" dirty="0" smtClean="0"/>
          </a:p>
          <a:p>
            <a:pPr marL="114300" indent="0">
              <a:buNone/>
            </a:pPr>
            <a:r>
              <a:rPr lang="ru-RU" b="1" dirty="0" smtClean="0"/>
              <a:t>ходе </a:t>
            </a:r>
            <a:r>
              <a:rPr lang="ru-RU" b="1" dirty="0"/>
              <a:t>которого происходит распространение </a:t>
            </a:r>
            <a:r>
              <a:rPr lang="ru-RU" b="1" dirty="0" smtClean="0"/>
              <a:t>влияния</a:t>
            </a:r>
          </a:p>
          <a:p>
            <a:pPr marL="114300" indent="0">
              <a:buNone/>
            </a:pPr>
            <a:r>
              <a:rPr lang="ru-RU" b="1" dirty="0" smtClean="0"/>
              <a:t>медицины </a:t>
            </a:r>
            <a:r>
              <a:rPr lang="ru-RU" b="1" dirty="0"/>
              <a:t>на </a:t>
            </a:r>
            <a:r>
              <a:rPr lang="ru-RU" b="1" dirty="0" smtClean="0"/>
              <a:t>жизнь человека и все сферы общества</a:t>
            </a:r>
          </a:p>
          <a:p>
            <a:r>
              <a:rPr lang="ru-RU" b="1" dirty="0" err="1" smtClean="0"/>
              <a:t>Медикализация</a:t>
            </a:r>
            <a:r>
              <a:rPr lang="ru-RU" b="1" dirty="0" smtClean="0"/>
              <a:t> характеризуется:</a:t>
            </a:r>
          </a:p>
          <a:p>
            <a:pPr>
              <a:buFontTx/>
              <a:buChar char="-"/>
            </a:pPr>
            <a:r>
              <a:rPr lang="ru-RU" b="1" dirty="0" smtClean="0"/>
              <a:t>проникновением </a:t>
            </a:r>
            <a:r>
              <a:rPr lang="ru-RU" b="1" dirty="0"/>
              <a:t>в массовое сознание медицинского языка и стиля мышления, медицинских концепций и представлений о причинах, формах протекания и лечении </a:t>
            </a:r>
            <a:r>
              <a:rPr lang="ru-RU" b="1" dirty="0" smtClean="0"/>
              <a:t>болезней</a:t>
            </a:r>
          </a:p>
          <a:p>
            <a:pPr>
              <a:buFontTx/>
              <a:buChar char="-"/>
            </a:pPr>
            <a:r>
              <a:rPr lang="ru-RU" b="1" dirty="0" smtClean="0"/>
              <a:t>возрастанием </a:t>
            </a:r>
            <a:r>
              <a:rPr lang="ru-RU" b="1" dirty="0"/>
              <a:t>зависимости от медицины повседневной жизни и деятельности </a:t>
            </a:r>
            <a:r>
              <a:rPr lang="ru-RU" b="1" dirty="0" smtClean="0"/>
              <a:t>людей</a:t>
            </a:r>
          </a:p>
          <a:p>
            <a:pPr>
              <a:buFontTx/>
              <a:buChar char="-"/>
            </a:pPr>
            <a:r>
              <a:rPr lang="ru-RU" b="1" dirty="0" smtClean="0"/>
              <a:t>формированием </a:t>
            </a:r>
            <a:r>
              <a:rPr lang="ru-RU" b="1" dirty="0"/>
              <a:t>новых общественных и личностных ценностей </a:t>
            </a:r>
            <a:r>
              <a:rPr lang="ru-RU" b="1" dirty="0" smtClean="0"/>
              <a:t>(ПП, ЗОЖ)</a:t>
            </a:r>
          </a:p>
          <a:p>
            <a:pPr>
              <a:buFontTx/>
              <a:buChar char="-"/>
            </a:pPr>
            <a:r>
              <a:rPr lang="ru-RU" b="1" dirty="0" smtClean="0"/>
              <a:t>осмыслением </a:t>
            </a:r>
            <a:r>
              <a:rPr lang="ru-RU" b="1" dirty="0"/>
              <a:t>многих </a:t>
            </a:r>
            <a:r>
              <a:rPr lang="ru-RU" b="1" dirty="0" err="1"/>
              <a:t>социо</a:t>
            </a:r>
            <a:r>
              <a:rPr lang="ru-RU" b="1" dirty="0"/>
              <a:t>-культурных процессов и вопросов </a:t>
            </a:r>
            <a:r>
              <a:rPr lang="ru-RU" b="1" dirty="0" smtClean="0"/>
              <a:t>через </a:t>
            </a:r>
            <a:r>
              <a:rPr lang="ru-RU" b="1" dirty="0"/>
              <a:t>призму </a:t>
            </a:r>
            <a:r>
              <a:rPr lang="ru-RU" b="1" dirty="0" smtClean="0"/>
              <a:t>здоровья/болезни/новых технологий </a:t>
            </a:r>
            <a:r>
              <a:rPr lang="ru-RU" b="1" dirty="0"/>
              <a:t>и т.д</a:t>
            </a:r>
            <a:r>
              <a:rPr lang="ru-RU" b="1" dirty="0" smtClean="0"/>
              <a:t>.</a:t>
            </a:r>
          </a:p>
          <a:p>
            <a:r>
              <a:rPr lang="ru-RU" b="1" dirty="0"/>
              <a:t>Одним из последствий </a:t>
            </a:r>
            <a:r>
              <a:rPr lang="ru-RU" b="1" dirty="0" err="1"/>
              <a:t>медикализации</a:t>
            </a:r>
            <a:r>
              <a:rPr lang="ru-RU" b="1" dirty="0"/>
              <a:t> является всеобщая медицинская «грамотность»</a:t>
            </a:r>
          </a:p>
          <a:p>
            <a:r>
              <a:rPr lang="ru-RU" b="1" dirty="0" err="1" smtClean="0"/>
              <a:t>Медикализация</a:t>
            </a:r>
            <a:r>
              <a:rPr lang="ru-RU" b="1" dirty="0" smtClean="0"/>
              <a:t> </a:t>
            </a:r>
            <a:r>
              <a:rPr lang="ru-RU" b="1" dirty="0"/>
              <a:t>порождает ряд значимых изменений общественного сознания</a:t>
            </a:r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0"/>
            <a:ext cx="2843808" cy="213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156176" cy="1498178"/>
          </a:xfrm>
        </p:spPr>
        <p:txBody>
          <a:bodyPr/>
          <a:lstStyle/>
          <a:p>
            <a:r>
              <a:rPr lang="ru-RU" sz="3600" b="1" dirty="0" smtClean="0"/>
              <a:t>Развитие информационных </a:t>
            </a:r>
            <a:r>
              <a:rPr lang="ru-RU" sz="3600" b="1" dirty="0"/>
              <a:t>технологий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32856"/>
            <a:ext cx="8077200" cy="4680520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Во второй половине 20 века изменились </a:t>
            </a:r>
            <a:r>
              <a:rPr lang="ru-RU" b="1" dirty="0"/>
              <a:t>формы подачи </a:t>
            </a:r>
            <a:r>
              <a:rPr lang="ru-RU" b="1" dirty="0" smtClean="0"/>
              <a:t>информации, </a:t>
            </a:r>
            <a:r>
              <a:rPr lang="ru-RU" b="1" dirty="0"/>
              <a:t>способы </a:t>
            </a:r>
            <a:r>
              <a:rPr lang="ru-RU" b="1" dirty="0" smtClean="0"/>
              <a:t>и скорость коммуникации </a:t>
            </a:r>
          </a:p>
          <a:p>
            <a:r>
              <a:rPr lang="ru-RU" b="1" dirty="0" smtClean="0"/>
              <a:t>Новые средства </a:t>
            </a:r>
            <a:r>
              <a:rPr lang="ru-RU" b="1" dirty="0"/>
              <a:t>массовой информации и </a:t>
            </a:r>
            <a:r>
              <a:rPr lang="ru-RU" b="1" dirty="0" smtClean="0"/>
              <a:t>коммуникации (телевидение, мобильная связь, интернет) способствовали </a:t>
            </a:r>
            <a:r>
              <a:rPr lang="ru-RU" b="1" dirty="0"/>
              <a:t>стиранию информационных границ между </a:t>
            </a:r>
            <a:r>
              <a:rPr lang="ru-RU" b="1" dirty="0" smtClean="0"/>
              <a:t>государствами и культурами разных народов</a:t>
            </a:r>
          </a:p>
          <a:p>
            <a:r>
              <a:rPr lang="ru-RU" b="1" dirty="0" smtClean="0"/>
              <a:t>Оперативность передачи информации </a:t>
            </a:r>
            <a:r>
              <a:rPr lang="ru-RU" b="1" dirty="0"/>
              <a:t> </a:t>
            </a:r>
            <a:r>
              <a:rPr lang="ru-RU" b="1" dirty="0" smtClean="0"/>
              <a:t>обеспечивает вовлеченность общественности в обсуждение проблем современной биомедицины</a:t>
            </a:r>
          </a:p>
          <a:p>
            <a:r>
              <a:rPr lang="ru-RU" b="1" dirty="0" smtClean="0"/>
              <a:t>Общество волнуют последствия внедрения новых технологий, т.к. ответственность за результаты лежит на плечах не только ученого, но и на плечах всего общества, поэтому идет активное обсуждение биоэтических вопросов </a:t>
            </a:r>
            <a:r>
              <a:rPr lang="ru-RU" b="1" dirty="0"/>
              <a:t>в </a:t>
            </a:r>
            <a:r>
              <a:rPr lang="ru-RU" b="1" dirty="0" smtClean="0"/>
              <a:t>СМИ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"/>
            <a:ext cx="2987824" cy="22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4810546"/>
          </a:xfrm>
        </p:spPr>
        <p:txBody>
          <a:bodyPr/>
          <a:lstStyle/>
          <a:p>
            <a:pPr algn="r"/>
            <a:r>
              <a:rPr lang="ru-RU" sz="4800" b="1" dirty="0" smtClean="0"/>
              <a:t>Вопрос </a:t>
            </a:r>
            <a:r>
              <a:rPr lang="ru-RU" sz="4800" b="1" dirty="0"/>
              <a:t>3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Основные </a:t>
            </a:r>
            <a:r>
              <a:rPr lang="ru-RU" sz="4800" b="1" dirty="0"/>
              <a:t>международные документы в сфере </a:t>
            </a:r>
            <a:r>
              <a:rPr lang="ru-RU" sz="4800" b="1" dirty="0" smtClean="0"/>
              <a:t>биоэтики</a:t>
            </a:r>
            <a:r>
              <a:rPr lang="ru-RU" sz="4800" b="1" dirty="0"/>
              <a:t/>
            </a:r>
            <a:br>
              <a:rPr lang="ru-RU" sz="4800" b="1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8198"/>
            <a:ext cx="4998343" cy="315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Нюрнбергский кодекс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8077200" cy="4800600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Кодекс был </a:t>
            </a:r>
            <a:r>
              <a:rPr lang="ru-RU" b="1" dirty="0"/>
              <a:t>принят Нюрнбергским трибуналом </a:t>
            </a:r>
            <a:r>
              <a:rPr lang="ru-RU" b="1" dirty="0" smtClean="0"/>
              <a:t>по завершению Нюрнбергского </a:t>
            </a:r>
            <a:r>
              <a:rPr lang="ru-RU" b="1" dirty="0"/>
              <a:t>процесса над нацистскими </a:t>
            </a:r>
            <a:r>
              <a:rPr lang="ru-RU" b="1" dirty="0" smtClean="0"/>
              <a:t>врачами</a:t>
            </a:r>
            <a:r>
              <a:rPr lang="ru-RU" b="1" dirty="0"/>
              <a:t> в </a:t>
            </a:r>
            <a:r>
              <a:rPr lang="ru-RU" b="1" dirty="0" smtClean="0"/>
              <a:t>1947 года, став частью приговора</a:t>
            </a:r>
          </a:p>
          <a:p>
            <a:r>
              <a:rPr lang="ru-RU" b="1" dirty="0" smtClean="0"/>
              <a:t>Разработчики Кодекса – привлеченные медицинские эксперты психиатр Лео </a:t>
            </a:r>
            <a:r>
              <a:rPr lang="ru-RU" b="1" dirty="0" err="1" smtClean="0"/>
              <a:t>Александер</a:t>
            </a:r>
            <a:r>
              <a:rPr lang="ru-RU" b="1" dirty="0" smtClean="0"/>
              <a:t> и физиолог Эндрю </a:t>
            </a:r>
            <a:r>
              <a:rPr lang="ru-RU" b="1" dirty="0" err="1" smtClean="0"/>
              <a:t>Иви</a:t>
            </a:r>
            <a:endParaRPr lang="ru-RU" b="1" dirty="0" smtClean="0"/>
          </a:p>
          <a:p>
            <a:r>
              <a:rPr lang="ru-RU" b="1" dirty="0" smtClean="0"/>
              <a:t>Кодекс стал первым </a:t>
            </a:r>
            <a:r>
              <a:rPr lang="ru-RU" b="1" dirty="0"/>
              <a:t>в истории </a:t>
            </a:r>
            <a:r>
              <a:rPr lang="ru-RU" b="1" dirty="0" smtClean="0"/>
              <a:t>международным сводом </a:t>
            </a:r>
            <a:r>
              <a:rPr lang="ru-RU" b="1" dirty="0"/>
              <a:t>правил о проведении экспериментов на </a:t>
            </a:r>
            <a:r>
              <a:rPr lang="ru-RU" b="1" dirty="0" smtClean="0"/>
              <a:t>людях</a:t>
            </a:r>
          </a:p>
          <a:p>
            <a:r>
              <a:rPr lang="ru-RU" b="1" dirty="0"/>
              <a:t>Д</a:t>
            </a:r>
            <a:r>
              <a:rPr lang="ru-RU" b="1" dirty="0" smtClean="0"/>
              <a:t>окумент </a:t>
            </a:r>
            <a:r>
              <a:rPr lang="ru-RU" b="1" dirty="0"/>
              <a:t>впервые в истории человечества зафиксировал моральный принцип преобладания (доминанты) интересов и прав человека над интересами науки и </a:t>
            </a:r>
            <a:r>
              <a:rPr lang="ru-RU" b="1" dirty="0" smtClean="0"/>
              <a:t>общества</a:t>
            </a:r>
          </a:p>
          <a:p>
            <a:r>
              <a:rPr lang="ru-RU" b="1" dirty="0" smtClean="0"/>
              <a:t>Кодекс содержит 10 принципов, главный – добровольное информированное согласие на участие</a:t>
            </a:r>
          </a:p>
          <a:p>
            <a:r>
              <a:rPr lang="ru-RU" b="1" dirty="0" smtClean="0"/>
              <a:t>Нюрнбергский кодекс считается первым документом биоэтики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956" y="0"/>
            <a:ext cx="1876044" cy="250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3010346"/>
          </a:xfrm>
        </p:spPr>
        <p:txBody>
          <a:bodyPr/>
          <a:lstStyle/>
          <a:p>
            <a:pPr algn="r"/>
            <a:r>
              <a:rPr lang="ru-RU" sz="4800" b="1" dirty="0" smtClean="0"/>
              <a:t>Вопрос 1</a:t>
            </a:r>
            <a:br>
              <a:rPr lang="ru-RU" sz="4800" b="1" dirty="0" smtClean="0"/>
            </a:br>
            <a:r>
              <a:rPr lang="ru-RU" sz="4800" b="1" dirty="0" smtClean="0"/>
              <a:t>Предмет </a:t>
            </a:r>
            <a:r>
              <a:rPr lang="ru-RU" sz="4800" b="1" dirty="0"/>
              <a:t>и специфика биоэтики</a:t>
            </a:r>
            <a:r>
              <a:rPr lang="en-US" sz="4800" b="1" dirty="0"/>
              <a:t/>
            </a:r>
            <a:br>
              <a:rPr lang="en-US" sz="4800" b="1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486" y="2492897"/>
            <a:ext cx="6735472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1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164288" cy="1143000"/>
          </a:xfrm>
        </p:spPr>
        <p:txBody>
          <a:bodyPr/>
          <a:lstStyle/>
          <a:p>
            <a:r>
              <a:rPr lang="ru-RU" b="1" dirty="0" smtClean="0"/>
              <a:t>Хельсинская декларация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93052"/>
            <a:ext cx="7620000" cy="4607748"/>
          </a:xfrm>
        </p:spPr>
        <p:txBody>
          <a:bodyPr/>
          <a:lstStyle/>
          <a:p>
            <a:r>
              <a:rPr lang="ru-RU" b="1" dirty="0" smtClean="0"/>
              <a:t>Принята Всемирной медицинской ассоциацией (ВМА) в Хельсинки 1964 г., последний пересмотр в 2013г.</a:t>
            </a:r>
          </a:p>
          <a:p>
            <a:r>
              <a:rPr lang="ru-RU" b="1" dirty="0" smtClean="0"/>
              <a:t>Декларация общепризнанный базовый документ исследовательской этики</a:t>
            </a:r>
          </a:p>
          <a:p>
            <a:r>
              <a:rPr lang="ru-RU" b="1" dirty="0" smtClean="0"/>
              <a:t>Декларация – это свод </a:t>
            </a:r>
            <a:r>
              <a:rPr lang="ru-RU" b="1" dirty="0"/>
              <a:t>этических принципов проведения медицинских исследований с участием человека в качестве </a:t>
            </a:r>
            <a:r>
              <a:rPr lang="ru-RU" b="1" dirty="0" smtClean="0"/>
              <a:t>субъекта</a:t>
            </a:r>
          </a:p>
          <a:p>
            <a:r>
              <a:rPr lang="ru-RU" b="1" dirty="0" smtClean="0"/>
              <a:t>Декларация </a:t>
            </a:r>
            <a:r>
              <a:rPr lang="ru-RU" b="1" dirty="0"/>
              <a:t>адресована, прежде всего, </a:t>
            </a:r>
            <a:r>
              <a:rPr lang="ru-RU" b="1" dirty="0" smtClean="0"/>
              <a:t>врачам, но </a:t>
            </a:r>
            <a:r>
              <a:rPr lang="ru-RU" b="1" dirty="0"/>
              <a:t>ВМА призывает </a:t>
            </a:r>
            <a:r>
              <a:rPr lang="ru-RU" b="1" dirty="0" smtClean="0"/>
              <a:t>и других </a:t>
            </a:r>
            <a:r>
              <a:rPr lang="ru-RU" b="1" dirty="0"/>
              <a:t>лиц, вовлеченных в медицинские исследования с участием человека в качестве субъекта, следовать этим </a:t>
            </a:r>
            <a:r>
              <a:rPr lang="ru-RU" b="1" dirty="0" smtClean="0"/>
              <a:t>принципам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184" y="0"/>
            <a:ext cx="2153816" cy="179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076306" cy="2060848"/>
          </a:xfrm>
        </p:spPr>
        <p:txBody>
          <a:bodyPr/>
          <a:lstStyle/>
          <a:p>
            <a:r>
              <a:rPr lang="ru-RU" sz="2800" b="1" dirty="0"/>
              <a:t>Конвенция о защите прав и достоинства человека в связи с применением достижений биологии и медицины: Конвенция о правах человека и биомедицине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00808"/>
            <a:ext cx="8748464" cy="5157192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b="1" dirty="0" smtClean="0"/>
              <a:t>Разработана Советом Европы и открыта для подписания в </a:t>
            </a:r>
            <a:r>
              <a:rPr lang="ru-RU" b="1" dirty="0" err="1" smtClean="0"/>
              <a:t>Овьедо</a:t>
            </a:r>
            <a:r>
              <a:rPr lang="ru-RU" b="1" dirty="0" smtClean="0"/>
              <a:t> </a:t>
            </a:r>
            <a:r>
              <a:rPr lang="ru-RU" b="1" dirty="0"/>
              <a:t>4 апреля 1997 </a:t>
            </a:r>
            <a:r>
              <a:rPr lang="ru-RU" b="1" dirty="0" smtClean="0"/>
              <a:t>года</a:t>
            </a:r>
          </a:p>
          <a:p>
            <a:r>
              <a:rPr lang="ru-RU" b="1" dirty="0"/>
              <a:t>Темпы прогресса в биомедицине вызвали обеспокоенность Совета Европы, поскольку развитие в этой области не только вселяет надежду для человечества, но и представляет </a:t>
            </a:r>
            <a:r>
              <a:rPr lang="ru-RU" b="1" dirty="0" smtClean="0"/>
              <a:t>угрозу.</a:t>
            </a:r>
          </a:p>
          <a:p>
            <a:r>
              <a:rPr lang="ru-RU" b="1" dirty="0" smtClean="0"/>
              <a:t>Задачей </a:t>
            </a:r>
            <a:r>
              <a:rPr lang="ru-RU" b="1" dirty="0"/>
              <a:t>Совета Европы стало установить общие </a:t>
            </a:r>
            <a:r>
              <a:rPr lang="ru-RU" b="1" dirty="0" smtClean="0"/>
              <a:t>стандарты </a:t>
            </a:r>
            <a:r>
              <a:rPr lang="ru-RU" b="1" dirty="0"/>
              <a:t>защиты достоинства человека в отношении биомедицинских </a:t>
            </a:r>
            <a:r>
              <a:rPr lang="ru-RU" b="1" dirty="0" smtClean="0"/>
              <a:t>наук</a:t>
            </a:r>
            <a:endParaRPr lang="ru-RU" b="1" dirty="0"/>
          </a:p>
          <a:p>
            <a:r>
              <a:rPr lang="ru-RU" b="1" dirty="0" smtClean="0"/>
              <a:t>Конвенция представляет </a:t>
            </a:r>
            <a:r>
              <a:rPr lang="ru-RU" b="1" dirty="0"/>
              <a:t>собой единственный юридически обязывающий документ в </a:t>
            </a:r>
            <a:r>
              <a:rPr lang="ru-RU" b="1" dirty="0" smtClean="0"/>
              <a:t>сфере достижений медицины и биологии</a:t>
            </a:r>
          </a:p>
          <a:p>
            <a:r>
              <a:rPr lang="ru-RU" b="1" dirty="0" smtClean="0"/>
              <a:t>Документ </a:t>
            </a:r>
            <a:r>
              <a:rPr lang="ru-RU" b="1" dirty="0"/>
              <a:t>защищает достоинство и </a:t>
            </a:r>
            <a:r>
              <a:rPr lang="ru-RU" b="1" dirty="0" smtClean="0"/>
              <a:t>права </a:t>
            </a:r>
            <a:r>
              <a:rPr lang="ru-RU" b="1" dirty="0"/>
              <a:t>всех людей и без дискриминации гарантирует каждому человеку уважение его </a:t>
            </a:r>
            <a:r>
              <a:rPr lang="ru-RU" b="1" dirty="0" smtClean="0"/>
              <a:t>неприкосновенности</a:t>
            </a:r>
          </a:p>
          <a:p>
            <a:r>
              <a:rPr lang="ru-RU" b="1" dirty="0" smtClean="0"/>
              <a:t>Конвенция </a:t>
            </a:r>
            <a:r>
              <a:rPr lang="ru-RU" b="1" dirty="0"/>
              <a:t>рассматривается как международно-правовой акт о правах пациентов и, в частности, затрагивает вопросы медико-биологических исследований, генетики и трансплантации органов и тканей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306" y="0"/>
            <a:ext cx="2001788" cy="117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077200" cy="1066130"/>
          </a:xfrm>
        </p:spPr>
        <p:txBody>
          <a:bodyPr/>
          <a:lstStyle/>
          <a:p>
            <a:r>
              <a:rPr lang="ru-RU" sz="4000" b="1" dirty="0"/>
              <a:t>Всеобщая декларация о биоэтике и правах </a:t>
            </a:r>
            <a:r>
              <a:rPr lang="ru-RU" sz="4000" b="1" dirty="0" smtClean="0"/>
              <a:t>человека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484784"/>
            <a:ext cx="9144001" cy="537321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Принята ЮНЕСКО</a:t>
            </a:r>
            <a:r>
              <a:rPr lang="ru-RU" b="1" dirty="0"/>
              <a:t> </a:t>
            </a:r>
            <a:r>
              <a:rPr lang="ru-RU" b="1" dirty="0" smtClean="0"/>
              <a:t>19 </a:t>
            </a:r>
            <a:r>
              <a:rPr lang="ru-RU" b="1" dirty="0"/>
              <a:t>октября 2005 </a:t>
            </a:r>
            <a:r>
              <a:rPr lang="ru-RU" b="1" dirty="0" smtClean="0"/>
              <a:t>года</a:t>
            </a:r>
          </a:p>
          <a:p>
            <a:r>
              <a:rPr lang="ru-RU" b="1" dirty="0"/>
              <a:t>ЮНЕСКО </a:t>
            </a:r>
            <a:r>
              <a:rPr lang="ru-RU" b="1" dirty="0" smtClean="0"/>
              <a:t>(UNESCO)</a:t>
            </a:r>
            <a:r>
              <a:rPr lang="ru-RU" b="1" dirty="0"/>
              <a:t> — </a:t>
            </a:r>
            <a:r>
              <a:rPr lang="ru-RU" b="1" dirty="0" smtClean="0"/>
              <a:t>специализированное учреждение Организации Объединенных </a:t>
            </a:r>
            <a:r>
              <a:rPr lang="ru-RU" b="1" dirty="0"/>
              <a:t>Н</a:t>
            </a:r>
            <a:r>
              <a:rPr lang="ru-RU" b="1" dirty="0" smtClean="0"/>
              <a:t>аций (ООН)</a:t>
            </a:r>
            <a:r>
              <a:rPr lang="ru-RU" b="1" dirty="0"/>
              <a:t> по вопросам образования, науки и </a:t>
            </a:r>
            <a:r>
              <a:rPr lang="ru-RU" b="1" dirty="0" smtClean="0"/>
              <a:t>культуры</a:t>
            </a:r>
          </a:p>
          <a:p>
            <a:r>
              <a:rPr lang="ru-RU" b="1" dirty="0" smtClean="0"/>
              <a:t>В преамбуле Декларации отмечается, что «стремительный </a:t>
            </a:r>
            <a:r>
              <a:rPr lang="ru-RU" b="1" dirty="0"/>
              <a:t>научно-технический прогресс оказывает все большее влияние на наше понимание жизни и саму жизнь и настоятельно требует принятия глобальных мер в связи с этическими последствиями таких </a:t>
            </a:r>
            <a:r>
              <a:rPr lang="ru-RU" b="1" dirty="0" smtClean="0"/>
              <a:t>изменений»</a:t>
            </a:r>
          </a:p>
          <a:p>
            <a:r>
              <a:rPr lang="ru-RU" b="1" dirty="0" smtClean="0"/>
              <a:t>Одна из целей Декларации: «обеспечение </a:t>
            </a:r>
            <a:r>
              <a:rPr lang="ru-RU" b="1" dirty="0"/>
              <a:t>универсального комплекса принципов и процедур, которыми могут руководствоваться государства при выработке своих законодательных норм, политики или других инструментов в области </a:t>
            </a:r>
            <a:r>
              <a:rPr lang="ru-RU" b="1" dirty="0" smtClean="0"/>
              <a:t>биоэтики»</a:t>
            </a:r>
          </a:p>
          <a:p>
            <a:r>
              <a:rPr lang="ru-RU" b="1" dirty="0"/>
              <a:t>В декларации 16 основных этических </a:t>
            </a:r>
            <a:r>
              <a:rPr lang="ru-RU" b="1" dirty="0" smtClean="0"/>
              <a:t>принципов:</a:t>
            </a:r>
          </a:p>
          <a:p>
            <a:pPr>
              <a:buFontTx/>
              <a:buChar char="-"/>
            </a:pPr>
            <a:r>
              <a:rPr lang="ru-RU" b="1" dirty="0" smtClean="0"/>
              <a:t>уважение </a:t>
            </a:r>
            <a:r>
              <a:rPr lang="ru-RU" b="1" dirty="0"/>
              <a:t>человеческого достоинства, прав человека и основных </a:t>
            </a:r>
            <a:r>
              <a:rPr lang="ru-RU" b="1" dirty="0" smtClean="0"/>
              <a:t>свобод</a:t>
            </a:r>
          </a:p>
          <a:p>
            <a:pPr>
              <a:buFontTx/>
              <a:buChar char="-"/>
            </a:pPr>
            <a:r>
              <a:rPr lang="ru-RU" b="1" dirty="0"/>
              <a:t>г</a:t>
            </a:r>
            <a:r>
              <a:rPr lang="ru-RU" b="1" dirty="0" smtClean="0"/>
              <a:t>лавенство интересов отдельного </a:t>
            </a:r>
            <a:r>
              <a:rPr lang="ru-RU" b="1" dirty="0"/>
              <a:t>человека </a:t>
            </a:r>
            <a:r>
              <a:rPr lang="ru-RU" b="1" dirty="0" smtClean="0"/>
              <a:t>над </a:t>
            </a:r>
            <a:r>
              <a:rPr lang="ru-RU" b="1" dirty="0"/>
              <a:t>интересами </a:t>
            </a:r>
            <a:r>
              <a:rPr lang="ru-RU" b="1" dirty="0" smtClean="0"/>
              <a:t>науки </a:t>
            </a:r>
            <a:r>
              <a:rPr lang="ru-RU" b="1" dirty="0"/>
              <a:t>или </a:t>
            </a:r>
            <a:r>
              <a:rPr lang="ru-RU" b="1" dirty="0" smtClean="0"/>
              <a:t>общества</a:t>
            </a:r>
          </a:p>
          <a:p>
            <a:pPr>
              <a:buFontTx/>
              <a:buChar char="-"/>
            </a:pPr>
            <a:r>
              <a:rPr lang="ru-RU" b="1" dirty="0"/>
              <a:t>д</a:t>
            </a:r>
            <a:r>
              <a:rPr lang="ru-RU" b="1" dirty="0" smtClean="0"/>
              <a:t>обровольное информированное согласие на любое медицинское вмешательство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812" y="1"/>
            <a:ext cx="2335188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4234482"/>
          </a:xfrm>
        </p:spPr>
        <p:txBody>
          <a:bodyPr/>
          <a:lstStyle/>
          <a:p>
            <a:pPr algn="r"/>
            <a:r>
              <a:rPr lang="ru-RU" sz="4800" b="1" dirty="0" smtClean="0"/>
              <a:t>Вопросы 4</a:t>
            </a:r>
            <a:br>
              <a:rPr lang="ru-RU" sz="4800" b="1" dirty="0" smtClean="0"/>
            </a:br>
            <a:r>
              <a:rPr lang="ru-RU" sz="4800" b="1" dirty="0" smtClean="0"/>
              <a:t>Развитие </a:t>
            </a:r>
            <a:r>
              <a:rPr lang="ru-RU" sz="4800" b="1" dirty="0"/>
              <a:t>биоэтики в России </a:t>
            </a:r>
            <a:br>
              <a:rPr lang="ru-RU" sz="4800" b="1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870" y="3573016"/>
            <a:ext cx="3810330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74638"/>
            <a:ext cx="8041704" cy="1143000"/>
          </a:xfrm>
        </p:spPr>
        <p:txBody>
          <a:bodyPr/>
          <a:lstStyle/>
          <a:p>
            <a:r>
              <a:rPr lang="ru-RU" sz="4000" b="1" dirty="0" smtClean="0"/>
              <a:t>Становление биоэтики в России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7921869" cy="5589240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Биоэтика в России возникла в начале 90-х годов 20 века</a:t>
            </a:r>
          </a:p>
          <a:p>
            <a:r>
              <a:rPr lang="ru-RU" b="1" dirty="0" smtClean="0"/>
              <a:t>Формирование предпосылок развития биоэтики в России шло не равномерно (активно </a:t>
            </a:r>
            <a:r>
              <a:rPr lang="ru-RU" b="1" dirty="0"/>
              <a:t>ш</a:t>
            </a:r>
            <a:r>
              <a:rPr lang="ru-RU" b="1" dirty="0" smtClean="0"/>
              <a:t>ло развитие биомедицинских технологий)</a:t>
            </a:r>
          </a:p>
          <a:p>
            <a:r>
              <a:rPr lang="ru-RU" b="1" dirty="0" smtClean="0"/>
              <a:t>Активизация формирования</a:t>
            </a:r>
            <a:r>
              <a:rPr lang="ru-RU" b="1" dirty="0"/>
              <a:t> </a:t>
            </a:r>
            <a:r>
              <a:rPr lang="ru-RU" b="1" dirty="0" smtClean="0"/>
              <a:t>комплекса предпосылок </a:t>
            </a:r>
            <a:r>
              <a:rPr lang="ru-RU" b="1" dirty="0"/>
              <a:t>развития биоэтики в России </a:t>
            </a:r>
            <a:r>
              <a:rPr lang="ru-RU" b="1" dirty="0" smtClean="0"/>
              <a:t>связана с демократизацией в нашей стране (конец 80-х – начало 90-х годов 20 века)</a:t>
            </a:r>
          </a:p>
          <a:p>
            <a:r>
              <a:rPr lang="ru-RU" b="1" dirty="0" smtClean="0"/>
              <a:t>В начале 90-х годов организованы сектор </a:t>
            </a:r>
            <a:r>
              <a:rPr lang="ru-RU" b="1" dirty="0"/>
              <a:t>«Биоэтики» в Институте человека </a:t>
            </a:r>
            <a:r>
              <a:rPr lang="ru-RU" b="1" dirty="0" smtClean="0"/>
              <a:t>РАН и </a:t>
            </a:r>
            <a:r>
              <a:rPr lang="ru-RU" b="1" dirty="0"/>
              <a:t>Российский нацио­нальный комитет по биоэтике при Президиуме </a:t>
            </a:r>
            <a:r>
              <a:rPr lang="ru-RU" b="1" dirty="0" smtClean="0"/>
              <a:t>РАН</a:t>
            </a:r>
          </a:p>
          <a:p>
            <a:r>
              <a:rPr lang="ru-RU" b="1" dirty="0" smtClean="0"/>
              <a:t>С 90-х годов проводятся конференции по биоэтике разного уровня</a:t>
            </a:r>
          </a:p>
          <a:p>
            <a:r>
              <a:rPr lang="ru-RU" b="1" dirty="0"/>
              <a:t>С 1990 года начинает издаваться </a:t>
            </a:r>
            <a:r>
              <a:rPr lang="ru-RU" b="1" dirty="0" smtClean="0"/>
              <a:t>научный журнал </a:t>
            </a:r>
            <a:r>
              <a:rPr lang="ru-RU" b="1" dirty="0"/>
              <a:t>«</a:t>
            </a:r>
            <a:r>
              <a:rPr lang="ru-RU" b="1" dirty="0" smtClean="0"/>
              <a:t>Человек»</a:t>
            </a:r>
          </a:p>
          <a:p>
            <a:r>
              <a:rPr lang="ru-RU" b="1" dirty="0" smtClean="0"/>
              <a:t>В 90-ые годы издаются учебники российских авторов по биоэтике </a:t>
            </a:r>
            <a:endParaRPr lang="ru-RU" b="1" dirty="0"/>
          </a:p>
          <a:p>
            <a:r>
              <a:rPr lang="ru-RU" b="1" dirty="0" smtClean="0"/>
              <a:t>С 2000 года согласно Государственному образовательному стандарту дисциплина </a:t>
            </a:r>
            <a:r>
              <a:rPr lang="ru-RU" b="1" dirty="0"/>
              <a:t>«Биоэтика» стала обязательной при подготовке специалистов в медицинских вузах </a:t>
            </a:r>
            <a:r>
              <a:rPr lang="ru-RU" b="1" dirty="0" smtClean="0"/>
              <a:t>страны</a:t>
            </a:r>
          </a:p>
        </p:txBody>
      </p:sp>
    </p:spTree>
    <p:extLst>
      <p:ext uri="{BB962C8B-B14F-4D97-AF65-F5344CB8AC3E}">
        <p14:creationId xmlns:p14="http://schemas.microsoft.com/office/powerpoint/2010/main" val="3968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620000" cy="1008112"/>
          </a:xfrm>
        </p:spPr>
        <p:txBody>
          <a:bodyPr/>
          <a:lstStyle/>
          <a:p>
            <a:r>
              <a:rPr lang="ru-RU" b="1" dirty="0"/>
              <a:t>У истоков биоэтики в России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08504" cy="5589240"/>
          </a:xfrm>
        </p:spPr>
        <p:txBody>
          <a:bodyPr>
            <a:noAutofit/>
          </a:bodyPr>
          <a:lstStyle/>
          <a:p>
            <a:r>
              <a:rPr lang="ru-RU" sz="2000" b="1" dirty="0"/>
              <a:t>Борис Григорьевич Юдин (</a:t>
            </a:r>
            <a:r>
              <a:rPr lang="ru-RU" sz="2000" b="1" dirty="0" smtClean="0"/>
              <a:t>1943-2017) –доктор </a:t>
            </a:r>
            <a:r>
              <a:rPr lang="ru-RU" sz="2000" b="1" dirty="0"/>
              <a:t>философских наук, директор Института человека РАН,  руководитель сектора «Биоэтики», главный редактор журнала «Человек», председатель Этического комитета при Министерстве здравоохранения России</a:t>
            </a:r>
          </a:p>
          <a:p>
            <a:r>
              <a:rPr lang="ru-RU" sz="2000" b="1" dirty="0" smtClean="0"/>
              <a:t>Иван Тимофеевич Фролов (1929-1999) – </a:t>
            </a:r>
            <a:r>
              <a:rPr lang="ru-RU" sz="2000" b="1" dirty="0"/>
              <a:t>доктор философских наук</a:t>
            </a:r>
            <a:r>
              <a:rPr lang="ru-RU" sz="2000" b="1" dirty="0" smtClean="0"/>
              <a:t>, сопредседатель Российского нацио­нального комитета </a:t>
            </a:r>
            <a:r>
              <a:rPr lang="ru-RU" sz="2000" b="1" dirty="0"/>
              <a:t>по биоэтике при Президиуме РАН</a:t>
            </a:r>
          </a:p>
          <a:p>
            <a:r>
              <a:rPr lang="ru-RU" sz="2000" b="1" dirty="0" smtClean="0"/>
              <a:t> Павел Дмитриевич Тищенко (1947) – </a:t>
            </a:r>
            <a:r>
              <a:rPr lang="ru-RU" sz="2000" b="1" dirty="0"/>
              <a:t>доктор философских наук</a:t>
            </a:r>
            <a:r>
              <a:rPr lang="ru-RU" sz="2000" b="1" dirty="0" smtClean="0"/>
              <a:t>, главный </a:t>
            </a:r>
            <a:r>
              <a:rPr lang="ru-RU" sz="2000" b="1" dirty="0"/>
              <a:t>научный сотрудник сектора гуманитарных экспертиз и биоэтики </a:t>
            </a:r>
            <a:r>
              <a:rPr lang="ru-RU" sz="2000" b="1" dirty="0" smtClean="0"/>
              <a:t>И</a:t>
            </a:r>
            <a:r>
              <a:rPr lang="ru-RU" sz="2000" b="1" dirty="0"/>
              <a:t>нститута философии </a:t>
            </a:r>
            <a:r>
              <a:rPr lang="ru-RU" sz="2000" b="1" dirty="0" smtClean="0"/>
              <a:t>РАН</a:t>
            </a:r>
          </a:p>
          <a:p>
            <a:r>
              <a:rPr lang="ru-RU" sz="2000" b="1" dirty="0"/>
              <a:t>Ирина Васильевна </a:t>
            </a:r>
            <a:r>
              <a:rPr lang="ru-RU" sz="2000" b="1" dirty="0" err="1"/>
              <a:t>Силуянова</a:t>
            </a:r>
            <a:r>
              <a:rPr lang="ru-RU" sz="2000" b="1" dirty="0"/>
              <a:t> </a:t>
            </a:r>
            <a:r>
              <a:rPr lang="ru-RU" sz="2000" b="1" dirty="0" smtClean="0"/>
              <a:t>(1952) - </a:t>
            </a:r>
            <a:r>
              <a:rPr lang="ru-RU" sz="2000" b="1" dirty="0"/>
              <a:t>доктор философских наук</a:t>
            </a:r>
            <a:r>
              <a:rPr lang="ru-RU" sz="2000" b="1" dirty="0" smtClean="0"/>
              <a:t>, заведующая </a:t>
            </a:r>
            <a:r>
              <a:rPr lang="ru-RU" sz="2000" b="1" dirty="0"/>
              <a:t>кафедрой биомедицинской этики Российского национального исследовательского медицинского университета имени Н. И. </a:t>
            </a:r>
            <a:r>
              <a:rPr lang="ru-RU" sz="2000" b="1" dirty="0" smtClean="0"/>
              <a:t>Пирогова</a:t>
            </a:r>
          </a:p>
          <a:p>
            <a:r>
              <a:rPr lang="ru-RU" sz="2000" b="1" dirty="0" smtClean="0"/>
              <a:t>Валентин Иванович Покровский (1929)- доктор медицинских наук, эпидемиолог  и инфекционист</a:t>
            </a:r>
          </a:p>
          <a:p>
            <a:r>
              <a:rPr lang="ru-RU" sz="2000" b="1" dirty="0" smtClean="0"/>
              <a:t>Юрий Михайлович Лопухин (1924-2016) - </a:t>
            </a:r>
            <a:r>
              <a:rPr lang="ru-RU" sz="2000" b="1" dirty="0"/>
              <a:t>доктор медицинских наук, </a:t>
            </a:r>
            <a:r>
              <a:rPr lang="ru-RU" sz="2000" b="1" dirty="0" smtClean="0"/>
              <a:t>хирург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260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Медицинское сообщество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6278256" cy="5060032"/>
          </a:xfrm>
        </p:spPr>
        <p:txBody>
          <a:bodyPr>
            <a:normAutofit/>
          </a:bodyPr>
          <a:lstStyle/>
          <a:p>
            <a:r>
              <a:rPr lang="ru-RU" b="1" dirty="0" smtClean="0"/>
              <a:t>«Кодекс </a:t>
            </a:r>
            <a:r>
              <a:rPr lang="ru-RU" b="1" dirty="0"/>
              <a:t>этики российского </a:t>
            </a:r>
            <a:r>
              <a:rPr lang="ru-RU" b="1" dirty="0" smtClean="0"/>
              <a:t>врача» - утвержден </a:t>
            </a:r>
            <a:r>
              <a:rPr lang="ru-RU" b="1" dirty="0"/>
              <a:t>4-ой Конференцией Ассоциации врачей России, ноябрь </a:t>
            </a:r>
            <a:r>
              <a:rPr lang="ru-RU" b="1" dirty="0" smtClean="0"/>
              <a:t>1994</a:t>
            </a:r>
          </a:p>
          <a:p>
            <a:r>
              <a:rPr lang="ru-RU" b="1" i="1" dirty="0"/>
              <a:t>Клятва врача</a:t>
            </a:r>
            <a:r>
              <a:rPr lang="ru-RU" b="1" dirty="0"/>
              <a:t> </a:t>
            </a:r>
            <a:r>
              <a:rPr lang="ru-RU" b="1" dirty="0" smtClean="0"/>
              <a:t>—принята </a:t>
            </a:r>
            <a:r>
              <a:rPr lang="ru-RU" b="1" dirty="0"/>
              <a:t>17 ноября 1999 года Госдумой, </a:t>
            </a:r>
            <a:r>
              <a:rPr lang="ru-RU" b="1" dirty="0" smtClean="0"/>
              <a:t>подписана </a:t>
            </a:r>
            <a:r>
              <a:rPr lang="ru-RU" b="1" dirty="0"/>
              <a:t>президентом </a:t>
            </a:r>
            <a:r>
              <a:rPr lang="ru-RU" b="1" dirty="0" err="1" smtClean="0"/>
              <a:t>Б.Ельциным</a:t>
            </a:r>
            <a:r>
              <a:rPr lang="ru-RU" b="1" dirty="0" smtClean="0"/>
              <a:t>, была изложена в </a:t>
            </a:r>
            <a:r>
              <a:rPr lang="ru-RU" b="1" dirty="0"/>
              <a:t>статье 60 </a:t>
            </a:r>
            <a:r>
              <a:rPr lang="ru-RU" b="1" dirty="0" smtClean="0"/>
              <a:t>ФЗ РФ «Основы </a:t>
            </a:r>
            <a:r>
              <a:rPr lang="ru-RU" b="1" dirty="0"/>
              <a:t>законодательства Российской Федерации об охране здоровья граждан</a:t>
            </a:r>
            <a:r>
              <a:rPr lang="ru-RU" b="1" dirty="0" smtClean="0"/>
              <a:t>»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760" y="2933237"/>
            <a:ext cx="2766814" cy="39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6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969696" cy="1143000"/>
          </a:xfrm>
        </p:spPr>
        <p:txBody>
          <a:bodyPr/>
          <a:lstStyle/>
          <a:p>
            <a:r>
              <a:rPr lang="ru-RU" sz="4000" b="1" dirty="0" smtClean="0"/>
              <a:t>Изменение законодательства РФ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8006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1993 г. - ФЗ РФ "Основы законодательства Российской Федерации об охране здоровья </a:t>
            </a:r>
            <a:r>
              <a:rPr lang="ru-RU" b="1" dirty="0" smtClean="0">
                <a:solidFill>
                  <a:srgbClr val="FF0000"/>
                </a:solidFill>
              </a:rPr>
              <a:t>граждан»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 smtClean="0"/>
              <a:t>1992 г. – ФЗ РФ "О </a:t>
            </a:r>
            <a:r>
              <a:rPr lang="ru-RU" b="1" dirty="0"/>
              <a:t>трансплантации органов и (или) тканей </a:t>
            </a:r>
            <a:r>
              <a:rPr lang="ru-RU" b="1" dirty="0" smtClean="0"/>
              <a:t>человека»</a:t>
            </a:r>
          </a:p>
          <a:p>
            <a:r>
              <a:rPr lang="ru-RU" b="1" dirty="0"/>
              <a:t>1992 г. – ФЗ РФ </a:t>
            </a:r>
            <a:r>
              <a:rPr lang="ru-RU" b="1" dirty="0" smtClean="0"/>
              <a:t>"</a:t>
            </a:r>
            <a:r>
              <a:rPr lang="ru-RU" b="1" dirty="0"/>
              <a:t>О психиатрической помощи и гарантиях прав граждан при ее оказании</a:t>
            </a:r>
            <a:r>
              <a:rPr lang="ru-RU" b="1" dirty="0" smtClean="0"/>
              <a:t>"</a:t>
            </a:r>
          </a:p>
          <a:p>
            <a:r>
              <a:rPr lang="ru-RU" b="1" dirty="0" smtClean="0"/>
              <a:t>1995 </a:t>
            </a:r>
            <a:r>
              <a:rPr lang="ru-RU" b="1" dirty="0"/>
              <a:t>г. - ФЗ РФ </a:t>
            </a:r>
            <a:r>
              <a:rPr lang="ru-RU" b="1" dirty="0" smtClean="0"/>
              <a:t>"</a:t>
            </a:r>
            <a:r>
              <a:rPr lang="ru-RU" b="1" dirty="0"/>
              <a:t>О предупреждении распространения в Российской Федерации заболевания, вызываемого вирусом иммунодефицита человека (ВИЧ-инфекции)" </a:t>
            </a:r>
          </a:p>
          <a:p>
            <a:endParaRPr lang="ru-RU" b="1" dirty="0" smtClean="0"/>
          </a:p>
          <a:p>
            <a:endParaRPr lang="ru-RU" b="1" dirty="0"/>
          </a:p>
          <a:p>
            <a:pPr marL="114300" indent="0">
              <a:buNone/>
            </a:pPr>
            <a:endParaRPr lang="ru-RU" b="1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166952"/>
            <a:ext cx="2072362" cy="267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0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Участие РПЦ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7638"/>
            <a:ext cx="7897688" cy="5440362"/>
          </a:xfrm>
        </p:spPr>
        <p:txBody>
          <a:bodyPr>
            <a:normAutofit/>
          </a:bodyPr>
          <a:lstStyle/>
          <a:p>
            <a:r>
              <a:rPr lang="ru-RU" b="1" dirty="0" smtClean="0"/>
              <a:t>«Основы </a:t>
            </a:r>
            <a:r>
              <a:rPr lang="ru-RU" b="1" dirty="0"/>
              <a:t>социальной концепции </a:t>
            </a:r>
            <a:endParaRPr lang="ru-RU" b="1" dirty="0" smtClean="0"/>
          </a:p>
          <a:p>
            <a:pPr marL="114300" indent="0">
              <a:buNone/>
            </a:pPr>
            <a:r>
              <a:rPr lang="ru-RU" b="1" dirty="0" smtClean="0"/>
              <a:t>Русской </a:t>
            </a:r>
            <a:r>
              <a:rPr lang="ru-RU" b="1" dirty="0"/>
              <a:t>православной </a:t>
            </a:r>
            <a:r>
              <a:rPr lang="ru-RU" b="1" dirty="0" smtClean="0"/>
              <a:t>церкви»</a:t>
            </a:r>
            <a:r>
              <a:rPr lang="ru-RU" b="1" dirty="0"/>
              <a:t> — официальный документ </a:t>
            </a:r>
            <a:r>
              <a:rPr lang="ru-RU" b="1" dirty="0" smtClean="0"/>
              <a:t>Русской Православной Церкви (РПЦ), </a:t>
            </a:r>
            <a:r>
              <a:rPr lang="ru-RU" b="1" dirty="0"/>
              <a:t>утверждённый на юбилейном </a:t>
            </a:r>
            <a:r>
              <a:rPr lang="ru-RU" b="1" dirty="0" smtClean="0"/>
              <a:t>Архиерейском соборе </a:t>
            </a:r>
            <a:r>
              <a:rPr lang="ru-RU" b="1" dirty="0"/>
              <a:t> 2000 </a:t>
            </a:r>
            <a:r>
              <a:rPr lang="ru-RU" b="1" dirty="0" smtClean="0"/>
              <a:t>года</a:t>
            </a:r>
          </a:p>
          <a:p>
            <a:r>
              <a:rPr lang="ru-RU" b="1" dirty="0"/>
              <a:t>Глава </a:t>
            </a:r>
            <a:r>
              <a:rPr lang="en-US" b="1" dirty="0" smtClean="0"/>
              <a:t>XII</a:t>
            </a:r>
            <a:r>
              <a:rPr lang="ru-RU" b="1" dirty="0" smtClean="0"/>
              <a:t> «Проблемы </a:t>
            </a:r>
            <a:r>
              <a:rPr lang="ru-RU" b="1" dirty="0"/>
              <a:t>биоэтики</a:t>
            </a:r>
            <a:r>
              <a:rPr lang="ru-RU" b="1" dirty="0" smtClean="0"/>
              <a:t>» - официальная позиция РПЦ по вопросам биоэтики</a:t>
            </a:r>
            <a:endParaRPr lang="ru-RU" b="1" dirty="0"/>
          </a:p>
          <a:p>
            <a:r>
              <a:rPr lang="ru-RU" b="1" dirty="0" smtClean="0"/>
              <a:t>«Настоящий </a:t>
            </a:r>
            <a:r>
              <a:rPr lang="ru-RU" b="1" dirty="0"/>
              <a:t>документ, принимаемый Освященным Архиерейским Собором Русской Православной Церкви, излагает базовые положения её учения по вопросам церковно-государственных отношений и по ряду современных общественно значимых проблем. Документ также отражает официальную позицию Московского Патриархата в сфере взаимоотношений с государством и светским </a:t>
            </a:r>
            <a:r>
              <a:rPr lang="ru-RU" b="1" dirty="0" smtClean="0"/>
              <a:t>обществом»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40" y="0"/>
            <a:ext cx="2983260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858218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9144000" cy="472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Актуальность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Парадоксальная ситуация: термин «биоэтика» мало известен широкой аудитории, однако, проблемы биоэтики горячо обсуждаются на различных площадках! </a:t>
            </a:r>
          </a:p>
          <a:p>
            <a:r>
              <a:rPr lang="ru-RU" b="1" dirty="0" smtClean="0"/>
              <a:t>Формирование проблемного поля биоэтики связано с развитием современной медицины: вмешательства в репродукцию человека, в том числе суррогатное материнство, вмешательства в геном человека, в том числе клонирование, трансплантация органов и тканей человека, эвтаназия, и другое. 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3084747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747" y="4940064"/>
            <a:ext cx="2783397" cy="191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41168"/>
            <a:ext cx="3275856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3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Актуальность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5141168"/>
          </a:xfrm>
        </p:spPr>
        <p:txBody>
          <a:bodyPr/>
          <a:lstStyle/>
          <a:p>
            <a:r>
              <a:rPr lang="ru-RU" b="1" dirty="0" smtClean="0"/>
              <a:t>Медицина постоянно расширяет </a:t>
            </a:r>
            <a:r>
              <a:rPr lang="ru-RU" b="1" dirty="0"/>
              <a:t>арсенал методов и </a:t>
            </a:r>
            <a:r>
              <a:rPr lang="ru-RU" b="1" dirty="0" smtClean="0"/>
              <a:t>технологий, в том числе в связи и с новыми вызовами - угрозами здоровью и жизни человека, однако, внедрение медико-биологических инноваций актуализирует различные немедицинские  аспекты.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579" y="4014859"/>
            <a:ext cx="2341807" cy="1630483"/>
          </a:xfrm>
          <a:prstGeom prst="ellipse">
            <a:avLst/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820988" y="3356992"/>
            <a:ext cx="161359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Политические решения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876683" y="3356991"/>
            <a:ext cx="1728192" cy="9144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Экономические последствия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660232" y="4515615"/>
            <a:ext cx="1800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Социальные последствия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4470" y="4533405"/>
            <a:ext cx="187220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Законодательные решения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627784" y="5733256"/>
            <a:ext cx="1800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Отношение религиозных конфессий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220072" y="5733256"/>
            <a:ext cx="1762649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Психологические последствия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cxnSp>
        <p:nvCxnSpPr>
          <p:cNvPr id="16" name="Прямая со стрелкой 15"/>
          <p:cNvCxnSpPr>
            <a:stCxn id="4" idx="6"/>
            <a:endCxn id="5" idx="2"/>
          </p:cNvCxnSpPr>
          <p:nvPr/>
        </p:nvCxnSpPr>
        <p:spPr>
          <a:xfrm>
            <a:off x="3434579" y="3814192"/>
            <a:ext cx="24421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7"/>
            <a:endCxn id="4" idx="4"/>
          </p:cNvCxnSpPr>
          <p:nvPr/>
        </p:nvCxnSpPr>
        <p:spPr>
          <a:xfrm flipV="1">
            <a:off x="2072499" y="4271392"/>
            <a:ext cx="555285" cy="3959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7" idx="5"/>
            <a:endCxn id="8" idx="1"/>
          </p:cNvCxnSpPr>
          <p:nvPr/>
        </p:nvCxnSpPr>
        <p:spPr>
          <a:xfrm>
            <a:off x="2072499" y="5313894"/>
            <a:ext cx="818918" cy="5532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8" idx="6"/>
            <a:endCxn id="9" idx="2"/>
          </p:cNvCxnSpPr>
          <p:nvPr/>
        </p:nvCxnSpPr>
        <p:spPr>
          <a:xfrm>
            <a:off x="4427984" y="6190456"/>
            <a:ext cx="7920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6" idx="0"/>
          </p:cNvCxnSpPr>
          <p:nvPr/>
        </p:nvCxnSpPr>
        <p:spPr>
          <a:xfrm>
            <a:off x="6956803" y="4277887"/>
            <a:ext cx="603529" cy="2377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Прямая со стрелкой 1028"/>
          <p:cNvCxnSpPr>
            <a:stCxn id="6" idx="4"/>
            <a:endCxn id="9" idx="7"/>
          </p:cNvCxnSpPr>
          <p:nvPr/>
        </p:nvCxnSpPr>
        <p:spPr>
          <a:xfrm flipH="1">
            <a:off x="6724587" y="5430015"/>
            <a:ext cx="835745" cy="4371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Прямая со стрелкой 1037"/>
          <p:cNvCxnSpPr>
            <a:stCxn id="1026" idx="1"/>
            <a:endCxn id="4" idx="5"/>
          </p:cNvCxnSpPr>
          <p:nvPr/>
        </p:nvCxnSpPr>
        <p:spPr>
          <a:xfrm flipH="1" flipV="1">
            <a:off x="3198274" y="4137481"/>
            <a:ext cx="579255" cy="116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Прямая со стрелкой 1040"/>
          <p:cNvCxnSpPr>
            <a:stCxn id="1026" idx="7"/>
            <a:endCxn id="5" idx="3"/>
          </p:cNvCxnSpPr>
          <p:nvPr/>
        </p:nvCxnSpPr>
        <p:spPr>
          <a:xfrm flipV="1">
            <a:off x="5433436" y="4137481"/>
            <a:ext cx="696335" cy="116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Прямая со стрелкой 1046"/>
          <p:cNvCxnSpPr>
            <a:stCxn id="1026" idx="2"/>
            <a:endCxn id="7" idx="6"/>
          </p:cNvCxnSpPr>
          <p:nvPr/>
        </p:nvCxnSpPr>
        <p:spPr>
          <a:xfrm flipH="1">
            <a:off x="2346678" y="4830101"/>
            <a:ext cx="1087901" cy="160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Прямая со стрелкой 1049"/>
          <p:cNvCxnSpPr>
            <a:stCxn id="1026" idx="6"/>
            <a:endCxn id="6" idx="2"/>
          </p:cNvCxnSpPr>
          <p:nvPr/>
        </p:nvCxnSpPr>
        <p:spPr>
          <a:xfrm>
            <a:off x="5776386" y="4830101"/>
            <a:ext cx="883846" cy="1427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Прямая со стрелкой 1056"/>
          <p:cNvCxnSpPr>
            <a:endCxn id="8" idx="0"/>
          </p:cNvCxnSpPr>
          <p:nvPr/>
        </p:nvCxnSpPr>
        <p:spPr>
          <a:xfrm flipH="1">
            <a:off x="3527884" y="5423520"/>
            <a:ext cx="249645" cy="309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Прямая со стрелкой 1059"/>
          <p:cNvCxnSpPr/>
          <p:nvPr/>
        </p:nvCxnSpPr>
        <p:spPr>
          <a:xfrm>
            <a:off x="5433435" y="5423520"/>
            <a:ext cx="667961" cy="309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5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Становление биоэтики 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496944" cy="5204048"/>
          </a:xfrm>
        </p:spPr>
        <p:txBody>
          <a:bodyPr>
            <a:normAutofit fontScale="85000" lnSpcReduction="20000"/>
          </a:bodyPr>
          <a:lstStyle/>
          <a:p>
            <a:r>
              <a:rPr lang="ru-RU" sz="2800" b="1" dirty="0" smtClean="0"/>
              <a:t>С середины 20 века все чаще стали возникать ситуации, связанные с </a:t>
            </a:r>
            <a:r>
              <a:rPr lang="ru-RU" sz="2800" b="1" dirty="0"/>
              <a:t>медицинской деятельности, </a:t>
            </a:r>
            <a:r>
              <a:rPr lang="ru-RU" sz="2800" b="1" dirty="0" smtClean="0"/>
              <a:t>повлекшие большой общественный резонанс и </a:t>
            </a:r>
            <a:r>
              <a:rPr lang="ru-RU" sz="2800" b="1" dirty="0"/>
              <a:t>актуализировавшие </a:t>
            </a:r>
            <a:r>
              <a:rPr lang="ru-RU" sz="2800" b="1" dirty="0" smtClean="0"/>
              <a:t>необходимость их широкого </a:t>
            </a:r>
            <a:r>
              <a:rPr lang="ru-RU" sz="2800" b="1" dirty="0"/>
              <a:t>общественного обсуждения </a:t>
            </a:r>
            <a:r>
              <a:rPr lang="ru-RU" sz="2800" b="1" dirty="0" smtClean="0"/>
              <a:t>(Нюрнбергский процесс, создание в г. </a:t>
            </a:r>
            <a:r>
              <a:rPr lang="ru-RU" sz="2800" b="1" dirty="0" err="1" smtClean="0"/>
              <a:t>Сиетл</a:t>
            </a:r>
            <a:r>
              <a:rPr lang="ru-RU" sz="2800" b="1" dirty="0"/>
              <a:t> </a:t>
            </a:r>
            <a:r>
              <a:rPr lang="ru-RU" sz="2800" b="1" dirty="0" smtClean="0"/>
              <a:t>«Божественного комитета» и др.)</a:t>
            </a:r>
          </a:p>
          <a:p>
            <a:r>
              <a:rPr lang="ru-RU" sz="2800" b="1" dirty="0" smtClean="0"/>
              <a:t>Установить точную </a:t>
            </a:r>
            <a:r>
              <a:rPr lang="ru-RU" sz="2800" b="1" dirty="0"/>
              <a:t>дату возникновения </a:t>
            </a:r>
            <a:r>
              <a:rPr lang="ru-RU" sz="2800" b="1" dirty="0" smtClean="0"/>
              <a:t>биоэтики, связав ее с определенным событием, невозможно </a:t>
            </a:r>
          </a:p>
          <a:p>
            <a:r>
              <a:rPr lang="ru-RU" sz="2800" b="1" dirty="0" smtClean="0"/>
              <a:t>Потребовалось время для накопления </a:t>
            </a:r>
            <a:r>
              <a:rPr lang="ru-RU" sz="2800" b="1" dirty="0"/>
              <a:t>эмпирического </a:t>
            </a:r>
            <a:r>
              <a:rPr lang="ru-RU" sz="2800" b="1" dirty="0" smtClean="0"/>
              <a:t>материала и </a:t>
            </a:r>
            <a:r>
              <a:rPr lang="ru-RU" sz="2800" b="1" dirty="0"/>
              <a:t>к концу 60-х годов накопилось уже достаточное количество </a:t>
            </a:r>
            <a:r>
              <a:rPr lang="ru-RU" sz="2800" b="1" dirty="0" smtClean="0"/>
              <a:t>фактов, требующих </a:t>
            </a:r>
            <a:r>
              <a:rPr lang="ru-RU" sz="2800" b="1" dirty="0"/>
              <a:t>научного </a:t>
            </a:r>
            <a:r>
              <a:rPr lang="ru-RU" sz="2800" b="1" dirty="0" smtClean="0"/>
              <a:t>осмысления, это </a:t>
            </a:r>
            <a:r>
              <a:rPr lang="ru-RU" sz="2800" b="1" dirty="0"/>
              <a:t>и обусловило возникновение  </a:t>
            </a:r>
            <a:r>
              <a:rPr lang="ru-RU" sz="2800" b="1" dirty="0" smtClean="0"/>
              <a:t>новой </a:t>
            </a:r>
            <a:r>
              <a:rPr lang="ru-RU" sz="2800" b="1" dirty="0"/>
              <a:t>самостоятельной дисциплины </a:t>
            </a:r>
            <a:endParaRPr lang="ru-RU" sz="2800" b="1" dirty="0" smtClean="0"/>
          </a:p>
          <a:p>
            <a:r>
              <a:rPr lang="ru-RU" sz="2800" b="1" dirty="0">
                <a:solidFill>
                  <a:srgbClr val="FF0000"/>
                </a:solidFill>
              </a:rPr>
              <a:t>Биоэтика как самостоятельная дисциплина </a:t>
            </a:r>
            <a:r>
              <a:rPr lang="ru-RU" sz="2800" b="1" dirty="0" smtClean="0">
                <a:solidFill>
                  <a:srgbClr val="FF0000"/>
                </a:solidFill>
              </a:rPr>
              <a:t>возникла </a:t>
            </a:r>
            <a:r>
              <a:rPr lang="ru-RU" sz="2800" b="1" dirty="0">
                <a:solidFill>
                  <a:srgbClr val="FF0000"/>
                </a:solidFill>
              </a:rPr>
              <a:t>на рубеже 60-70 годов 20 </a:t>
            </a:r>
            <a:r>
              <a:rPr lang="ru-RU" sz="2800" b="1" dirty="0" smtClean="0">
                <a:solidFill>
                  <a:srgbClr val="FF0000"/>
                </a:solidFill>
              </a:rPr>
              <a:t>века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/>
          <a:lstStyle/>
          <a:p>
            <a:pPr algn="ctr"/>
            <a:r>
              <a:rPr lang="ru-RU" sz="3600" b="1" dirty="0"/>
              <a:t>Становление биоэтики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8077200" cy="48006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Биоэтика первоначально возникла в США</a:t>
            </a:r>
          </a:p>
          <a:p>
            <a:r>
              <a:rPr lang="ru-RU" sz="2400" b="1" dirty="0"/>
              <a:t>В США возникли первые научно – исследовательские центры, изучающие проблемы биоэтики: </a:t>
            </a:r>
          </a:p>
          <a:p>
            <a:pPr>
              <a:buFontTx/>
              <a:buChar char="-"/>
            </a:pPr>
            <a:r>
              <a:rPr lang="ru-RU" sz="2400" b="1" dirty="0" err="1"/>
              <a:t>Хейстингский</a:t>
            </a:r>
            <a:r>
              <a:rPr lang="ru-RU" sz="2400" b="1" dirty="0"/>
              <a:t> (</a:t>
            </a:r>
            <a:r>
              <a:rPr lang="ru-RU" sz="2400" b="1" dirty="0" err="1"/>
              <a:t>Гастингский</a:t>
            </a:r>
            <a:r>
              <a:rPr lang="ru-RU" sz="2400" b="1" dirty="0"/>
              <a:t>) центр</a:t>
            </a:r>
            <a:r>
              <a:rPr lang="en-US" sz="2400" b="1" dirty="0"/>
              <a:t> </a:t>
            </a:r>
            <a:r>
              <a:rPr lang="ru-RU" sz="2400" b="1" dirty="0"/>
              <a:t>(</a:t>
            </a:r>
            <a:r>
              <a:rPr lang="en-US" sz="2400" b="1" i="1" dirty="0"/>
              <a:t>Hastings Center</a:t>
            </a:r>
            <a:r>
              <a:rPr lang="ru-RU" sz="2400" b="1" i="1" dirty="0"/>
              <a:t>) – основатели: </a:t>
            </a:r>
            <a:r>
              <a:rPr lang="ru-RU" sz="2400" b="1" dirty="0"/>
              <a:t>философ </a:t>
            </a:r>
            <a:r>
              <a:rPr lang="ru-RU" sz="2400" b="1" dirty="0" err="1"/>
              <a:t>Даниел</a:t>
            </a:r>
            <a:r>
              <a:rPr lang="ru-RU" sz="2400" b="1" dirty="0"/>
              <a:t> </a:t>
            </a:r>
            <a:r>
              <a:rPr lang="ru-RU" sz="2400" b="1" dirty="0" err="1"/>
              <a:t>Кэллэхен</a:t>
            </a:r>
            <a:r>
              <a:rPr lang="ru-RU" sz="2400" b="1" dirty="0"/>
              <a:t> (</a:t>
            </a:r>
            <a:r>
              <a:rPr lang="en-US" sz="2400" b="1" dirty="0"/>
              <a:t>Callahan) </a:t>
            </a:r>
            <a:r>
              <a:rPr lang="ru-RU" sz="2400" b="1" dirty="0"/>
              <a:t>и психиатр </a:t>
            </a:r>
            <a:r>
              <a:rPr lang="ru-RU" sz="2400" b="1" dirty="0" err="1"/>
              <a:t>Уиллард</a:t>
            </a:r>
            <a:r>
              <a:rPr lang="ru-RU" sz="2400" b="1" dirty="0"/>
              <a:t> </a:t>
            </a:r>
            <a:r>
              <a:rPr lang="ru-RU" sz="2400" b="1" dirty="0" err="1"/>
              <a:t>Гэйлин</a:t>
            </a:r>
            <a:r>
              <a:rPr lang="ru-RU" sz="2400" b="1" dirty="0"/>
              <a:t> (</a:t>
            </a:r>
            <a:r>
              <a:rPr lang="en-US" sz="2400" b="1" dirty="0" err="1"/>
              <a:t>Gaylin</a:t>
            </a:r>
            <a:r>
              <a:rPr lang="en-US" sz="2400" b="1" dirty="0"/>
              <a:t>)</a:t>
            </a:r>
            <a:endParaRPr lang="ru-RU" sz="2400" b="1" dirty="0"/>
          </a:p>
          <a:p>
            <a:pPr>
              <a:buFontTx/>
              <a:buChar char="-"/>
            </a:pPr>
            <a:r>
              <a:rPr lang="ru-RU" sz="2400" b="1" dirty="0"/>
              <a:t>Институт этики им. Кеннеди (</a:t>
            </a:r>
            <a:r>
              <a:rPr lang="en-US" sz="2400" b="1" i="1" dirty="0"/>
              <a:t>Kennedy Institute of Ethics</a:t>
            </a:r>
            <a:r>
              <a:rPr lang="ru-RU" sz="2400" b="1" i="1" dirty="0"/>
              <a:t>)</a:t>
            </a:r>
            <a:r>
              <a:rPr lang="ru-RU" sz="2400" b="1" dirty="0"/>
              <a:t> </a:t>
            </a:r>
            <a:r>
              <a:rPr lang="ru-RU" sz="2400" b="1" i="1" dirty="0"/>
              <a:t>– основатель: </a:t>
            </a:r>
            <a:r>
              <a:rPr lang="ru-RU" sz="2400" b="1" dirty="0"/>
              <a:t>акушер Андре </a:t>
            </a:r>
            <a:r>
              <a:rPr lang="ru-RU" sz="2400" b="1" dirty="0" err="1"/>
              <a:t>Хеллегерс</a:t>
            </a:r>
            <a:r>
              <a:rPr lang="ru-RU" sz="2400" b="1" dirty="0"/>
              <a:t> (</a:t>
            </a:r>
            <a:r>
              <a:rPr lang="ru-RU" sz="2400" b="1" dirty="0" err="1"/>
              <a:t>Hellegers</a:t>
            </a:r>
            <a:r>
              <a:rPr lang="ru-RU" sz="2400" b="1" dirty="0" smtClean="0"/>
              <a:t>)</a:t>
            </a:r>
            <a:endParaRPr lang="ru-RU" sz="2400" b="1" dirty="0"/>
          </a:p>
          <a:p>
            <a:r>
              <a:rPr lang="ru-RU" sz="2400" b="1" dirty="0" smtClean="0"/>
              <a:t>В середине 70-х </a:t>
            </a:r>
            <a:r>
              <a:rPr lang="ru-RU" sz="2400" b="1" dirty="0" err="1" smtClean="0"/>
              <a:t>г.г</a:t>
            </a:r>
            <a:r>
              <a:rPr lang="ru-RU" sz="2400" b="1" dirty="0" smtClean="0"/>
              <a:t>. 20 в. </a:t>
            </a:r>
            <a:r>
              <a:rPr lang="ru-RU" sz="2400" b="1" dirty="0"/>
              <a:t>у</a:t>
            </a:r>
            <a:r>
              <a:rPr lang="ru-RU" sz="2400" b="1" dirty="0" smtClean="0"/>
              <a:t>же вышла 5-томная «Энциклопедия биоэтики»</a:t>
            </a:r>
          </a:p>
          <a:p>
            <a:r>
              <a:rPr lang="ru-RU" sz="2400" b="1" dirty="0" smtClean="0"/>
              <a:t>В 70-ые </a:t>
            </a:r>
            <a:r>
              <a:rPr lang="ru-RU" sz="2400" b="1" dirty="0" err="1"/>
              <a:t>г.г</a:t>
            </a:r>
            <a:r>
              <a:rPr lang="ru-RU" sz="2400" b="1" dirty="0"/>
              <a:t>. 20 в. </a:t>
            </a:r>
            <a:r>
              <a:rPr lang="ru-RU" sz="2400" b="1" dirty="0" smtClean="0"/>
              <a:t>началось преподавание дисциплины  «Биоэтика» в университетах</a:t>
            </a:r>
            <a:endParaRPr lang="ru-RU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89" y="0"/>
            <a:ext cx="2721293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1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077200" cy="1143000"/>
          </a:xfrm>
        </p:spPr>
        <p:txBody>
          <a:bodyPr/>
          <a:lstStyle/>
          <a:p>
            <a:r>
              <a:rPr lang="ru-RU" sz="4000" b="1" dirty="0"/>
              <a:t>Автор термина «БИОЭТИКА</a:t>
            </a:r>
            <a:r>
              <a:rPr lang="ru-RU" sz="4000" b="1" dirty="0" smtClean="0"/>
              <a:t>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5436096" cy="4916016"/>
          </a:xfrm>
        </p:spPr>
        <p:txBody>
          <a:bodyPr>
            <a:normAutofit fontScale="92500"/>
          </a:bodyPr>
          <a:lstStyle/>
          <a:p>
            <a:pPr marL="11430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Ван </a:t>
            </a:r>
            <a:r>
              <a:rPr lang="ru-RU" b="1" dirty="0" err="1">
                <a:solidFill>
                  <a:srgbClr val="FF0000"/>
                </a:solidFill>
              </a:rPr>
              <a:t>Ренсселер</a:t>
            </a:r>
            <a:r>
              <a:rPr lang="ru-RU" b="1" dirty="0">
                <a:solidFill>
                  <a:srgbClr val="FF0000"/>
                </a:solidFill>
              </a:rPr>
              <a:t> Поттер </a:t>
            </a:r>
            <a:r>
              <a:rPr lang="ru-RU" b="1" dirty="0"/>
              <a:t>(1911—2001) </a:t>
            </a:r>
            <a:endParaRPr lang="ru-RU" b="1" dirty="0" smtClean="0"/>
          </a:p>
          <a:p>
            <a:pPr marL="114300" indent="0" algn="ctr">
              <a:buNone/>
            </a:pPr>
            <a:r>
              <a:rPr lang="ru-RU" b="1" dirty="0" smtClean="0"/>
              <a:t>врач</a:t>
            </a:r>
            <a:r>
              <a:rPr lang="ru-RU" b="1" dirty="0"/>
              <a:t>, ученый, биохимик, онколог</a:t>
            </a:r>
          </a:p>
          <a:p>
            <a:pPr marL="114300" indent="0" algn="just">
              <a:buNone/>
            </a:pPr>
            <a:r>
              <a:rPr lang="ru-RU" b="1" dirty="0"/>
              <a:t>1971 г. – книга «Биоэтика: мост в будущее»</a:t>
            </a:r>
          </a:p>
          <a:p>
            <a:r>
              <a:rPr lang="ru-RU" b="1" dirty="0"/>
              <a:t>«Человечество нуждается в соединение биологии и гуманистического знания, из которого предстоит выковать науку выживания и с ее помощью установить систему приоритетов».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Наука выживания должна быть не просто наукой, а новой мудростью, которая объединила бы два наиболее важных и крайне необходимых элемента – биологическое знание и общечеловеческие ценности. Исходя из этого, я предлагаю для ее обозначения термин – Биоэтика».</a:t>
            </a:r>
          </a:p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42" y="2670175"/>
            <a:ext cx="3122033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052" y="30162"/>
            <a:ext cx="1725613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2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064896" cy="1143000"/>
          </a:xfrm>
        </p:spPr>
        <p:txBody>
          <a:bodyPr/>
          <a:lstStyle/>
          <a:p>
            <a:pPr algn="ctr"/>
            <a:r>
              <a:rPr lang="ru-RU" sz="3600" b="1" dirty="0" smtClean="0"/>
              <a:t>Продвижение термина «БИОЭТИКА»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5544616" cy="5544616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ru-RU" sz="2000" b="1" dirty="0">
                <a:solidFill>
                  <a:srgbClr val="FF0000"/>
                </a:solidFill>
              </a:rPr>
              <a:t>Андре </a:t>
            </a:r>
            <a:r>
              <a:rPr lang="ru-RU" sz="2000" b="1" dirty="0" err="1" smtClean="0">
                <a:solidFill>
                  <a:srgbClr val="FF0000"/>
                </a:solidFill>
              </a:rPr>
              <a:t>Хеллегерс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/>
              <a:t>(1926 – 1979 </a:t>
            </a:r>
            <a:r>
              <a:rPr lang="ru-RU" sz="2000" b="1" dirty="0" err="1" smtClean="0"/>
              <a:t>г.г</a:t>
            </a:r>
            <a:r>
              <a:rPr lang="ru-RU" sz="2000" b="1" dirty="0" smtClean="0"/>
              <a:t>.)</a:t>
            </a:r>
          </a:p>
          <a:p>
            <a:pPr marL="114300" indent="0" algn="ctr">
              <a:buNone/>
            </a:pPr>
            <a:r>
              <a:rPr lang="ru-RU" sz="2000" b="1" dirty="0"/>
              <a:t>в</a:t>
            </a:r>
            <a:r>
              <a:rPr lang="ru-RU" sz="2000" b="1" dirty="0" smtClean="0"/>
              <a:t>рач, ученый, акушер, эмбриолог</a:t>
            </a:r>
          </a:p>
          <a:p>
            <a:pPr algn="just"/>
            <a:r>
              <a:rPr lang="ru-RU" sz="2000" b="1" dirty="0"/>
              <a:t>первым в университетском мире </a:t>
            </a:r>
            <a:r>
              <a:rPr lang="ru-RU" sz="2000" b="1" dirty="0" smtClean="0"/>
              <a:t>стал использовать термин </a:t>
            </a:r>
            <a:r>
              <a:rPr lang="ru-RU" sz="2000" b="1" dirty="0"/>
              <a:t>«биоэтика</a:t>
            </a:r>
            <a:r>
              <a:rPr lang="ru-RU" sz="2000" b="1" dirty="0" smtClean="0"/>
              <a:t>» </a:t>
            </a:r>
          </a:p>
          <a:p>
            <a:pPr algn="just"/>
            <a:r>
              <a:rPr lang="ru-RU" sz="2000" b="1" dirty="0" smtClean="0"/>
              <a:t>придал </a:t>
            </a:r>
            <a:r>
              <a:rPr lang="ru-RU" sz="2000" b="1" dirty="0"/>
              <a:t>академическую структуру этой </a:t>
            </a:r>
            <a:r>
              <a:rPr lang="ru-RU" sz="2000" b="1" dirty="0" smtClean="0"/>
              <a:t>дисциплине</a:t>
            </a:r>
          </a:p>
          <a:p>
            <a:pPr algn="just"/>
            <a:r>
              <a:rPr lang="ru-RU" sz="2000" b="1" dirty="0" smtClean="0"/>
              <a:t>ввел </a:t>
            </a:r>
            <a:r>
              <a:rPr lang="ru-RU" sz="2000" b="1" dirty="0"/>
              <a:t>ее в область биомедицинских наук, политики и средств массовой </a:t>
            </a:r>
            <a:r>
              <a:rPr lang="ru-RU" sz="2000" b="1" dirty="0" smtClean="0"/>
              <a:t>информации</a:t>
            </a:r>
          </a:p>
          <a:p>
            <a:pPr algn="just"/>
            <a:r>
              <a:rPr lang="ru-RU" sz="2000" b="1" dirty="0"/>
              <a:t>з</a:t>
            </a:r>
            <a:r>
              <a:rPr lang="ru-RU" sz="2000" b="1" dirty="0" smtClean="0"/>
              <a:t>аложил основу специфической </a:t>
            </a:r>
            <a:r>
              <a:rPr lang="ru-RU" sz="2000" b="1" dirty="0"/>
              <a:t>методологии для этой новой дисциплины, находящейся на стыке наук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его </a:t>
            </a:r>
            <a:r>
              <a:rPr lang="ru-RU" sz="2000" b="1" dirty="0"/>
              <a:t>концепция биоэтики стала превалирующей: биоэтика начала рассматриваться большинством ученых как особая дисциплина, способная синтезировать медицинские и этические </a:t>
            </a:r>
            <a:r>
              <a:rPr lang="ru-RU" sz="2000" b="1" dirty="0" smtClean="0"/>
              <a:t>познания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184" y="1196752"/>
            <a:ext cx="3360816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9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1244</TotalTime>
  <Words>2175</Words>
  <Application>Microsoft Office PowerPoint</Application>
  <PresentationFormat>Экран (4:3)</PresentationFormat>
  <Paragraphs>185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Cambria</vt:lpstr>
      <vt:lpstr>Соседство</vt:lpstr>
      <vt:lpstr>Лекция. Биоэтика как новая идеология современной биомедицины и общественного здравоохранения</vt:lpstr>
      <vt:lpstr>План </vt:lpstr>
      <vt:lpstr>Вопрос 1 Предмет и специфика биоэтики </vt:lpstr>
      <vt:lpstr>Актуальность </vt:lpstr>
      <vt:lpstr>Актуальность </vt:lpstr>
      <vt:lpstr>Становление биоэтики </vt:lpstr>
      <vt:lpstr>Становление биоэтики </vt:lpstr>
      <vt:lpstr>Автор термина «БИОЭТИКА»</vt:lpstr>
      <vt:lpstr>Продвижение термина «БИОЭТИКА»</vt:lpstr>
      <vt:lpstr>Предмет биоэтики</vt:lpstr>
      <vt:lpstr>Определение </vt:lpstr>
      <vt:lpstr>Специфика биоэтики</vt:lpstr>
      <vt:lpstr>Направления развития биоэтики</vt:lpstr>
      <vt:lpstr>Прикладное значение биоэтики</vt:lpstr>
      <vt:lpstr>Биоэтика </vt:lpstr>
      <vt:lpstr>Вопросы 2 Предпосылки развития биоэтики </vt:lpstr>
      <vt:lpstr>Развитие идеологии  экологического движения</vt:lpstr>
      <vt:lpstr>Талидомидовая катастрофа</vt:lpstr>
      <vt:lpstr>Развитие медицинской науки и практики</vt:lpstr>
      <vt:lpstr>«Казус Кристиана Барнарда»  3 декабря 1967 г. южноафриканский хирург Кристиан Барнард первым в мире пересадил сердце от одного человека другому</vt:lpstr>
      <vt:lpstr>Развитие правозащитного движения</vt:lpstr>
      <vt:lpstr>Нюрнбергский процесс  по делу врачей, проводивших опыты над людьми в концлагерях в Германии в годы Второй мировой войны (09.12.1946 – 20.08.1947 г.г.)</vt:lpstr>
      <vt:lpstr>Признание в обществе ценностно-мировозренческого плюрализма</vt:lpstr>
      <vt:lpstr>«Казус Карен Квинлен»</vt:lpstr>
      <vt:lpstr>Коммерциализация медицины</vt:lpstr>
      <vt:lpstr>Медикализация жизни</vt:lpstr>
      <vt:lpstr>Развитие информационных технологий</vt:lpstr>
      <vt:lpstr>Вопрос 3 Основные международные документы в сфере биоэтики </vt:lpstr>
      <vt:lpstr>Нюрнбергский кодекс</vt:lpstr>
      <vt:lpstr>Хельсинская декларация </vt:lpstr>
      <vt:lpstr>Конвенция о защите прав и достоинства человека в связи с применением достижений биологии и медицины: Конвенция о правах человека и биомедицине</vt:lpstr>
      <vt:lpstr>Всеобщая декларация о биоэтике и правах человека</vt:lpstr>
      <vt:lpstr>Вопросы 4 Развитие биоэтики в России  </vt:lpstr>
      <vt:lpstr>Становление биоэтики в России</vt:lpstr>
      <vt:lpstr>У истоков биоэтики в России</vt:lpstr>
      <vt:lpstr>Медицинское сообщество</vt:lpstr>
      <vt:lpstr>Изменение законодательства РФ</vt:lpstr>
      <vt:lpstr>Участие РПЦ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№1. Исторические и логические основания биоэтики</dc:title>
  <dc:creator>Балышева Наталья Викторовна</dc:creator>
  <cp:lastModifiedBy>Пользователь Windows</cp:lastModifiedBy>
  <cp:revision>188</cp:revision>
  <dcterms:created xsi:type="dcterms:W3CDTF">2020-08-26T11:46:23Z</dcterms:created>
  <dcterms:modified xsi:type="dcterms:W3CDTF">2020-11-22T19:41:42Z</dcterms:modified>
</cp:coreProperties>
</file>