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449" r:id="rId2"/>
    <p:sldId id="450" r:id="rId3"/>
    <p:sldId id="389" r:id="rId4"/>
    <p:sldId id="390" r:id="rId5"/>
    <p:sldId id="446" r:id="rId6"/>
    <p:sldId id="257" r:id="rId7"/>
    <p:sldId id="379" r:id="rId8"/>
    <p:sldId id="258" r:id="rId9"/>
    <p:sldId id="375" r:id="rId10"/>
    <p:sldId id="271" r:id="rId11"/>
    <p:sldId id="270" r:id="rId12"/>
    <p:sldId id="262" r:id="rId13"/>
    <p:sldId id="266" r:id="rId14"/>
    <p:sldId id="273" r:id="rId15"/>
    <p:sldId id="374" r:id="rId16"/>
    <p:sldId id="274" r:id="rId17"/>
    <p:sldId id="275" r:id="rId18"/>
    <p:sldId id="276" r:id="rId19"/>
    <p:sldId id="277" r:id="rId20"/>
    <p:sldId id="279" r:id="rId21"/>
    <p:sldId id="280" r:id="rId22"/>
    <p:sldId id="263" r:id="rId23"/>
    <p:sldId id="281" r:id="rId24"/>
    <p:sldId id="282" r:id="rId25"/>
    <p:sldId id="283" r:id="rId26"/>
    <p:sldId id="264" r:id="rId27"/>
    <p:sldId id="376" r:id="rId28"/>
    <p:sldId id="259" r:id="rId29"/>
    <p:sldId id="447" r:id="rId30"/>
    <p:sldId id="285" r:id="rId31"/>
    <p:sldId id="372" r:id="rId32"/>
    <p:sldId id="272" r:id="rId33"/>
    <p:sldId id="373" r:id="rId34"/>
    <p:sldId id="377" r:id="rId35"/>
    <p:sldId id="378" r:id="rId36"/>
    <p:sldId id="391" r:id="rId37"/>
    <p:sldId id="451" r:id="rId38"/>
    <p:sldId id="452" r:id="rId39"/>
    <p:sldId id="265" r:id="rId40"/>
    <p:sldId id="395" r:id="rId41"/>
    <p:sldId id="267" r:id="rId42"/>
    <p:sldId id="394" r:id="rId43"/>
    <p:sldId id="260" r:id="rId44"/>
    <p:sldId id="453" r:id="rId45"/>
    <p:sldId id="397" r:id="rId46"/>
    <p:sldId id="398" r:id="rId47"/>
    <p:sldId id="401" r:id="rId48"/>
    <p:sldId id="402" r:id="rId49"/>
    <p:sldId id="454" r:id="rId50"/>
    <p:sldId id="400" r:id="rId51"/>
    <p:sldId id="456" r:id="rId52"/>
    <p:sldId id="436" r:id="rId53"/>
    <p:sldId id="457" r:id="rId54"/>
    <p:sldId id="458" r:id="rId55"/>
    <p:sldId id="467" r:id="rId56"/>
    <p:sldId id="459" r:id="rId57"/>
    <p:sldId id="460" r:id="rId58"/>
    <p:sldId id="461" r:id="rId59"/>
    <p:sldId id="462" r:id="rId60"/>
    <p:sldId id="463" r:id="rId61"/>
    <p:sldId id="464" r:id="rId62"/>
    <p:sldId id="465" r:id="rId63"/>
    <p:sldId id="466" r:id="rId64"/>
    <p:sldId id="455" r:id="rId65"/>
    <p:sldId id="403" r:id="rId66"/>
    <p:sldId id="405" r:id="rId67"/>
    <p:sldId id="406" r:id="rId68"/>
    <p:sldId id="435" r:id="rId69"/>
    <p:sldId id="416" r:id="rId70"/>
    <p:sldId id="409" r:id="rId71"/>
    <p:sldId id="412" r:id="rId72"/>
    <p:sldId id="413" r:id="rId73"/>
    <p:sldId id="414" r:id="rId74"/>
    <p:sldId id="448" r:id="rId75"/>
    <p:sldId id="268" r:id="rId76"/>
    <p:sldId id="417" r:id="rId77"/>
    <p:sldId id="364" r:id="rId78"/>
    <p:sldId id="418" r:id="rId79"/>
    <p:sldId id="419" r:id="rId80"/>
    <p:sldId id="420" r:id="rId81"/>
    <p:sldId id="421" r:id="rId82"/>
    <p:sldId id="422" r:id="rId83"/>
    <p:sldId id="423" r:id="rId84"/>
    <p:sldId id="424" r:id="rId85"/>
    <p:sldId id="425" r:id="rId86"/>
    <p:sldId id="426" r:id="rId87"/>
    <p:sldId id="427" r:id="rId88"/>
    <p:sldId id="428" r:id="rId89"/>
    <p:sldId id="432" r:id="rId90"/>
    <p:sldId id="433" r:id="rId91"/>
    <p:sldId id="434" r:id="rId92"/>
    <p:sldId id="388" r:id="rId93"/>
    <p:sldId id="380" r:id="rId94"/>
    <p:sldId id="382" r:id="rId95"/>
    <p:sldId id="381" r:id="rId96"/>
    <p:sldId id="383" r:id="rId97"/>
    <p:sldId id="415" r:id="rId98"/>
    <p:sldId id="384" r:id="rId99"/>
    <p:sldId id="385" r:id="rId100"/>
    <p:sldId id="386" r:id="rId101"/>
    <p:sldId id="439" r:id="rId102"/>
    <p:sldId id="440" r:id="rId103"/>
    <p:sldId id="441" r:id="rId104"/>
    <p:sldId id="442" r:id="rId105"/>
    <p:sldId id="443" r:id="rId106"/>
    <p:sldId id="444" r:id="rId107"/>
    <p:sldId id="445" r:id="rId108"/>
    <p:sldId id="410" r:id="rId109"/>
    <p:sldId id="387" r:id="rId110"/>
    <p:sldId id="392" r:id="rId1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5915D18-F130-41E8-9512-AAE7B40ED9DA}">
          <p14:sldIdLst>
            <p14:sldId id="449"/>
            <p14:sldId id="450"/>
          </p14:sldIdLst>
        </p14:section>
        <p14:section name="Литература" id="{A382DF9C-6ADA-49AB-A302-F31A80AFC07C}">
          <p14:sldIdLst>
            <p14:sldId id="389"/>
            <p14:sldId id="390"/>
            <p14:sldId id="446"/>
          </p14:sldIdLst>
        </p14:section>
        <p14:section name="Этиология" id="{C0272BCA-C93C-40D1-9513-A7C12DF6F00E}">
          <p14:sldIdLst>
            <p14:sldId id="257"/>
            <p14:sldId id="379"/>
            <p14:sldId id="258"/>
            <p14:sldId id="375"/>
            <p14:sldId id="271"/>
            <p14:sldId id="270"/>
            <p14:sldId id="262"/>
            <p14:sldId id="266"/>
            <p14:sldId id="273"/>
            <p14:sldId id="374"/>
            <p14:sldId id="274"/>
            <p14:sldId id="275"/>
            <p14:sldId id="276"/>
            <p14:sldId id="277"/>
            <p14:sldId id="279"/>
            <p14:sldId id="280"/>
            <p14:sldId id="263"/>
            <p14:sldId id="281"/>
            <p14:sldId id="282"/>
            <p14:sldId id="283"/>
            <p14:sldId id="264"/>
            <p14:sldId id="376"/>
          </p14:sldIdLst>
        </p14:section>
        <p14:section name="Эпидемиология" id="{0C923084-C020-4495-AEE8-6F85C4115627}">
          <p14:sldIdLst>
            <p14:sldId id="259"/>
            <p14:sldId id="447"/>
            <p14:sldId id="285"/>
            <p14:sldId id="372"/>
            <p14:sldId id="272"/>
            <p14:sldId id="373"/>
            <p14:sldId id="377"/>
            <p14:sldId id="378"/>
            <p14:sldId id="391"/>
            <p14:sldId id="451"/>
            <p14:sldId id="452"/>
          </p14:sldIdLst>
        </p14:section>
        <p14:section name="Исторический аспект" id="{D8D0DBA4-2F84-493D-9E08-E18517A1326F}">
          <p14:sldIdLst>
            <p14:sldId id="265"/>
            <p14:sldId id="395"/>
            <p14:sldId id="267"/>
          </p14:sldIdLst>
        </p14:section>
        <p14:section name="Эпидситуация в мире" id="{FB536225-7E71-449D-9C8C-9742198A2104}">
          <p14:sldIdLst>
            <p14:sldId id="394"/>
            <p14:sldId id="260"/>
            <p14:sldId id="453"/>
            <p14:sldId id="397"/>
            <p14:sldId id="398"/>
            <p14:sldId id="401"/>
            <p14:sldId id="402"/>
            <p14:sldId id="454"/>
            <p14:sldId id="400"/>
            <p14:sldId id="456"/>
            <p14:sldId id="436"/>
          </p14:sldIdLst>
        </p14:section>
        <p14:section name="Раздел без заголовка" id="{8D0C2321-397A-4A40-A488-B7970FD92C70}">
          <p14:sldIdLst>
            <p14:sldId id="457"/>
            <p14:sldId id="458"/>
            <p14:sldId id="467"/>
            <p14:sldId id="459"/>
            <p14:sldId id="460"/>
            <p14:sldId id="461"/>
            <p14:sldId id="462"/>
            <p14:sldId id="463"/>
            <p14:sldId id="464"/>
            <p14:sldId id="465"/>
            <p14:sldId id="466"/>
            <p14:sldId id="455"/>
            <p14:sldId id="403"/>
            <p14:sldId id="405"/>
            <p14:sldId id="406"/>
            <p14:sldId id="435"/>
          </p14:sldIdLst>
        </p14:section>
        <p14:section name="Оренбургская область" id="{9B61B01C-4B5C-49C4-965A-C16809017BC0}">
          <p14:sldIdLst>
            <p14:sldId id="416"/>
          </p14:sldIdLst>
        </p14:section>
        <p14:section name="Перспективы" id="{A349E3EC-C698-4F76-B73F-F78E481F3155}">
          <p14:sldIdLst>
            <p14:sldId id="409"/>
            <p14:sldId id="412"/>
            <p14:sldId id="413"/>
            <p14:sldId id="414"/>
            <p14:sldId id="448"/>
          </p14:sldIdLst>
        </p14:section>
        <p14:section name="Всё" id="{D1BEEAB4-17FC-49EB-92C5-6DE5AE5998D5}">
          <p14:sldIdLst>
            <p14:sldId id="268"/>
          </p14:sldIdLst>
        </p14:section>
        <p14:section name="Теория внутренней саморегуляции ПС" id="{C08E7D2D-894A-4AD7-AABC-49B7DA136ACC}">
          <p14:sldIdLst>
            <p14:sldId id="417"/>
            <p14:sldId id="364"/>
            <p14:sldId id="418"/>
            <p14:sldId id="419"/>
            <p14:sldId id="420"/>
            <p14:sldId id="421"/>
            <p14:sldId id="422"/>
            <p14:sldId id="423"/>
            <p14:sldId id="424"/>
            <p14:sldId id="425"/>
            <p14:sldId id="426"/>
            <p14:sldId id="427"/>
            <p14:sldId id="428"/>
            <p14:sldId id="432"/>
            <p14:sldId id="433"/>
            <p14:sldId id="434"/>
          </p14:sldIdLst>
        </p14:section>
        <p14:section name="Диагностика" id="{229345EF-8AAF-4C64-A3D9-10734F9B3124}">
          <p14:sldIdLst>
            <p14:sldId id="388"/>
          </p14:sldIdLst>
        </p14:section>
        <p14:section name="Определение случая" id="{41C75801-29A2-466B-A1DB-EA3A8684F5CF}">
          <p14:sldIdLst>
            <p14:sldId id="380"/>
            <p14:sldId id="382"/>
            <p14:sldId id="381"/>
          </p14:sldIdLst>
        </p14:section>
        <p14:section name="Противоэпидемические мероприятия" id="{6E7A073E-D55D-451E-BB1D-D3D2FC0F927E}">
          <p14:sldIdLst>
            <p14:sldId id="383"/>
            <p14:sldId id="415"/>
            <p14:sldId id="384"/>
            <p14:sldId id="385"/>
            <p14:sldId id="386"/>
          </p14:sldIdLst>
        </p14:section>
        <p14:section name="Ограничительные мероприятия в мире" id="{31817E09-2079-4D70-961E-82B3B0A24ED8}">
          <p14:sldIdLst>
            <p14:sldId id="439"/>
            <p14:sldId id="440"/>
            <p14:sldId id="441"/>
            <p14:sldId id="442"/>
            <p14:sldId id="443"/>
            <p14:sldId id="444"/>
            <p14:sldId id="445"/>
          </p14:sldIdLst>
        </p14:section>
        <p14:section name="Прочее" id="{2DACA517-89AC-47DA-9B44-0AF91D67D5D1}">
          <p14:sldIdLst>
            <p14:sldId id="410"/>
            <p14:sldId id="387"/>
            <p14:sldId id="3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03" autoAdjust="0"/>
  </p:normalViewPr>
  <p:slideViewPr>
    <p:cSldViewPr snapToGrid="0">
      <p:cViewPr>
        <p:scale>
          <a:sx n="53" d="100"/>
          <a:sy n="53" d="100"/>
        </p:scale>
        <p:origin x="1108" y="48"/>
      </p:cViewPr>
      <p:guideLst/>
    </p:cSldViewPr>
  </p:slideViewPr>
  <p:notesTextViewPr>
    <p:cViewPr>
      <p:scale>
        <a:sx n="1" d="1"/>
        <a:sy n="1" d="1"/>
      </p:scale>
      <p:origin x="0" y="0"/>
    </p:cViewPr>
  </p:notesTextViewPr>
  <p:sorterViewPr>
    <p:cViewPr>
      <p:scale>
        <a:sx n="75" d="100"/>
        <a:sy n="75" d="100"/>
      </p:scale>
      <p:origin x="0" y="-213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A85AC-698E-4BCD-9693-8E346B068A66}" type="datetimeFigureOut">
              <a:rPr lang="ru-RU" smtClean="0"/>
              <a:t>10.04.2020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9F29D-5B96-4A45-AD90-5F4025A9C7CC}" type="slidenum">
              <a:rPr lang="ru-RU" smtClean="0"/>
              <a:t>‹#›</a:t>
            </a:fld>
            <a:endParaRPr lang="ru-RU"/>
          </a:p>
        </p:txBody>
      </p:sp>
    </p:spTree>
    <p:extLst>
      <p:ext uri="{BB962C8B-B14F-4D97-AF65-F5344CB8AC3E}">
        <p14:creationId xmlns:p14="http://schemas.microsoft.com/office/powerpoint/2010/main" val="159687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u.wikipedia.org/wiki/%D0%A2%D1%80%D0%B0%D0%BD%D1%81%D0%BC%D0%B5%D0%BC%D0%B1%D1%80%D0%B0%D0%BD%D0%BD%D1%8B%D0%B5_%D1%80%D0%B5%D1%86%D0%B5%D0%BF%D1%82%D0%BE%D1%80%D1%8B"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ru.wikipedia.org/wiki/%D0%9A%D0%BE%D1%80%D0%BE%D0%BD%D0%B0%D0%B2%D0%B8%D1%80%D1%83%D1%81%D1%8B#cite_note-:1-5" TargetMode="External"/><Relationship Id="rId4" Type="http://schemas.openxmlformats.org/officeDocument/2006/relationships/hyperlink" Target="https://ru.wikipedia.org/wiki/%D0%9A%D0%BE%D1%80%D0%BE%D0%BD%D0%B0%D0%B2%D0%B8%D1%80%D1%83%D1%81%D1%8B#cite_note-:0-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ru.wikipedia.org/wiki/%D0%A6%D0%B5%D0%BD%D1%82%D1%80%D1%8B_%D0%BF%D0%BE_%D0%BA%D0%BE%D0%BD%D1%82%D1%80%D0%BE%D0%BB%D1%8E_%D0%B8_%D0%BF%D1%80%D0%BE%D1%84%D0%B8%D0%BB%D0%B0%D0%BA%D1%82%D0%B8%D0%BA%D0%B5_%D0%B7%D0%B0%D0%B1%D0%BE%D0%BB%D0%B5%D0%B2%D0%B0%D0%BD%D0%B8%D0%B9_%D0%A1%D0%A8%D0%90" TargetMode="External"/><Relationship Id="rId7" Type="http://schemas.openxmlformats.org/officeDocument/2006/relationships/hyperlink" Target="https://ru.wikipedia.org/w/index.php?title=BO2K&amp;action=edit&amp;redlink=1"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ru.wikipedia.org/w/index.php?title=CULT_OF_THE_DEAD_COW&amp;action=edit&amp;redlink=1" TargetMode="External"/><Relationship Id="rId5" Type="http://schemas.openxmlformats.org/officeDocument/2006/relationships/hyperlink" Target="https://ru.wikipedia.org/wiki/%D0%9B%D0%B5%D0%B6%D0%B5%D0%BD,_%D0%96%D0%B5%D1%80%D0%BE%D0%BC" TargetMode="External"/><Relationship Id="rId4" Type="http://schemas.openxmlformats.org/officeDocument/2006/relationships/hyperlink" Target="https://ru.wikipedia.org/wiki/%D0%A1%D0%B8%D0%BD%D0%B4%D1%80%D0%BE%D0%BC_%D0%BA%D0%BE%D1%88%D0%B0%D1%87%D1%8C%D0%B5%D0%B3%D0%BE_%D0%BA%D1%80%D0%B8%D0%BA%D0%B0"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Конечно, клинических вопросов я касаться не буду</a:t>
            </a:r>
          </a:p>
          <a:p>
            <a:pPr lvl="1"/>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a:t>
            </a:fld>
            <a:endParaRPr lang="ru-RU"/>
          </a:p>
        </p:txBody>
      </p:sp>
    </p:spTree>
    <p:extLst>
      <p:ext uri="{BB962C8B-B14F-4D97-AF65-F5344CB8AC3E}">
        <p14:creationId xmlns:p14="http://schemas.microsoft.com/office/powerpoint/2010/main" val="389169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Группа вирусологов в 1968 – </a:t>
            </a:r>
            <a:r>
              <a:rPr lang="ru-RU" b="1" dirty="0" err="1"/>
              <a:t>пепломеры</a:t>
            </a:r>
            <a:r>
              <a:rPr lang="ru-RU" dirty="0"/>
              <a:t> формируют на негативных электронных фотографиях – торчат белки.</a:t>
            </a:r>
          </a:p>
          <a:p>
            <a:r>
              <a:rPr lang="ru-RU" dirty="0"/>
              <a:t>(Нова-корона-</a:t>
            </a:r>
            <a:r>
              <a:rPr lang="ru-RU" dirty="0" err="1"/>
              <a:t>вайрус</a:t>
            </a:r>
            <a:r>
              <a:rPr lang="ru-RU" dirty="0"/>
              <a:t>)</a:t>
            </a:r>
          </a:p>
          <a:p>
            <a:r>
              <a:rPr lang="ru-RU" dirty="0"/>
              <a:t>=в 2002 году – по аналогии ТОРС</a:t>
            </a:r>
          </a:p>
          <a:p>
            <a:r>
              <a:rPr lang="ru-RU" dirty="0"/>
              <a:t>Ковид-19=это заболевание. И не путайте с вирусом. Не профессионально!</a:t>
            </a:r>
          </a:p>
          <a:p>
            <a:r>
              <a:rPr lang="ru-RU" sz="1200" b="0" i="0" kern="1200" dirty="0">
                <a:solidFill>
                  <a:schemeClr val="tx1"/>
                </a:solidFill>
                <a:effectLst/>
                <a:latin typeface="+mn-lt"/>
                <a:ea typeface="+mn-ea"/>
                <a:cs typeface="+mn-cs"/>
              </a:rPr>
              <a:t>Назначение «короны» у коронавирусов связано с их специфическим механизмом проникновения через мембрану клетки путём имитации «фальшивыми молекулами» молекул, на которые реагируют </a:t>
            </a:r>
            <a:r>
              <a:rPr lang="ru-RU" sz="1200" b="0" i="0" u="none" strike="noStrike" kern="1200" dirty="0">
                <a:solidFill>
                  <a:schemeClr val="tx1"/>
                </a:solidFill>
                <a:effectLst/>
                <a:latin typeface="+mn-lt"/>
                <a:ea typeface="+mn-ea"/>
                <a:cs typeface="+mn-cs"/>
                <a:hlinkClick r:id="rId3" tooltip="Трансмембранные рецепторы"/>
              </a:rPr>
              <a:t>трансмембранные рецепторы</a:t>
            </a:r>
            <a:r>
              <a:rPr lang="ru-RU" sz="1200" b="0" i="0" kern="1200" dirty="0">
                <a:solidFill>
                  <a:schemeClr val="tx1"/>
                </a:solidFill>
                <a:effectLst/>
                <a:latin typeface="+mn-lt"/>
                <a:ea typeface="+mn-ea"/>
                <a:cs typeface="+mn-cs"/>
              </a:rPr>
              <a:t> клеток. После того как рецептор захватывает фальшивую молекулу с «короны», он продавливается вирусом в клетку, и за ним РНК вируса входит в клетку</a:t>
            </a:r>
            <a:r>
              <a:rPr lang="ru-RU" sz="1200" b="0" i="0" u="none" strike="noStrike" kern="1200" baseline="30000" dirty="0">
                <a:solidFill>
                  <a:schemeClr val="tx1"/>
                </a:solidFill>
                <a:effectLst/>
                <a:latin typeface="+mn-lt"/>
                <a:ea typeface="+mn-ea"/>
                <a:cs typeface="+mn-cs"/>
                <a:hlinkClick r:id="rId4"/>
              </a:rPr>
              <a:t>[4]</a:t>
            </a:r>
            <a:r>
              <a:rPr lang="ru-RU" sz="1200" b="0" i="0" u="none" strike="noStrike" kern="1200" baseline="30000" dirty="0">
                <a:solidFill>
                  <a:schemeClr val="tx1"/>
                </a:solidFill>
                <a:effectLst/>
                <a:latin typeface="+mn-lt"/>
                <a:ea typeface="+mn-ea"/>
                <a:cs typeface="+mn-cs"/>
                <a:hlinkClick r:id="rId5"/>
              </a:rPr>
              <a:t>[5]</a:t>
            </a:r>
            <a:r>
              <a:rPr lang="ru-RU" sz="1200" b="0" i="0" kern="1200" dirty="0">
                <a:solidFill>
                  <a:schemeClr val="tx1"/>
                </a:solidFill>
                <a:effectLst/>
                <a:latin typeface="+mn-lt"/>
                <a:ea typeface="+mn-ea"/>
                <a:cs typeface="+mn-cs"/>
              </a:rPr>
              <a:t>.</a:t>
            </a:r>
            <a:r>
              <a:rPr lang="ru-RU" dirty="0"/>
              <a:t> надо путать вирус и заболевание. И поэтому стоит точка после слова ЭТИОЛОГИЯ</a:t>
            </a:r>
          </a:p>
        </p:txBody>
      </p:sp>
      <p:sp>
        <p:nvSpPr>
          <p:cNvPr id="4" name="Номер слайда 3"/>
          <p:cNvSpPr>
            <a:spLocks noGrp="1"/>
          </p:cNvSpPr>
          <p:nvPr>
            <p:ph type="sldNum" sz="quarter" idx="5"/>
          </p:nvPr>
        </p:nvSpPr>
        <p:spPr/>
        <p:txBody>
          <a:bodyPr/>
          <a:lstStyle/>
          <a:p>
            <a:fld id="{30C9F29D-5B96-4A45-AD90-5F4025A9C7CC}" type="slidenum">
              <a:rPr lang="ru-RU" smtClean="0"/>
              <a:t>10</a:t>
            </a:fld>
            <a:endParaRPr lang="ru-RU"/>
          </a:p>
        </p:txBody>
      </p:sp>
    </p:spTree>
    <p:extLst>
      <p:ext uri="{BB962C8B-B14F-4D97-AF65-F5344CB8AC3E}">
        <p14:creationId xmlns:p14="http://schemas.microsoft.com/office/powerpoint/2010/main" val="325781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Заодно мы попытаемся развеять несколько фейков об этиологии новой </a:t>
            </a:r>
            <a:r>
              <a:rPr lang="ru-RU" dirty="0" err="1"/>
              <a:t>короновирусной</a:t>
            </a:r>
            <a:r>
              <a:rPr lang="ru-RU" dirty="0"/>
              <a:t> инфекции</a:t>
            </a:r>
          </a:p>
          <a:p>
            <a:r>
              <a:rPr lang="ru-RU" dirty="0"/>
              <a:t>=</a:t>
            </a:r>
            <a:r>
              <a:rPr lang="ru-RU" dirty="0" err="1"/>
              <a:t>Летоверине</a:t>
            </a:r>
            <a:r>
              <a:rPr lang="ru-RU" dirty="0"/>
              <a:t> – в основном у лягушек</a:t>
            </a:r>
          </a:p>
          <a:p>
            <a:r>
              <a:rPr lang="ru-RU" dirty="0"/>
              <a:t>=</a:t>
            </a:r>
            <a:r>
              <a:rPr lang="ru-RU" dirty="0" err="1"/>
              <a:t>Ортокоронаверине</a:t>
            </a:r>
            <a:r>
              <a:rPr lang="ru-RU" dirty="0"/>
              <a:t> – у животных и человека</a:t>
            </a:r>
          </a:p>
          <a:p>
            <a:r>
              <a:rPr lang="ru-RU" dirty="0"/>
              <a:t>Известно около 40 </a:t>
            </a:r>
            <a:r>
              <a:rPr lang="ru-RU" dirty="0" err="1"/>
              <a:t>короновирусов</a:t>
            </a:r>
            <a:r>
              <a:rPr lang="ru-RU" dirty="0"/>
              <a:t> сегодня, но у Среди людей циркулирует 4 </a:t>
            </a:r>
            <a:r>
              <a:rPr lang="en-US" dirty="0"/>
              <a:t>HCoV-229E, -OC43, NL63</a:t>
            </a:r>
            <a:r>
              <a:rPr lang="ru-RU" dirty="0"/>
              <a:t> и</a:t>
            </a:r>
            <a:r>
              <a:rPr lang="en-US" dirty="0"/>
              <a:t> HKU1</a:t>
            </a:r>
            <a:r>
              <a:rPr lang="ru-RU" dirty="0"/>
              <a:t> – круглогодично циркулирует в структуре ОРВИ – как говорится, ЗАКРЕПИЛИСЬ В ЧЕЛОВЕЧЕСКОЙ ПОПУЛЯЦИИ</a:t>
            </a:r>
          </a:p>
        </p:txBody>
      </p:sp>
      <p:sp>
        <p:nvSpPr>
          <p:cNvPr id="4" name="Номер слайда 3"/>
          <p:cNvSpPr>
            <a:spLocks noGrp="1"/>
          </p:cNvSpPr>
          <p:nvPr>
            <p:ph type="sldNum" sz="quarter" idx="5"/>
          </p:nvPr>
        </p:nvSpPr>
        <p:spPr/>
        <p:txBody>
          <a:bodyPr/>
          <a:lstStyle/>
          <a:p>
            <a:fld id="{30C9F29D-5B96-4A45-AD90-5F4025A9C7CC}" type="slidenum">
              <a:rPr lang="ru-RU" smtClean="0"/>
              <a:t>11</a:t>
            </a:fld>
            <a:endParaRPr lang="ru-RU"/>
          </a:p>
        </p:txBody>
      </p:sp>
    </p:spTree>
    <p:extLst>
      <p:ext uri="{BB962C8B-B14F-4D97-AF65-F5344CB8AC3E}">
        <p14:creationId xmlns:p14="http://schemas.microsoft.com/office/powerpoint/2010/main" val="200482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Это из устаревших данных – от рыб нет, через суши нет. Вирусы рыб и змей выведены из семейства </a:t>
            </a:r>
            <a:r>
              <a:rPr lang="ru-RU" dirty="0" err="1"/>
              <a:t>короновирусов</a:t>
            </a:r>
            <a:r>
              <a:rPr lang="ru-RU" dirty="0"/>
              <a:t>. </a:t>
            </a:r>
            <a:r>
              <a:rPr lang="ru-RU" dirty="0" err="1"/>
              <a:t>Тороновенрине</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12</a:t>
            </a:fld>
            <a:endParaRPr lang="ru-RU"/>
          </a:p>
        </p:txBody>
      </p:sp>
    </p:spTree>
    <p:extLst>
      <p:ext uri="{BB962C8B-B14F-4D97-AF65-F5344CB8AC3E}">
        <p14:creationId xmlns:p14="http://schemas.microsoft.com/office/powerpoint/2010/main" val="357458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Гамма и Дельта – птицы, а альфа и </a:t>
            </a:r>
            <a:r>
              <a:rPr lang="ru-RU" dirty="0" err="1"/>
              <a:t>бетта</a:t>
            </a:r>
            <a:r>
              <a:rPr lang="ru-RU" dirty="0"/>
              <a:t> –летучие мыши.</a:t>
            </a:r>
          </a:p>
        </p:txBody>
      </p:sp>
      <p:sp>
        <p:nvSpPr>
          <p:cNvPr id="4" name="Номер слайда 3"/>
          <p:cNvSpPr>
            <a:spLocks noGrp="1"/>
          </p:cNvSpPr>
          <p:nvPr>
            <p:ph type="sldNum" sz="quarter" idx="5"/>
          </p:nvPr>
        </p:nvSpPr>
        <p:spPr/>
        <p:txBody>
          <a:bodyPr/>
          <a:lstStyle/>
          <a:p>
            <a:fld id="{30C9F29D-5B96-4A45-AD90-5F4025A9C7CC}" type="slidenum">
              <a:rPr lang="ru-RU" smtClean="0"/>
              <a:t>13</a:t>
            </a:fld>
            <a:endParaRPr lang="ru-RU"/>
          </a:p>
        </p:txBody>
      </p:sp>
    </p:spTree>
    <p:extLst>
      <p:ext uri="{BB962C8B-B14F-4D97-AF65-F5344CB8AC3E}">
        <p14:creationId xmlns:p14="http://schemas.microsoft.com/office/powerpoint/2010/main" val="88360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14</a:t>
            </a:fld>
            <a:endParaRPr lang="ru-RU"/>
          </a:p>
        </p:txBody>
      </p:sp>
    </p:spTree>
    <p:extLst>
      <p:ext uri="{BB962C8B-B14F-4D97-AF65-F5344CB8AC3E}">
        <p14:creationId xmlns:p14="http://schemas.microsoft.com/office/powerpoint/2010/main" val="350076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2012 – Дромадеры. </a:t>
            </a:r>
            <a:r>
              <a:rPr lang="ru-RU" sz="1200" kern="1200" dirty="0">
                <a:solidFill>
                  <a:schemeClr val="tx1"/>
                </a:solidFill>
                <a:effectLst/>
                <a:latin typeface="+mn-lt"/>
                <a:ea typeface="+mn-ea"/>
                <a:cs typeface="+mn-cs"/>
              </a:rPr>
              <a:t>Все случаи заболевания географически ассоциированы с Аравийским полуостровом (82% случаев зарегистрированы в Саудовской Аравии). В настоящий момент MERS-</a:t>
            </a:r>
            <a:r>
              <a:rPr lang="ru-RU" sz="1200" kern="1200" dirty="0" err="1">
                <a:solidFill>
                  <a:schemeClr val="tx1"/>
                </a:solidFill>
                <a:effectLst/>
                <a:latin typeface="+mn-lt"/>
                <a:ea typeface="+mn-ea"/>
                <a:cs typeface="+mn-cs"/>
              </a:rPr>
              <a:t>CoV</a:t>
            </a:r>
            <a:r>
              <a:rPr lang="ru-RU" sz="1200" kern="1200" dirty="0">
                <a:solidFill>
                  <a:schemeClr val="tx1"/>
                </a:solidFill>
                <a:effectLst/>
                <a:latin typeface="+mn-lt"/>
                <a:ea typeface="+mn-ea"/>
                <a:cs typeface="+mn-cs"/>
              </a:rPr>
              <a:t> продолжает циркулировать и вызывать новые случаи заболевания. </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15</a:t>
            </a:fld>
            <a:endParaRPr lang="ru-RU"/>
          </a:p>
        </p:txBody>
      </p:sp>
    </p:spTree>
    <p:extLst>
      <p:ext uri="{BB962C8B-B14F-4D97-AF65-F5344CB8AC3E}">
        <p14:creationId xmlns:p14="http://schemas.microsoft.com/office/powerpoint/2010/main" val="379383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=сохраняется часы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Кроме того – вирион, будучи оболочечным, не обладает повышенной устойчивостью (через посылки не передается </a:t>
            </a:r>
            <a:r>
              <a:rPr lang="ru-RU" dirty="0">
                <a:sym typeface="Wingdings" panose="05000000000000000000" pitchFamily="2" charset="2"/>
              </a:rPr>
              <a:t> не сохраняет свою жизнеспособность. Лучше выживает на пористых поверхностях, хуже на гладких. Это часы. Теоретически путь возможен, практического эпидемического значения не имеет. Не зарегистрировано ни одного случая заражения воздушно-капельных инфекций через посылки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Но мы должны понимать, что когда говорим о вирусах, то устойчивость их во внешней среде определяется субстратами, в которых они находятся. В БИОСУБСТРАТАХ МОЖЕТ СОХРАНЯТСЯ ДОЛГО. Как? Вопрос малоизучен</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=слюна вытекает или капли слизи, фекалии</a:t>
            </a:r>
          </a:p>
        </p:txBody>
      </p:sp>
      <p:sp>
        <p:nvSpPr>
          <p:cNvPr id="4" name="Номер слайда 3"/>
          <p:cNvSpPr>
            <a:spLocks noGrp="1"/>
          </p:cNvSpPr>
          <p:nvPr>
            <p:ph type="sldNum" sz="quarter" idx="5"/>
          </p:nvPr>
        </p:nvSpPr>
        <p:spPr/>
        <p:txBody>
          <a:bodyPr/>
          <a:lstStyle/>
          <a:p>
            <a:fld id="{30C9F29D-5B96-4A45-AD90-5F4025A9C7CC}" type="slidenum">
              <a:rPr lang="ru-RU" smtClean="0"/>
              <a:t>16</a:t>
            </a:fld>
            <a:endParaRPr lang="ru-RU"/>
          </a:p>
        </p:txBody>
      </p:sp>
    </p:spTree>
    <p:extLst>
      <p:ext uri="{BB962C8B-B14F-4D97-AF65-F5344CB8AC3E}">
        <p14:creationId xmlns:p14="http://schemas.microsoft.com/office/powerpoint/2010/main" val="1506644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=Морфология совершенно стандартная и не подразумевает повышенной устойчивости к дезинфектантам. Все </a:t>
            </a:r>
            <a:r>
              <a:rPr lang="ru-RU" dirty="0" err="1"/>
              <a:t>жирорастворяющие</a:t>
            </a:r>
            <a:r>
              <a:rPr lang="ru-RU" dirty="0"/>
              <a:t> дезинфектанты прекрасно работают против этого вируса.</a:t>
            </a:r>
          </a:p>
          <a:p>
            <a:r>
              <a:rPr lang="ru-RU" dirty="0"/>
              <a:t>=</a:t>
            </a:r>
          </a:p>
        </p:txBody>
      </p:sp>
      <p:sp>
        <p:nvSpPr>
          <p:cNvPr id="4" name="Номер слайда 3"/>
          <p:cNvSpPr>
            <a:spLocks noGrp="1"/>
          </p:cNvSpPr>
          <p:nvPr>
            <p:ph type="sldNum" sz="quarter" idx="5"/>
          </p:nvPr>
        </p:nvSpPr>
        <p:spPr/>
        <p:txBody>
          <a:bodyPr/>
          <a:lstStyle/>
          <a:p>
            <a:fld id="{30C9F29D-5B96-4A45-AD90-5F4025A9C7CC}" type="slidenum">
              <a:rPr lang="ru-RU" smtClean="0"/>
              <a:t>17</a:t>
            </a:fld>
            <a:endParaRPr lang="ru-RU"/>
          </a:p>
        </p:txBody>
      </p:sp>
    </p:spTree>
    <p:extLst>
      <p:ext uri="{BB962C8B-B14F-4D97-AF65-F5344CB8AC3E}">
        <p14:creationId xmlns:p14="http://schemas.microsoft.com/office/powerpoint/2010/main" val="241319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Практически все микроорганизмы чувствительны к солнечному свету, в этом наше спасение.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err="1"/>
              <a:t>Уфо</a:t>
            </a:r>
            <a:r>
              <a:rPr lang="ru-RU" dirty="0"/>
              <a:t> облучатели – сушат слизистые, повышают риск заражения.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ДЕЗАР лучше, облучается только воздух.</a:t>
            </a:r>
          </a:p>
        </p:txBody>
      </p:sp>
      <p:sp>
        <p:nvSpPr>
          <p:cNvPr id="4" name="Номер слайда 3"/>
          <p:cNvSpPr>
            <a:spLocks noGrp="1"/>
          </p:cNvSpPr>
          <p:nvPr>
            <p:ph type="sldNum" sz="quarter" idx="5"/>
          </p:nvPr>
        </p:nvSpPr>
        <p:spPr/>
        <p:txBody>
          <a:bodyPr/>
          <a:lstStyle/>
          <a:p>
            <a:fld id="{30C9F29D-5B96-4A45-AD90-5F4025A9C7CC}" type="slidenum">
              <a:rPr lang="ru-RU" smtClean="0"/>
              <a:t>18</a:t>
            </a:fld>
            <a:endParaRPr lang="ru-RU"/>
          </a:p>
        </p:txBody>
      </p:sp>
    </p:spTree>
    <p:extLst>
      <p:ext uri="{BB962C8B-B14F-4D97-AF65-F5344CB8AC3E}">
        <p14:creationId xmlns:p14="http://schemas.microsoft.com/office/powerpoint/2010/main" val="438043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=индекс </a:t>
            </a:r>
            <a:r>
              <a:rPr lang="ru-RU" dirty="0" err="1"/>
              <a:t>контагиозности</a:t>
            </a:r>
            <a:r>
              <a:rPr lang="ru-RU" dirty="0"/>
              <a:t> при кори =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19</a:t>
            </a:fld>
            <a:endParaRPr lang="ru-RU"/>
          </a:p>
        </p:txBody>
      </p:sp>
    </p:spTree>
    <p:extLst>
      <p:ext uri="{BB962C8B-B14F-4D97-AF65-F5344CB8AC3E}">
        <p14:creationId xmlns:p14="http://schemas.microsoft.com/office/powerpoint/2010/main" val="17790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врач-эпидемиолог,   доцент,   к. биол. н.</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Закончил </a:t>
            </a:r>
            <a:r>
              <a:rPr lang="ru-RU" i="1" dirty="0" err="1">
                <a:solidFill>
                  <a:srgbClr val="002060"/>
                </a:solidFill>
              </a:rPr>
              <a:t>лечфак</a:t>
            </a:r>
            <a:r>
              <a:rPr lang="ru-RU" i="1" dirty="0">
                <a:solidFill>
                  <a:srgbClr val="002060"/>
                </a:solidFill>
              </a:rPr>
              <a:t> и аспирантуру</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Я прежде всего эпидемиолог-аналитик</a:t>
            </a:r>
            <a:endParaRPr lang="en-US" i="1" dirty="0">
              <a:solidFill>
                <a:srgbClr val="002060"/>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Хотя работал врачом инфекционистом,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Работал по совместительству 3 года эпидемиологом в районном ЦГСЭН и 5 лет у военных эпидемиологом-аналитиком в ЦВО</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a:solidFill>
                  <a:srgbClr val="002060"/>
                </a:solidFill>
              </a:rPr>
              <a:t>Общий Стаж 25, стаж по специальности и педагогический – 23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ru-RU" i="1" dirty="0" err="1">
                <a:solidFill>
                  <a:srgbClr val="002060"/>
                </a:solidFill>
              </a:rPr>
              <a:t>Вторач</a:t>
            </a:r>
            <a:r>
              <a:rPr lang="ru-RU" i="1" dirty="0">
                <a:solidFill>
                  <a:srgbClr val="002060"/>
                </a:solidFill>
              </a:rPr>
              <a:t> специальность у меня биология (12 лет параллельно преподавал в </a:t>
            </a:r>
            <a:r>
              <a:rPr lang="ru-RU" i="1" dirty="0" err="1">
                <a:solidFill>
                  <a:srgbClr val="002060"/>
                </a:solidFill>
              </a:rPr>
              <a:t>педУниверситете</a:t>
            </a:r>
            <a:r>
              <a:rPr lang="ru-RU" i="1" dirty="0">
                <a:solidFill>
                  <a:srgbClr val="002060"/>
                </a:solidFill>
              </a:rPr>
              <a:t>), так что со стороны биологии на медицину открываются некоторые интересные вещи</a:t>
            </a:r>
          </a:p>
          <a:p>
            <a:pPr lvl="1"/>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a:t>
            </a:fld>
            <a:endParaRPr lang="ru-RU"/>
          </a:p>
        </p:txBody>
      </p:sp>
    </p:spTree>
    <p:extLst>
      <p:ext uri="{BB962C8B-B14F-4D97-AF65-F5344CB8AC3E}">
        <p14:creationId xmlns:p14="http://schemas.microsoft.com/office/powerpoint/2010/main" val="4092012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r>
              <a:rPr lang="ru-RU" dirty="0"/>
              <a:t>На 1 случай кори приходится 16-18 зараженных, </a:t>
            </a:r>
          </a:p>
          <a:p>
            <a:r>
              <a:rPr lang="ru-RU" dirty="0"/>
              <a:t>на наш </a:t>
            </a:r>
            <a:r>
              <a:rPr lang="ru-RU" dirty="0" err="1"/>
              <a:t>короновирус</a:t>
            </a:r>
            <a:r>
              <a:rPr lang="ru-RU" dirty="0"/>
              <a:t> – 3-4</a:t>
            </a:r>
          </a:p>
          <a:p>
            <a:r>
              <a:rPr lang="ru-RU" dirty="0"/>
              <a:t>На грипп – 2-3</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20</a:t>
            </a:fld>
            <a:endParaRPr lang="ru-RU"/>
          </a:p>
        </p:txBody>
      </p:sp>
    </p:spTree>
    <p:extLst>
      <p:ext uri="{BB962C8B-B14F-4D97-AF65-F5344CB8AC3E}">
        <p14:creationId xmlns:p14="http://schemas.microsoft.com/office/powerpoint/2010/main" val="3957755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тяжелых случаев – до 15.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Исключением явилась Италия – где оказался самый высокий процент в Европе пожилых людей.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Т.е. тяжесть течения, которой мы пытаемся определить вирулентность, т.е. агрессивность возбудителя, на самом деле определяется полом, возрастом, состоянием макроорганизма. В т.ч. Сопутствующими заболеваниями и проч.</a:t>
            </a:r>
          </a:p>
        </p:txBody>
      </p:sp>
      <p:sp>
        <p:nvSpPr>
          <p:cNvPr id="4" name="Номер слайда 3"/>
          <p:cNvSpPr>
            <a:spLocks noGrp="1"/>
          </p:cNvSpPr>
          <p:nvPr>
            <p:ph type="sldNum" sz="quarter" idx="5"/>
          </p:nvPr>
        </p:nvSpPr>
        <p:spPr/>
        <p:txBody>
          <a:bodyPr/>
          <a:lstStyle/>
          <a:p>
            <a:fld id="{30C9F29D-5B96-4A45-AD90-5F4025A9C7CC}" type="slidenum">
              <a:rPr lang="ru-RU" smtClean="0"/>
              <a:t>21</a:t>
            </a:fld>
            <a:endParaRPr lang="ru-RU"/>
          </a:p>
        </p:txBody>
      </p:sp>
    </p:spTree>
    <p:extLst>
      <p:ext uri="{BB962C8B-B14F-4D97-AF65-F5344CB8AC3E}">
        <p14:creationId xmlns:p14="http://schemas.microsoft.com/office/powerpoint/2010/main" val="2441312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Отряд – </a:t>
            </a:r>
            <a:r>
              <a:rPr lang="ru-RU" dirty="0" err="1"/>
              <a:t>нидовиридас</a:t>
            </a:r>
            <a:r>
              <a:rPr lang="ru-RU" dirty="0"/>
              <a:t>. Древнегреческое НИДОС – гнезда. Т.е. есть постоянная часть – это два основных пептида.</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22</a:t>
            </a:fld>
            <a:endParaRPr lang="ru-RU"/>
          </a:p>
        </p:txBody>
      </p:sp>
    </p:spTree>
    <p:extLst>
      <p:ext uri="{BB962C8B-B14F-4D97-AF65-F5344CB8AC3E}">
        <p14:creationId xmlns:p14="http://schemas.microsoft.com/office/powerpoint/2010/main" val="1309494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23</a:t>
            </a:fld>
            <a:endParaRPr lang="ru-RU"/>
          </a:p>
        </p:txBody>
      </p:sp>
    </p:spTree>
    <p:extLst>
      <p:ext uri="{BB962C8B-B14F-4D97-AF65-F5344CB8AC3E}">
        <p14:creationId xmlns:p14="http://schemas.microsoft.com/office/powerpoint/2010/main" val="2079885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Но это не грипп – явления генетического </a:t>
            </a:r>
            <a:r>
              <a:rPr lang="ru-RU" dirty="0" err="1"/>
              <a:t>шифта</a:t>
            </a:r>
            <a:r>
              <a:rPr lang="ru-RU" dirty="0"/>
              <a:t> ему не свойственны, более – генетического дрейфа</a:t>
            </a:r>
          </a:p>
        </p:txBody>
      </p:sp>
      <p:sp>
        <p:nvSpPr>
          <p:cNvPr id="4" name="Номер слайда 3"/>
          <p:cNvSpPr>
            <a:spLocks noGrp="1"/>
          </p:cNvSpPr>
          <p:nvPr>
            <p:ph type="sldNum" sz="quarter" idx="5"/>
          </p:nvPr>
        </p:nvSpPr>
        <p:spPr/>
        <p:txBody>
          <a:bodyPr/>
          <a:lstStyle/>
          <a:p>
            <a:fld id="{30C9F29D-5B96-4A45-AD90-5F4025A9C7CC}" type="slidenum">
              <a:rPr lang="ru-RU" smtClean="0"/>
              <a:t>24</a:t>
            </a:fld>
            <a:endParaRPr lang="ru-RU"/>
          </a:p>
        </p:txBody>
      </p:sp>
    </p:spTree>
    <p:extLst>
      <p:ext uri="{BB962C8B-B14F-4D97-AF65-F5344CB8AC3E}">
        <p14:creationId xmlns:p14="http://schemas.microsoft.com/office/powerpoint/2010/main" val="219704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Геном расшифровали 7 января – какие препараты эффективны, молекулярно-генетические тесты (в РФ самые эффективные и скорее всех)</a:t>
            </a:r>
          </a:p>
          <a:p>
            <a:r>
              <a:rPr lang="ru-RU" dirty="0"/>
              <a:t>К середине января все субъекты РФ имели </a:t>
            </a:r>
            <a:r>
              <a:rPr lang="ru-RU" dirty="0" err="1"/>
              <a:t>тестсистемы</a:t>
            </a:r>
            <a:r>
              <a:rPr lang="ru-RU" dirty="0"/>
              <a:t>. </a:t>
            </a:r>
          </a:p>
          <a:p>
            <a:r>
              <a:rPr lang="ru-RU" dirty="0"/>
              <a:t>Вектор - проводит экспертную диагностику (цели научные), пока есть такая возможность.</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25</a:t>
            </a:fld>
            <a:endParaRPr lang="ru-RU"/>
          </a:p>
        </p:txBody>
      </p:sp>
    </p:spTree>
    <p:extLst>
      <p:ext uri="{BB962C8B-B14F-4D97-AF65-F5344CB8AC3E}">
        <p14:creationId xmlns:p14="http://schemas.microsoft.com/office/powerpoint/2010/main" val="357271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Это все таки должен говорить специалист. Это не моя область. Здесь указаны отечественные препараты</a:t>
            </a:r>
          </a:p>
          <a:p>
            <a:r>
              <a:rPr lang="ru-RU" dirty="0"/>
              <a:t>Напомню только, что </a:t>
            </a:r>
            <a:r>
              <a:rPr lang="ru-RU" dirty="0" err="1"/>
              <a:t>вирусолитиков</a:t>
            </a:r>
            <a:r>
              <a:rPr lang="ru-RU" dirty="0"/>
              <a:t>, как таковых, у нас нет, воздействуем на возбудитель опосредованно.</a:t>
            </a:r>
          </a:p>
          <a:p>
            <a:r>
              <a:rPr lang="ru-RU" dirty="0"/>
              <a:t>Возможны естественные рекомбинации </a:t>
            </a:r>
            <a:r>
              <a:rPr lang="ru-RU" dirty="0" err="1"/>
              <a:t>короновирусов</a:t>
            </a:r>
            <a:r>
              <a:rPr lang="ru-RU" dirty="0"/>
              <a:t>. Тут ничего нового нет. Это не доказательство искусственного происхождения вируса.</a:t>
            </a:r>
          </a:p>
          <a:p>
            <a:r>
              <a:rPr lang="ru-RU" dirty="0"/>
              <a:t>Длинные полипептиды – значит, нужны ингибиторы </a:t>
            </a:r>
            <a:r>
              <a:rPr lang="ru-RU" dirty="0" err="1"/>
              <a:t>полипептидазы</a:t>
            </a:r>
            <a:endParaRPr lang="ru-RU" dirty="0"/>
          </a:p>
          <a:p>
            <a:r>
              <a:rPr lang="ru-RU" dirty="0"/>
              <a:t>=ингибиторы полимераз</a:t>
            </a:r>
          </a:p>
          <a:p>
            <a:r>
              <a:rPr lang="ru-RU" dirty="0"/>
              <a:t>Лямбда – Минздрав не рекомендует, но вирусологи рекомендуют. Да ну и ладно</a:t>
            </a:r>
          </a:p>
        </p:txBody>
      </p:sp>
      <p:sp>
        <p:nvSpPr>
          <p:cNvPr id="4" name="Номер слайда 3"/>
          <p:cNvSpPr>
            <a:spLocks noGrp="1"/>
          </p:cNvSpPr>
          <p:nvPr>
            <p:ph type="sldNum" sz="quarter" idx="5"/>
          </p:nvPr>
        </p:nvSpPr>
        <p:spPr/>
        <p:txBody>
          <a:bodyPr/>
          <a:lstStyle/>
          <a:p>
            <a:fld id="{30C9F29D-5B96-4A45-AD90-5F4025A9C7CC}" type="slidenum">
              <a:rPr lang="ru-RU" smtClean="0"/>
              <a:t>26</a:t>
            </a:fld>
            <a:endParaRPr lang="ru-RU"/>
          </a:p>
        </p:txBody>
      </p:sp>
    </p:spTree>
    <p:extLst>
      <p:ext uri="{BB962C8B-B14F-4D97-AF65-F5344CB8AC3E}">
        <p14:creationId xmlns:p14="http://schemas.microsoft.com/office/powerpoint/2010/main" val="4270062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Поскольку п/э мероприятия не входят в тему моего доклада, но вопрос о вакцине все равно предполагается, несколько слов о ней.</a:t>
            </a:r>
          </a:p>
          <a:p>
            <a:r>
              <a:rPr lang="ru-RU" dirty="0"/>
              <a:t>Говорят, что вакцина есть. Не стоит путать вакцину и вакцинный препарат. Чтобы Создать вакцинный препарат при современных технологиях требуется пара недель средней лаборатории. НО далее следуют этапы испытаний вакцина на животных, на волонтерах, полевые испытания… обычно года полтора. Учитывая особые условия, может 6 месяцев.</a:t>
            </a:r>
          </a:p>
          <a:p>
            <a:endParaRPr lang="ru-RU" dirty="0"/>
          </a:p>
          <a:p>
            <a:r>
              <a:rPr lang="ru-RU" dirty="0"/>
              <a:t>Мы лидеры в мире по вакцинам вообще. Воз говорит про все страны мира. </a:t>
            </a:r>
          </a:p>
          <a:p>
            <a:r>
              <a:rPr lang="ru-RU" dirty="0"/>
              <a:t>+Натурные испытания в очаге</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27</a:t>
            </a:fld>
            <a:endParaRPr lang="ru-RU"/>
          </a:p>
        </p:txBody>
      </p:sp>
    </p:spTree>
    <p:extLst>
      <p:ext uri="{BB962C8B-B14F-4D97-AF65-F5344CB8AC3E}">
        <p14:creationId xmlns:p14="http://schemas.microsoft.com/office/powerpoint/2010/main" val="3972525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Гендиректор ВОЗ </a:t>
            </a:r>
            <a:r>
              <a:rPr lang="ru-RU" dirty="0" err="1"/>
              <a:t>Тендрос</a:t>
            </a:r>
            <a:r>
              <a:rPr lang="ru-RU" dirty="0"/>
              <a:t> </a:t>
            </a:r>
            <a:r>
              <a:rPr lang="ru-RU" dirty="0" err="1"/>
              <a:t>Адхан</a:t>
            </a:r>
            <a:r>
              <a:rPr lang="ru-RU" dirty="0"/>
              <a:t> </a:t>
            </a:r>
            <a:r>
              <a:rPr lang="ru-RU" dirty="0" err="1"/>
              <a:t>Гебрейесус</a:t>
            </a:r>
            <a:r>
              <a:rPr lang="ru-RU" dirty="0"/>
              <a:t> «Мы пришли к выводу, что болезнь ковид-19 может быть расценена как пандемия» (ТАСС).</a:t>
            </a:r>
            <a:endParaRPr lang="en-US" dirty="0"/>
          </a:p>
          <a:p>
            <a:r>
              <a:rPr lang="en-US" dirty="0"/>
              <a:t>=C</a:t>
            </a:r>
            <a:r>
              <a:rPr lang="ru-RU" sz="1200" b="0" i="0" kern="1200" dirty="0" err="1">
                <a:solidFill>
                  <a:schemeClr val="tx1"/>
                </a:solidFill>
                <a:effectLst/>
                <a:latin typeface="+mn-lt"/>
                <a:ea typeface="+mn-ea"/>
                <a:cs typeface="+mn-cs"/>
              </a:rPr>
              <a:t>пециалисты</a:t>
            </a:r>
            <a:r>
              <a:rPr lang="ru-RU" sz="1200" b="0" i="0" kern="1200" dirty="0">
                <a:solidFill>
                  <a:schemeClr val="tx1"/>
                </a:solidFill>
                <a:effectLst/>
                <a:latin typeface="+mn-lt"/>
                <a:ea typeface="+mn-ea"/>
                <a:cs typeface="+mn-cs"/>
              </a:rPr>
              <a:t> в области вирусологии надсмехаются над тем, какой масштаб приобрела паника вокруг коронавируса нового типа</a:t>
            </a:r>
            <a:br>
              <a:rPr lang="ru-RU" sz="1200" b="0" i="0" kern="1200" dirty="0">
                <a:solidFill>
                  <a:schemeClr val="tx1"/>
                </a:solidFill>
                <a:effectLst/>
                <a:latin typeface="+mn-lt"/>
                <a:ea typeface="+mn-ea"/>
                <a:cs typeface="+mn-cs"/>
              </a:rPr>
            </a:br>
            <a:r>
              <a:rPr lang="ru-RU" sz="1200" b="0" i="0" kern="1200" dirty="0">
                <a:solidFill>
                  <a:schemeClr val="tx1"/>
                </a:solidFill>
                <a:effectLst/>
                <a:latin typeface="+mn-lt"/>
                <a:ea typeface="+mn-ea"/>
                <a:cs typeface="+mn-cs"/>
              </a:rPr>
              <a:t>Читайте больше на https://www.pravda.ru/news/health/1483319-virus/?utm_referrer=https%3A%2F%2Fzen.yandex.com&amp;utm_campaign=dbr</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Об этом рассказал вирусолог, академик РАН </a:t>
            </a:r>
            <a:r>
              <a:rPr lang="ru-RU" sz="1200" b="1" i="0" kern="1200" dirty="0">
                <a:solidFill>
                  <a:schemeClr val="tx1"/>
                </a:solidFill>
                <a:effectLst/>
                <a:latin typeface="+mn-lt"/>
                <a:ea typeface="+mn-ea"/>
                <a:cs typeface="+mn-cs"/>
              </a:rPr>
              <a:t>Вадим Покровский</a:t>
            </a:r>
            <a:r>
              <a:rPr lang="ru-RU" sz="1200" b="0" i="0" kern="1200" dirty="0">
                <a:solidFill>
                  <a:schemeClr val="tx1"/>
                </a:solidFill>
                <a:effectLst/>
                <a:latin typeface="+mn-lt"/>
                <a:ea typeface="+mn-ea"/>
                <a:cs typeface="+mn-cs"/>
              </a:rPr>
              <a:t>.</a:t>
            </a:r>
          </a:p>
          <a:p>
            <a:r>
              <a:rPr lang="ru-RU" dirty="0">
                <a:effectLst/>
              </a:rPr>
              <a:t>"Классическая чума, которая передается по воздуху, убивает 95-98 процентов носителей, — говорит академик. — Но так было до изобретения антибиотиков. Теперь она прекрасно лечится медикаментозно. Что касается коронавируса, специалисты посмеиваются над ним — что вы, мол, нам тут… С нашей точки зрения, это довольно легкая болезнь", — сообщил Покровский.</a:t>
            </a:r>
          </a:p>
          <a:p>
            <a:r>
              <a:rPr lang="ru-RU" dirty="0">
                <a:effectLst/>
              </a:rPr>
              <a:t>"Сейчас многие формы инфекции, вызванные коронавирусом, просто не регистрируются — они очень легкие. Поэтому за счет того, что фиксируются в основном тяжелые или просто явные случаи, то и кажется, что большой процент умерших", — добавил академик.</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28</a:t>
            </a:fld>
            <a:endParaRPr lang="ru-RU"/>
          </a:p>
        </p:txBody>
      </p:sp>
    </p:spTree>
    <p:extLst>
      <p:ext uri="{BB962C8B-B14F-4D97-AF65-F5344CB8AC3E}">
        <p14:creationId xmlns:p14="http://schemas.microsoft.com/office/powerpoint/2010/main" val="951993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29</a:t>
            </a:fld>
            <a:endParaRPr lang="ru-RU"/>
          </a:p>
        </p:txBody>
      </p:sp>
    </p:spTree>
    <p:extLst>
      <p:ext uri="{BB962C8B-B14F-4D97-AF65-F5344CB8AC3E}">
        <p14:creationId xmlns:p14="http://schemas.microsoft.com/office/powerpoint/2010/main" val="276992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00FF"/>
                </a:solidFill>
                <a:latin typeface="Arial" panose="020B0604020202020204" pitchFamily="34" charset="0"/>
              </a:rPr>
              <a:t>Вышлю в ответ на запрос.</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3</a:t>
            </a:fld>
            <a:endParaRPr lang="ru-RU"/>
          </a:p>
        </p:txBody>
      </p:sp>
    </p:spTree>
    <p:extLst>
      <p:ext uri="{BB962C8B-B14F-4D97-AF65-F5344CB8AC3E}">
        <p14:creationId xmlns:p14="http://schemas.microsoft.com/office/powerpoint/2010/main" val="4197913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В 2005 году </a:t>
            </a:r>
            <a:r>
              <a:rPr lang="ru-RU" sz="1200" b="1" i="0" kern="1200" dirty="0">
                <a:solidFill>
                  <a:schemeClr val="tx1"/>
                </a:solidFill>
                <a:effectLst/>
                <a:latin typeface="+mn-lt"/>
                <a:ea typeface="+mn-ea"/>
                <a:cs typeface="+mn-cs"/>
              </a:rPr>
              <a:t>ВОЗ</a:t>
            </a:r>
            <a:r>
              <a:rPr lang="ru-RU" sz="1200" b="0" i="0" kern="1200" dirty="0">
                <a:solidFill>
                  <a:schemeClr val="tx1"/>
                </a:solidFill>
                <a:effectLst/>
                <a:latin typeface="+mn-lt"/>
                <a:ea typeface="+mn-ea"/>
                <a:cs typeface="+mn-cs"/>
              </a:rPr>
              <a:t> разработала Международные медико-санитарные правила (ММСП) и шкалу, включавшую шесть фаз возникновения и развития эпидемий: от фазы 1 (с низким уровнем риска заражения) до фазы 6 - пандемической. ... Однако это решение подверглось критике, </a:t>
            </a:r>
            <a:r>
              <a:rPr lang="ru-RU" sz="1200" b="1" i="0" kern="1200" dirty="0">
                <a:solidFill>
                  <a:schemeClr val="tx1"/>
                </a:solidFill>
                <a:effectLst/>
                <a:latin typeface="+mn-lt"/>
                <a:ea typeface="+mn-ea"/>
                <a:cs typeface="+mn-cs"/>
              </a:rPr>
              <a:t>организацию</a:t>
            </a:r>
            <a:r>
              <a:rPr lang="ru-RU" sz="1200" b="0" i="0" kern="1200" dirty="0">
                <a:solidFill>
                  <a:schemeClr val="tx1"/>
                </a:solidFill>
                <a:effectLst/>
                <a:latin typeface="+mn-lt"/>
                <a:ea typeface="+mn-ea"/>
                <a:cs typeface="+mn-cs"/>
              </a:rPr>
              <a:t> стали обвинять в том, что она создала панику, многие страны закупили вакцины в объемах, намного превышающих реальную необходимость в них. В связи с этим </a:t>
            </a:r>
            <a:r>
              <a:rPr lang="ru-RU" sz="1200" b="1" i="0" kern="1200" dirty="0">
                <a:solidFill>
                  <a:schemeClr val="tx1"/>
                </a:solidFill>
                <a:effectLst/>
                <a:latin typeface="+mn-lt"/>
                <a:ea typeface="+mn-ea"/>
                <a:cs typeface="+mn-cs"/>
              </a:rPr>
              <a:t>ВОЗ</a:t>
            </a:r>
            <a:r>
              <a:rPr lang="ru-RU" sz="1200" b="0" i="0" kern="1200" dirty="0">
                <a:solidFill>
                  <a:schemeClr val="tx1"/>
                </a:solidFill>
                <a:effectLst/>
                <a:latin typeface="+mn-lt"/>
                <a:ea typeface="+mn-ea"/>
                <a:cs typeface="+mn-cs"/>
              </a:rPr>
              <a:t> перестала использовать шестиуровневую шкалу.</a:t>
            </a:r>
          </a:p>
          <a:p>
            <a:r>
              <a:rPr lang="ru-RU" sz="1200" b="0" i="0" kern="1200" dirty="0">
                <a:solidFill>
                  <a:schemeClr val="tx1"/>
                </a:solidFill>
                <a:effectLst/>
                <a:latin typeface="+mn-lt"/>
                <a:ea typeface="+mn-ea"/>
                <a:cs typeface="+mn-cs"/>
              </a:rPr>
              <a:t>=задача  - обратить страны большее внимание на проблему КОВИД.</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30</a:t>
            </a:fld>
            <a:endParaRPr lang="ru-RU"/>
          </a:p>
        </p:txBody>
      </p:sp>
    </p:spTree>
    <p:extLst>
      <p:ext uri="{BB962C8B-B14F-4D97-AF65-F5344CB8AC3E}">
        <p14:creationId xmlns:p14="http://schemas.microsoft.com/office/powerpoint/2010/main" val="298449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начала разберем классическую триаду эпидемического процесса.</a:t>
            </a:r>
          </a:p>
          <a:p>
            <a:r>
              <a:rPr lang="ru-RU" dirty="0"/>
              <a:t>Три звена эпидемического процесса либо составные элементы…</a:t>
            </a:r>
          </a:p>
          <a:p>
            <a:r>
              <a:rPr lang="ru-RU" dirty="0"/>
              <a:t>Источником</a:t>
            </a:r>
          </a:p>
        </p:txBody>
      </p:sp>
      <p:sp>
        <p:nvSpPr>
          <p:cNvPr id="4" name="Номер слайда 3"/>
          <p:cNvSpPr>
            <a:spLocks noGrp="1"/>
          </p:cNvSpPr>
          <p:nvPr>
            <p:ph type="sldNum" sz="quarter" idx="5"/>
          </p:nvPr>
        </p:nvSpPr>
        <p:spPr/>
        <p:txBody>
          <a:bodyPr/>
          <a:lstStyle/>
          <a:p>
            <a:fld id="{30C9F29D-5B96-4A45-AD90-5F4025A9C7CC}" type="slidenum">
              <a:rPr lang="ru-RU" smtClean="0"/>
              <a:t>31</a:t>
            </a:fld>
            <a:endParaRPr lang="ru-RU"/>
          </a:p>
        </p:txBody>
      </p:sp>
    </p:spTree>
    <p:extLst>
      <p:ext uri="{BB962C8B-B14F-4D97-AF65-F5344CB8AC3E}">
        <p14:creationId xmlns:p14="http://schemas.microsoft.com/office/powerpoint/2010/main" val="379745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Камеры, международный контроль.</a:t>
            </a:r>
          </a:p>
          <a:p>
            <a:r>
              <a:rPr lang="ru-RU" dirty="0" err="1"/>
              <a:t>Бетакоронавайрус</a:t>
            </a:r>
            <a:r>
              <a:rPr lang="ru-RU" dirty="0"/>
              <a:t> – ТОРС-2002, ближневосточный респираторный синдром (МЕРС-2012) – верблюды (дромадеры) + новый.</a:t>
            </a:r>
          </a:p>
          <a:p>
            <a:r>
              <a:rPr lang="ru-RU" dirty="0"/>
              <a:t>Гамма и Дельта – птицы, а альфа и </a:t>
            </a:r>
            <a:r>
              <a:rPr lang="ru-RU" dirty="0" err="1"/>
              <a:t>бетта</a:t>
            </a:r>
            <a:r>
              <a:rPr lang="ru-RU" dirty="0"/>
              <a:t> –летучие мыши.</a:t>
            </a:r>
          </a:p>
        </p:txBody>
      </p:sp>
      <p:sp>
        <p:nvSpPr>
          <p:cNvPr id="4" name="Номер слайда 3"/>
          <p:cNvSpPr>
            <a:spLocks noGrp="1"/>
          </p:cNvSpPr>
          <p:nvPr>
            <p:ph type="sldNum" sz="quarter" idx="5"/>
          </p:nvPr>
        </p:nvSpPr>
        <p:spPr/>
        <p:txBody>
          <a:bodyPr/>
          <a:lstStyle/>
          <a:p>
            <a:fld id="{30C9F29D-5B96-4A45-AD90-5F4025A9C7CC}" type="slidenum">
              <a:rPr lang="ru-RU" smtClean="0"/>
              <a:t>32</a:t>
            </a:fld>
            <a:endParaRPr lang="ru-RU"/>
          </a:p>
        </p:txBody>
      </p:sp>
    </p:spTree>
    <p:extLst>
      <p:ext uri="{BB962C8B-B14F-4D97-AF65-F5344CB8AC3E}">
        <p14:creationId xmlns:p14="http://schemas.microsoft.com/office/powerpoint/2010/main" val="2501174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Термин механизм используется только при АНТРОПОНОЗАХ, поэтому уместно использовать термин путь передачи при передаче от животных</a:t>
            </a:r>
          </a:p>
        </p:txBody>
      </p:sp>
      <p:sp>
        <p:nvSpPr>
          <p:cNvPr id="4" name="Номер слайда 3"/>
          <p:cNvSpPr>
            <a:spLocks noGrp="1"/>
          </p:cNvSpPr>
          <p:nvPr>
            <p:ph type="sldNum" sz="quarter" idx="5"/>
          </p:nvPr>
        </p:nvSpPr>
        <p:spPr/>
        <p:txBody>
          <a:bodyPr/>
          <a:lstStyle/>
          <a:p>
            <a:fld id="{30C9F29D-5B96-4A45-AD90-5F4025A9C7CC}" type="slidenum">
              <a:rPr lang="ru-RU" smtClean="0"/>
              <a:t>33</a:t>
            </a:fld>
            <a:endParaRPr lang="ru-RU"/>
          </a:p>
        </p:txBody>
      </p:sp>
    </p:spTree>
    <p:extLst>
      <p:ext uri="{BB962C8B-B14F-4D97-AF65-F5344CB8AC3E}">
        <p14:creationId xmlns:p14="http://schemas.microsoft.com/office/powerpoint/2010/main" val="36486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Термин механизм используется только при АНТРОПОНОЗАХ, поэтому уместно использовать термин путь передачи при передаче от животных</a:t>
            </a:r>
          </a:p>
        </p:txBody>
      </p:sp>
      <p:sp>
        <p:nvSpPr>
          <p:cNvPr id="4" name="Номер слайда 3"/>
          <p:cNvSpPr>
            <a:spLocks noGrp="1"/>
          </p:cNvSpPr>
          <p:nvPr>
            <p:ph type="sldNum" sz="quarter" idx="5"/>
          </p:nvPr>
        </p:nvSpPr>
        <p:spPr/>
        <p:txBody>
          <a:bodyPr/>
          <a:lstStyle/>
          <a:p>
            <a:fld id="{30C9F29D-5B96-4A45-AD90-5F4025A9C7CC}" type="slidenum">
              <a:rPr lang="ru-RU" smtClean="0"/>
              <a:t>34</a:t>
            </a:fld>
            <a:endParaRPr lang="ru-RU"/>
          </a:p>
        </p:txBody>
      </p:sp>
    </p:spTree>
    <p:extLst>
      <p:ext uri="{BB962C8B-B14F-4D97-AF65-F5344CB8AC3E}">
        <p14:creationId xmlns:p14="http://schemas.microsoft.com/office/powerpoint/2010/main" val="3751177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Напомнить, как долго может вирус выживать на объектах окружающей среды</a:t>
            </a:r>
          </a:p>
          <a:p>
            <a:r>
              <a:rPr lang="ru-RU" dirty="0"/>
              <a:t>Хорошо сохраняется в фекалиях, в т.ч. И людей</a:t>
            </a:r>
          </a:p>
        </p:txBody>
      </p:sp>
      <p:sp>
        <p:nvSpPr>
          <p:cNvPr id="4" name="Номер слайда 3"/>
          <p:cNvSpPr>
            <a:spLocks noGrp="1"/>
          </p:cNvSpPr>
          <p:nvPr>
            <p:ph type="sldNum" sz="quarter" idx="5"/>
          </p:nvPr>
        </p:nvSpPr>
        <p:spPr/>
        <p:txBody>
          <a:bodyPr/>
          <a:lstStyle/>
          <a:p>
            <a:fld id="{30C9F29D-5B96-4A45-AD90-5F4025A9C7CC}" type="slidenum">
              <a:rPr lang="ru-RU" smtClean="0"/>
              <a:t>35</a:t>
            </a:fld>
            <a:endParaRPr lang="ru-RU"/>
          </a:p>
        </p:txBody>
      </p:sp>
    </p:spTree>
    <p:extLst>
      <p:ext uri="{BB962C8B-B14F-4D97-AF65-F5344CB8AC3E}">
        <p14:creationId xmlns:p14="http://schemas.microsoft.com/office/powerpoint/2010/main" val="3680668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Начальным этапом заражения является проникновение SARS-CoV-2 в клетки-мишени, имеющие рецепторы </a:t>
            </a:r>
            <a:r>
              <a:rPr lang="ru-RU" sz="1200" kern="1200" dirty="0" err="1">
                <a:solidFill>
                  <a:schemeClr val="tx1"/>
                </a:solidFill>
                <a:effectLst/>
                <a:latin typeface="+mn-lt"/>
                <a:ea typeface="+mn-ea"/>
                <a:cs typeface="+mn-cs"/>
              </a:rPr>
              <a:t>ангиотензинпревращающего</a:t>
            </a:r>
            <a:r>
              <a:rPr lang="ru-RU" sz="1200" kern="1200" dirty="0">
                <a:solidFill>
                  <a:schemeClr val="tx1"/>
                </a:solidFill>
                <a:effectLst/>
                <a:latin typeface="+mn-lt"/>
                <a:ea typeface="+mn-ea"/>
                <a:cs typeface="+mn-cs"/>
              </a:rPr>
              <a:t> фермента II типа (ACE2).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Рецепторы ACE2 представлены на клетках дыхательного тракта, почек, пищевода, мочевого пузыря, подвздошной кишки, сердца, ЦНС.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Однако основной и быстро достижимой мишенью являются   альвеолярные клетки II типа (AT2) легких, что определяет развитие пневмонии.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Также обсуждается роль CD147 в инвазии клеток SARS-CoV-2. </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36</a:t>
            </a:fld>
            <a:endParaRPr lang="ru-RU"/>
          </a:p>
        </p:txBody>
      </p:sp>
    </p:spTree>
    <p:extLst>
      <p:ext uri="{BB962C8B-B14F-4D97-AF65-F5344CB8AC3E}">
        <p14:creationId xmlns:p14="http://schemas.microsoft.com/office/powerpoint/2010/main" val="1615815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Идет речь не о пожизненном иммунитете, а о длительном иммунитете в рамках эпидемии. Может до 2-3 лет. Но это только предположения.</a:t>
            </a:r>
          </a:p>
          <a:p>
            <a:r>
              <a:rPr lang="ru-RU" dirty="0"/>
              <a:t>Напоминаю, что нас интересует не наличии АТ, а уровень напряженности иммунитета – титр АТ.</a:t>
            </a:r>
          </a:p>
          <a:p>
            <a:r>
              <a:rPr lang="ru-RU" dirty="0"/>
              <a:t>Кроме того, что при воздушно-капельных инфекциях очень много зависит от состояния слизистых, от секреторных иммуноглобулинов, и иммунная система просто может быть взломана за счет массивного поступления возбудителя.</a:t>
            </a:r>
          </a:p>
          <a:p>
            <a:endParaRPr lang="ru-RU" dirty="0"/>
          </a:p>
          <a:p>
            <a:r>
              <a:rPr lang="ru-RU" dirty="0"/>
              <a:t>По мнению Щелканова С точки зрения клиники восприимчивый контингент можно разделить на три группы (дети до 12 лет, лица старше 55 и остальные), но такое деление опасно.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Эпидемиология – дети на удивление на болеют. </a:t>
            </a:r>
            <a:r>
              <a:rPr lang="ru-RU" dirty="0" err="1"/>
              <a:t>Ангиоэнзим</a:t>
            </a:r>
            <a:r>
              <a:rPr lang="ru-RU" dirty="0"/>
              <a:t> – айСи-2 – у детей до 12 лет на поверхности представлен скудно, поэтому дети заболевают реже, болеют легче. Но это не значит, что дети не являются группой риска по новому </a:t>
            </a:r>
            <a:r>
              <a:rPr lang="ru-RU" dirty="0" err="1"/>
              <a:t>короновирусу</a:t>
            </a:r>
            <a:r>
              <a:rPr lang="ru-RU" dirty="0"/>
              <a:t>.</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37</a:t>
            </a:fld>
            <a:endParaRPr lang="ru-RU"/>
          </a:p>
        </p:txBody>
      </p:sp>
    </p:spTree>
    <p:extLst>
      <p:ext uri="{BB962C8B-B14F-4D97-AF65-F5344CB8AC3E}">
        <p14:creationId xmlns:p14="http://schemas.microsoft.com/office/powerpoint/2010/main" val="1931066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Когда я Учился в М, профессора читающие нам лекции, выезжавшие туда, разводили руками.</a:t>
            </a:r>
          </a:p>
          <a:p>
            <a:r>
              <a:rPr lang="ru-RU" dirty="0"/>
              <a:t>Дело в том, что 2002 </a:t>
            </a:r>
            <a:r>
              <a:rPr lang="ru-RU" dirty="0" err="1"/>
              <a:t>го</a:t>
            </a:r>
            <a:r>
              <a:rPr lang="ru-RU" dirty="0"/>
              <a:t>. Считалось, что коронавирусы вызывают нетяжелые заболевания ВЕРХНИХ ДЫХАТЕЛЬНЫХ путей с крайне редкими летальными исходами.</a:t>
            </a:r>
          </a:p>
          <a:p>
            <a:r>
              <a:rPr lang="ru-RU" dirty="0"/>
              <a:t>Природный резервуар – летучие мыши, промежуточные хозяева – верблюды и гималайские </a:t>
            </a:r>
            <a:r>
              <a:rPr lang="ru-RU" dirty="0" err="1"/>
              <a:t>циветы</a:t>
            </a:r>
            <a:r>
              <a:rPr lang="ru-RU" dirty="0"/>
              <a:t>. 37 стран или 29 стран.</a:t>
            </a:r>
          </a:p>
          <a:p>
            <a:r>
              <a:rPr lang="ru-RU" dirty="0"/>
              <a:t>Потом тишина</a:t>
            </a:r>
          </a:p>
        </p:txBody>
      </p:sp>
      <p:sp>
        <p:nvSpPr>
          <p:cNvPr id="4" name="Номер слайда 3"/>
          <p:cNvSpPr>
            <a:spLocks noGrp="1"/>
          </p:cNvSpPr>
          <p:nvPr>
            <p:ph type="sldNum" sz="quarter" idx="5"/>
          </p:nvPr>
        </p:nvSpPr>
        <p:spPr/>
        <p:txBody>
          <a:bodyPr/>
          <a:lstStyle/>
          <a:p>
            <a:fld id="{30C9F29D-5B96-4A45-AD90-5F4025A9C7CC}" type="slidenum">
              <a:rPr lang="ru-RU" smtClean="0"/>
              <a:t>39</a:t>
            </a:fld>
            <a:endParaRPr lang="ru-RU"/>
          </a:p>
        </p:txBody>
      </p:sp>
    </p:spTree>
    <p:extLst>
      <p:ext uri="{BB962C8B-B14F-4D97-AF65-F5344CB8AC3E}">
        <p14:creationId xmlns:p14="http://schemas.microsoft.com/office/powerpoint/2010/main" val="749266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Основной резервуар – одногорбые верблюды – ДРОМАДЕРЫ.</a:t>
            </a:r>
          </a:p>
          <a:p>
            <a:r>
              <a:rPr lang="ru-RU" dirty="0"/>
              <a:t>Все на Аравийском полуострове. Этот вирус продолжает циркулировать и по сей день…</a:t>
            </a:r>
          </a:p>
        </p:txBody>
      </p:sp>
      <p:sp>
        <p:nvSpPr>
          <p:cNvPr id="4" name="Номер слайда 3"/>
          <p:cNvSpPr>
            <a:spLocks noGrp="1"/>
          </p:cNvSpPr>
          <p:nvPr>
            <p:ph type="sldNum" sz="quarter" idx="5"/>
          </p:nvPr>
        </p:nvSpPr>
        <p:spPr/>
        <p:txBody>
          <a:bodyPr/>
          <a:lstStyle/>
          <a:p>
            <a:fld id="{30C9F29D-5B96-4A45-AD90-5F4025A9C7CC}" type="slidenum">
              <a:rPr lang="ru-RU" smtClean="0"/>
              <a:t>40</a:t>
            </a:fld>
            <a:endParaRPr lang="ru-RU"/>
          </a:p>
        </p:txBody>
      </p:sp>
    </p:spTree>
    <p:extLst>
      <p:ext uri="{BB962C8B-B14F-4D97-AF65-F5344CB8AC3E}">
        <p14:creationId xmlns:p14="http://schemas.microsoft.com/office/powerpoint/2010/main" val="56551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Снижение рисков – это новое </a:t>
            </a:r>
            <a:r>
              <a:rPr lang="ru-RU" dirty="0" err="1"/>
              <a:t>вение</a:t>
            </a:r>
            <a:r>
              <a:rPr lang="ru-RU" dirty="0"/>
              <a:t>, которое пришло к нас с Запада с момента распада СССР</a:t>
            </a:r>
          </a:p>
        </p:txBody>
      </p:sp>
      <p:sp>
        <p:nvSpPr>
          <p:cNvPr id="4" name="Номер слайда 3"/>
          <p:cNvSpPr>
            <a:spLocks noGrp="1"/>
          </p:cNvSpPr>
          <p:nvPr>
            <p:ph type="sldNum" sz="quarter" idx="5"/>
          </p:nvPr>
        </p:nvSpPr>
        <p:spPr/>
        <p:txBody>
          <a:bodyPr/>
          <a:lstStyle/>
          <a:p>
            <a:fld id="{30C9F29D-5B96-4A45-AD90-5F4025A9C7CC}" type="slidenum">
              <a:rPr lang="ru-RU" smtClean="0"/>
              <a:t>4</a:t>
            </a:fld>
            <a:endParaRPr lang="ru-RU"/>
          </a:p>
        </p:txBody>
      </p:sp>
    </p:spTree>
    <p:extLst>
      <p:ext uri="{BB962C8B-B14F-4D97-AF65-F5344CB8AC3E}">
        <p14:creationId xmlns:p14="http://schemas.microsoft.com/office/powerpoint/2010/main" val="1940185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Роль китайских рынков</a:t>
            </a:r>
          </a:p>
          <a:p>
            <a:r>
              <a:rPr lang="ru-RU" dirty="0"/>
              <a:t>1997 – птичий грипп – китайский рынок - рыбный</a:t>
            </a:r>
          </a:p>
        </p:txBody>
      </p:sp>
      <p:sp>
        <p:nvSpPr>
          <p:cNvPr id="4" name="Номер слайда 3"/>
          <p:cNvSpPr>
            <a:spLocks noGrp="1"/>
          </p:cNvSpPr>
          <p:nvPr>
            <p:ph type="sldNum" sz="quarter" idx="5"/>
          </p:nvPr>
        </p:nvSpPr>
        <p:spPr/>
        <p:txBody>
          <a:bodyPr/>
          <a:lstStyle/>
          <a:p>
            <a:fld id="{30C9F29D-5B96-4A45-AD90-5F4025A9C7CC}" type="slidenum">
              <a:rPr lang="ru-RU" smtClean="0"/>
              <a:t>41</a:t>
            </a:fld>
            <a:endParaRPr lang="ru-RU"/>
          </a:p>
        </p:txBody>
      </p:sp>
    </p:spTree>
    <p:extLst>
      <p:ext uri="{BB962C8B-B14F-4D97-AF65-F5344CB8AC3E}">
        <p14:creationId xmlns:p14="http://schemas.microsoft.com/office/powerpoint/2010/main" val="616922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42</a:t>
            </a:fld>
            <a:endParaRPr lang="ru-RU"/>
          </a:p>
        </p:txBody>
      </p:sp>
    </p:spTree>
    <p:extLst>
      <p:ext uri="{BB962C8B-B14F-4D97-AF65-F5344CB8AC3E}">
        <p14:creationId xmlns:p14="http://schemas.microsoft.com/office/powerpoint/2010/main" val="2765436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 апреля</a:t>
            </a:r>
          </a:p>
        </p:txBody>
      </p:sp>
      <p:sp>
        <p:nvSpPr>
          <p:cNvPr id="4" name="Номер слайда 3"/>
          <p:cNvSpPr>
            <a:spLocks noGrp="1"/>
          </p:cNvSpPr>
          <p:nvPr>
            <p:ph type="sldNum" sz="quarter" idx="5"/>
          </p:nvPr>
        </p:nvSpPr>
        <p:spPr/>
        <p:txBody>
          <a:bodyPr/>
          <a:lstStyle/>
          <a:p>
            <a:fld id="{30C9F29D-5B96-4A45-AD90-5F4025A9C7CC}" type="slidenum">
              <a:rPr lang="ru-RU" smtClean="0"/>
              <a:t>43</a:t>
            </a:fld>
            <a:endParaRPr lang="ru-RU"/>
          </a:p>
        </p:txBody>
      </p:sp>
    </p:spTree>
    <p:extLst>
      <p:ext uri="{BB962C8B-B14F-4D97-AF65-F5344CB8AC3E}">
        <p14:creationId xmlns:p14="http://schemas.microsoft.com/office/powerpoint/2010/main" val="2385952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21 марта</a:t>
            </a:r>
          </a:p>
        </p:txBody>
      </p:sp>
      <p:sp>
        <p:nvSpPr>
          <p:cNvPr id="4" name="Номер слайда 3"/>
          <p:cNvSpPr>
            <a:spLocks noGrp="1"/>
          </p:cNvSpPr>
          <p:nvPr>
            <p:ph type="sldNum" sz="quarter" idx="5"/>
          </p:nvPr>
        </p:nvSpPr>
        <p:spPr/>
        <p:txBody>
          <a:bodyPr/>
          <a:lstStyle/>
          <a:p>
            <a:fld id="{30C9F29D-5B96-4A45-AD90-5F4025A9C7CC}" type="slidenum">
              <a:rPr lang="ru-RU" smtClean="0"/>
              <a:t>44</a:t>
            </a:fld>
            <a:endParaRPr lang="ru-RU"/>
          </a:p>
        </p:txBody>
      </p:sp>
    </p:spTree>
    <p:extLst>
      <p:ext uri="{BB962C8B-B14F-4D97-AF65-F5344CB8AC3E}">
        <p14:creationId xmlns:p14="http://schemas.microsoft.com/office/powerpoint/2010/main" val="3264688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Всего </a:t>
            </a:r>
            <a:r>
              <a:rPr lang="ru-RU" dirty="0"/>
              <a:t>стран около 220. почему около, потому что, например, остров </a:t>
            </a:r>
            <a:r>
              <a:rPr lang="ru-RU"/>
              <a:t>Мен….</a:t>
            </a:r>
          </a:p>
          <a:p>
            <a:r>
              <a:rPr lang="ru-RU"/>
              <a:t>А Штаты вообще иной раз подают свои штаты как отдельные страны</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45</a:t>
            </a:fld>
            <a:endParaRPr lang="ru-RU"/>
          </a:p>
        </p:txBody>
      </p:sp>
    </p:spTree>
    <p:extLst>
      <p:ext uri="{BB962C8B-B14F-4D97-AF65-F5344CB8AC3E}">
        <p14:creationId xmlns:p14="http://schemas.microsoft.com/office/powerpoint/2010/main" val="4244703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Мониторят 3 организации</a:t>
            </a:r>
          </a:p>
          <a:p>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С</a:t>
            </a:r>
            <a:r>
              <a:rPr lang="en-US"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D</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С –</a:t>
            </a:r>
            <a:r>
              <a:rPr lang="ru-RU" sz="1200" b="0" i="0" u="none" strike="noStrike" kern="1200" dirty="0">
                <a:solidFill>
                  <a:schemeClr val="tx1"/>
                </a:solidFill>
                <a:effectLst/>
                <a:latin typeface="+mn-lt"/>
                <a:ea typeface="+mn-ea"/>
                <a:cs typeface="+mn-cs"/>
              </a:rPr>
              <a:t> это не </a:t>
            </a:r>
            <a:r>
              <a:rPr lang="ru-RU" sz="1200" b="0" i="0" u="none" strike="noStrike" kern="1200" dirty="0" err="1">
                <a:solidFill>
                  <a:schemeClr val="tx1"/>
                </a:solidFill>
                <a:effectLst/>
                <a:latin typeface="+mn-lt"/>
                <a:ea typeface="+mn-ea"/>
                <a:cs typeface="+mn-cs"/>
                <a:hlinkClick r:id="rId4" tooltip="Синдром кошачьего крика"/>
              </a:rPr>
              <a:t>Cri-Du-Chat</a:t>
            </a:r>
            <a:r>
              <a:rPr lang="ru-RU" sz="1200" b="0" i="0" u="none" strike="noStrike" kern="1200" dirty="0">
                <a:solidFill>
                  <a:schemeClr val="tx1"/>
                </a:solidFill>
                <a:effectLst/>
                <a:latin typeface="+mn-lt"/>
                <a:ea typeface="+mn-ea"/>
                <a:cs typeface="+mn-cs"/>
                <a:hlinkClick r:id="rId4" tooltip="Синдром кошачьего крика"/>
              </a:rPr>
              <a:t> </a:t>
            </a:r>
            <a:r>
              <a:rPr lang="ru-RU" sz="1200" b="0" i="0" u="none" strike="noStrike" kern="1200" dirty="0" err="1">
                <a:solidFill>
                  <a:schemeClr val="tx1"/>
                </a:solidFill>
                <a:effectLst/>
                <a:latin typeface="+mn-lt"/>
                <a:ea typeface="+mn-ea"/>
                <a:cs typeface="+mn-cs"/>
                <a:hlinkClick r:id="rId4" tooltip="Синдром кошачьего крика"/>
              </a:rPr>
              <a:t>Syndrome</a:t>
            </a:r>
            <a:r>
              <a:rPr lang="ru-RU" sz="1200" b="0" i="0" kern="1200" dirty="0">
                <a:solidFill>
                  <a:schemeClr val="tx1"/>
                </a:solidFill>
                <a:effectLst/>
                <a:latin typeface="+mn-lt"/>
                <a:ea typeface="+mn-ea"/>
                <a:cs typeface="+mn-cs"/>
              </a:rPr>
              <a:t> — </a:t>
            </a:r>
            <a:r>
              <a:rPr lang="ru-RU" sz="1200" b="0" i="0" u="none" strike="noStrike" kern="1200" dirty="0">
                <a:solidFill>
                  <a:schemeClr val="tx1"/>
                </a:solidFill>
                <a:effectLst/>
                <a:latin typeface="+mn-lt"/>
                <a:ea typeface="+mn-ea"/>
                <a:cs typeface="+mn-cs"/>
                <a:hlinkClick r:id="rId4" tooltip="Синдром кошачьего крика"/>
              </a:rPr>
              <a:t>синдром кошачьего крика</a:t>
            </a:r>
            <a:r>
              <a:rPr lang="ru-RU" sz="1200" b="0" i="0" kern="1200" dirty="0">
                <a:solidFill>
                  <a:schemeClr val="tx1"/>
                </a:solidFill>
                <a:effectLst/>
                <a:latin typeface="+mn-lt"/>
                <a:ea typeface="+mn-ea"/>
                <a:cs typeface="+mn-cs"/>
              </a:rPr>
              <a:t>, наследственная болезнь (синонимы: болезнь кошачьего крика, синдром </a:t>
            </a:r>
            <a:r>
              <a:rPr lang="ru-RU" sz="1200" b="0" i="0" u="none" strike="noStrike" kern="1200" dirty="0" err="1">
                <a:solidFill>
                  <a:schemeClr val="tx1"/>
                </a:solidFill>
                <a:effectLst/>
                <a:latin typeface="+mn-lt"/>
                <a:ea typeface="+mn-ea"/>
                <a:cs typeface="+mn-cs"/>
                <a:hlinkClick r:id="rId5" tooltip="Лежен, Жером"/>
              </a:rPr>
              <a:t>Лежена</a:t>
            </a:r>
            <a:r>
              <a:rPr lang="ru-RU" sz="1200" b="0" i="0" kern="1200" dirty="0">
                <a:solidFill>
                  <a:schemeClr val="tx1"/>
                </a:solidFill>
                <a:effectLst/>
                <a:latin typeface="+mn-lt"/>
                <a:ea typeface="+mn-ea"/>
                <a:cs typeface="+mn-cs"/>
              </a:rPr>
              <a:t>)</a:t>
            </a:r>
          </a:p>
          <a:p>
            <a:r>
              <a:rPr lang="ru-RU" sz="1200" b="0" i="0" u="none" strike="noStrike" kern="1200" dirty="0">
                <a:solidFill>
                  <a:schemeClr val="tx1"/>
                </a:solidFill>
                <a:effectLst/>
                <a:latin typeface="+mn-lt"/>
                <a:ea typeface="+mn-ea"/>
                <a:cs typeface="+mn-cs"/>
                <a:hlinkClick r:id="rId6" tooltip="CULT OF THE DEAD COW (страница отсутствует)"/>
              </a:rPr>
              <a:t>И не CULT OF THE DEAD COW</a:t>
            </a:r>
            <a:r>
              <a:rPr lang="ru-RU" sz="1200" b="0" i="0" kern="1200" dirty="0">
                <a:solidFill>
                  <a:schemeClr val="tx1"/>
                </a:solidFill>
                <a:effectLst/>
                <a:latin typeface="+mn-lt"/>
                <a:ea typeface="+mn-ea"/>
                <a:cs typeface="+mn-cs"/>
              </a:rPr>
              <a:t> — хакерское сообщество известное миру по </a:t>
            </a:r>
            <a:r>
              <a:rPr lang="ru-RU" sz="1200" b="0" i="0" u="none" strike="noStrike" kern="1200" dirty="0">
                <a:solidFill>
                  <a:schemeClr val="tx1"/>
                </a:solidFill>
                <a:effectLst/>
                <a:latin typeface="+mn-lt"/>
                <a:ea typeface="+mn-ea"/>
                <a:cs typeface="+mn-cs"/>
                <a:hlinkClick r:id="rId7" tooltip="BO2K (страница отсутствует)"/>
              </a:rPr>
              <a:t>BO2K</a:t>
            </a:r>
            <a:endPar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endParaRPr>
          </a:p>
          <a:p>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ЭТО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Centers</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for</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Disease</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Control</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and</a:t>
            </a:r>
            <a:r>
              <a:rPr lang="ru-RU" sz="1200" b="0" i="0" u="none" strike="noStrike" kern="1200" dirty="0">
                <a:solidFill>
                  <a:schemeClr val="tx1"/>
                </a:solidFill>
                <a:effectLst/>
                <a:latin typeface="+mn-lt"/>
                <a:ea typeface="+mn-ea"/>
                <a:cs typeface="+mn-cs"/>
                <a:hlinkClick r:id="rId3" tooltip="Центры по контролю и профилактике заболеваний США"/>
              </a:rPr>
              <a:t> </a:t>
            </a:r>
            <a:r>
              <a:rPr lang="ru-RU" sz="1200" b="0" i="0" u="none" strike="noStrike" kern="1200" dirty="0" err="1">
                <a:solidFill>
                  <a:schemeClr val="tx1"/>
                </a:solidFill>
                <a:effectLst/>
                <a:latin typeface="+mn-lt"/>
                <a:ea typeface="+mn-ea"/>
                <a:cs typeface="+mn-cs"/>
                <a:hlinkClick r:id="rId3" tooltip="Центры по контролю и профилактике заболеваний США"/>
              </a:rPr>
              <a:t>Prevention</a:t>
            </a:r>
            <a:r>
              <a:rPr lang="ru-RU" sz="1200" b="0" i="0" kern="1200" dirty="0">
                <a:solidFill>
                  <a:schemeClr val="tx1"/>
                </a:solidFill>
                <a:effectLst/>
                <a:latin typeface="+mn-lt"/>
                <a:ea typeface="+mn-ea"/>
                <a:cs typeface="+mn-cs"/>
              </a:rPr>
              <a:t> — </a:t>
            </a:r>
            <a:r>
              <a:rPr lang="ru-RU" sz="1200" b="0" i="0" u="sng" kern="1200" dirty="0">
                <a:solidFill>
                  <a:schemeClr val="tx1"/>
                </a:solidFill>
                <a:effectLst/>
                <a:latin typeface="+mn-lt"/>
                <a:ea typeface="+mn-ea"/>
                <a:cs typeface="+mn-cs"/>
                <a:hlinkClick r:id="rId3"/>
              </a:rPr>
              <a:t>Центры по контролю и профилактике заболеваний США</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46</a:t>
            </a:fld>
            <a:endParaRPr lang="ru-RU"/>
          </a:p>
        </p:txBody>
      </p:sp>
    </p:spTree>
    <p:extLst>
      <p:ext uri="{BB962C8B-B14F-4D97-AF65-F5344CB8AC3E}">
        <p14:creationId xmlns:p14="http://schemas.microsoft.com/office/powerpoint/2010/main" val="971132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Накопленная заболеваемость</a:t>
            </a:r>
          </a:p>
        </p:txBody>
      </p:sp>
      <p:sp>
        <p:nvSpPr>
          <p:cNvPr id="4" name="Номер слайда 3"/>
          <p:cNvSpPr>
            <a:spLocks noGrp="1"/>
          </p:cNvSpPr>
          <p:nvPr>
            <p:ph type="sldNum" sz="quarter" idx="5"/>
          </p:nvPr>
        </p:nvSpPr>
        <p:spPr/>
        <p:txBody>
          <a:bodyPr/>
          <a:lstStyle/>
          <a:p>
            <a:fld id="{30C9F29D-5B96-4A45-AD90-5F4025A9C7CC}" type="slidenum">
              <a:rPr lang="ru-RU" smtClean="0"/>
              <a:t>47</a:t>
            </a:fld>
            <a:endParaRPr lang="ru-RU"/>
          </a:p>
        </p:txBody>
      </p:sp>
    </p:spTree>
    <p:extLst>
      <p:ext uri="{BB962C8B-B14F-4D97-AF65-F5344CB8AC3E}">
        <p14:creationId xmlns:p14="http://schemas.microsoft.com/office/powerpoint/2010/main" val="1598598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Активные случаи</a:t>
            </a:r>
          </a:p>
          <a:p>
            <a:r>
              <a:rPr lang="ru-RU" dirty="0"/>
              <a:t>Надо ехать в </a:t>
            </a:r>
            <a:r>
              <a:rPr lang="ru-RU" dirty="0" err="1"/>
              <a:t>патагонию</a:t>
            </a:r>
            <a:r>
              <a:rPr lang="ru-RU" dirty="0"/>
              <a:t> </a:t>
            </a:r>
          </a:p>
        </p:txBody>
      </p:sp>
      <p:sp>
        <p:nvSpPr>
          <p:cNvPr id="4" name="Номер слайда 3"/>
          <p:cNvSpPr>
            <a:spLocks noGrp="1"/>
          </p:cNvSpPr>
          <p:nvPr>
            <p:ph type="sldNum" sz="quarter" idx="5"/>
          </p:nvPr>
        </p:nvSpPr>
        <p:spPr/>
        <p:txBody>
          <a:bodyPr/>
          <a:lstStyle/>
          <a:p>
            <a:fld id="{30C9F29D-5B96-4A45-AD90-5F4025A9C7CC}" type="slidenum">
              <a:rPr lang="ru-RU" smtClean="0"/>
              <a:t>48</a:t>
            </a:fld>
            <a:endParaRPr lang="ru-RU"/>
          </a:p>
        </p:txBody>
      </p:sp>
    </p:spTree>
    <p:extLst>
      <p:ext uri="{BB962C8B-B14F-4D97-AF65-F5344CB8AC3E}">
        <p14:creationId xmlns:p14="http://schemas.microsoft.com/office/powerpoint/2010/main" val="3063452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Активные случаи</a:t>
            </a:r>
          </a:p>
          <a:p>
            <a:r>
              <a:rPr lang="ru-RU" dirty="0"/>
              <a:t>Надо ехать в </a:t>
            </a:r>
            <a:r>
              <a:rPr lang="ru-RU" dirty="0" err="1"/>
              <a:t>патагонию</a:t>
            </a:r>
            <a:r>
              <a:rPr lang="ru-RU" dirty="0"/>
              <a:t> </a:t>
            </a:r>
          </a:p>
        </p:txBody>
      </p:sp>
      <p:sp>
        <p:nvSpPr>
          <p:cNvPr id="4" name="Номер слайда 3"/>
          <p:cNvSpPr>
            <a:spLocks noGrp="1"/>
          </p:cNvSpPr>
          <p:nvPr>
            <p:ph type="sldNum" sz="quarter" idx="5"/>
          </p:nvPr>
        </p:nvSpPr>
        <p:spPr/>
        <p:txBody>
          <a:bodyPr/>
          <a:lstStyle/>
          <a:p>
            <a:fld id="{30C9F29D-5B96-4A45-AD90-5F4025A9C7CC}" type="slidenum">
              <a:rPr lang="ru-RU" smtClean="0"/>
              <a:t>49</a:t>
            </a:fld>
            <a:endParaRPr lang="ru-RU"/>
          </a:p>
        </p:txBody>
      </p:sp>
    </p:spTree>
    <p:extLst>
      <p:ext uri="{BB962C8B-B14F-4D97-AF65-F5344CB8AC3E}">
        <p14:creationId xmlns:p14="http://schemas.microsoft.com/office/powerpoint/2010/main" val="650634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Общее число зарегистрированных случаев – показатель не эпидемиологический, а только чтобы пугать людей</a:t>
            </a:r>
          </a:p>
          <a:p>
            <a:r>
              <a:rPr lang="ru-RU" dirty="0"/>
              <a:t>Не рассчитываем на сто тысяч </a:t>
            </a:r>
            <a:r>
              <a:rPr lang="ru-RU" dirty="0" err="1"/>
              <a:t>насления</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50</a:t>
            </a:fld>
            <a:endParaRPr lang="ru-RU"/>
          </a:p>
        </p:txBody>
      </p:sp>
    </p:spTree>
    <p:extLst>
      <p:ext uri="{BB962C8B-B14F-4D97-AF65-F5344CB8AC3E}">
        <p14:creationId xmlns:p14="http://schemas.microsoft.com/office/powerpoint/2010/main" val="166938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a:t>
            </a:fld>
            <a:endParaRPr lang="ru-RU"/>
          </a:p>
        </p:txBody>
      </p:sp>
    </p:spTree>
    <p:extLst>
      <p:ext uri="{BB962C8B-B14F-4D97-AF65-F5344CB8AC3E}">
        <p14:creationId xmlns:p14="http://schemas.microsoft.com/office/powerpoint/2010/main" val="878404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51</a:t>
            </a:fld>
            <a:endParaRPr lang="ru-RU"/>
          </a:p>
        </p:txBody>
      </p:sp>
    </p:spTree>
    <p:extLst>
      <p:ext uri="{BB962C8B-B14F-4D97-AF65-F5344CB8AC3E}">
        <p14:creationId xmlns:p14="http://schemas.microsoft.com/office/powerpoint/2010/main" val="2377370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52</a:t>
            </a:fld>
            <a:endParaRPr lang="ru-RU"/>
          </a:p>
        </p:txBody>
      </p:sp>
    </p:spTree>
    <p:extLst>
      <p:ext uri="{BB962C8B-B14F-4D97-AF65-F5344CB8AC3E}">
        <p14:creationId xmlns:p14="http://schemas.microsoft.com/office/powerpoint/2010/main" val="3183549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 обольщайтесь, это абсолютные данные. Вспомните про ВИЧ, по числу случаев Самара впереди, но по интенсивному показателю мы ПЕРВЕЕ</a:t>
            </a:r>
          </a:p>
        </p:txBody>
      </p:sp>
      <p:sp>
        <p:nvSpPr>
          <p:cNvPr id="4" name="Номер слайда 3"/>
          <p:cNvSpPr>
            <a:spLocks noGrp="1"/>
          </p:cNvSpPr>
          <p:nvPr>
            <p:ph type="sldNum" sz="quarter" idx="5"/>
          </p:nvPr>
        </p:nvSpPr>
        <p:spPr/>
        <p:txBody>
          <a:bodyPr/>
          <a:lstStyle/>
          <a:p>
            <a:fld id="{30C9F29D-5B96-4A45-AD90-5F4025A9C7CC}" type="slidenum">
              <a:rPr lang="ru-RU" smtClean="0"/>
              <a:t>53</a:t>
            </a:fld>
            <a:endParaRPr lang="ru-RU"/>
          </a:p>
        </p:txBody>
      </p:sp>
    </p:spTree>
    <p:extLst>
      <p:ext uri="{BB962C8B-B14F-4D97-AF65-F5344CB8AC3E}">
        <p14:creationId xmlns:p14="http://schemas.microsoft.com/office/powerpoint/2010/main" val="1563609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НаШИ</a:t>
            </a:r>
            <a:r>
              <a:rPr lang="ru-RU" dirty="0"/>
              <a:t> СОСЕДИ</a:t>
            </a:r>
          </a:p>
        </p:txBody>
      </p:sp>
      <p:sp>
        <p:nvSpPr>
          <p:cNvPr id="4" name="Номер слайда 3"/>
          <p:cNvSpPr>
            <a:spLocks noGrp="1"/>
          </p:cNvSpPr>
          <p:nvPr>
            <p:ph type="sldNum" sz="quarter" idx="5"/>
          </p:nvPr>
        </p:nvSpPr>
        <p:spPr/>
        <p:txBody>
          <a:bodyPr/>
          <a:lstStyle/>
          <a:p>
            <a:fld id="{30C9F29D-5B96-4A45-AD90-5F4025A9C7CC}" type="slidenum">
              <a:rPr lang="ru-RU" smtClean="0"/>
              <a:t>54</a:t>
            </a:fld>
            <a:endParaRPr lang="ru-RU"/>
          </a:p>
        </p:txBody>
      </p:sp>
    </p:spTree>
    <p:extLst>
      <p:ext uri="{BB962C8B-B14F-4D97-AF65-F5344CB8AC3E}">
        <p14:creationId xmlns:p14="http://schemas.microsoft.com/office/powerpoint/2010/main" val="4229587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НаШИ</a:t>
            </a:r>
            <a:r>
              <a:rPr lang="ru-RU" dirty="0"/>
              <a:t> СОСЕДИ</a:t>
            </a:r>
          </a:p>
        </p:txBody>
      </p:sp>
      <p:sp>
        <p:nvSpPr>
          <p:cNvPr id="4" name="Номер слайда 3"/>
          <p:cNvSpPr>
            <a:spLocks noGrp="1"/>
          </p:cNvSpPr>
          <p:nvPr>
            <p:ph type="sldNum" sz="quarter" idx="5"/>
          </p:nvPr>
        </p:nvSpPr>
        <p:spPr/>
        <p:txBody>
          <a:bodyPr/>
          <a:lstStyle/>
          <a:p>
            <a:fld id="{30C9F29D-5B96-4A45-AD90-5F4025A9C7CC}" type="slidenum">
              <a:rPr lang="ru-RU" smtClean="0"/>
              <a:t>55</a:t>
            </a:fld>
            <a:endParaRPr lang="ru-RU"/>
          </a:p>
        </p:txBody>
      </p:sp>
    </p:spTree>
    <p:extLst>
      <p:ext uri="{BB962C8B-B14F-4D97-AF65-F5344CB8AC3E}">
        <p14:creationId xmlns:p14="http://schemas.microsoft.com/office/powerpoint/2010/main" val="3536301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56</a:t>
            </a:fld>
            <a:endParaRPr lang="ru-RU"/>
          </a:p>
        </p:txBody>
      </p:sp>
    </p:spTree>
    <p:extLst>
      <p:ext uri="{BB962C8B-B14F-4D97-AF65-F5344CB8AC3E}">
        <p14:creationId xmlns:p14="http://schemas.microsoft.com/office/powerpoint/2010/main" val="10165123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57</a:t>
            </a:fld>
            <a:endParaRPr lang="ru-RU"/>
          </a:p>
        </p:txBody>
      </p:sp>
    </p:spTree>
    <p:extLst>
      <p:ext uri="{BB962C8B-B14F-4D97-AF65-F5344CB8AC3E}">
        <p14:creationId xmlns:p14="http://schemas.microsoft.com/office/powerpoint/2010/main" val="3381671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58</a:t>
            </a:fld>
            <a:endParaRPr lang="ru-RU"/>
          </a:p>
        </p:txBody>
      </p:sp>
    </p:spTree>
    <p:extLst>
      <p:ext uri="{BB962C8B-B14F-4D97-AF65-F5344CB8AC3E}">
        <p14:creationId xmlns:p14="http://schemas.microsoft.com/office/powerpoint/2010/main" val="2894470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59</a:t>
            </a:fld>
            <a:endParaRPr lang="ru-RU"/>
          </a:p>
        </p:txBody>
      </p:sp>
    </p:spTree>
    <p:extLst>
      <p:ext uri="{BB962C8B-B14F-4D97-AF65-F5344CB8AC3E}">
        <p14:creationId xmlns:p14="http://schemas.microsoft.com/office/powerpoint/2010/main" val="66351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60</a:t>
            </a:fld>
            <a:endParaRPr lang="ru-RU"/>
          </a:p>
        </p:txBody>
      </p:sp>
    </p:spTree>
    <p:extLst>
      <p:ext uri="{BB962C8B-B14F-4D97-AF65-F5344CB8AC3E}">
        <p14:creationId xmlns:p14="http://schemas.microsoft.com/office/powerpoint/2010/main" val="176068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Более подробно расскажут Вам вирусологи</a:t>
            </a:r>
          </a:p>
          <a:p>
            <a:r>
              <a:rPr lang="ru-RU" sz="1200" kern="1200" dirty="0">
                <a:solidFill>
                  <a:schemeClr val="tx1"/>
                </a:solidFill>
                <a:effectLst/>
                <a:latin typeface="+mn-lt"/>
                <a:ea typeface="+mn-ea"/>
                <a:cs typeface="+mn-cs"/>
              </a:rPr>
              <a:t>В конце 2019 года в Китайской Народной Республике произошла вспышка новой </a:t>
            </a:r>
            <a:r>
              <a:rPr lang="ru-RU" sz="1200" kern="1200" dirty="0" err="1">
                <a:solidFill>
                  <a:schemeClr val="tx1"/>
                </a:solidFill>
                <a:effectLst/>
                <a:latin typeface="+mn-lt"/>
                <a:ea typeface="+mn-ea"/>
                <a:cs typeface="+mn-cs"/>
              </a:rPr>
              <a:t>коронавирусной</a:t>
            </a:r>
            <a:r>
              <a:rPr lang="ru-RU" sz="1200" kern="1200" dirty="0">
                <a:solidFill>
                  <a:schemeClr val="tx1"/>
                </a:solidFill>
                <a:effectLst/>
                <a:latin typeface="+mn-lt"/>
                <a:ea typeface="+mn-ea"/>
                <a:cs typeface="+mn-cs"/>
              </a:rPr>
              <a:t> инфекции с эпицентром в городе Ухань </a:t>
            </a:r>
          </a:p>
          <a:p>
            <a:r>
              <a:rPr lang="ru-RU" sz="1200" kern="1200" dirty="0">
                <a:solidFill>
                  <a:schemeClr val="tx1"/>
                </a:solidFill>
                <a:effectLst/>
                <a:latin typeface="+mn-lt"/>
                <a:ea typeface="+mn-ea"/>
                <a:cs typeface="+mn-cs"/>
              </a:rPr>
              <a:t>(провинция Хубэй), возбудителю которой было дано временное название 2019-nCoV. </a:t>
            </a:r>
          </a:p>
          <a:p>
            <a:r>
              <a:rPr lang="ru-RU" dirty="0"/>
              <a:t>ВОЗ</a:t>
            </a:r>
            <a:r>
              <a:rPr lang="en-US" dirty="0"/>
              <a:t> - Coronavirus disease – 11 </a:t>
            </a:r>
            <a:r>
              <a:rPr lang="ru-RU" dirty="0" err="1"/>
              <a:t>фев</a:t>
            </a:r>
            <a:r>
              <a:rPr lang="en-US" dirty="0"/>
              <a:t> 2020</a:t>
            </a:r>
            <a:r>
              <a:rPr lang="ru-RU" dirty="0"/>
              <a:t>,</a:t>
            </a:r>
          </a:p>
          <a:p>
            <a:pPr lvl="1"/>
            <a:r>
              <a:rPr lang="ru-RU" dirty="0"/>
              <a:t>Международный комитет по таксономии вирусов в тот же день название вируса</a:t>
            </a:r>
          </a:p>
          <a:p>
            <a:pPr lvl="1"/>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a:t>
            </a:fld>
            <a:endParaRPr lang="ru-RU"/>
          </a:p>
        </p:txBody>
      </p:sp>
    </p:spTree>
    <p:extLst>
      <p:ext uri="{BB962C8B-B14F-4D97-AF65-F5344CB8AC3E}">
        <p14:creationId xmlns:p14="http://schemas.microsoft.com/office/powerpoint/2010/main" val="3935267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61</a:t>
            </a:fld>
            <a:endParaRPr lang="ru-RU"/>
          </a:p>
        </p:txBody>
      </p:sp>
    </p:spTree>
    <p:extLst>
      <p:ext uri="{BB962C8B-B14F-4D97-AF65-F5344CB8AC3E}">
        <p14:creationId xmlns:p14="http://schemas.microsoft.com/office/powerpoint/2010/main" val="1073348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62</a:t>
            </a:fld>
            <a:endParaRPr lang="ru-RU"/>
          </a:p>
        </p:txBody>
      </p:sp>
    </p:spTree>
    <p:extLst>
      <p:ext uri="{BB962C8B-B14F-4D97-AF65-F5344CB8AC3E}">
        <p14:creationId xmlns:p14="http://schemas.microsoft.com/office/powerpoint/2010/main" val="3220729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63</a:t>
            </a:fld>
            <a:endParaRPr lang="ru-RU"/>
          </a:p>
        </p:txBody>
      </p:sp>
    </p:spTree>
    <p:extLst>
      <p:ext uri="{BB962C8B-B14F-4D97-AF65-F5344CB8AC3E}">
        <p14:creationId xmlns:p14="http://schemas.microsoft.com/office/powerpoint/2010/main" val="3445977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Нонсенс – мы работаем по абсолютным числам!!!</a:t>
            </a:r>
          </a:p>
          <a:p>
            <a:r>
              <a:rPr lang="ru-RU" dirty="0"/>
              <a:t>Для эпидемиологии это нонсенс</a:t>
            </a:r>
          </a:p>
        </p:txBody>
      </p:sp>
      <p:sp>
        <p:nvSpPr>
          <p:cNvPr id="4" name="Номер слайда 3"/>
          <p:cNvSpPr>
            <a:spLocks noGrp="1"/>
          </p:cNvSpPr>
          <p:nvPr>
            <p:ph type="sldNum" sz="quarter" idx="5"/>
          </p:nvPr>
        </p:nvSpPr>
        <p:spPr/>
        <p:txBody>
          <a:bodyPr/>
          <a:lstStyle/>
          <a:p>
            <a:fld id="{30C9F29D-5B96-4A45-AD90-5F4025A9C7CC}" type="slidenum">
              <a:rPr lang="ru-RU" smtClean="0"/>
              <a:t>64</a:t>
            </a:fld>
            <a:endParaRPr lang="ru-RU"/>
          </a:p>
        </p:txBody>
      </p:sp>
    </p:spTree>
    <p:extLst>
      <p:ext uri="{BB962C8B-B14F-4D97-AF65-F5344CB8AC3E}">
        <p14:creationId xmlns:p14="http://schemas.microsoft.com/office/powerpoint/2010/main" val="904961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Во-первых, все только начинается</a:t>
            </a:r>
          </a:p>
          <a:p>
            <a:r>
              <a:rPr lang="ru-RU" dirty="0"/>
              <a:t>Во-вторых…</a:t>
            </a:r>
          </a:p>
          <a:p>
            <a:r>
              <a:rPr lang="ru-RU" dirty="0"/>
              <a:t>Но летальность надо считать не на активные случаи, а на завершенные.</a:t>
            </a:r>
          </a:p>
          <a:p>
            <a:r>
              <a:rPr lang="ru-RU" dirty="0"/>
              <a:t>Т.е. сложить ВЫЗДОРОВЕВШИХ и УМЕРШИХ, тогда показатель возрастет вдвое и составит значение около 7,5%</a:t>
            </a:r>
          </a:p>
          <a:p>
            <a:r>
              <a:rPr lang="ru-RU" dirty="0"/>
              <a:t>=Самая высокая вирулентность отмечалась в Китае в первые дни эпидемии – тогда врачи просто не знали, с чем имеют дело</a:t>
            </a:r>
          </a:p>
          <a:p>
            <a:r>
              <a:rPr lang="ru-RU" dirty="0"/>
              <a:t>=И сейчас в странах со значительным сдвигом среднего </a:t>
            </a:r>
            <a:r>
              <a:rPr lang="ru-RU" dirty="0" err="1"/>
              <a:t>возрастна</a:t>
            </a:r>
            <a:r>
              <a:rPr lang="ru-RU" dirty="0"/>
              <a:t> населения…. За счет большей доли пожилых людей</a:t>
            </a:r>
          </a:p>
          <a:p>
            <a:r>
              <a:rPr lang="ru-RU" dirty="0"/>
              <a:t>Повторяю, цифры </a:t>
            </a:r>
            <a:r>
              <a:rPr lang="ru-RU" dirty="0" err="1"/>
              <a:t>ежеднесно</a:t>
            </a:r>
            <a:r>
              <a:rPr lang="ru-RU" dirty="0"/>
              <a:t> меняются, и это средние величины</a:t>
            </a:r>
          </a:p>
        </p:txBody>
      </p:sp>
      <p:sp>
        <p:nvSpPr>
          <p:cNvPr id="4" name="Номер слайда 3"/>
          <p:cNvSpPr>
            <a:spLocks noGrp="1"/>
          </p:cNvSpPr>
          <p:nvPr>
            <p:ph type="sldNum" sz="quarter" idx="5"/>
          </p:nvPr>
        </p:nvSpPr>
        <p:spPr/>
        <p:txBody>
          <a:bodyPr/>
          <a:lstStyle/>
          <a:p>
            <a:fld id="{30C9F29D-5B96-4A45-AD90-5F4025A9C7CC}" type="slidenum">
              <a:rPr lang="ru-RU" smtClean="0"/>
              <a:t>65</a:t>
            </a:fld>
            <a:endParaRPr lang="ru-RU"/>
          </a:p>
        </p:txBody>
      </p:sp>
    </p:spTree>
    <p:extLst>
      <p:ext uri="{BB962C8B-B14F-4D97-AF65-F5344CB8AC3E}">
        <p14:creationId xmlns:p14="http://schemas.microsoft.com/office/powerpoint/2010/main" val="16141948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Показатель выздоровевших)))</a:t>
            </a:r>
          </a:p>
          <a:p>
            <a:r>
              <a:rPr lang="ru-RU" dirty="0"/>
              <a:t>Парадоксально, но это ЖИЗНЕУТВЕРЖДАЮЩИЙ показатель, его никто не считает – 20% на всех инфицированных или 80% на завершенные случаи.</a:t>
            </a:r>
          </a:p>
          <a:p>
            <a:r>
              <a:rPr lang="ru-RU" dirty="0"/>
              <a:t>Кстати, вы видите, что надо считать на завершенные случаи</a:t>
            </a:r>
          </a:p>
        </p:txBody>
      </p:sp>
      <p:sp>
        <p:nvSpPr>
          <p:cNvPr id="4" name="Номер слайда 3"/>
          <p:cNvSpPr>
            <a:spLocks noGrp="1"/>
          </p:cNvSpPr>
          <p:nvPr>
            <p:ph type="sldNum" sz="quarter" idx="5"/>
          </p:nvPr>
        </p:nvSpPr>
        <p:spPr/>
        <p:txBody>
          <a:bodyPr/>
          <a:lstStyle/>
          <a:p>
            <a:fld id="{30C9F29D-5B96-4A45-AD90-5F4025A9C7CC}" type="slidenum">
              <a:rPr lang="ru-RU" smtClean="0"/>
              <a:t>66</a:t>
            </a:fld>
            <a:endParaRPr lang="ru-RU"/>
          </a:p>
        </p:txBody>
      </p:sp>
    </p:spTree>
    <p:extLst>
      <p:ext uri="{BB962C8B-B14F-4D97-AF65-F5344CB8AC3E}">
        <p14:creationId xmlns:p14="http://schemas.microsoft.com/office/powerpoint/2010/main" val="20881541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Нонсенс – мы работаем по абсолютным числам!!!</a:t>
            </a:r>
          </a:p>
          <a:p>
            <a:r>
              <a:rPr lang="ru-RU" dirty="0"/>
              <a:t>Для эпидемиологии это нонсенс</a:t>
            </a:r>
          </a:p>
        </p:txBody>
      </p:sp>
      <p:sp>
        <p:nvSpPr>
          <p:cNvPr id="4" name="Номер слайда 3"/>
          <p:cNvSpPr>
            <a:spLocks noGrp="1"/>
          </p:cNvSpPr>
          <p:nvPr>
            <p:ph type="sldNum" sz="quarter" idx="5"/>
          </p:nvPr>
        </p:nvSpPr>
        <p:spPr/>
        <p:txBody>
          <a:bodyPr/>
          <a:lstStyle/>
          <a:p>
            <a:fld id="{30C9F29D-5B96-4A45-AD90-5F4025A9C7CC}" type="slidenum">
              <a:rPr lang="ru-RU" smtClean="0"/>
              <a:t>67</a:t>
            </a:fld>
            <a:endParaRPr lang="ru-RU"/>
          </a:p>
        </p:txBody>
      </p:sp>
    </p:spTree>
    <p:extLst>
      <p:ext uri="{BB962C8B-B14F-4D97-AF65-F5344CB8AC3E}">
        <p14:creationId xmlns:p14="http://schemas.microsoft.com/office/powerpoint/2010/main" val="183905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Нонсенс – мы работаем по абсолютным числам!!!</a:t>
            </a:r>
          </a:p>
          <a:p>
            <a:r>
              <a:rPr lang="ru-RU" dirty="0"/>
              <a:t>Для эпидемиологии это нонсенс</a:t>
            </a:r>
          </a:p>
        </p:txBody>
      </p:sp>
      <p:sp>
        <p:nvSpPr>
          <p:cNvPr id="4" name="Номер слайда 3"/>
          <p:cNvSpPr>
            <a:spLocks noGrp="1"/>
          </p:cNvSpPr>
          <p:nvPr>
            <p:ph type="sldNum" sz="quarter" idx="5"/>
          </p:nvPr>
        </p:nvSpPr>
        <p:spPr/>
        <p:txBody>
          <a:bodyPr/>
          <a:lstStyle/>
          <a:p>
            <a:fld id="{30C9F29D-5B96-4A45-AD90-5F4025A9C7CC}" type="slidenum">
              <a:rPr lang="ru-RU" smtClean="0"/>
              <a:t>68</a:t>
            </a:fld>
            <a:endParaRPr lang="ru-RU"/>
          </a:p>
        </p:txBody>
      </p:sp>
    </p:spTree>
    <p:extLst>
      <p:ext uri="{BB962C8B-B14F-4D97-AF65-F5344CB8AC3E}">
        <p14:creationId xmlns:p14="http://schemas.microsoft.com/office/powerpoint/2010/main" val="2658929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23 – рекомендован режим самоизоляции и запрет на мероприятия более 50</a:t>
            </a:r>
          </a:p>
          <a:p>
            <a:r>
              <a:rPr lang="ru-RU" dirty="0"/>
              <a:t>24 – глав </a:t>
            </a:r>
            <a:r>
              <a:rPr lang="ru-RU" dirty="0" err="1"/>
              <a:t>гос</a:t>
            </a:r>
            <a:r>
              <a:rPr lang="ru-RU" dirty="0"/>
              <a:t> сан врачом подписан постановление о введении ограничительных мероприятий, с 25 </a:t>
            </a:r>
            <a:r>
              <a:rPr lang="ru-RU" dirty="0" err="1"/>
              <a:t>прерактить</a:t>
            </a:r>
            <a:r>
              <a:rPr lang="ru-RU" dirty="0"/>
              <a:t> работу (под </a:t>
            </a:r>
            <a:r>
              <a:rPr lang="ru-RU" dirty="0" err="1"/>
              <a:t>балюдением</a:t>
            </a:r>
            <a:r>
              <a:rPr lang="ru-RU" dirty="0"/>
              <a:t> 999 человек)</a:t>
            </a:r>
          </a:p>
          <a:p>
            <a:r>
              <a:rPr lang="ru-RU" dirty="0"/>
              <a:t>27 – с 28 по 5 </a:t>
            </a:r>
            <a:r>
              <a:rPr lang="ru-RU" dirty="0" err="1"/>
              <a:t>спреля</a:t>
            </a:r>
            <a:r>
              <a:rPr lang="ru-RU" dirty="0"/>
              <a:t> – запрещена работа…</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69</a:t>
            </a:fld>
            <a:endParaRPr lang="ru-RU"/>
          </a:p>
        </p:txBody>
      </p:sp>
    </p:spTree>
    <p:extLst>
      <p:ext uri="{BB962C8B-B14F-4D97-AF65-F5344CB8AC3E}">
        <p14:creationId xmlns:p14="http://schemas.microsoft.com/office/powerpoint/2010/main" val="10314126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 летальность, не </a:t>
            </a:r>
            <a:r>
              <a:rPr lang="ru-RU" dirty="0" err="1"/>
              <a:t>вирулентость</a:t>
            </a:r>
            <a:r>
              <a:rPr lang="ru-RU" dirty="0"/>
              <a:t>, не </a:t>
            </a:r>
            <a:r>
              <a:rPr lang="ru-RU" dirty="0" err="1"/>
              <a:t>контагиозность</a:t>
            </a:r>
            <a:r>
              <a:rPr lang="ru-RU" dirty="0"/>
              <a:t> не </a:t>
            </a:r>
            <a:r>
              <a:rPr lang="ru-RU" dirty="0" err="1"/>
              <a:t>являеться</a:t>
            </a:r>
            <a:r>
              <a:rPr lang="ru-RU" dirty="0"/>
              <a:t> рекордной</a:t>
            </a:r>
          </a:p>
          <a:p>
            <a:r>
              <a:rPr lang="ru-RU" dirty="0"/>
              <a:t> Мы боимся нагрузки на палаты интенсивной терапии</a:t>
            </a:r>
          </a:p>
          <a:p>
            <a:r>
              <a:rPr lang="ru-RU" b="1" dirty="0"/>
              <a:t>Этот вирус больше из области социальной психологии</a:t>
            </a:r>
          </a:p>
          <a:p>
            <a:r>
              <a:rPr lang="ru-RU" dirty="0"/>
              <a:t>Иммунитет – </a:t>
            </a:r>
            <a:r>
              <a:rPr lang="ru-RU" dirty="0" err="1"/>
              <a:t>непожизненный</a:t>
            </a:r>
            <a:r>
              <a:rPr lang="ru-RU" dirty="0"/>
              <a:t>. 2-3 года предполагаемый вакцинальный. В тот же год заболевать не должны.</a:t>
            </a:r>
          </a:p>
          <a:p>
            <a:r>
              <a:rPr lang="ru-RU" dirty="0"/>
              <a:t>=С</a:t>
            </a:r>
            <a:r>
              <a:rPr lang="ru-RU" sz="1200" b="0" i="0" kern="1200" dirty="0">
                <a:solidFill>
                  <a:schemeClr val="tx1"/>
                </a:solidFill>
                <a:effectLst/>
                <a:latin typeface="+mn-lt"/>
                <a:ea typeface="+mn-ea"/>
                <a:cs typeface="+mn-cs"/>
              </a:rPr>
              <a:t>пециалисты в области вирусологии надсмехаются над тем, какой масштаб приобрела паника вокруг коронавируса нового типа</a:t>
            </a:r>
            <a:br>
              <a:rPr lang="ru-RU" sz="1200" b="0" i="0" kern="1200" dirty="0">
                <a:solidFill>
                  <a:schemeClr val="tx1"/>
                </a:solidFill>
                <a:effectLst/>
                <a:latin typeface="+mn-lt"/>
                <a:ea typeface="+mn-ea"/>
                <a:cs typeface="+mn-cs"/>
              </a:rPr>
            </a:br>
            <a:br>
              <a:rPr lang="ru-RU" sz="1200" b="0" i="0" kern="1200" dirty="0">
                <a:solidFill>
                  <a:schemeClr val="tx1"/>
                </a:solidFill>
                <a:effectLst/>
                <a:latin typeface="+mn-lt"/>
                <a:ea typeface="+mn-ea"/>
                <a:cs typeface="+mn-cs"/>
              </a:rPr>
            </a:br>
            <a:r>
              <a:rPr lang="ru-RU" sz="1200" b="0" i="0" kern="1200" dirty="0">
                <a:solidFill>
                  <a:schemeClr val="tx1"/>
                </a:solidFill>
                <a:effectLst/>
                <a:latin typeface="+mn-lt"/>
                <a:ea typeface="+mn-ea"/>
                <a:cs typeface="+mn-cs"/>
              </a:rPr>
              <a:t>Об этом рассказал вирусолог, академик РАН </a:t>
            </a:r>
            <a:r>
              <a:rPr lang="ru-RU" sz="1200" b="1" i="0" kern="1200" dirty="0">
                <a:solidFill>
                  <a:schemeClr val="tx1"/>
                </a:solidFill>
                <a:effectLst/>
                <a:latin typeface="+mn-lt"/>
                <a:ea typeface="+mn-ea"/>
                <a:cs typeface="+mn-cs"/>
              </a:rPr>
              <a:t>Вадим Покровский</a:t>
            </a:r>
            <a:r>
              <a:rPr lang="ru-RU" sz="1200" b="0" i="0" kern="1200" dirty="0">
                <a:solidFill>
                  <a:schemeClr val="tx1"/>
                </a:solidFill>
                <a:effectLst/>
                <a:latin typeface="+mn-lt"/>
                <a:ea typeface="+mn-ea"/>
                <a:cs typeface="+mn-cs"/>
              </a:rPr>
              <a:t>.</a:t>
            </a:r>
          </a:p>
          <a:p>
            <a:r>
              <a:rPr lang="ru-RU" dirty="0">
                <a:effectLst/>
              </a:rPr>
              <a:t>"Классическая чума, которая передается по воздуху, убивает 95-98 процентов носителей, — говорит академик. — Но так было до изобретения антибиотиков. Теперь она прекрасно лечится медикаментозно. Что касается коронавируса, специалисты посмеиваются над ним — что вы, мол, нам тут… С нашей точки зрения, это довольно легкая болезнь", — сообщил Покровский.</a:t>
            </a:r>
          </a:p>
          <a:p>
            <a:r>
              <a:rPr lang="ru-RU" sz="1200" b="0" i="0" kern="1200" dirty="0">
                <a:solidFill>
                  <a:schemeClr val="tx1"/>
                </a:solidFill>
                <a:effectLst/>
                <a:latin typeface="+mn-lt"/>
                <a:ea typeface="+mn-ea"/>
                <a:cs typeface="+mn-cs"/>
              </a:rPr>
              <a:t>"Сейчас многие формы инфекции, вызванные коронавирусом, просто не регистрируются — они очень легкие. Поэтому за счет того, что фиксируются в основном тяжелые или просто явные случаи, то и кажется, что большой процент умерших", — добавил академик.</a:t>
            </a:r>
            <a:br>
              <a:rPr lang="ru-RU" sz="1200" b="0" i="0" kern="1200" dirty="0">
                <a:solidFill>
                  <a:schemeClr val="tx1"/>
                </a:solidFill>
                <a:effectLst/>
                <a:latin typeface="+mn-lt"/>
                <a:ea typeface="+mn-ea"/>
                <a:cs typeface="+mn-cs"/>
              </a:rPr>
            </a:br>
            <a:br>
              <a:rPr lang="ru-RU" sz="1200" b="0" i="0" kern="1200" dirty="0">
                <a:solidFill>
                  <a:schemeClr val="tx1"/>
                </a:solidFill>
                <a:effectLst/>
                <a:latin typeface="+mn-lt"/>
                <a:ea typeface="+mn-ea"/>
                <a:cs typeface="+mn-cs"/>
              </a:rPr>
            </a:b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70</a:t>
            </a:fld>
            <a:endParaRPr lang="ru-RU"/>
          </a:p>
        </p:txBody>
      </p:sp>
    </p:spTree>
    <p:extLst>
      <p:ext uri="{BB962C8B-B14F-4D97-AF65-F5344CB8AC3E}">
        <p14:creationId xmlns:p14="http://schemas.microsoft.com/office/powerpoint/2010/main" val="211514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ОГОВОРКА: </a:t>
            </a:r>
            <a:r>
              <a:rPr lang="ru-RU" sz="1200" kern="1200" dirty="0">
                <a:solidFill>
                  <a:schemeClr val="tx1"/>
                </a:solidFill>
                <a:effectLst/>
                <a:latin typeface="+mn-lt"/>
                <a:ea typeface="+mn-ea"/>
                <a:cs typeface="+mn-cs"/>
              </a:rPr>
              <a:t>В настоящее время сведения об эпидемиологии, клинических особенностях, профилактике и лечении этого заболевания ограничены. </a:t>
            </a:r>
            <a:endParaRPr lang="ru-RU" dirty="0"/>
          </a:p>
          <a:p>
            <a:r>
              <a:rPr lang="ru-RU" dirty="0"/>
              <a:t>Характеризуется двусторонней пневмонией, и у 3-4% пациентов развивается Острый Респираторный </a:t>
            </a:r>
            <a:r>
              <a:rPr lang="ru-RU" dirty="0" err="1"/>
              <a:t>Дистрес</a:t>
            </a:r>
            <a:r>
              <a:rPr lang="ru-RU" dirty="0"/>
              <a:t>-Синдром (ОРДС)</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SARS-CoV-2 включен в перечень заболеваний, представляющих опасность для окружающих (Постановление Правительства РФ от 31 января 2020 г. № 66).  </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7</a:t>
            </a:fld>
            <a:endParaRPr lang="ru-RU"/>
          </a:p>
        </p:txBody>
      </p:sp>
    </p:spTree>
    <p:extLst>
      <p:ext uri="{BB962C8B-B14F-4D97-AF65-F5344CB8AC3E}">
        <p14:creationId xmlns:p14="http://schemas.microsoft.com/office/powerpoint/2010/main" val="13116680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 у нас все впереди.</a:t>
            </a:r>
          </a:p>
          <a:p>
            <a:r>
              <a:rPr lang="ru-RU" dirty="0"/>
              <a:t>Менеджер моделирования рынка</a:t>
            </a:r>
          </a:p>
          <a:p>
            <a:r>
              <a:rPr lang="ru-RU" dirty="0"/>
              <a:t>Он все таки раздели Москву и Россию</a:t>
            </a:r>
          </a:p>
        </p:txBody>
      </p:sp>
      <p:sp>
        <p:nvSpPr>
          <p:cNvPr id="4" name="Номер слайда 3"/>
          <p:cNvSpPr>
            <a:spLocks noGrp="1"/>
          </p:cNvSpPr>
          <p:nvPr>
            <p:ph type="sldNum" sz="quarter" idx="5"/>
          </p:nvPr>
        </p:nvSpPr>
        <p:spPr/>
        <p:txBody>
          <a:bodyPr/>
          <a:lstStyle/>
          <a:p>
            <a:fld id="{30C9F29D-5B96-4A45-AD90-5F4025A9C7CC}" type="slidenum">
              <a:rPr lang="ru-RU" smtClean="0"/>
              <a:t>71</a:t>
            </a:fld>
            <a:endParaRPr lang="ru-RU"/>
          </a:p>
        </p:txBody>
      </p:sp>
    </p:spTree>
    <p:extLst>
      <p:ext uri="{BB962C8B-B14F-4D97-AF65-F5344CB8AC3E}">
        <p14:creationId xmlns:p14="http://schemas.microsoft.com/office/powerpoint/2010/main" val="38284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72</a:t>
            </a:fld>
            <a:endParaRPr lang="ru-RU"/>
          </a:p>
        </p:txBody>
      </p:sp>
    </p:spTree>
    <p:extLst>
      <p:ext uri="{BB962C8B-B14F-4D97-AF65-F5344CB8AC3E}">
        <p14:creationId xmlns:p14="http://schemas.microsoft.com/office/powerpoint/2010/main" val="38709355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Криволинейная тенденция….</a:t>
            </a:r>
          </a:p>
          <a:p>
            <a:r>
              <a:rPr lang="ru-RU" dirty="0"/>
              <a:t>Пока ни о каком снижении мы говорить не можем.</a:t>
            </a:r>
          </a:p>
          <a:p>
            <a:r>
              <a:rPr lang="ru-RU" dirty="0"/>
              <a:t>Но скажем честно – мало данных.</a:t>
            </a:r>
          </a:p>
        </p:txBody>
      </p:sp>
      <p:sp>
        <p:nvSpPr>
          <p:cNvPr id="4" name="Номер слайда 3"/>
          <p:cNvSpPr>
            <a:spLocks noGrp="1"/>
          </p:cNvSpPr>
          <p:nvPr>
            <p:ph type="sldNum" sz="quarter" idx="5"/>
          </p:nvPr>
        </p:nvSpPr>
        <p:spPr/>
        <p:txBody>
          <a:bodyPr/>
          <a:lstStyle/>
          <a:p>
            <a:fld id="{30C9F29D-5B96-4A45-AD90-5F4025A9C7CC}" type="slidenum">
              <a:rPr lang="ru-RU" smtClean="0"/>
              <a:t>73</a:t>
            </a:fld>
            <a:endParaRPr lang="ru-RU"/>
          </a:p>
        </p:txBody>
      </p:sp>
    </p:spTree>
    <p:extLst>
      <p:ext uri="{BB962C8B-B14F-4D97-AF65-F5344CB8AC3E}">
        <p14:creationId xmlns:p14="http://schemas.microsoft.com/office/powerpoint/2010/main" val="2919884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Очень сложно прогнозировать, как будет дальше меняться вирус. Пока это несопоставимо с тем, что мы знаем. </a:t>
            </a:r>
          </a:p>
          <a:p>
            <a:r>
              <a:rPr lang="ru-RU" sz="1200" b="0" i="0" kern="1200" dirty="0">
                <a:solidFill>
                  <a:schemeClr val="tx1"/>
                </a:solidFill>
                <a:effectLst/>
                <a:latin typeface="+mn-lt"/>
                <a:ea typeface="+mn-ea"/>
                <a:cs typeface="+mn-cs"/>
              </a:rPr>
              <a:t>Коронавирус, как и обычный вирус, и другие возбудители, поражают, прежде всего, лиц с хроническими заболеваниями, с иммунодефицитом, пожилых людей: там выше летальность.</a:t>
            </a:r>
          </a:p>
          <a:p>
            <a:r>
              <a:rPr lang="ru-RU" sz="1200" b="0" i="0" kern="1200" dirty="0" err="1">
                <a:solidFill>
                  <a:schemeClr val="tx1"/>
                </a:solidFill>
                <a:effectLst/>
                <a:latin typeface="+mn-lt"/>
                <a:ea typeface="+mn-ea"/>
                <a:cs typeface="+mn-cs"/>
              </a:rPr>
              <a:t>пидемиологи</a:t>
            </a:r>
            <a:r>
              <a:rPr lang="ru-RU" sz="1200" b="0" i="0" kern="1200" dirty="0">
                <a:solidFill>
                  <a:schemeClr val="tx1"/>
                </a:solidFill>
                <a:effectLst/>
                <a:latin typeface="+mn-lt"/>
                <a:ea typeface="+mn-ea"/>
                <a:cs typeface="+mn-cs"/>
              </a:rPr>
              <a:t> достаточно профессионально рассуждают об этой ситуации, как о привычной, а паника – это субъективная реакция, она бывает и у профессионалов, и у государственных деятелей, и у населения. Эпидемиологи любят шутить, что все равно придет какая-то инфекция, которая убьет миллионы людей, только мы не знаем когда. Это не означает, что все будут так же спокойны, как эпидемиологи. </a:t>
            </a:r>
          </a:p>
          <a:p>
            <a:r>
              <a:rPr lang="ru-RU" sz="1200" b="0" i="0" kern="1200" dirty="0">
                <a:solidFill>
                  <a:schemeClr val="tx1"/>
                </a:solidFill>
                <a:effectLst/>
                <a:latin typeface="+mn-lt"/>
                <a:ea typeface="+mn-ea"/>
                <a:cs typeface="+mn-cs"/>
              </a:rPr>
              <a:t>У нас в стране система носит государственный характер: создан российский штаб, все действия очень организованны. </a:t>
            </a: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74</a:t>
            </a:fld>
            <a:endParaRPr lang="ru-RU"/>
          </a:p>
        </p:txBody>
      </p:sp>
    </p:spTree>
    <p:extLst>
      <p:ext uri="{BB962C8B-B14F-4D97-AF65-F5344CB8AC3E}">
        <p14:creationId xmlns:p14="http://schemas.microsoft.com/office/powerpoint/2010/main" val="2891600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Доброго всем здоровья!</a:t>
            </a:r>
          </a:p>
        </p:txBody>
      </p:sp>
      <p:sp>
        <p:nvSpPr>
          <p:cNvPr id="4" name="Номер слайда 3"/>
          <p:cNvSpPr>
            <a:spLocks noGrp="1"/>
          </p:cNvSpPr>
          <p:nvPr>
            <p:ph type="sldNum" sz="quarter" idx="5"/>
          </p:nvPr>
        </p:nvSpPr>
        <p:spPr/>
        <p:txBody>
          <a:bodyPr/>
          <a:lstStyle/>
          <a:p>
            <a:fld id="{30C9F29D-5B96-4A45-AD90-5F4025A9C7CC}" type="slidenum">
              <a:rPr lang="ru-RU" smtClean="0"/>
              <a:t>75</a:t>
            </a:fld>
            <a:endParaRPr lang="ru-RU"/>
          </a:p>
        </p:txBody>
      </p:sp>
    </p:spTree>
    <p:extLst>
      <p:ext uri="{BB962C8B-B14F-4D97-AF65-F5344CB8AC3E}">
        <p14:creationId xmlns:p14="http://schemas.microsoft.com/office/powerpoint/2010/main" val="2009726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Из социально-экологической концепции Б.Л. Черкасского</a:t>
            </a:r>
          </a:p>
        </p:txBody>
      </p:sp>
      <p:sp>
        <p:nvSpPr>
          <p:cNvPr id="4" name="Номер слайда 3"/>
          <p:cNvSpPr>
            <a:spLocks noGrp="1"/>
          </p:cNvSpPr>
          <p:nvPr>
            <p:ph type="sldNum" sz="quarter" idx="5"/>
          </p:nvPr>
        </p:nvSpPr>
        <p:spPr/>
        <p:txBody>
          <a:bodyPr/>
          <a:lstStyle/>
          <a:p>
            <a:fld id="{30C9F29D-5B96-4A45-AD90-5F4025A9C7CC}" type="slidenum">
              <a:rPr lang="ru-RU" smtClean="0"/>
              <a:t>79</a:t>
            </a:fld>
            <a:endParaRPr lang="ru-RU"/>
          </a:p>
        </p:txBody>
      </p:sp>
    </p:spTree>
    <p:extLst>
      <p:ext uri="{BB962C8B-B14F-4D97-AF65-F5344CB8AC3E}">
        <p14:creationId xmlns:p14="http://schemas.microsoft.com/office/powerpoint/2010/main" val="1796882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Летальность от гриппа среди </a:t>
            </a:r>
            <a:r>
              <a:rPr lang="ru-RU" dirty="0" err="1"/>
              <a:t>невакцинированных</a:t>
            </a:r>
            <a:r>
              <a:rPr lang="ru-RU" dirty="0"/>
              <a:t> – 1,5%</a:t>
            </a: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93</a:t>
            </a:fld>
            <a:endParaRPr lang="ru-RU"/>
          </a:p>
        </p:txBody>
      </p:sp>
    </p:spTree>
    <p:extLst>
      <p:ext uri="{BB962C8B-B14F-4D97-AF65-F5344CB8AC3E}">
        <p14:creationId xmlns:p14="http://schemas.microsoft.com/office/powerpoint/2010/main" val="3564865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Период заразности</a:t>
            </a:r>
          </a:p>
          <a:p>
            <a:r>
              <a:rPr lang="ru-RU" dirty="0"/>
              <a:t>Носительство??</a:t>
            </a:r>
          </a:p>
        </p:txBody>
      </p:sp>
      <p:sp>
        <p:nvSpPr>
          <p:cNvPr id="4" name="Номер слайда 3"/>
          <p:cNvSpPr>
            <a:spLocks noGrp="1"/>
          </p:cNvSpPr>
          <p:nvPr>
            <p:ph type="sldNum" sz="quarter" idx="5"/>
          </p:nvPr>
        </p:nvSpPr>
        <p:spPr/>
        <p:txBody>
          <a:bodyPr/>
          <a:lstStyle/>
          <a:p>
            <a:fld id="{30C9F29D-5B96-4A45-AD90-5F4025A9C7CC}" type="slidenum">
              <a:rPr lang="ru-RU" smtClean="0"/>
              <a:t>94</a:t>
            </a:fld>
            <a:endParaRPr lang="ru-RU"/>
          </a:p>
        </p:txBody>
      </p:sp>
    </p:spTree>
    <p:extLst>
      <p:ext uri="{BB962C8B-B14F-4D97-AF65-F5344CB8AC3E}">
        <p14:creationId xmlns:p14="http://schemas.microsoft.com/office/powerpoint/2010/main" val="5363332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101</a:t>
            </a:fld>
            <a:endParaRPr lang="ru-RU"/>
          </a:p>
        </p:txBody>
      </p:sp>
    </p:spTree>
    <p:extLst>
      <p:ext uri="{BB962C8B-B14F-4D97-AF65-F5344CB8AC3E}">
        <p14:creationId xmlns:p14="http://schemas.microsoft.com/office/powerpoint/2010/main" val="4169252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102</a:t>
            </a:fld>
            <a:endParaRPr lang="ru-RU"/>
          </a:p>
        </p:txBody>
      </p:sp>
    </p:spTree>
    <p:extLst>
      <p:ext uri="{BB962C8B-B14F-4D97-AF65-F5344CB8AC3E}">
        <p14:creationId xmlns:p14="http://schemas.microsoft.com/office/powerpoint/2010/main" val="182339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8</a:t>
            </a:fld>
            <a:endParaRPr lang="ru-RU"/>
          </a:p>
        </p:txBody>
      </p:sp>
    </p:spTree>
    <p:extLst>
      <p:ext uri="{BB962C8B-B14F-4D97-AF65-F5344CB8AC3E}">
        <p14:creationId xmlns:p14="http://schemas.microsoft.com/office/powerpoint/2010/main" val="4253791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103</a:t>
            </a:fld>
            <a:endParaRPr lang="ru-RU"/>
          </a:p>
        </p:txBody>
      </p:sp>
    </p:spTree>
    <p:extLst>
      <p:ext uri="{BB962C8B-B14F-4D97-AF65-F5344CB8AC3E}">
        <p14:creationId xmlns:p14="http://schemas.microsoft.com/office/powerpoint/2010/main" val="461309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104</a:t>
            </a:fld>
            <a:endParaRPr lang="ru-RU"/>
          </a:p>
        </p:txBody>
      </p:sp>
    </p:spTree>
    <p:extLst>
      <p:ext uri="{BB962C8B-B14F-4D97-AF65-F5344CB8AC3E}">
        <p14:creationId xmlns:p14="http://schemas.microsoft.com/office/powerpoint/2010/main" val="1464416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105</a:t>
            </a:fld>
            <a:endParaRPr lang="ru-RU"/>
          </a:p>
        </p:txBody>
      </p:sp>
    </p:spTree>
    <p:extLst>
      <p:ext uri="{BB962C8B-B14F-4D97-AF65-F5344CB8AC3E}">
        <p14:creationId xmlns:p14="http://schemas.microsoft.com/office/powerpoint/2010/main" val="847742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106</a:t>
            </a:fld>
            <a:endParaRPr lang="ru-RU"/>
          </a:p>
        </p:txBody>
      </p:sp>
    </p:spTree>
    <p:extLst>
      <p:ext uri="{BB962C8B-B14F-4D97-AF65-F5344CB8AC3E}">
        <p14:creationId xmlns:p14="http://schemas.microsoft.com/office/powerpoint/2010/main" val="22456091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107</a:t>
            </a:fld>
            <a:endParaRPr lang="ru-RU"/>
          </a:p>
        </p:txBody>
      </p:sp>
    </p:spTree>
    <p:extLst>
      <p:ext uri="{BB962C8B-B14F-4D97-AF65-F5344CB8AC3E}">
        <p14:creationId xmlns:p14="http://schemas.microsoft.com/office/powerpoint/2010/main" val="13194421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Период заразности</a:t>
            </a:r>
          </a:p>
          <a:p>
            <a:r>
              <a:rPr lang="ru-RU" dirty="0"/>
              <a:t>Носительство??</a:t>
            </a:r>
          </a:p>
        </p:txBody>
      </p:sp>
      <p:sp>
        <p:nvSpPr>
          <p:cNvPr id="4" name="Номер слайда 3"/>
          <p:cNvSpPr>
            <a:spLocks noGrp="1"/>
          </p:cNvSpPr>
          <p:nvPr>
            <p:ph type="sldNum" sz="quarter" idx="5"/>
          </p:nvPr>
        </p:nvSpPr>
        <p:spPr/>
        <p:txBody>
          <a:bodyPr/>
          <a:lstStyle/>
          <a:p>
            <a:fld id="{30C9F29D-5B96-4A45-AD90-5F4025A9C7CC}" type="slidenum">
              <a:rPr lang="ru-RU" smtClean="0"/>
              <a:t>108</a:t>
            </a:fld>
            <a:endParaRPr lang="ru-RU"/>
          </a:p>
        </p:txBody>
      </p:sp>
    </p:spTree>
    <p:extLst>
      <p:ext uri="{BB962C8B-B14F-4D97-AF65-F5344CB8AC3E}">
        <p14:creationId xmlns:p14="http://schemas.microsoft.com/office/powerpoint/2010/main" val="33912063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Три правила, которые нигде не </a:t>
            </a:r>
            <a:r>
              <a:rPr lang="ru-RU" dirty="0" err="1"/>
              <a:t>прописаныф</a:t>
            </a:r>
            <a:endParaRPr lang="ru-RU" dirty="0"/>
          </a:p>
          <a:p>
            <a:pPr marL="228600" indent="-228600">
              <a:buAutoNum type="arabicPeriod"/>
            </a:pPr>
            <a:r>
              <a:rPr lang="ru-RU" dirty="0"/>
              <a:t>Маска лучше, чем ее отсутствие, но она не панацея</a:t>
            </a:r>
          </a:p>
          <a:p>
            <a:pPr marL="228600" indent="-228600">
              <a:buAutoNum type="arabicPeriod" startAt="2"/>
            </a:pPr>
            <a:r>
              <a:rPr lang="ru-RU" dirty="0"/>
              <a:t>Неправильное ношение маски может повредить, чем помочь</a:t>
            </a:r>
          </a:p>
          <a:p>
            <a:pPr marL="228600" indent="-228600">
              <a:buAutoNum type="arabicPeriod" startAt="2"/>
            </a:pPr>
            <a:r>
              <a:rPr lang="ru-RU" dirty="0"/>
              <a:t>Маска эффективнее на больном, чем на здоровом</a:t>
            </a:r>
          </a:p>
          <a:p>
            <a:pPr marL="228600" indent="-228600">
              <a:buAutoNum type="arabicPeriod" startAt="2"/>
            </a:pPr>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110</a:t>
            </a:fld>
            <a:endParaRPr lang="ru-RU"/>
          </a:p>
        </p:txBody>
      </p:sp>
    </p:spTree>
    <p:extLst>
      <p:ext uri="{BB962C8B-B14F-4D97-AF65-F5344CB8AC3E}">
        <p14:creationId xmlns:p14="http://schemas.microsoft.com/office/powerpoint/2010/main" val="1594932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настоящее время известно о циркуляции среди населения четырех коронавирусов (HCoV-229E,  -OC43,  -NL63  и  -HKU1), которые круглогодично присутствуют в структуре ОРВИ, и, как правило, вызывают поражение верхних дыхательных путей легкой и средней степени тяжести.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Коронавирус SARS-CoV-2 предположительно является рекомбинантным вирусом между коронавирусом летучих мышей и </a:t>
            </a:r>
            <a:r>
              <a:rPr lang="ru-RU" sz="1200" b="1" kern="1200" dirty="0">
                <a:solidFill>
                  <a:schemeClr val="tx1"/>
                </a:solidFill>
                <a:effectLst/>
                <a:latin typeface="+mn-lt"/>
                <a:ea typeface="+mn-ea"/>
                <a:cs typeface="+mn-cs"/>
              </a:rPr>
              <a:t>неизвестным по происхождению коронавирусом</a:t>
            </a:r>
            <a:r>
              <a:rPr lang="ru-RU" sz="1200" kern="1200" dirty="0">
                <a:solidFill>
                  <a:schemeClr val="tx1"/>
                </a:solidFill>
                <a:effectLst/>
                <a:latin typeface="+mn-lt"/>
                <a:ea typeface="+mn-ea"/>
                <a:cs typeface="+mn-cs"/>
              </a:rPr>
              <a:t>. Генетическая последовательность SARSCoV-2 сходна с последовательностью SARS-</a:t>
            </a:r>
            <a:r>
              <a:rPr lang="ru-RU" sz="1200" kern="1200" dirty="0" err="1">
                <a:solidFill>
                  <a:schemeClr val="tx1"/>
                </a:solidFill>
                <a:effectLst/>
                <a:latin typeface="+mn-lt"/>
                <a:ea typeface="+mn-ea"/>
                <a:cs typeface="+mn-cs"/>
              </a:rPr>
              <a:t>CoV</a:t>
            </a:r>
            <a:r>
              <a:rPr lang="ru-RU" sz="1200" kern="1200" dirty="0">
                <a:solidFill>
                  <a:schemeClr val="tx1"/>
                </a:solidFill>
                <a:effectLst/>
                <a:latin typeface="+mn-lt"/>
                <a:ea typeface="+mn-ea"/>
                <a:cs typeface="+mn-cs"/>
              </a:rPr>
              <a:t> по меньшей мере на </a:t>
            </a:r>
            <a:r>
              <a:rPr lang="ru-RU" sz="1200" b="1" kern="1200" dirty="0">
                <a:solidFill>
                  <a:schemeClr val="tx1"/>
                </a:solidFill>
                <a:effectLst/>
                <a:latin typeface="+mn-lt"/>
                <a:ea typeface="+mn-ea"/>
                <a:cs typeface="+mn-cs"/>
              </a:rPr>
              <a:t>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30C9F29D-5B96-4A45-AD90-5F4025A9C7CC}" type="slidenum">
              <a:rPr lang="ru-RU" smtClean="0"/>
              <a:t>9</a:t>
            </a:fld>
            <a:endParaRPr lang="ru-RU"/>
          </a:p>
        </p:txBody>
      </p:sp>
    </p:spTree>
    <p:extLst>
      <p:ext uri="{BB962C8B-B14F-4D97-AF65-F5344CB8AC3E}">
        <p14:creationId xmlns:p14="http://schemas.microsoft.com/office/powerpoint/2010/main" val="346556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9B3821-F9B7-4378-BCD8-4416740B0E2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DCBD3841-11BE-46F9-9600-46E31C9F4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F50206C-7C78-4BC8-A620-EEF4149A8E6E}"/>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C134E9E8-7D8C-453C-A7AB-1CE4709924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39B6405-7426-4CCC-9E24-E9BA7918D0F4}"/>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76717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4B862F-1E8F-4B2A-BCF5-9D8B8807046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9EA6159-813D-4614-A143-82CBE0CBAE3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EDD4709-E525-49E7-90A6-761597599A1A}"/>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208CC6D6-72BC-4671-81CB-73F16DF791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90BF669-EDFA-4911-8550-7847AA193FC9}"/>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188223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6D15820-97D0-4EDB-B6CC-8DFDB1FCC7D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BE58AB8-499C-4462-82B4-79160FE5192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13254C-68D2-4F3F-8D34-A8CD54EB7202}"/>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7785CB86-FC69-4419-A65F-6BAE0E828C1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0248D7-6484-40A9-870C-27F3E927D5E5}"/>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1065673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Клип 2"/>
          <p:cNvSpPr>
            <a:spLocks noGrp="1"/>
          </p:cNvSpPr>
          <p:nvPr>
            <p:ph type="clipArt" sz="half" idx="1"/>
          </p:nvPr>
        </p:nvSpPr>
        <p:spPr>
          <a:xfrm>
            <a:off x="609600" y="1600201"/>
            <a:ext cx="5384800" cy="4525963"/>
          </a:xfrm>
        </p:spPr>
        <p:txBody>
          <a:bodyPr/>
          <a:lstStyle/>
          <a:p>
            <a:pPr lvl="0"/>
            <a:endParaRPr lang="ru-RU" noProof="0"/>
          </a:p>
        </p:txBody>
      </p:sp>
      <p:sp>
        <p:nvSpPr>
          <p:cNvPr id="4" name="Текст 3"/>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AE12B6C8-3957-446B-B76B-AEE73513F86F}"/>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A7EC7400-A2A1-4056-969D-9171544BBD3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5FC69045-93FF-4C7E-8D26-3F0BA4F8DFC6}"/>
              </a:ext>
            </a:extLst>
          </p:cNvPr>
          <p:cNvSpPr>
            <a:spLocks noGrp="1" noChangeArrowheads="1"/>
          </p:cNvSpPr>
          <p:nvPr>
            <p:ph type="sldNum" sz="quarter" idx="12"/>
          </p:nvPr>
        </p:nvSpPr>
        <p:spPr>
          <a:ln/>
        </p:spPr>
        <p:txBody>
          <a:bodyPr/>
          <a:lstStyle>
            <a:lvl1pPr>
              <a:defRPr/>
            </a:lvl1pPr>
          </a:lstStyle>
          <a:p>
            <a:fld id="{36F2DA2B-F393-4398-9D28-07B4C2637F87}" type="slidenum">
              <a:rPr lang="ru-RU" altLang="ru-RU"/>
              <a:pPr/>
              <a:t>‹#›</a:t>
            </a:fld>
            <a:endParaRPr lang="ru-RU" altLang="ru-RU"/>
          </a:p>
        </p:txBody>
      </p:sp>
    </p:spTree>
    <p:extLst>
      <p:ext uri="{BB962C8B-B14F-4D97-AF65-F5344CB8AC3E}">
        <p14:creationId xmlns:p14="http://schemas.microsoft.com/office/powerpoint/2010/main" val="389007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365D41-449F-4E2C-8FDC-7A8CA30C48E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2CA3807-901C-4D65-BC43-68781510045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342690-E7D3-49D1-BD49-94D1A2BBFC50}"/>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22D6C3CB-A09A-47FA-B188-E32FCAD751B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F2C9CAC-48CE-489A-B4B8-5F0692471EF2}"/>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223699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095C6-F265-45E8-942A-C307EAB1BCD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1F69BF2-48C3-447B-BF4F-C5F434FF3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7D7DFA9-F112-4D26-8C1C-DF270AE41353}"/>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27BEB02D-741D-4F4E-9560-114FBBFDA0B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0B9FA5-040B-4DEB-B9F4-DDD41D8B811E}"/>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1938299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5964C5-30AF-45F7-B6E6-F21BC47A9A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71B7C88-7501-46AA-BFA6-3D3718ACD65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1D27CB1-314D-4F56-8357-08B2BBE3EDF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EB1077A-0439-4791-918B-678B237CD9A1}"/>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6" name="Нижний колонтитул 5">
            <a:extLst>
              <a:ext uri="{FF2B5EF4-FFF2-40B4-BE49-F238E27FC236}">
                <a16:creationId xmlns:a16="http://schemas.microsoft.com/office/drawing/2014/main" id="{7F90BBCF-4B3F-427B-BB0E-80BC70D6D3A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3C5B7EC-5D33-4B59-B885-371C1B93E87C}"/>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28419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EAB156-D9DE-488A-8166-7186E43826F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6C4259E-62D7-48C7-966D-7B3889DCB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D651B5F-552A-444F-900E-400BCFBDE0A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7CDFCE9-ABB0-4232-9F7F-FCD6D3BAB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CD1CEE2-E0AA-4299-900A-4E6C225A7B1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30BA6F5-67D5-437A-B785-FF0B56DEF97C}"/>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8" name="Нижний колонтитул 7">
            <a:extLst>
              <a:ext uri="{FF2B5EF4-FFF2-40B4-BE49-F238E27FC236}">
                <a16:creationId xmlns:a16="http://schemas.microsoft.com/office/drawing/2014/main" id="{EF56062B-B3F3-4583-8B9B-8B7E00BDA9B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C685BD7-4AE1-438D-B4BA-04D5A0F8B88D}"/>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55901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314036-5F47-4867-9CDE-52F866C2669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E991643-3663-4F03-A7C5-FBA4F8035AAA}"/>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4" name="Нижний колонтитул 3">
            <a:extLst>
              <a:ext uri="{FF2B5EF4-FFF2-40B4-BE49-F238E27FC236}">
                <a16:creationId xmlns:a16="http://schemas.microsoft.com/office/drawing/2014/main" id="{DD3C2AED-D20E-482F-ADC5-44B46F6FB86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36F61A8-981F-4C00-BF6F-8E4673E2BF3F}"/>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217798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A8DEAD7-060B-4055-8BDF-5E2E97A7CA56}"/>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3" name="Нижний колонтитул 2">
            <a:extLst>
              <a:ext uri="{FF2B5EF4-FFF2-40B4-BE49-F238E27FC236}">
                <a16:creationId xmlns:a16="http://schemas.microsoft.com/office/drawing/2014/main" id="{0BA974E8-D0C4-4841-8006-38BC0D0CC31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6EAE736-F906-4942-90A8-0090D822CFB9}"/>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405254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567BCA-3E38-4581-867E-7722FF1EB3F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CF8BBE7-7AB7-4E08-9146-5437A2ADE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B7B7D48-F3D3-441C-AAB6-D85BAA12E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F1C7CB6-52CC-435A-8940-DB9444047206}"/>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6" name="Нижний колонтитул 5">
            <a:extLst>
              <a:ext uri="{FF2B5EF4-FFF2-40B4-BE49-F238E27FC236}">
                <a16:creationId xmlns:a16="http://schemas.microsoft.com/office/drawing/2014/main" id="{4A192CB0-84E7-4A62-804B-5CC7A587CF0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1C7DB20-0D62-460C-9F07-303B6FF21390}"/>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354492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295EF-BD2F-4699-85EE-4BD443E37EF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498AC8B-C992-4781-B00E-8C6324081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8B8D4FC-7B01-48F1-A187-C7B1C9AB6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6EAB92D-15DB-40B7-B8AC-B340750F1DC3}"/>
              </a:ext>
            </a:extLst>
          </p:cNvPr>
          <p:cNvSpPr>
            <a:spLocks noGrp="1"/>
          </p:cNvSpPr>
          <p:nvPr>
            <p:ph type="dt" sz="half" idx="10"/>
          </p:nvPr>
        </p:nvSpPr>
        <p:spPr/>
        <p:txBody>
          <a:bodyPr/>
          <a:lstStyle/>
          <a:p>
            <a:fld id="{DCA77881-2514-45BD-B9EA-5D935DD76593}" type="datetimeFigureOut">
              <a:rPr lang="ru-RU" smtClean="0"/>
              <a:t>10.04.2020</a:t>
            </a:fld>
            <a:endParaRPr lang="ru-RU"/>
          </a:p>
        </p:txBody>
      </p:sp>
      <p:sp>
        <p:nvSpPr>
          <p:cNvPr id="6" name="Нижний колонтитул 5">
            <a:extLst>
              <a:ext uri="{FF2B5EF4-FFF2-40B4-BE49-F238E27FC236}">
                <a16:creationId xmlns:a16="http://schemas.microsoft.com/office/drawing/2014/main" id="{A44E1789-A7A5-4620-B5FF-48FA1F2F432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633B343-7257-4132-8FC8-24C0065C3283}"/>
              </a:ext>
            </a:extLst>
          </p:cNvPr>
          <p:cNvSpPr>
            <a:spLocks noGrp="1"/>
          </p:cNvSpPr>
          <p:nvPr>
            <p:ph type="sldNum" sz="quarter" idx="12"/>
          </p:nvPr>
        </p:nvSpPr>
        <p:spPr/>
        <p:txBody>
          <a:bodyPr/>
          <a:lstStyle/>
          <a:p>
            <a:fld id="{AE161701-9004-441E-A2EB-3F46C36337C7}" type="slidenum">
              <a:rPr lang="ru-RU" smtClean="0"/>
              <a:t>‹#›</a:t>
            </a:fld>
            <a:endParaRPr lang="ru-RU"/>
          </a:p>
        </p:txBody>
      </p:sp>
    </p:spTree>
    <p:extLst>
      <p:ext uri="{BB962C8B-B14F-4D97-AF65-F5344CB8AC3E}">
        <p14:creationId xmlns:p14="http://schemas.microsoft.com/office/powerpoint/2010/main" val="1582136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2A664-7804-4C5A-A6A4-CF4D0BD25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780252E-1B32-4253-9976-10C0479EA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29B9386-83FB-4DD5-877E-1B237E91E3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77881-2514-45BD-B9EA-5D935DD76593}" type="datetimeFigureOut">
              <a:rPr lang="ru-RU" smtClean="0"/>
              <a:t>10.04.2020</a:t>
            </a:fld>
            <a:endParaRPr lang="ru-RU"/>
          </a:p>
        </p:txBody>
      </p:sp>
      <p:sp>
        <p:nvSpPr>
          <p:cNvPr id="5" name="Нижний колонтитул 4">
            <a:extLst>
              <a:ext uri="{FF2B5EF4-FFF2-40B4-BE49-F238E27FC236}">
                <a16:creationId xmlns:a16="http://schemas.microsoft.com/office/drawing/2014/main" id="{F56FCF84-E050-4B0F-92C1-9128B905F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006FF5D-F23A-4C2B-A798-F42E96C52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61701-9004-441E-A2EB-3F46C36337C7}" type="slidenum">
              <a:rPr lang="ru-RU" smtClean="0"/>
              <a:t>‹#›</a:t>
            </a:fld>
            <a:endParaRPr lang="ru-RU"/>
          </a:p>
        </p:txBody>
      </p:sp>
    </p:spTree>
    <p:extLst>
      <p:ext uri="{BB962C8B-B14F-4D97-AF65-F5344CB8AC3E}">
        <p14:creationId xmlns:p14="http://schemas.microsoft.com/office/powerpoint/2010/main" val="318835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bfm.ru/news/439203"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bfm.ru/news/4392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bfm.ru/news/43920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publication.pravo.gov.ru/Document/View/000120200327004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publication.pravo.gov.ru/Document/View/0001202003190038"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6.emf"/></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a:xfrm>
            <a:off x="291547" y="696430"/>
            <a:ext cx="11661913" cy="1325563"/>
          </a:xfrm>
        </p:spPr>
        <p:txBody>
          <a:bodyPr>
            <a:normAutofit fontScale="90000"/>
          </a:bodyPr>
          <a:lstStyle/>
          <a:p>
            <a:pPr marL="1524000" indent="-1524000"/>
            <a:r>
              <a:rPr lang="ru-RU" b="1" u="sng" dirty="0">
                <a:solidFill>
                  <a:srgbClr val="002060"/>
                </a:solidFill>
              </a:rPr>
              <a:t>Цель</a:t>
            </a:r>
            <a:r>
              <a:rPr lang="ru-RU" b="1" dirty="0">
                <a:solidFill>
                  <a:srgbClr val="002060"/>
                </a:solidFill>
              </a:rPr>
              <a:t> – </a:t>
            </a:r>
            <a:r>
              <a:rPr lang="ru-RU" sz="4000" b="1" dirty="0">
                <a:solidFill>
                  <a:srgbClr val="002060"/>
                </a:solidFill>
              </a:rPr>
              <a:t>ознакомить аудиторию с основными этиологическими и эпидемиологическими характеристика вируса НКВИ и их проявлениями в человеческой популяции на современном этапе</a:t>
            </a:r>
            <a:endParaRPr lang="ru-RU" b="1" dirty="0">
              <a:solidFill>
                <a:srgbClr val="002060"/>
              </a:solidFill>
            </a:endParaRPr>
          </a:p>
        </p:txBody>
      </p:sp>
      <p:sp>
        <p:nvSpPr>
          <p:cNvPr id="6" name="Заголовок 1">
            <a:extLst>
              <a:ext uri="{FF2B5EF4-FFF2-40B4-BE49-F238E27FC236}">
                <a16:creationId xmlns:a16="http://schemas.microsoft.com/office/drawing/2014/main" id="{90BBB501-FF96-4244-BBE3-BF40F264F038}"/>
              </a:ext>
            </a:extLst>
          </p:cNvPr>
          <p:cNvSpPr txBox="1">
            <a:spLocks/>
          </p:cNvSpPr>
          <p:nvPr/>
        </p:nvSpPr>
        <p:spPr>
          <a:xfrm>
            <a:off x="838200" y="2377440"/>
            <a:ext cx="10515600" cy="401010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ru-RU" b="1" u="sng" dirty="0">
                <a:solidFill>
                  <a:srgbClr val="002060"/>
                </a:solidFill>
              </a:rPr>
              <a:t>ПЛАН</a:t>
            </a:r>
          </a:p>
          <a:p>
            <a:pPr marL="571500" indent="-571500">
              <a:lnSpc>
                <a:spcPct val="170000"/>
              </a:lnSpc>
              <a:buFont typeface="Arial" panose="020B0604020202020204" pitchFamily="34" charset="0"/>
              <a:buChar char="•"/>
            </a:pPr>
            <a:r>
              <a:rPr lang="ru-RU" b="1" dirty="0">
                <a:solidFill>
                  <a:srgbClr val="002060"/>
                </a:solidFill>
              </a:rPr>
              <a:t>Введение </a:t>
            </a:r>
            <a:r>
              <a:rPr lang="ru-RU" dirty="0">
                <a:solidFill>
                  <a:srgbClr val="002060"/>
                </a:solidFill>
              </a:rPr>
              <a:t>(до 5 мин)</a:t>
            </a:r>
          </a:p>
          <a:p>
            <a:pPr marL="571500" indent="-571500">
              <a:lnSpc>
                <a:spcPct val="170000"/>
              </a:lnSpc>
              <a:buFont typeface="Arial" panose="020B0604020202020204" pitchFamily="34" charset="0"/>
              <a:buChar char="•"/>
            </a:pPr>
            <a:r>
              <a:rPr lang="ru-RU" b="1" dirty="0">
                <a:solidFill>
                  <a:srgbClr val="002060"/>
                </a:solidFill>
              </a:rPr>
              <a:t>Этиология </a:t>
            </a:r>
            <a:r>
              <a:rPr lang="ru-RU" dirty="0">
                <a:solidFill>
                  <a:srgbClr val="002060"/>
                </a:solidFill>
              </a:rPr>
              <a:t>(до 15 мин)</a:t>
            </a:r>
          </a:p>
          <a:p>
            <a:pPr marL="571500" indent="-571500">
              <a:lnSpc>
                <a:spcPct val="170000"/>
              </a:lnSpc>
              <a:buFont typeface="Arial" panose="020B0604020202020204" pitchFamily="34" charset="0"/>
              <a:buChar char="•"/>
            </a:pPr>
            <a:r>
              <a:rPr lang="ru-RU" b="1" dirty="0">
                <a:solidFill>
                  <a:srgbClr val="002060"/>
                </a:solidFill>
              </a:rPr>
              <a:t>Эпидемиология </a:t>
            </a:r>
            <a:r>
              <a:rPr lang="ru-RU" dirty="0">
                <a:solidFill>
                  <a:srgbClr val="002060"/>
                </a:solidFill>
              </a:rPr>
              <a:t>(до 10 мин)</a:t>
            </a:r>
          </a:p>
          <a:p>
            <a:pPr marL="571500" indent="-571500">
              <a:lnSpc>
                <a:spcPct val="170000"/>
              </a:lnSpc>
              <a:buFont typeface="Arial" panose="020B0604020202020204" pitchFamily="34" charset="0"/>
              <a:buChar char="•"/>
            </a:pPr>
            <a:r>
              <a:rPr lang="ru-RU" b="1" dirty="0">
                <a:solidFill>
                  <a:srgbClr val="002060"/>
                </a:solidFill>
              </a:rPr>
              <a:t>Эпидемиологическая ситуация </a:t>
            </a:r>
            <a:r>
              <a:rPr lang="ru-RU" dirty="0">
                <a:solidFill>
                  <a:srgbClr val="002060"/>
                </a:solidFill>
              </a:rPr>
              <a:t>(15 мин)</a:t>
            </a:r>
          </a:p>
        </p:txBody>
      </p:sp>
    </p:spTree>
    <p:extLst>
      <p:ext uri="{BB962C8B-B14F-4D97-AF65-F5344CB8AC3E}">
        <p14:creationId xmlns:p14="http://schemas.microsoft.com/office/powerpoint/2010/main" val="772585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Этиология. </a:t>
            </a:r>
            <a:r>
              <a:rPr lang="en-US" b="1" dirty="0">
                <a:solidFill>
                  <a:srgbClr val="002060"/>
                </a:solidFill>
              </a:rPr>
              <a:t>SARS-</a:t>
            </a:r>
            <a:r>
              <a:rPr lang="ru-RU" b="1" dirty="0">
                <a:solidFill>
                  <a:srgbClr val="002060"/>
                </a:solidFill>
              </a:rPr>
              <a:t>С</a:t>
            </a:r>
            <a:r>
              <a:rPr lang="en-US" b="1" dirty="0" err="1">
                <a:solidFill>
                  <a:srgbClr val="002060"/>
                </a:solidFill>
              </a:rPr>
              <a:t>ov</a:t>
            </a:r>
            <a:r>
              <a:rPr lang="ru-RU" b="1" dirty="0">
                <a:solidFill>
                  <a:srgbClr val="002060"/>
                </a:solidFill>
              </a:rPr>
              <a:t>-2</a:t>
            </a:r>
          </a:p>
        </p:txBody>
      </p:sp>
      <p:pic>
        <p:nvPicPr>
          <p:cNvPr id="8" name="Рисунок 7">
            <a:extLst>
              <a:ext uri="{FF2B5EF4-FFF2-40B4-BE49-F238E27FC236}">
                <a16:creationId xmlns:a16="http://schemas.microsoft.com/office/drawing/2014/main" id="{644C5698-E84A-4BF3-891C-7893B816CB23}"/>
              </a:ext>
            </a:extLst>
          </p:cNvPr>
          <p:cNvPicPr>
            <a:picLocks noChangeAspect="1"/>
          </p:cNvPicPr>
          <p:nvPr/>
        </p:nvPicPr>
        <p:blipFill>
          <a:blip r:embed="rId3"/>
          <a:stretch>
            <a:fillRect/>
          </a:stretch>
        </p:blipFill>
        <p:spPr>
          <a:xfrm>
            <a:off x="582706" y="1383086"/>
            <a:ext cx="5772150" cy="4333875"/>
          </a:xfrm>
          <a:prstGeom prst="rect">
            <a:avLst/>
          </a:prstGeom>
        </p:spPr>
      </p:pic>
      <p:sp>
        <p:nvSpPr>
          <p:cNvPr id="5" name="Прямоугольник 4">
            <a:extLst>
              <a:ext uri="{FF2B5EF4-FFF2-40B4-BE49-F238E27FC236}">
                <a16:creationId xmlns:a16="http://schemas.microsoft.com/office/drawing/2014/main" id="{2E37896A-E349-4A13-AD45-683F1FCA9EBE}"/>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3" name="Рисунок 2">
            <a:extLst>
              <a:ext uri="{FF2B5EF4-FFF2-40B4-BE49-F238E27FC236}">
                <a16:creationId xmlns:a16="http://schemas.microsoft.com/office/drawing/2014/main" id="{01ED8532-C936-4E91-8E47-5949BEFD3BE1}"/>
              </a:ext>
            </a:extLst>
          </p:cNvPr>
          <p:cNvPicPr>
            <a:picLocks noChangeAspect="1"/>
          </p:cNvPicPr>
          <p:nvPr/>
        </p:nvPicPr>
        <p:blipFill>
          <a:blip r:embed="rId4"/>
          <a:stretch>
            <a:fillRect/>
          </a:stretch>
        </p:blipFill>
        <p:spPr>
          <a:xfrm>
            <a:off x="9170894" y="737475"/>
            <a:ext cx="2438400" cy="2481685"/>
          </a:xfrm>
          <a:prstGeom prst="rect">
            <a:avLst/>
          </a:prstGeom>
        </p:spPr>
      </p:pic>
      <p:sp>
        <p:nvSpPr>
          <p:cNvPr id="4" name="Прямоугольник 3">
            <a:extLst>
              <a:ext uri="{FF2B5EF4-FFF2-40B4-BE49-F238E27FC236}">
                <a16:creationId xmlns:a16="http://schemas.microsoft.com/office/drawing/2014/main" id="{0A1DCACC-C60A-4D6D-A2BE-7090248DDA4B}"/>
              </a:ext>
            </a:extLst>
          </p:cNvPr>
          <p:cNvSpPr/>
          <p:nvPr/>
        </p:nvSpPr>
        <p:spPr>
          <a:xfrm>
            <a:off x="7422777" y="3429000"/>
            <a:ext cx="4388224" cy="646331"/>
          </a:xfrm>
          <a:prstGeom prst="rect">
            <a:avLst/>
          </a:prstGeom>
        </p:spPr>
        <p:txBody>
          <a:bodyPr wrap="square">
            <a:spAutoFit/>
          </a:bodyPr>
          <a:lstStyle/>
          <a:p>
            <a:pPr algn="r"/>
            <a:r>
              <a:rPr lang="en-US" b="0" i="0" dirty="0">
                <a:solidFill>
                  <a:srgbClr val="505050"/>
                </a:solidFill>
                <a:effectLst/>
                <a:latin typeface="Arial Unicode MS"/>
              </a:rPr>
              <a:t>Access free content from across </a:t>
            </a:r>
            <a:br>
              <a:rPr lang="ru-RU" b="0" i="0" dirty="0">
                <a:solidFill>
                  <a:srgbClr val="505050"/>
                </a:solidFill>
                <a:effectLst/>
                <a:latin typeface="Arial Unicode MS"/>
              </a:rPr>
            </a:br>
            <a:r>
              <a:rPr lang="en-US" b="0" i="0" dirty="0">
                <a:solidFill>
                  <a:srgbClr val="505050"/>
                </a:solidFill>
                <a:effectLst/>
                <a:latin typeface="Arial Unicode MS"/>
              </a:rPr>
              <a:t>The </a:t>
            </a:r>
            <a:r>
              <a:rPr lang="en-US" b="0" i="1" dirty="0">
                <a:solidFill>
                  <a:srgbClr val="505050"/>
                </a:solidFill>
                <a:effectLst/>
                <a:latin typeface="Arial Unicode MS"/>
              </a:rPr>
              <a:t>Lancet</a:t>
            </a:r>
            <a:r>
              <a:rPr lang="en-US" b="0" i="0" dirty="0">
                <a:solidFill>
                  <a:srgbClr val="505050"/>
                </a:solidFill>
                <a:effectLst/>
                <a:latin typeface="Arial Unicode MS"/>
              </a:rPr>
              <a:t> Journals</a:t>
            </a:r>
            <a:endParaRPr lang="ru-RU" dirty="0"/>
          </a:p>
        </p:txBody>
      </p:sp>
    </p:spTree>
    <p:extLst>
      <p:ext uri="{BB962C8B-B14F-4D97-AF65-F5344CB8AC3E}">
        <p14:creationId xmlns:p14="http://schemas.microsoft.com/office/powerpoint/2010/main" val="7838048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0179D53C-A8D2-4017-97EC-6CE30EE8DD74}"/>
              </a:ext>
            </a:extLst>
          </p:cNvPr>
          <p:cNvPicPr>
            <a:picLocks noChangeAspect="1"/>
          </p:cNvPicPr>
          <p:nvPr/>
        </p:nvPicPr>
        <p:blipFill>
          <a:blip r:embed="rId2"/>
          <a:stretch>
            <a:fillRect/>
          </a:stretch>
        </p:blipFill>
        <p:spPr>
          <a:xfrm>
            <a:off x="422918" y="307041"/>
            <a:ext cx="5181600" cy="838200"/>
          </a:xfrm>
          <a:prstGeom prst="rect">
            <a:avLst/>
          </a:prstGeom>
        </p:spPr>
      </p:pic>
      <p:pic>
        <p:nvPicPr>
          <p:cNvPr id="3" name="Рисунок 2">
            <a:extLst>
              <a:ext uri="{FF2B5EF4-FFF2-40B4-BE49-F238E27FC236}">
                <a16:creationId xmlns:a16="http://schemas.microsoft.com/office/drawing/2014/main" id="{C98E8B9F-48BB-4D42-9159-660895903579}"/>
              </a:ext>
            </a:extLst>
          </p:cNvPr>
          <p:cNvPicPr>
            <a:picLocks noChangeAspect="1"/>
          </p:cNvPicPr>
          <p:nvPr/>
        </p:nvPicPr>
        <p:blipFill>
          <a:blip r:embed="rId3"/>
          <a:stretch>
            <a:fillRect/>
          </a:stretch>
        </p:blipFill>
        <p:spPr>
          <a:xfrm>
            <a:off x="5786997" y="173691"/>
            <a:ext cx="4867275" cy="971550"/>
          </a:xfrm>
          <a:prstGeom prst="rect">
            <a:avLst/>
          </a:prstGeom>
        </p:spPr>
      </p:pic>
      <p:pic>
        <p:nvPicPr>
          <p:cNvPr id="4" name="Рисунок 3">
            <a:extLst>
              <a:ext uri="{FF2B5EF4-FFF2-40B4-BE49-F238E27FC236}">
                <a16:creationId xmlns:a16="http://schemas.microsoft.com/office/drawing/2014/main" id="{2D86CE63-3685-44B3-8978-92F995998A7A}"/>
              </a:ext>
            </a:extLst>
          </p:cNvPr>
          <p:cNvPicPr>
            <a:picLocks noChangeAspect="1"/>
          </p:cNvPicPr>
          <p:nvPr/>
        </p:nvPicPr>
        <p:blipFill>
          <a:blip r:embed="rId4"/>
          <a:stretch>
            <a:fillRect/>
          </a:stretch>
        </p:blipFill>
        <p:spPr>
          <a:xfrm>
            <a:off x="885265" y="1287123"/>
            <a:ext cx="8915400" cy="5114925"/>
          </a:xfrm>
          <a:prstGeom prst="rect">
            <a:avLst/>
          </a:prstGeom>
        </p:spPr>
      </p:pic>
    </p:spTree>
    <p:extLst>
      <p:ext uri="{BB962C8B-B14F-4D97-AF65-F5344CB8AC3E}">
        <p14:creationId xmlns:p14="http://schemas.microsoft.com/office/powerpoint/2010/main" val="606706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2" name="Рисунок 1">
            <a:extLst>
              <a:ext uri="{FF2B5EF4-FFF2-40B4-BE49-F238E27FC236}">
                <a16:creationId xmlns:a16="http://schemas.microsoft.com/office/drawing/2014/main" id="{64D96853-6A9C-413B-B883-F95833C10C26}"/>
              </a:ext>
            </a:extLst>
          </p:cNvPr>
          <p:cNvPicPr>
            <a:picLocks noChangeAspect="1"/>
          </p:cNvPicPr>
          <p:nvPr/>
        </p:nvPicPr>
        <p:blipFill>
          <a:blip r:embed="rId4"/>
          <a:stretch>
            <a:fillRect/>
          </a:stretch>
        </p:blipFill>
        <p:spPr>
          <a:xfrm>
            <a:off x="1307669" y="3057525"/>
            <a:ext cx="9114922" cy="1077218"/>
          </a:xfrm>
          <a:prstGeom prst="rect">
            <a:avLst/>
          </a:prstGeom>
        </p:spPr>
      </p:pic>
    </p:spTree>
    <p:extLst>
      <p:ext uri="{BB962C8B-B14F-4D97-AF65-F5344CB8AC3E}">
        <p14:creationId xmlns:p14="http://schemas.microsoft.com/office/powerpoint/2010/main" val="15523525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3" name="Рисунок 2">
            <a:extLst>
              <a:ext uri="{FF2B5EF4-FFF2-40B4-BE49-F238E27FC236}">
                <a16:creationId xmlns:a16="http://schemas.microsoft.com/office/drawing/2014/main" id="{ECE957C0-0D5E-4298-A5CF-B7122C2F697B}"/>
              </a:ext>
            </a:extLst>
          </p:cNvPr>
          <p:cNvPicPr>
            <a:picLocks noChangeAspect="1"/>
          </p:cNvPicPr>
          <p:nvPr/>
        </p:nvPicPr>
        <p:blipFill>
          <a:blip r:embed="rId4"/>
          <a:stretch>
            <a:fillRect/>
          </a:stretch>
        </p:blipFill>
        <p:spPr>
          <a:xfrm>
            <a:off x="1325435" y="2178219"/>
            <a:ext cx="9084269" cy="3009340"/>
          </a:xfrm>
          <a:prstGeom prst="rect">
            <a:avLst/>
          </a:prstGeom>
        </p:spPr>
      </p:pic>
    </p:spTree>
    <p:extLst>
      <p:ext uri="{BB962C8B-B14F-4D97-AF65-F5344CB8AC3E}">
        <p14:creationId xmlns:p14="http://schemas.microsoft.com/office/powerpoint/2010/main" val="9322491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2" name="Рисунок 1">
            <a:extLst>
              <a:ext uri="{FF2B5EF4-FFF2-40B4-BE49-F238E27FC236}">
                <a16:creationId xmlns:a16="http://schemas.microsoft.com/office/drawing/2014/main" id="{A2427842-F93C-4A3C-A7EC-BE495C300AC9}"/>
              </a:ext>
            </a:extLst>
          </p:cNvPr>
          <p:cNvPicPr>
            <a:picLocks noChangeAspect="1"/>
          </p:cNvPicPr>
          <p:nvPr/>
        </p:nvPicPr>
        <p:blipFill>
          <a:blip r:embed="rId4"/>
          <a:stretch>
            <a:fillRect/>
          </a:stretch>
        </p:blipFill>
        <p:spPr>
          <a:xfrm>
            <a:off x="1213222" y="2866592"/>
            <a:ext cx="8994216" cy="1839726"/>
          </a:xfrm>
          <a:prstGeom prst="rect">
            <a:avLst/>
          </a:prstGeom>
        </p:spPr>
      </p:pic>
    </p:spTree>
    <p:extLst>
      <p:ext uri="{BB962C8B-B14F-4D97-AF65-F5344CB8AC3E}">
        <p14:creationId xmlns:p14="http://schemas.microsoft.com/office/powerpoint/2010/main" val="14731861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3" name="Рисунок 2">
            <a:extLst>
              <a:ext uri="{FF2B5EF4-FFF2-40B4-BE49-F238E27FC236}">
                <a16:creationId xmlns:a16="http://schemas.microsoft.com/office/drawing/2014/main" id="{C7CDB120-7E8B-4996-88C7-0633C176935D}"/>
              </a:ext>
            </a:extLst>
          </p:cNvPr>
          <p:cNvPicPr>
            <a:picLocks noChangeAspect="1"/>
          </p:cNvPicPr>
          <p:nvPr/>
        </p:nvPicPr>
        <p:blipFill>
          <a:blip r:embed="rId4"/>
          <a:stretch>
            <a:fillRect/>
          </a:stretch>
        </p:blipFill>
        <p:spPr>
          <a:xfrm>
            <a:off x="1336275" y="2559423"/>
            <a:ext cx="9141590" cy="2160494"/>
          </a:xfrm>
          <a:prstGeom prst="rect">
            <a:avLst/>
          </a:prstGeom>
        </p:spPr>
      </p:pic>
    </p:spTree>
    <p:extLst>
      <p:ext uri="{BB962C8B-B14F-4D97-AF65-F5344CB8AC3E}">
        <p14:creationId xmlns:p14="http://schemas.microsoft.com/office/powerpoint/2010/main" val="33644588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2" name="Рисунок 1">
            <a:extLst>
              <a:ext uri="{FF2B5EF4-FFF2-40B4-BE49-F238E27FC236}">
                <a16:creationId xmlns:a16="http://schemas.microsoft.com/office/drawing/2014/main" id="{8AB32306-E5A2-4E68-B824-42FC74104B6A}"/>
              </a:ext>
            </a:extLst>
          </p:cNvPr>
          <p:cNvPicPr>
            <a:picLocks noChangeAspect="1"/>
          </p:cNvPicPr>
          <p:nvPr/>
        </p:nvPicPr>
        <p:blipFill>
          <a:blip r:embed="rId4"/>
          <a:stretch>
            <a:fillRect/>
          </a:stretch>
        </p:blipFill>
        <p:spPr>
          <a:xfrm>
            <a:off x="1032012" y="2414587"/>
            <a:ext cx="9450811" cy="3018025"/>
          </a:xfrm>
          <a:prstGeom prst="rect">
            <a:avLst/>
          </a:prstGeom>
        </p:spPr>
      </p:pic>
    </p:spTree>
    <p:extLst>
      <p:ext uri="{BB962C8B-B14F-4D97-AF65-F5344CB8AC3E}">
        <p14:creationId xmlns:p14="http://schemas.microsoft.com/office/powerpoint/2010/main" val="23204794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3" name="Рисунок 2">
            <a:extLst>
              <a:ext uri="{FF2B5EF4-FFF2-40B4-BE49-F238E27FC236}">
                <a16:creationId xmlns:a16="http://schemas.microsoft.com/office/drawing/2014/main" id="{33AA11D8-6474-4FD0-B5BB-D3A34C39F349}"/>
              </a:ext>
            </a:extLst>
          </p:cNvPr>
          <p:cNvPicPr>
            <a:picLocks noChangeAspect="1"/>
          </p:cNvPicPr>
          <p:nvPr/>
        </p:nvPicPr>
        <p:blipFill>
          <a:blip r:embed="rId4"/>
          <a:stretch>
            <a:fillRect/>
          </a:stretch>
        </p:blipFill>
        <p:spPr>
          <a:xfrm>
            <a:off x="1416514" y="2678432"/>
            <a:ext cx="9130182" cy="2063003"/>
          </a:xfrm>
          <a:prstGeom prst="rect">
            <a:avLst/>
          </a:prstGeom>
        </p:spPr>
      </p:pic>
    </p:spTree>
    <p:extLst>
      <p:ext uri="{BB962C8B-B14F-4D97-AF65-F5344CB8AC3E}">
        <p14:creationId xmlns:p14="http://schemas.microsoft.com/office/powerpoint/2010/main" val="11162848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5080598" y="283363"/>
            <a:ext cx="6793155" cy="1077218"/>
          </a:xfrm>
          <a:prstGeom prst="rect">
            <a:avLst/>
          </a:prstGeom>
          <a:noFill/>
        </p:spPr>
        <p:txBody>
          <a:bodyPr wrap="square" rtlCol="0">
            <a:spAutoFit/>
          </a:bodyPr>
          <a:lstStyle/>
          <a:p>
            <a:pPr algn="ctr"/>
            <a:r>
              <a:rPr lang="ru-RU" sz="3200" dirty="0">
                <a:solidFill>
                  <a:srgbClr val="002060"/>
                </a:solidFill>
              </a:rPr>
              <a:t>Меры по ограничению распространения </a:t>
            </a:r>
            <a:r>
              <a:rPr lang="en-US" sz="3200" dirty="0">
                <a:solidFill>
                  <a:srgbClr val="002060"/>
                </a:solidFill>
              </a:rPr>
              <a:t>COVID-19</a:t>
            </a:r>
            <a:endParaRPr lang="ru-RU" sz="3200" dirty="0">
              <a:solidFill>
                <a:srgbClr val="002060"/>
              </a:solidFill>
            </a:endParaRPr>
          </a:p>
        </p:txBody>
      </p:sp>
      <p:pic>
        <p:nvPicPr>
          <p:cNvPr id="2" name="Рисунок 1">
            <a:extLst>
              <a:ext uri="{FF2B5EF4-FFF2-40B4-BE49-F238E27FC236}">
                <a16:creationId xmlns:a16="http://schemas.microsoft.com/office/drawing/2014/main" id="{C12EE352-B13D-4436-80C5-552A86233DED}"/>
              </a:ext>
            </a:extLst>
          </p:cNvPr>
          <p:cNvPicPr>
            <a:picLocks noChangeAspect="1"/>
          </p:cNvPicPr>
          <p:nvPr/>
        </p:nvPicPr>
        <p:blipFill>
          <a:blip r:embed="rId4"/>
          <a:stretch>
            <a:fillRect/>
          </a:stretch>
        </p:blipFill>
        <p:spPr>
          <a:xfrm>
            <a:off x="2031423" y="1360581"/>
            <a:ext cx="9088379" cy="845764"/>
          </a:xfrm>
          <a:prstGeom prst="rect">
            <a:avLst/>
          </a:prstGeom>
        </p:spPr>
      </p:pic>
      <p:pic>
        <p:nvPicPr>
          <p:cNvPr id="4" name="Рисунок 3">
            <a:extLst>
              <a:ext uri="{FF2B5EF4-FFF2-40B4-BE49-F238E27FC236}">
                <a16:creationId xmlns:a16="http://schemas.microsoft.com/office/drawing/2014/main" id="{8531C1ED-5F34-41EF-BF6A-8C4C8C8A6F15}"/>
              </a:ext>
            </a:extLst>
          </p:cNvPr>
          <p:cNvPicPr>
            <a:picLocks noChangeAspect="1"/>
          </p:cNvPicPr>
          <p:nvPr/>
        </p:nvPicPr>
        <p:blipFill>
          <a:blip r:embed="rId5"/>
          <a:stretch>
            <a:fillRect/>
          </a:stretch>
        </p:blipFill>
        <p:spPr>
          <a:xfrm>
            <a:off x="2097412" y="2139110"/>
            <a:ext cx="9088378" cy="4523053"/>
          </a:xfrm>
          <a:prstGeom prst="rect">
            <a:avLst/>
          </a:prstGeom>
        </p:spPr>
      </p:pic>
    </p:spTree>
    <p:extLst>
      <p:ext uri="{BB962C8B-B14F-4D97-AF65-F5344CB8AC3E}">
        <p14:creationId xmlns:p14="http://schemas.microsoft.com/office/powerpoint/2010/main" val="1791228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9" name="Рисунок 8">
            <a:extLst>
              <a:ext uri="{FF2B5EF4-FFF2-40B4-BE49-F238E27FC236}">
                <a16:creationId xmlns:a16="http://schemas.microsoft.com/office/drawing/2014/main" id="{E9AF76B6-0929-40C7-B351-FE2B0797E32D}"/>
              </a:ext>
            </a:extLst>
          </p:cNvPr>
          <p:cNvPicPr>
            <a:picLocks noChangeAspect="1"/>
          </p:cNvPicPr>
          <p:nvPr/>
        </p:nvPicPr>
        <p:blipFill>
          <a:blip r:embed="rId3"/>
          <a:stretch>
            <a:fillRect/>
          </a:stretch>
        </p:blipFill>
        <p:spPr>
          <a:xfrm>
            <a:off x="7527142" y="2877671"/>
            <a:ext cx="4128096" cy="3276942"/>
          </a:xfrm>
          <a:prstGeom prst="rect">
            <a:avLst/>
          </a:prstGeom>
        </p:spPr>
      </p:pic>
    </p:spTree>
    <p:extLst>
      <p:ext uri="{BB962C8B-B14F-4D97-AF65-F5344CB8AC3E}">
        <p14:creationId xmlns:p14="http://schemas.microsoft.com/office/powerpoint/2010/main" val="21328350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B0D96039-CA2E-4C9A-84E8-DC558621B8CA}"/>
              </a:ext>
            </a:extLst>
          </p:cNvPr>
          <p:cNvPicPr>
            <a:picLocks noChangeAspect="1"/>
          </p:cNvPicPr>
          <p:nvPr/>
        </p:nvPicPr>
        <p:blipFill>
          <a:blip r:embed="rId2"/>
          <a:stretch>
            <a:fillRect/>
          </a:stretch>
        </p:blipFill>
        <p:spPr>
          <a:xfrm>
            <a:off x="997043" y="577102"/>
            <a:ext cx="6486525" cy="1562100"/>
          </a:xfrm>
          <a:prstGeom prst="rect">
            <a:avLst/>
          </a:prstGeom>
        </p:spPr>
      </p:pic>
      <p:pic>
        <p:nvPicPr>
          <p:cNvPr id="3" name="Рисунок 2">
            <a:extLst>
              <a:ext uri="{FF2B5EF4-FFF2-40B4-BE49-F238E27FC236}">
                <a16:creationId xmlns:a16="http://schemas.microsoft.com/office/drawing/2014/main" id="{D823DF37-E623-4BC0-9475-9871AC9D51DD}"/>
              </a:ext>
            </a:extLst>
          </p:cNvPr>
          <p:cNvPicPr>
            <a:picLocks noChangeAspect="1"/>
          </p:cNvPicPr>
          <p:nvPr/>
        </p:nvPicPr>
        <p:blipFill>
          <a:blip r:embed="rId3"/>
          <a:stretch>
            <a:fillRect/>
          </a:stretch>
        </p:blipFill>
        <p:spPr>
          <a:xfrm>
            <a:off x="7839636" y="1472173"/>
            <a:ext cx="3505200" cy="3133725"/>
          </a:xfrm>
          <a:prstGeom prst="rect">
            <a:avLst/>
          </a:prstGeom>
        </p:spPr>
      </p:pic>
      <p:pic>
        <p:nvPicPr>
          <p:cNvPr id="7" name="Рисунок 6">
            <a:extLst>
              <a:ext uri="{FF2B5EF4-FFF2-40B4-BE49-F238E27FC236}">
                <a16:creationId xmlns:a16="http://schemas.microsoft.com/office/drawing/2014/main" id="{1A28EEBD-A068-4134-AD5C-09677C6B33B2}"/>
              </a:ext>
            </a:extLst>
          </p:cNvPr>
          <p:cNvPicPr>
            <a:picLocks noChangeAspect="1"/>
          </p:cNvPicPr>
          <p:nvPr/>
        </p:nvPicPr>
        <p:blipFill>
          <a:blip r:embed="rId4"/>
          <a:stretch>
            <a:fillRect/>
          </a:stretch>
        </p:blipFill>
        <p:spPr>
          <a:xfrm>
            <a:off x="6431896" y="4867555"/>
            <a:ext cx="5191125" cy="161925"/>
          </a:xfrm>
          <a:prstGeom prst="rect">
            <a:avLst/>
          </a:prstGeom>
        </p:spPr>
      </p:pic>
    </p:spTree>
    <p:extLst>
      <p:ext uri="{BB962C8B-B14F-4D97-AF65-F5344CB8AC3E}">
        <p14:creationId xmlns:p14="http://schemas.microsoft.com/office/powerpoint/2010/main" val="26732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Этиология: таксономия</a:t>
            </a:r>
          </a:p>
        </p:txBody>
      </p:sp>
      <p:sp>
        <p:nvSpPr>
          <p:cNvPr id="3" name="Объект 2">
            <a:extLst>
              <a:ext uri="{FF2B5EF4-FFF2-40B4-BE49-F238E27FC236}">
                <a16:creationId xmlns:a16="http://schemas.microsoft.com/office/drawing/2014/main" id="{046E2841-C7F2-42C3-9EED-CA0D9217B7EF}"/>
              </a:ext>
            </a:extLst>
          </p:cNvPr>
          <p:cNvSpPr>
            <a:spLocks noGrp="1"/>
          </p:cNvSpPr>
          <p:nvPr>
            <p:ph idx="1"/>
          </p:nvPr>
        </p:nvSpPr>
        <p:spPr>
          <a:xfrm>
            <a:off x="838200" y="1825625"/>
            <a:ext cx="5737412" cy="4351338"/>
          </a:xfrm>
        </p:spPr>
        <p:txBody>
          <a:bodyPr/>
          <a:lstStyle/>
          <a:p>
            <a:pPr marL="0" indent="0">
              <a:buNone/>
            </a:pPr>
            <a:r>
              <a:rPr lang="ru-RU" dirty="0">
                <a:solidFill>
                  <a:srgbClr val="002060"/>
                </a:solidFill>
              </a:rPr>
              <a:t>Коронавирусы (</a:t>
            </a:r>
            <a:r>
              <a:rPr lang="ru-RU" dirty="0" err="1">
                <a:solidFill>
                  <a:srgbClr val="002060"/>
                </a:solidFill>
              </a:rPr>
              <a:t>Coronaviridae</a:t>
            </a:r>
            <a:r>
              <a:rPr lang="ru-RU" dirty="0">
                <a:solidFill>
                  <a:srgbClr val="002060"/>
                </a:solidFill>
              </a:rPr>
              <a:t>) –семейство РНК-содержащих вирусов, способных инфицировать человека и животных.</a:t>
            </a:r>
          </a:p>
          <a:p>
            <a:pPr marL="0" indent="0">
              <a:buNone/>
            </a:pPr>
            <a:endParaRPr lang="ru-RU" dirty="0">
              <a:solidFill>
                <a:srgbClr val="002060"/>
              </a:solidFill>
            </a:endParaRPr>
          </a:p>
        </p:txBody>
      </p:sp>
      <p:pic>
        <p:nvPicPr>
          <p:cNvPr id="4" name="Рисунок 3">
            <a:extLst>
              <a:ext uri="{FF2B5EF4-FFF2-40B4-BE49-F238E27FC236}">
                <a16:creationId xmlns:a16="http://schemas.microsoft.com/office/drawing/2014/main" id="{45265F6E-1898-4754-B0FA-934197B886D3}"/>
              </a:ext>
            </a:extLst>
          </p:cNvPr>
          <p:cNvPicPr>
            <a:picLocks noChangeAspect="1"/>
          </p:cNvPicPr>
          <p:nvPr/>
        </p:nvPicPr>
        <p:blipFill>
          <a:blip r:embed="rId3"/>
          <a:stretch>
            <a:fillRect/>
          </a:stretch>
        </p:blipFill>
        <p:spPr>
          <a:xfrm>
            <a:off x="6575612" y="1357312"/>
            <a:ext cx="5314950" cy="4143375"/>
          </a:xfrm>
          <a:prstGeom prst="rect">
            <a:avLst/>
          </a:prstGeom>
        </p:spPr>
      </p:pic>
      <p:sp>
        <p:nvSpPr>
          <p:cNvPr id="6" name="Прямоугольник 5">
            <a:extLst>
              <a:ext uri="{FF2B5EF4-FFF2-40B4-BE49-F238E27FC236}">
                <a16:creationId xmlns:a16="http://schemas.microsoft.com/office/drawing/2014/main" id="{F421C4B8-E4EE-465B-AC14-2AE9BECAA029}"/>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Tree>
    <p:extLst>
      <p:ext uri="{BB962C8B-B14F-4D97-AF65-F5344CB8AC3E}">
        <p14:creationId xmlns:p14="http://schemas.microsoft.com/office/powerpoint/2010/main" val="24776034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DE80F2-D4DF-4818-AF98-16396A8CFABB}"/>
              </a:ext>
            </a:extLst>
          </p:cNvPr>
          <p:cNvSpPr txBox="1"/>
          <p:nvPr/>
        </p:nvSpPr>
        <p:spPr>
          <a:xfrm>
            <a:off x="806824" y="443753"/>
            <a:ext cx="2097049" cy="923330"/>
          </a:xfrm>
          <a:prstGeom prst="rect">
            <a:avLst/>
          </a:prstGeom>
          <a:noFill/>
        </p:spPr>
        <p:txBody>
          <a:bodyPr wrap="none" rtlCol="0">
            <a:spAutoFit/>
          </a:bodyPr>
          <a:lstStyle/>
          <a:p>
            <a:r>
              <a:rPr lang="ru-RU" sz="5400" dirty="0">
                <a:solidFill>
                  <a:srgbClr val="002060"/>
                </a:solidFill>
              </a:rPr>
              <a:t>Маски</a:t>
            </a:r>
          </a:p>
        </p:txBody>
      </p:sp>
      <p:sp>
        <p:nvSpPr>
          <p:cNvPr id="4" name="Прямоугольник 3">
            <a:extLst>
              <a:ext uri="{FF2B5EF4-FFF2-40B4-BE49-F238E27FC236}">
                <a16:creationId xmlns:a16="http://schemas.microsoft.com/office/drawing/2014/main" id="{7A93DA3B-66AD-434F-A538-86EBD1BF5F8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Tree>
    <p:extLst>
      <p:ext uri="{BB962C8B-B14F-4D97-AF65-F5344CB8AC3E}">
        <p14:creationId xmlns:p14="http://schemas.microsoft.com/office/powerpoint/2010/main" val="3446373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F7CFB2-5DCD-4CFF-B02E-EFC59F599936}"/>
              </a:ext>
            </a:extLst>
          </p:cNvPr>
          <p:cNvPicPr>
            <a:picLocks noChangeAspect="1"/>
          </p:cNvPicPr>
          <p:nvPr/>
        </p:nvPicPr>
        <p:blipFill>
          <a:blip r:embed="rId3"/>
          <a:stretch>
            <a:fillRect/>
          </a:stretch>
        </p:blipFill>
        <p:spPr>
          <a:xfrm>
            <a:off x="352425" y="292474"/>
            <a:ext cx="5743575" cy="4229100"/>
          </a:xfrm>
          <a:prstGeom prst="rect">
            <a:avLst/>
          </a:prstGeom>
        </p:spPr>
      </p:pic>
      <p:pic>
        <p:nvPicPr>
          <p:cNvPr id="3" name="Рисунок 2">
            <a:extLst>
              <a:ext uri="{FF2B5EF4-FFF2-40B4-BE49-F238E27FC236}">
                <a16:creationId xmlns:a16="http://schemas.microsoft.com/office/drawing/2014/main" id="{3A5C5035-5D25-4F0C-8653-C14ACFBCB7DB}"/>
              </a:ext>
            </a:extLst>
          </p:cNvPr>
          <p:cNvPicPr>
            <a:picLocks noChangeAspect="1"/>
          </p:cNvPicPr>
          <p:nvPr/>
        </p:nvPicPr>
        <p:blipFill>
          <a:blip r:embed="rId4"/>
          <a:stretch>
            <a:fillRect/>
          </a:stretch>
        </p:blipFill>
        <p:spPr>
          <a:xfrm>
            <a:off x="6498851" y="1164011"/>
            <a:ext cx="5372100" cy="4314825"/>
          </a:xfrm>
          <a:prstGeom prst="rect">
            <a:avLst/>
          </a:prstGeom>
        </p:spPr>
      </p:pic>
      <p:sp>
        <p:nvSpPr>
          <p:cNvPr id="5" name="Прямоугольник 4">
            <a:extLst>
              <a:ext uri="{FF2B5EF4-FFF2-40B4-BE49-F238E27FC236}">
                <a16:creationId xmlns:a16="http://schemas.microsoft.com/office/drawing/2014/main" id="{079D07E4-16AA-41A1-9651-0F2EB60E5A44}"/>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Tree>
    <p:extLst>
      <p:ext uri="{BB962C8B-B14F-4D97-AF65-F5344CB8AC3E}">
        <p14:creationId xmlns:p14="http://schemas.microsoft.com/office/powerpoint/2010/main" val="284943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BF36DD6-B47A-468F-8781-805D43030DDC}"/>
              </a:ext>
            </a:extLst>
          </p:cNvPr>
          <p:cNvPicPr>
            <a:picLocks noChangeAspect="1"/>
          </p:cNvPicPr>
          <p:nvPr/>
        </p:nvPicPr>
        <p:blipFill rotWithShape="1">
          <a:blip r:embed="rId3"/>
          <a:srcRect t="35786" b="-35786"/>
          <a:stretch/>
        </p:blipFill>
        <p:spPr>
          <a:xfrm>
            <a:off x="7091924" y="1637332"/>
            <a:ext cx="5400675" cy="4248150"/>
          </a:xfrm>
          <a:prstGeom prst="rect">
            <a:avLst/>
          </a:prstGeom>
        </p:spPr>
      </p:pic>
      <p:pic>
        <p:nvPicPr>
          <p:cNvPr id="4" name="Рисунок 3">
            <a:extLst>
              <a:ext uri="{FF2B5EF4-FFF2-40B4-BE49-F238E27FC236}">
                <a16:creationId xmlns:a16="http://schemas.microsoft.com/office/drawing/2014/main" id="{588F16E7-6C5F-49D8-BC36-35D58F242FAF}"/>
              </a:ext>
            </a:extLst>
          </p:cNvPr>
          <p:cNvPicPr>
            <a:picLocks noChangeAspect="1"/>
          </p:cNvPicPr>
          <p:nvPr/>
        </p:nvPicPr>
        <p:blipFill>
          <a:blip r:embed="rId4"/>
          <a:stretch>
            <a:fillRect/>
          </a:stretch>
        </p:blipFill>
        <p:spPr>
          <a:xfrm>
            <a:off x="174812" y="996136"/>
            <a:ext cx="7217711" cy="5419359"/>
          </a:xfrm>
          <a:prstGeom prst="rect">
            <a:avLst/>
          </a:prstGeom>
        </p:spPr>
      </p:pic>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a:solidFill>
                  <a:srgbClr val="002060"/>
                </a:solidFill>
              </a:rPr>
              <a:t>Этиология: таксономия</a:t>
            </a:r>
            <a:endParaRPr lang="ru-RU" b="1" dirty="0">
              <a:solidFill>
                <a:srgbClr val="002060"/>
              </a:solidFill>
            </a:endParaRPr>
          </a:p>
        </p:txBody>
      </p:sp>
      <p:sp>
        <p:nvSpPr>
          <p:cNvPr id="2" name="TextBox 1">
            <a:extLst>
              <a:ext uri="{FF2B5EF4-FFF2-40B4-BE49-F238E27FC236}">
                <a16:creationId xmlns:a16="http://schemas.microsoft.com/office/drawing/2014/main" id="{9F4B53A6-5BCD-4689-A1A8-AD00F6B71100}"/>
              </a:ext>
            </a:extLst>
          </p:cNvPr>
          <p:cNvSpPr txBox="1"/>
          <p:nvPr/>
        </p:nvSpPr>
        <p:spPr>
          <a:xfrm>
            <a:off x="7580887" y="1168412"/>
            <a:ext cx="4067524" cy="400110"/>
          </a:xfrm>
          <a:prstGeom prst="rect">
            <a:avLst/>
          </a:prstGeom>
          <a:noFill/>
        </p:spPr>
        <p:txBody>
          <a:bodyPr wrap="none" rtlCol="0">
            <a:spAutoFit/>
          </a:bodyPr>
          <a:lstStyle/>
          <a:p>
            <a:r>
              <a:rPr lang="ru-RU" sz="2000" b="1" dirty="0" err="1"/>
              <a:t>Серологически</a:t>
            </a:r>
            <a:r>
              <a:rPr lang="ru-RU" sz="2000" b="1" dirty="0"/>
              <a:t> и филогенетически</a:t>
            </a:r>
          </a:p>
        </p:txBody>
      </p:sp>
    </p:spTree>
    <p:extLst>
      <p:ext uri="{BB962C8B-B14F-4D97-AF65-F5344CB8AC3E}">
        <p14:creationId xmlns:p14="http://schemas.microsoft.com/office/powerpoint/2010/main" val="2639183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BF36DD6-B47A-468F-8781-805D43030DDC}"/>
              </a:ext>
            </a:extLst>
          </p:cNvPr>
          <p:cNvPicPr>
            <a:picLocks noChangeAspect="1"/>
          </p:cNvPicPr>
          <p:nvPr/>
        </p:nvPicPr>
        <p:blipFill rotWithShape="1">
          <a:blip r:embed="rId3"/>
          <a:srcRect t="35786" b="-35786"/>
          <a:stretch/>
        </p:blipFill>
        <p:spPr>
          <a:xfrm>
            <a:off x="7091924" y="365125"/>
            <a:ext cx="5400675" cy="4248150"/>
          </a:xfrm>
          <a:prstGeom prst="rect">
            <a:avLst/>
          </a:prstGeom>
        </p:spPr>
      </p:pic>
      <p:pic>
        <p:nvPicPr>
          <p:cNvPr id="4" name="Рисунок 3">
            <a:extLst>
              <a:ext uri="{FF2B5EF4-FFF2-40B4-BE49-F238E27FC236}">
                <a16:creationId xmlns:a16="http://schemas.microsoft.com/office/drawing/2014/main" id="{588F16E7-6C5F-49D8-BC36-35D58F242FAF}"/>
              </a:ext>
            </a:extLst>
          </p:cNvPr>
          <p:cNvPicPr>
            <a:picLocks noChangeAspect="1"/>
          </p:cNvPicPr>
          <p:nvPr/>
        </p:nvPicPr>
        <p:blipFill>
          <a:blip r:embed="rId4"/>
          <a:stretch>
            <a:fillRect/>
          </a:stretch>
        </p:blipFill>
        <p:spPr>
          <a:xfrm>
            <a:off x="174812" y="996136"/>
            <a:ext cx="7217711" cy="5419359"/>
          </a:xfrm>
          <a:prstGeom prst="rect">
            <a:avLst/>
          </a:prstGeom>
        </p:spPr>
      </p:pic>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pPr algn="r"/>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таксономия</a:t>
            </a:r>
          </a:p>
        </p:txBody>
      </p:sp>
      <p:pic>
        <p:nvPicPr>
          <p:cNvPr id="12" name="Рисунок 11">
            <a:extLst>
              <a:ext uri="{FF2B5EF4-FFF2-40B4-BE49-F238E27FC236}">
                <a16:creationId xmlns:a16="http://schemas.microsoft.com/office/drawing/2014/main" id="{45618449-848C-4E0A-B508-602C19DBCF26}"/>
              </a:ext>
            </a:extLst>
          </p:cNvPr>
          <p:cNvPicPr>
            <a:picLocks noChangeAspect="1"/>
          </p:cNvPicPr>
          <p:nvPr/>
        </p:nvPicPr>
        <p:blipFill rotWithShape="1">
          <a:blip r:embed="rId5"/>
          <a:srcRect t="45190" b="-45190"/>
          <a:stretch/>
        </p:blipFill>
        <p:spPr>
          <a:xfrm>
            <a:off x="7379372" y="3191236"/>
            <a:ext cx="4812628" cy="3666764"/>
          </a:xfrm>
          <a:prstGeom prst="rect">
            <a:avLst/>
          </a:prstGeom>
        </p:spPr>
      </p:pic>
    </p:spTree>
    <p:extLst>
      <p:ext uri="{BB962C8B-B14F-4D97-AF65-F5344CB8AC3E}">
        <p14:creationId xmlns:p14="http://schemas.microsoft.com/office/powerpoint/2010/main" val="115620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AEA7CB1-9800-4C14-86EC-B037B94DA58B}"/>
              </a:ext>
            </a:extLst>
          </p:cNvPr>
          <p:cNvPicPr>
            <a:picLocks noChangeAspect="1"/>
          </p:cNvPicPr>
          <p:nvPr/>
        </p:nvPicPr>
        <p:blipFill>
          <a:blip r:embed="rId3"/>
          <a:stretch>
            <a:fillRect/>
          </a:stretch>
        </p:blipFill>
        <p:spPr>
          <a:xfrm>
            <a:off x="191189" y="883921"/>
            <a:ext cx="8136683" cy="5518128"/>
          </a:xfrm>
          <a:prstGeom prst="rect">
            <a:avLst/>
          </a:prstGeom>
        </p:spPr>
      </p:pic>
      <p:sp>
        <p:nvSpPr>
          <p:cNvPr id="3" name="Прямоугольник 2">
            <a:extLst>
              <a:ext uri="{FF2B5EF4-FFF2-40B4-BE49-F238E27FC236}">
                <a16:creationId xmlns:a16="http://schemas.microsoft.com/office/drawing/2014/main" id="{F0438BFB-7BC8-4839-976F-97F5B451458E}"/>
              </a:ext>
            </a:extLst>
          </p:cNvPr>
          <p:cNvSpPr/>
          <p:nvPr/>
        </p:nvSpPr>
        <p:spPr>
          <a:xfrm>
            <a:off x="2824564" y="6402048"/>
            <a:ext cx="9367436"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вер.5 (02.04.2020)</a:t>
            </a:r>
            <a:endParaRPr lang="ru-RU" dirty="0"/>
          </a:p>
        </p:txBody>
      </p:sp>
      <p:sp>
        <p:nvSpPr>
          <p:cNvPr id="4" name="Заголовок 1">
            <a:extLst>
              <a:ext uri="{FF2B5EF4-FFF2-40B4-BE49-F238E27FC236}">
                <a16:creationId xmlns:a16="http://schemas.microsoft.com/office/drawing/2014/main" id="{3066BBB9-2081-4064-A41E-6B0E1518997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исторические аспекты</a:t>
            </a:r>
          </a:p>
        </p:txBody>
      </p:sp>
      <p:cxnSp>
        <p:nvCxnSpPr>
          <p:cNvPr id="6" name="Прямая соединительная линия 5">
            <a:extLst>
              <a:ext uri="{FF2B5EF4-FFF2-40B4-BE49-F238E27FC236}">
                <a16:creationId xmlns:a16="http://schemas.microsoft.com/office/drawing/2014/main" id="{C7BA3F06-5DEB-477B-9FCB-8398FD95458B}"/>
              </a:ext>
            </a:extLst>
          </p:cNvPr>
          <p:cNvCxnSpPr>
            <a:cxnSpLocks/>
          </p:cNvCxnSpPr>
          <p:nvPr/>
        </p:nvCxnSpPr>
        <p:spPr>
          <a:xfrm>
            <a:off x="2514600" y="1660208"/>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54FAE809-CEBF-4BB2-A746-1C0E2E9B4A84}"/>
              </a:ext>
            </a:extLst>
          </p:cNvPr>
          <p:cNvCxnSpPr>
            <a:cxnSpLocks/>
          </p:cNvCxnSpPr>
          <p:nvPr/>
        </p:nvCxnSpPr>
        <p:spPr>
          <a:xfrm>
            <a:off x="6705600" y="2346008"/>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5E30520C-A667-471D-8973-D40EF5D772AE}"/>
              </a:ext>
            </a:extLst>
          </p:cNvPr>
          <p:cNvCxnSpPr>
            <a:cxnSpLocks/>
          </p:cNvCxnSpPr>
          <p:nvPr/>
        </p:nvCxnSpPr>
        <p:spPr>
          <a:xfrm>
            <a:off x="3322320" y="3504248"/>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6FE365C3-81DE-4E9B-A7EA-C2722D4EC1AF}"/>
              </a:ext>
            </a:extLst>
          </p:cNvPr>
          <p:cNvCxnSpPr>
            <a:cxnSpLocks/>
          </p:cNvCxnSpPr>
          <p:nvPr/>
        </p:nvCxnSpPr>
        <p:spPr>
          <a:xfrm>
            <a:off x="3322320" y="4677728"/>
            <a:ext cx="1203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96A279CE-FC43-4F73-9B33-902B1D59F3CA}"/>
              </a:ext>
            </a:extLst>
          </p:cNvPr>
          <p:cNvCxnSpPr>
            <a:cxnSpLocks/>
          </p:cNvCxnSpPr>
          <p:nvPr/>
        </p:nvCxnSpPr>
        <p:spPr>
          <a:xfrm>
            <a:off x="6812280" y="5363528"/>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411C26CA-F77C-4597-9951-38CCCDF1EC52}"/>
              </a:ext>
            </a:extLst>
          </p:cNvPr>
          <p:cNvCxnSpPr>
            <a:cxnSpLocks/>
          </p:cNvCxnSpPr>
          <p:nvPr/>
        </p:nvCxnSpPr>
        <p:spPr>
          <a:xfrm>
            <a:off x="1600200" y="6095048"/>
            <a:ext cx="5212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07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461665"/>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p:txBody>
      </p:sp>
      <p:pic>
        <p:nvPicPr>
          <p:cNvPr id="9" name="Рисунок 8">
            <a:extLst>
              <a:ext uri="{FF2B5EF4-FFF2-40B4-BE49-F238E27FC236}">
                <a16:creationId xmlns:a16="http://schemas.microsoft.com/office/drawing/2014/main" id="{9F731960-469F-4605-8971-CC3737C7AEA2}"/>
              </a:ext>
            </a:extLst>
          </p:cNvPr>
          <p:cNvPicPr>
            <a:picLocks noChangeAspect="1"/>
          </p:cNvPicPr>
          <p:nvPr/>
        </p:nvPicPr>
        <p:blipFill rotWithShape="1">
          <a:blip r:embed="rId3"/>
          <a:srcRect t="22089" b="-22089"/>
          <a:stretch/>
        </p:blipFill>
        <p:spPr>
          <a:xfrm>
            <a:off x="582706" y="2340000"/>
            <a:ext cx="5772150" cy="4333875"/>
          </a:xfrm>
          <a:prstGeom prst="rect">
            <a:avLst/>
          </a:prstGeom>
        </p:spPr>
      </p:pic>
      <p:cxnSp>
        <p:nvCxnSpPr>
          <p:cNvPr id="6" name="Прямая соединительная линия 5">
            <a:extLst>
              <a:ext uri="{FF2B5EF4-FFF2-40B4-BE49-F238E27FC236}">
                <a16:creationId xmlns:a16="http://schemas.microsoft.com/office/drawing/2014/main" id="{F51AFAC3-A569-4A8A-8F47-0949316761EA}"/>
              </a:ext>
            </a:extLst>
          </p:cNvPr>
          <p:cNvCxnSpPr>
            <a:cxnSpLocks/>
          </p:cNvCxnSpPr>
          <p:nvPr/>
        </p:nvCxnSpPr>
        <p:spPr>
          <a:xfrm>
            <a:off x="7147560" y="1921520"/>
            <a:ext cx="4770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42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1200329"/>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a:p>
            <a:pPr marL="342900" indent="-342900">
              <a:buFont typeface="Arial" panose="020B0604020202020204" pitchFamily="34" charset="0"/>
              <a:buChar char="•"/>
            </a:pPr>
            <a:r>
              <a:rPr lang="ru-RU" sz="2400" dirty="0">
                <a:solidFill>
                  <a:srgbClr val="002060"/>
                </a:solidFill>
              </a:rPr>
              <a:t>Неустойчив к действию дезинфектантов</a:t>
            </a:r>
          </a:p>
        </p:txBody>
      </p:sp>
      <p:pic>
        <p:nvPicPr>
          <p:cNvPr id="6" name="Рисунок 5">
            <a:extLst>
              <a:ext uri="{FF2B5EF4-FFF2-40B4-BE49-F238E27FC236}">
                <a16:creationId xmlns:a16="http://schemas.microsoft.com/office/drawing/2014/main" id="{EBA13199-4533-4077-A08B-6C84FE33389F}"/>
              </a:ext>
            </a:extLst>
          </p:cNvPr>
          <p:cNvPicPr>
            <a:picLocks noChangeAspect="1"/>
          </p:cNvPicPr>
          <p:nvPr/>
        </p:nvPicPr>
        <p:blipFill rotWithShape="1">
          <a:blip r:embed="rId3"/>
          <a:srcRect t="22089" b="-22089"/>
          <a:stretch/>
        </p:blipFill>
        <p:spPr>
          <a:xfrm>
            <a:off x="582706" y="2340000"/>
            <a:ext cx="5772150" cy="4333875"/>
          </a:xfrm>
          <a:prstGeom prst="rect">
            <a:avLst/>
          </a:prstGeom>
        </p:spPr>
      </p:pic>
      <p:cxnSp>
        <p:nvCxnSpPr>
          <p:cNvPr id="7" name="Прямая соединительная линия 6">
            <a:extLst>
              <a:ext uri="{FF2B5EF4-FFF2-40B4-BE49-F238E27FC236}">
                <a16:creationId xmlns:a16="http://schemas.microsoft.com/office/drawing/2014/main" id="{598A774C-AC4B-4321-B5D3-AEDB5E339FCD}"/>
              </a:ext>
            </a:extLst>
          </p:cNvPr>
          <p:cNvCxnSpPr>
            <a:cxnSpLocks/>
          </p:cNvCxnSpPr>
          <p:nvPr/>
        </p:nvCxnSpPr>
        <p:spPr>
          <a:xfrm>
            <a:off x="7056120" y="2211080"/>
            <a:ext cx="30937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794B95C1-B3DC-45EF-9694-4F06547675CD}"/>
              </a:ext>
            </a:extLst>
          </p:cNvPr>
          <p:cNvCxnSpPr>
            <a:cxnSpLocks/>
          </p:cNvCxnSpPr>
          <p:nvPr/>
        </p:nvCxnSpPr>
        <p:spPr>
          <a:xfrm flipV="1">
            <a:off x="7056120" y="2644944"/>
            <a:ext cx="2301052" cy="12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36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1569660"/>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a:p>
            <a:pPr marL="342900" indent="-342900">
              <a:buFont typeface="Arial" panose="020B0604020202020204" pitchFamily="34" charset="0"/>
              <a:buChar char="•"/>
            </a:pPr>
            <a:r>
              <a:rPr lang="ru-RU" sz="2400" dirty="0">
                <a:solidFill>
                  <a:srgbClr val="002060"/>
                </a:solidFill>
              </a:rPr>
              <a:t>Неустойчив к действию дезинфектантов</a:t>
            </a:r>
          </a:p>
          <a:p>
            <a:pPr marL="342900" indent="-342900">
              <a:buFont typeface="Arial" panose="020B0604020202020204" pitchFamily="34" charset="0"/>
              <a:buChar char="•"/>
            </a:pPr>
            <a:r>
              <a:rPr lang="ru-RU" sz="2400" dirty="0">
                <a:solidFill>
                  <a:srgbClr val="002060"/>
                </a:solidFill>
              </a:rPr>
              <a:t>Неустойчив к действию УФО</a:t>
            </a:r>
          </a:p>
        </p:txBody>
      </p:sp>
      <p:pic>
        <p:nvPicPr>
          <p:cNvPr id="6" name="Рисунок 5">
            <a:extLst>
              <a:ext uri="{FF2B5EF4-FFF2-40B4-BE49-F238E27FC236}">
                <a16:creationId xmlns:a16="http://schemas.microsoft.com/office/drawing/2014/main" id="{F3D70263-6564-44DE-BF00-1CE7AB78E331}"/>
              </a:ext>
            </a:extLst>
          </p:cNvPr>
          <p:cNvPicPr>
            <a:picLocks noChangeAspect="1"/>
          </p:cNvPicPr>
          <p:nvPr/>
        </p:nvPicPr>
        <p:blipFill rotWithShape="1">
          <a:blip r:embed="rId3"/>
          <a:srcRect t="22089" b="-22089"/>
          <a:stretch/>
        </p:blipFill>
        <p:spPr>
          <a:xfrm>
            <a:off x="582706" y="2340000"/>
            <a:ext cx="5772150" cy="4333875"/>
          </a:xfrm>
          <a:prstGeom prst="rect">
            <a:avLst/>
          </a:prstGeom>
        </p:spPr>
      </p:pic>
      <p:cxnSp>
        <p:nvCxnSpPr>
          <p:cNvPr id="7" name="Прямая соединительная линия 6">
            <a:extLst>
              <a:ext uri="{FF2B5EF4-FFF2-40B4-BE49-F238E27FC236}">
                <a16:creationId xmlns:a16="http://schemas.microsoft.com/office/drawing/2014/main" id="{1C64583E-822B-49F5-945F-B860A30F9168}"/>
              </a:ext>
            </a:extLst>
          </p:cNvPr>
          <p:cNvCxnSpPr>
            <a:cxnSpLocks/>
          </p:cNvCxnSpPr>
          <p:nvPr/>
        </p:nvCxnSpPr>
        <p:spPr>
          <a:xfrm>
            <a:off x="7056120" y="3029515"/>
            <a:ext cx="3703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78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2308324"/>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a:p>
            <a:pPr marL="342900" indent="-342900">
              <a:buFont typeface="Arial" panose="020B0604020202020204" pitchFamily="34" charset="0"/>
              <a:buChar char="•"/>
            </a:pPr>
            <a:r>
              <a:rPr lang="ru-RU" sz="2400" dirty="0">
                <a:solidFill>
                  <a:srgbClr val="002060"/>
                </a:solidFill>
              </a:rPr>
              <a:t>Неустойчив к действию дезинфектантов</a:t>
            </a:r>
          </a:p>
          <a:p>
            <a:pPr marL="342900" indent="-342900">
              <a:buFont typeface="Arial" panose="020B0604020202020204" pitchFamily="34" charset="0"/>
              <a:buChar char="•"/>
            </a:pPr>
            <a:r>
              <a:rPr lang="ru-RU" sz="2400" dirty="0">
                <a:solidFill>
                  <a:srgbClr val="002060"/>
                </a:solidFill>
              </a:rPr>
              <a:t>Неустойчив к действию УФО</a:t>
            </a:r>
          </a:p>
          <a:p>
            <a:pPr marL="342900" indent="-342900">
              <a:buFont typeface="Arial" panose="020B0604020202020204" pitchFamily="34" charset="0"/>
              <a:buChar char="•"/>
            </a:pPr>
            <a:r>
              <a:rPr lang="ru-RU" sz="2400" dirty="0">
                <a:solidFill>
                  <a:srgbClr val="002060"/>
                </a:solidFill>
              </a:rPr>
              <a:t>Не отличается чрезмерной </a:t>
            </a:r>
            <a:r>
              <a:rPr lang="ru-RU" sz="2400" dirty="0" err="1">
                <a:solidFill>
                  <a:srgbClr val="002060"/>
                </a:solidFill>
              </a:rPr>
              <a:t>контагиозностью</a:t>
            </a:r>
            <a:r>
              <a:rPr lang="ru-RU" sz="2400" dirty="0">
                <a:solidFill>
                  <a:srgbClr val="002060"/>
                </a:solidFill>
              </a:rPr>
              <a:t>*</a:t>
            </a:r>
          </a:p>
        </p:txBody>
      </p:sp>
      <p:sp>
        <p:nvSpPr>
          <p:cNvPr id="6" name="Прямоугольник 5">
            <a:extLst>
              <a:ext uri="{FF2B5EF4-FFF2-40B4-BE49-F238E27FC236}">
                <a16:creationId xmlns:a16="http://schemas.microsoft.com/office/drawing/2014/main" id="{6138F334-C6D5-4749-BB23-7B29424386B5}"/>
              </a:ext>
            </a:extLst>
          </p:cNvPr>
          <p:cNvSpPr/>
          <p:nvPr/>
        </p:nvSpPr>
        <p:spPr>
          <a:xfrm>
            <a:off x="5376352" y="6092767"/>
            <a:ext cx="6786153" cy="369332"/>
          </a:xfrm>
          <a:prstGeom prst="rect">
            <a:avLst/>
          </a:prstGeom>
        </p:spPr>
        <p:txBody>
          <a:bodyPr wrap="none">
            <a:spAutoFit/>
          </a:bodyPr>
          <a:lstStyle/>
          <a:p>
            <a:pPr algn="r"/>
            <a:r>
              <a:rPr lang="ru-RU" b="1" dirty="0">
                <a:solidFill>
                  <a:srgbClr val="002060"/>
                </a:solidFill>
              </a:rPr>
              <a:t>* Никифоров В. (19 марта 2020) </a:t>
            </a:r>
            <a:r>
              <a:rPr lang="en-US" b="1" dirty="0">
                <a:solidFill>
                  <a:srgbClr val="002060"/>
                </a:solidFill>
                <a:hlinkClick r:id="rId3">
                  <a:extLst>
                    <a:ext uri="{A12FA001-AC4F-418D-AE19-62706E023703}">
                      <ahyp:hlinkClr xmlns:ahyp="http://schemas.microsoft.com/office/drawing/2018/hyperlinkcolor" val="tx"/>
                    </a:ext>
                  </a:extLst>
                </a:hlinkClick>
              </a:rPr>
              <a:t>https://www.bfm.ru/news/439203</a:t>
            </a:r>
            <a:endParaRPr lang="ru-RU" b="1" dirty="0">
              <a:solidFill>
                <a:srgbClr val="002060"/>
              </a:solidFill>
            </a:endParaRPr>
          </a:p>
        </p:txBody>
      </p:sp>
      <p:pic>
        <p:nvPicPr>
          <p:cNvPr id="8" name="Рисунок 7">
            <a:extLst>
              <a:ext uri="{FF2B5EF4-FFF2-40B4-BE49-F238E27FC236}">
                <a16:creationId xmlns:a16="http://schemas.microsoft.com/office/drawing/2014/main" id="{D04148B0-29BF-4536-A6B1-5E7EBF8BADAA}"/>
              </a:ext>
            </a:extLst>
          </p:cNvPr>
          <p:cNvPicPr>
            <a:picLocks noChangeAspect="1"/>
          </p:cNvPicPr>
          <p:nvPr/>
        </p:nvPicPr>
        <p:blipFill rotWithShape="1">
          <a:blip r:embed="rId4"/>
          <a:srcRect t="22089" b="-22089"/>
          <a:stretch/>
        </p:blipFill>
        <p:spPr>
          <a:xfrm>
            <a:off x="582706" y="2340000"/>
            <a:ext cx="5772150" cy="4333875"/>
          </a:xfrm>
          <a:prstGeom prst="rect">
            <a:avLst/>
          </a:prstGeom>
        </p:spPr>
      </p:pic>
      <p:cxnSp>
        <p:nvCxnSpPr>
          <p:cNvPr id="7" name="Прямая соединительная линия 6">
            <a:extLst>
              <a:ext uri="{FF2B5EF4-FFF2-40B4-BE49-F238E27FC236}">
                <a16:creationId xmlns:a16="http://schemas.microsoft.com/office/drawing/2014/main" id="{030ED5B6-9CEE-4AD9-938F-B35F584A39B8}"/>
              </a:ext>
            </a:extLst>
          </p:cNvPr>
          <p:cNvCxnSpPr>
            <a:cxnSpLocks/>
          </p:cNvCxnSpPr>
          <p:nvPr/>
        </p:nvCxnSpPr>
        <p:spPr>
          <a:xfrm>
            <a:off x="7056120" y="3308360"/>
            <a:ext cx="35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4CE231D8-3BB6-4DF8-8E3F-4BA0F082E726}"/>
              </a:ext>
            </a:extLst>
          </p:cNvPr>
          <p:cNvCxnSpPr>
            <a:cxnSpLocks/>
          </p:cNvCxnSpPr>
          <p:nvPr/>
        </p:nvCxnSpPr>
        <p:spPr>
          <a:xfrm>
            <a:off x="7056120" y="3768179"/>
            <a:ext cx="2407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5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a:xfrm>
            <a:off x="265043" y="232196"/>
            <a:ext cx="11661913" cy="1325563"/>
          </a:xfrm>
        </p:spPr>
        <p:txBody>
          <a:bodyPr>
            <a:normAutofit/>
          </a:bodyPr>
          <a:lstStyle/>
          <a:p>
            <a:pPr marL="1524000" indent="-1524000"/>
            <a:r>
              <a:rPr lang="ru-RU" b="1" u="sng" dirty="0">
                <a:solidFill>
                  <a:srgbClr val="002060"/>
                </a:solidFill>
              </a:rPr>
              <a:t>О лекторе</a:t>
            </a:r>
            <a:endParaRPr lang="ru-RU" b="1" dirty="0">
              <a:solidFill>
                <a:srgbClr val="002060"/>
              </a:solidFill>
            </a:endParaRPr>
          </a:p>
        </p:txBody>
      </p:sp>
      <p:sp>
        <p:nvSpPr>
          <p:cNvPr id="6" name="Заголовок 1">
            <a:extLst>
              <a:ext uri="{FF2B5EF4-FFF2-40B4-BE49-F238E27FC236}">
                <a16:creationId xmlns:a16="http://schemas.microsoft.com/office/drawing/2014/main" id="{90BBB501-FF96-4244-BBE3-BF40F264F038}"/>
              </a:ext>
            </a:extLst>
          </p:cNvPr>
          <p:cNvSpPr txBox="1">
            <a:spLocks/>
          </p:cNvSpPr>
          <p:nvPr/>
        </p:nvSpPr>
        <p:spPr>
          <a:xfrm>
            <a:off x="838200" y="1420837"/>
            <a:ext cx="10515600" cy="4966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70000"/>
              </a:lnSpc>
            </a:pPr>
            <a:r>
              <a:rPr lang="ru-RU" b="1" u="sng" dirty="0">
                <a:solidFill>
                  <a:srgbClr val="002060"/>
                </a:solidFill>
              </a:rPr>
              <a:t>Алексей Геннадьевич Корнеев</a:t>
            </a:r>
          </a:p>
          <a:p>
            <a:pPr marL="571500" indent="-571500">
              <a:lnSpc>
                <a:spcPct val="170000"/>
              </a:lnSpc>
              <a:buFont typeface="Arial" panose="020B0604020202020204" pitchFamily="34" charset="0"/>
              <a:buChar char="•"/>
            </a:pPr>
            <a:r>
              <a:rPr lang="ru-RU" b="1" dirty="0">
                <a:solidFill>
                  <a:srgbClr val="002060"/>
                </a:solidFill>
              </a:rPr>
              <a:t>898-777-44-19 (для </a:t>
            </a:r>
            <a:r>
              <a:rPr lang="en-US" b="1" dirty="0">
                <a:solidFill>
                  <a:srgbClr val="002060"/>
                </a:solidFill>
              </a:rPr>
              <a:t>WhatsApp</a:t>
            </a:r>
            <a:r>
              <a:rPr lang="ru-RU" b="1" dirty="0">
                <a:solidFill>
                  <a:srgbClr val="002060"/>
                </a:solidFill>
              </a:rPr>
              <a:t>)</a:t>
            </a:r>
            <a:endParaRPr lang="ru-RU" dirty="0">
              <a:solidFill>
                <a:srgbClr val="002060"/>
              </a:solidFill>
            </a:endParaRPr>
          </a:p>
          <a:p>
            <a:pPr marL="571500" indent="-571500">
              <a:lnSpc>
                <a:spcPct val="170000"/>
              </a:lnSpc>
              <a:buFont typeface="Arial" panose="020B0604020202020204" pitchFamily="34" charset="0"/>
              <a:buChar char="•"/>
            </a:pPr>
            <a:r>
              <a:rPr lang="en-US" b="1" dirty="0">
                <a:solidFill>
                  <a:srgbClr val="002060"/>
                </a:solidFill>
              </a:rPr>
              <a:t>proletela@mail.ru</a:t>
            </a:r>
            <a:endParaRPr lang="ru-RU" dirty="0">
              <a:solidFill>
                <a:srgbClr val="002060"/>
              </a:solidFill>
            </a:endParaRPr>
          </a:p>
        </p:txBody>
      </p:sp>
    </p:spTree>
    <p:extLst>
      <p:ext uri="{BB962C8B-B14F-4D97-AF65-F5344CB8AC3E}">
        <p14:creationId xmlns:p14="http://schemas.microsoft.com/office/powerpoint/2010/main" val="156007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3284AE6-FAF8-4F92-A284-3FA6234210D2}"/>
              </a:ext>
            </a:extLst>
          </p:cNvPr>
          <p:cNvSpPr/>
          <p:nvPr/>
        </p:nvSpPr>
        <p:spPr>
          <a:xfrm>
            <a:off x="654423" y="4447202"/>
            <a:ext cx="8328212" cy="1323439"/>
          </a:xfrm>
          <a:prstGeom prst="rect">
            <a:avLst/>
          </a:prstGeom>
        </p:spPr>
        <p:txBody>
          <a:bodyPr wrap="square">
            <a:spAutoFit/>
          </a:bodyPr>
          <a:lstStyle/>
          <a:p>
            <a:pPr marL="1250950" indent="-1250950"/>
            <a:r>
              <a:rPr lang="ru-RU" sz="2000" b="1" i="0" dirty="0">
                <a:solidFill>
                  <a:srgbClr val="515151"/>
                </a:solidFill>
                <a:effectLst/>
                <a:latin typeface="Noto Sans"/>
              </a:rPr>
              <a:t>Никифоров Владимир – профессор, доктор медицинских наук, заведующий кафедрой инфекционных болезней </a:t>
            </a:r>
            <a:r>
              <a:rPr lang="ru-RU" sz="2000" b="1" i="0" dirty="0" err="1">
                <a:solidFill>
                  <a:srgbClr val="515151"/>
                </a:solidFill>
                <a:effectLst/>
                <a:latin typeface="Noto Sans"/>
              </a:rPr>
              <a:t>Пироговского</a:t>
            </a:r>
            <a:r>
              <a:rPr lang="ru-RU" sz="2000" b="1" i="0" dirty="0">
                <a:solidFill>
                  <a:srgbClr val="515151"/>
                </a:solidFill>
                <a:effectLst/>
                <a:latin typeface="Noto Sans"/>
              </a:rPr>
              <a:t> медицинского университета, эксперт ООН по биотерроризму, главный инфекционист РФ</a:t>
            </a:r>
            <a:endParaRPr lang="ru-RU" sz="2000" dirty="0"/>
          </a:p>
        </p:txBody>
      </p:sp>
      <p:pic>
        <p:nvPicPr>
          <p:cNvPr id="4" name="Рисунок 3">
            <a:extLst>
              <a:ext uri="{FF2B5EF4-FFF2-40B4-BE49-F238E27FC236}">
                <a16:creationId xmlns:a16="http://schemas.microsoft.com/office/drawing/2014/main" id="{AC7E2A0D-56B4-41AC-BB98-762FDAFAC0C9}"/>
              </a:ext>
            </a:extLst>
          </p:cNvPr>
          <p:cNvPicPr>
            <a:picLocks noChangeAspect="1"/>
          </p:cNvPicPr>
          <p:nvPr/>
        </p:nvPicPr>
        <p:blipFill>
          <a:blip r:embed="rId3"/>
          <a:stretch>
            <a:fillRect/>
          </a:stretch>
        </p:blipFill>
        <p:spPr>
          <a:xfrm>
            <a:off x="6096000" y="521633"/>
            <a:ext cx="4362450" cy="3448050"/>
          </a:xfrm>
          <a:prstGeom prst="rect">
            <a:avLst/>
          </a:prstGeom>
        </p:spPr>
      </p:pic>
    </p:spTree>
    <p:extLst>
      <p:ext uri="{BB962C8B-B14F-4D97-AF65-F5344CB8AC3E}">
        <p14:creationId xmlns:p14="http://schemas.microsoft.com/office/powerpoint/2010/main" val="301814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pic>
        <p:nvPicPr>
          <p:cNvPr id="7" name="Рисунок 6">
            <a:extLst>
              <a:ext uri="{FF2B5EF4-FFF2-40B4-BE49-F238E27FC236}">
                <a16:creationId xmlns:a16="http://schemas.microsoft.com/office/drawing/2014/main" id="{71069496-B2B6-4A89-A077-4E68C385358C}"/>
              </a:ext>
            </a:extLst>
          </p:cNvPr>
          <p:cNvPicPr>
            <a:picLocks noChangeAspect="1"/>
          </p:cNvPicPr>
          <p:nvPr/>
        </p:nvPicPr>
        <p:blipFill rotWithShape="1">
          <a:blip r:embed="rId3"/>
          <a:srcRect t="22089" b="-22089"/>
          <a:stretch/>
        </p:blipFill>
        <p:spPr>
          <a:xfrm>
            <a:off x="582706" y="2340000"/>
            <a:ext cx="5772150" cy="4333875"/>
          </a:xfrm>
          <a:prstGeom prst="rect">
            <a:avLst/>
          </a:prstGeom>
        </p:spPr>
      </p:pic>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3046988"/>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a:p>
            <a:pPr marL="342900" indent="-342900">
              <a:buFont typeface="Arial" panose="020B0604020202020204" pitchFamily="34" charset="0"/>
              <a:buChar char="•"/>
            </a:pPr>
            <a:r>
              <a:rPr lang="ru-RU" sz="2400" dirty="0">
                <a:solidFill>
                  <a:srgbClr val="002060"/>
                </a:solidFill>
              </a:rPr>
              <a:t>Неустойчив к действию дезинфектантов</a:t>
            </a:r>
          </a:p>
          <a:p>
            <a:pPr marL="342900" indent="-342900">
              <a:buFont typeface="Arial" panose="020B0604020202020204" pitchFamily="34" charset="0"/>
              <a:buChar char="•"/>
            </a:pPr>
            <a:r>
              <a:rPr lang="ru-RU" sz="2400" dirty="0">
                <a:solidFill>
                  <a:srgbClr val="002060"/>
                </a:solidFill>
              </a:rPr>
              <a:t>Неустойчив к действию УФО</a:t>
            </a:r>
          </a:p>
          <a:p>
            <a:pPr marL="342900" indent="-342900">
              <a:buFont typeface="Arial" panose="020B0604020202020204" pitchFamily="34" charset="0"/>
              <a:buChar char="•"/>
            </a:pPr>
            <a:r>
              <a:rPr lang="ru-RU" sz="2400" dirty="0">
                <a:solidFill>
                  <a:srgbClr val="002060"/>
                </a:solidFill>
              </a:rPr>
              <a:t>Не отличается чрезмерной </a:t>
            </a:r>
            <a:r>
              <a:rPr lang="ru-RU" sz="2400" dirty="0" err="1">
                <a:solidFill>
                  <a:srgbClr val="002060"/>
                </a:solidFill>
              </a:rPr>
              <a:t>контагиозностью</a:t>
            </a:r>
            <a:r>
              <a:rPr lang="ru-RU" sz="2400" dirty="0">
                <a:solidFill>
                  <a:srgbClr val="002060"/>
                </a:solidFill>
              </a:rPr>
              <a:t>*</a:t>
            </a:r>
          </a:p>
          <a:p>
            <a:pPr marL="342900" indent="-342900">
              <a:buFont typeface="Arial" panose="020B0604020202020204" pitchFamily="34" charset="0"/>
              <a:buChar char="•"/>
            </a:pPr>
            <a:r>
              <a:rPr lang="ru-RU" sz="2400" dirty="0">
                <a:solidFill>
                  <a:srgbClr val="002060"/>
                </a:solidFill>
              </a:rPr>
              <a:t>Не отличается чрезмерной вирулентностью</a:t>
            </a:r>
          </a:p>
        </p:txBody>
      </p:sp>
      <p:sp>
        <p:nvSpPr>
          <p:cNvPr id="6" name="Прямоугольник 5">
            <a:extLst>
              <a:ext uri="{FF2B5EF4-FFF2-40B4-BE49-F238E27FC236}">
                <a16:creationId xmlns:a16="http://schemas.microsoft.com/office/drawing/2014/main" id="{6138F334-C6D5-4749-BB23-7B29424386B5}"/>
              </a:ext>
            </a:extLst>
          </p:cNvPr>
          <p:cNvSpPr/>
          <p:nvPr/>
        </p:nvSpPr>
        <p:spPr>
          <a:xfrm>
            <a:off x="5376352" y="6092767"/>
            <a:ext cx="6786153" cy="369332"/>
          </a:xfrm>
          <a:prstGeom prst="rect">
            <a:avLst/>
          </a:prstGeom>
        </p:spPr>
        <p:txBody>
          <a:bodyPr wrap="none">
            <a:spAutoFit/>
          </a:bodyPr>
          <a:lstStyle/>
          <a:p>
            <a:pPr algn="r"/>
            <a:r>
              <a:rPr lang="ru-RU" b="1" dirty="0">
                <a:solidFill>
                  <a:srgbClr val="002060"/>
                </a:solidFill>
              </a:rPr>
              <a:t>* Никифоров В. (19 марта 2020) </a:t>
            </a:r>
            <a:r>
              <a:rPr lang="en-US" b="1" dirty="0">
                <a:solidFill>
                  <a:srgbClr val="002060"/>
                </a:solidFill>
                <a:hlinkClick r:id="rId4">
                  <a:extLst>
                    <a:ext uri="{A12FA001-AC4F-418D-AE19-62706E023703}">
                      <ahyp:hlinkClr xmlns:ahyp="http://schemas.microsoft.com/office/drawing/2018/hyperlinkcolor" val="tx"/>
                    </a:ext>
                  </a:extLst>
                </a:hlinkClick>
              </a:rPr>
              <a:t>https://www.bfm.ru/news/439203</a:t>
            </a:r>
            <a:endParaRPr lang="ru-RU" b="1" dirty="0">
              <a:solidFill>
                <a:srgbClr val="002060"/>
              </a:solidFill>
            </a:endParaRPr>
          </a:p>
        </p:txBody>
      </p:sp>
      <p:cxnSp>
        <p:nvCxnSpPr>
          <p:cNvPr id="8" name="Прямая соединительная линия 7">
            <a:extLst>
              <a:ext uri="{FF2B5EF4-FFF2-40B4-BE49-F238E27FC236}">
                <a16:creationId xmlns:a16="http://schemas.microsoft.com/office/drawing/2014/main" id="{5C15F6D7-2B22-489E-A34A-DA34C1087553}"/>
              </a:ext>
            </a:extLst>
          </p:cNvPr>
          <p:cNvCxnSpPr>
            <a:cxnSpLocks/>
          </p:cNvCxnSpPr>
          <p:nvPr/>
        </p:nvCxnSpPr>
        <p:spPr>
          <a:xfrm>
            <a:off x="7101840" y="4085600"/>
            <a:ext cx="3566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FEFE01F3-418D-4107-AAE3-C77284C8B3AA}"/>
              </a:ext>
            </a:extLst>
          </p:cNvPr>
          <p:cNvCxnSpPr>
            <a:cxnSpLocks/>
          </p:cNvCxnSpPr>
          <p:nvPr/>
        </p:nvCxnSpPr>
        <p:spPr>
          <a:xfrm>
            <a:off x="7101840" y="4492883"/>
            <a:ext cx="21945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634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45EC0C2A-DE25-43C0-AD52-215E3D47A764}"/>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7" name="Рисунок 6">
            <a:extLst>
              <a:ext uri="{FF2B5EF4-FFF2-40B4-BE49-F238E27FC236}">
                <a16:creationId xmlns:a16="http://schemas.microsoft.com/office/drawing/2014/main" id="{F22A0A6B-A539-4690-B723-EC8E827C6F88}"/>
              </a:ext>
            </a:extLst>
          </p:cNvPr>
          <p:cNvPicPr>
            <a:picLocks noChangeAspect="1"/>
          </p:cNvPicPr>
          <p:nvPr/>
        </p:nvPicPr>
        <p:blipFill>
          <a:blip r:embed="rId3"/>
          <a:stretch>
            <a:fillRect/>
          </a:stretch>
        </p:blipFill>
        <p:spPr>
          <a:xfrm>
            <a:off x="-121023" y="434375"/>
            <a:ext cx="7228915" cy="5648356"/>
          </a:xfrm>
          <a:prstGeom prst="rect">
            <a:avLst/>
          </a:prstGeom>
        </p:spPr>
      </p:pic>
    </p:spTree>
    <p:extLst>
      <p:ext uri="{BB962C8B-B14F-4D97-AF65-F5344CB8AC3E}">
        <p14:creationId xmlns:p14="http://schemas.microsoft.com/office/powerpoint/2010/main" val="174392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45EC0C2A-DE25-43C0-AD52-215E3D47A764}"/>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2" name="Рисунок 1">
            <a:extLst>
              <a:ext uri="{FF2B5EF4-FFF2-40B4-BE49-F238E27FC236}">
                <a16:creationId xmlns:a16="http://schemas.microsoft.com/office/drawing/2014/main" id="{4DDB7762-D230-4C0B-A521-709B7190C40A}"/>
              </a:ext>
            </a:extLst>
          </p:cNvPr>
          <p:cNvPicPr>
            <a:picLocks noChangeAspect="1"/>
          </p:cNvPicPr>
          <p:nvPr/>
        </p:nvPicPr>
        <p:blipFill>
          <a:blip r:embed="rId3"/>
          <a:stretch>
            <a:fillRect/>
          </a:stretch>
        </p:blipFill>
        <p:spPr>
          <a:xfrm>
            <a:off x="6648450" y="1477163"/>
            <a:ext cx="5543550" cy="4286250"/>
          </a:xfrm>
          <a:prstGeom prst="rect">
            <a:avLst/>
          </a:prstGeom>
        </p:spPr>
      </p:pic>
      <p:pic>
        <p:nvPicPr>
          <p:cNvPr id="6" name="Рисунок 5">
            <a:extLst>
              <a:ext uri="{FF2B5EF4-FFF2-40B4-BE49-F238E27FC236}">
                <a16:creationId xmlns:a16="http://schemas.microsoft.com/office/drawing/2014/main" id="{31EC306D-CA4E-41C7-9C91-2D4537A99733}"/>
              </a:ext>
            </a:extLst>
          </p:cNvPr>
          <p:cNvPicPr>
            <a:picLocks noChangeAspect="1"/>
          </p:cNvPicPr>
          <p:nvPr/>
        </p:nvPicPr>
        <p:blipFill>
          <a:blip r:embed="rId4"/>
          <a:stretch>
            <a:fillRect/>
          </a:stretch>
        </p:blipFill>
        <p:spPr>
          <a:xfrm>
            <a:off x="-121023" y="434375"/>
            <a:ext cx="7228915" cy="5648356"/>
          </a:xfrm>
          <a:prstGeom prst="rect">
            <a:avLst/>
          </a:prstGeom>
        </p:spPr>
      </p:pic>
    </p:spTree>
    <p:extLst>
      <p:ext uri="{BB962C8B-B14F-4D97-AF65-F5344CB8AC3E}">
        <p14:creationId xmlns:p14="http://schemas.microsoft.com/office/powerpoint/2010/main" val="1719985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5BAEF1D1-89D2-4FC5-843A-DBB5044CA2D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11" name="Заголовок 1">
            <a:extLst>
              <a:ext uri="{FF2B5EF4-FFF2-40B4-BE49-F238E27FC236}">
                <a16:creationId xmlns:a16="http://schemas.microsoft.com/office/drawing/2014/main" id="{9640674E-7E2A-4C2A-97ED-738E87E22F6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свойства возбудителя</a:t>
            </a:r>
          </a:p>
        </p:txBody>
      </p:sp>
      <p:pic>
        <p:nvPicPr>
          <p:cNvPr id="7" name="Рисунок 6">
            <a:extLst>
              <a:ext uri="{FF2B5EF4-FFF2-40B4-BE49-F238E27FC236}">
                <a16:creationId xmlns:a16="http://schemas.microsoft.com/office/drawing/2014/main" id="{71069496-B2B6-4A89-A077-4E68C385358C}"/>
              </a:ext>
            </a:extLst>
          </p:cNvPr>
          <p:cNvPicPr>
            <a:picLocks noChangeAspect="1"/>
          </p:cNvPicPr>
          <p:nvPr/>
        </p:nvPicPr>
        <p:blipFill rotWithShape="1">
          <a:blip r:embed="rId3"/>
          <a:srcRect t="22089" b="-22089"/>
          <a:stretch/>
        </p:blipFill>
        <p:spPr>
          <a:xfrm>
            <a:off x="582706" y="2340000"/>
            <a:ext cx="5772150" cy="4333875"/>
          </a:xfrm>
          <a:prstGeom prst="rect">
            <a:avLst/>
          </a:prstGeom>
        </p:spPr>
      </p:pic>
      <p:sp>
        <p:nvSpPr>
          <p:cNvPr id="2" name="TextBox 1">
            <a:extLst>
              <a:ext uri="{FF2B5EF4-FFF2-40B4-BE49-F238E27FC236}">
                <a16:creationId xmlns:a16="http://schemas.microsoft.com/office/drawing/2014/main" id="{951166D7-32A8-4AFA-BDE3-F2472EE5EAC4}"/>
              </a:ext>
            </a:extLst>
          </p:cNvPr>
          <p:cNvSpPr txBox="1"/>
          <p:nvPr/>
        </p:nvSpPr>
        <p:spPr>
          <a:xfrm>
            <a:off x="6679226" y="1459855"/>
            <a:ext cx="5355892" cy="3785652"/>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002060"/>
                </a:solidFill>
              </a:rPr>
              <a:t>Малоустойчив в окружающей среде</a:t>
            </a:r>
          </a:p>
          <a:p>
            <a:pPr marL="342900" indent="-342900">
              <a:buFont typeface="Arial" panose="020B0604020202020204" pitchFamily="34" charset="0"/>
              <a:buChar char="•"/>
            </a:pPr>
            <a:r>
              <a:rPr lang="ru-RU" sz="2400" dirty="0">
                <a:solidFill>
                  <a:srgbClr val="002060"/>
                </a:solidFill>
              </a:rPr>
              <a:t>Неустойчив к действию дезинфектантов</a:t>
            </a:r>
          </a:p>
          <a:p>
            <a:pPr marL="342900" indent="-342900">
              <a:buFont typeface="Arial" panose="020B0604020202020204" pitchFamily="34" charset="0"/>
              <a:buChar char="•"/>
            </a:pPr>
            <a:r>
              <a:rPr lang="ru-RU" sz="2400" dirty="0">
                <a:solidFill>
                  <a:srgbClr val="002060"/>
                </a:solidFill>
              </a:rPr>
              <a:t>Неустойчив к действию УФО</a:t>
            </a:r>
          </a:p>
          <a:p>
            <a:pPr marL="342900" indent="-342900">
              <a:buFont typeface="Arial" panose="020B0604020202020204" pitchFamily="34" charset="0"/>
              <a:buChar char="•"/>
            </a:pPr>
            <a:r>
              <a:rPr lang="ru-RU" sz="2400" dirty="0">
                <a:solidFill>
                  <a:srgbClr val="002060"/>
                </a:solidFill>
              </a:rPr>
              <a:t>Не отличается чрезмерной </a:t>
            </a:r>
            <a:r>
              <a:rPr lang="ru-RU" sz="2400" dirty="0" err="1">
                <a:solidFill>
                  <a:srgbClr val="002060"/>
                </a:solidFill>
              </a:rPr>
              <a:t>контагиозностью</a:t>
            </a:r>
            <a:r>
              <a:rPr lang="ru-RU" sz="2400" dirty="0">
                <a:solidFill>
                  <a:srgbClr val="002060"/>
                </a:solidFill>
              </a:rPr>
              <a:t>*</a:t>
            </a:r>
          </a:p>
          <a:p>
            <a:pPr marL="342900" indent="-342900">
              <a:buFont typeface="Arial" panose="020B0604020202020204" pitchFamily="34" charset="0"/>
              <a:buChar char="•"/>
            </a:pPr>
            <a:r>
              <a:rPr lang="ru-RU" sz="2400" dirty="0">
                <a:solidFill>
                  <a:srgbClr val="002060"/>
                </a:solidFill>
              </a:rPr>
              <a:t>Не отличается чрезмерной вирулентностью</a:t>
            </a:r>
          </a:p>
          <a:p>
            <a:pPr marL="342900" indent="-342900">
              <a:buFont typeface="Arial" panose="020B0604020202020204" pitchFamily="34" charset="0"/>
              <a:buChar char="•"/>
            </a:pPr>
            <a:r>
              <a:rPr lang="ru-RU" sz="2400" dirty="0">
                <a:solidFill>
                  <a:srgbClr val="002060"/>
                </a:solidFill>
              </a:rPr>
              <a:t>Повышенная способность к генетической рекомбинации</a:t>
            </a:r>
          </a:p>
        </p:txBody>
      </p:sp>
      <p:sp>
        <p:nvSpPr>
          <p:cNvPr id="6" name="Прямоугольник 5">
            <a:extLst>
              <a:ext uri="{FF2B5EF4-FFF2-40B4-BE49-F238E27FC236}">
                <a16:creationId xmlns:a16="http://schemas.microsoft.com/office/drawing/2014/main" id="{6138F334-C6D5-4749-BB23-7B29424386B5}"/>
              </a:ext>
            </a:extLst>
          </p:cNvPr>
          <p:cNvSpPr/>
          <p:nvPr/>
        </p:nvSpPr>
        <p:spPr>
          <a:xfrm>
            <a:off x="5376352" y="6092767"/>
            <a:ext cx="6786153" cy="369332"/>
          </a:xfrm>
          <a:prstGeom prst="rect">
            <a:avLst/>
          </a:prstGeom>
        </p:spPr>
        <p:txBody>
          <a:bodyPr wrap="none">
            <a:spAutoFit/>
          </a:bodyPr>
          <a:lstStyle/>
          <a:p>
            <a:pPr algn="r"/>
            <a:r>
              <a:rPr lang="ru-RU" b="1" dirty="0">
                <a:solidFill>
                  <a:srgbClr val="002060"/>
                </a:solidFill>
              </a:rPr>
              <a:t>* Никифоров В. (19 марта 2020) </a:t>
            </a:r>
            <a:r>
              <a:rPr lang="en-US" b="1" dirty="0">
                <a:solidFill>
                  <a:srgbClr val="002060"/>
                </a:solidFill>
                <a:hlinkClick r:id="rId4">
                  <a:extLst>
                    <a:ext uri="{A12FA001-AC4F-418D-AE19-62706E023703}">
                      <ahyp:hlinkClr xmlns:ahyp="http://schemas.microsoft.com/office/drawing/2018/hyperlinkcolor" val="tx"/>
                    </a:ext>
                  </a:extLst>
                </a:hlinkClick>
              </a:rPr>
              <a:t>https://www.bfm.ru/news/439203</a:t>
            </a:r>
            <a:endParaRPr lang="ru-RU" b="1" dirty="0">
              <a:solidFill>
                <a:srgbClr val="002060"/>
              </a:solidFill>
            </a:endParaRPr>
          </a:p>
        </p:txBody>
      </p:sp>
      <p:cxnSp>
        <p:nvCxnSpPr>
          <p:cNvPr id="8" name="Прямая соединительная линия 7">
            <a:extLst>
              <a:ext uri="{FF2B5EF4-FFF2-40B4-BE49-F238E27FC236}">
                <a16:creationId xmlns:a16="http://schemas.microsoft.com/office/drawing/2014/main" id="{A30C6739-46F5-416F-88B9-29D8C8306637}"/>
              </a:ext>
            </a:extLst>
          </p:cNvPr>
          <p:cNvCxnSpPr>
            <a:cxnSpLocks/>
          </p:cNvCxnSpPr>
          <p:nvPr/>
        </p:nvCxnSpPr>
        <p:spPr>
          <a:xfrm>
            <a:off x="7040880" y="4832360"/>
            <a:ext cx="3779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E33D77AE-FE4D-442F-B881-B8CA386FFA01}"/>
              </a:ext>
            </a:extLst>
          </p:cNvPr>
          <p:cNvCxnSpPr>
            <a:cxnSpLocks/>
          </p:cNvCxnSpPr>
          <p:nvPr/>
        </p:nvCxnSpPr>
        <p:spPr>
          <a:xfrm>
            <a:off x="7040880" y="5245507"/>
            <a:ext cx="3779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778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5FE4DFF-33B5-4B1E-A2C5-E0911D939001}"/>
              </a:ext>
            </a:extLst>
          </p:cNvPr>
          <p:cNvPicPr>
            <a:picLocks noChangeAspect="1"/>
          </p:cNvPicPr>
          <p:nvPr/>
        </p:nvPicPr>
        <p:blipFill>
          <a:blip r:embed="rId3"/>
          <a:stretch>
            <a:fillRect/>
          </a:stretch>
        </p:blipFill>
        <p:spPr>
          <a:xfrm>
            <a:off x="-121023" y="434375"/>
            <a:ext cx="7228915" cy="5648356"/>
          </a:xfrm>
          <a:prstGeom prst="rect">
            <a:avLst/>
          </a:prstGeom>
        </p:spPr>
      </p:pic>
      <p:sp>
        <p:nvSpPr>
          <p:cNvPr id="5" name="Прямоугольник 4">
            <a:extLst>
              <a:ext uri="{FF2B5EF4-FFF2-40B4-BE49-F238E27FC236}">
                <a16:creationId xmlns:a16="http://schemas.microsoft.com/office/drawing/2014/main" id="{45EC0C2A-DE25-43C0-AD52-215E3D47A764}"/>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2" name="Рисунок 1">
            <a:extLst>
              <a:ext uri="{FF2B5EF4-FFF2-40B4-BE49-F238E27FC236}">
                <a16:creationId xmlns:a16="http://schemas.microsoft.com/office/drawing/2014/main" id="{4DDB7762-D230-4C0B-A521-709B7190C40A}"/>
              </a:ext>
            </a:extLst>
          </p:cNvPr>
          <p:cNvPicPr>
            <a:picLocks noChangeAspect="1"/>
          </p:cNvPicPr>
          <p:nvPr/>
        </p:nvPicPr>
        <p:blipFill rotWithShape="1">
          <a:blip r:embed="rId4"/>
          <a:srcRect t="-50427" b="50427"/>
          <a:stretch/>
        </p:blipFill>
        <p:spPr>
          <a:xfrm>
            <a:off x="6648450" y="-684000"/>
            <a:ext cx="5543550" cy="4286250"/>
          </a:xfrm>
          <a:prstGeom prst="rect">
            <a:avLst/>
          </a:prstGeom>
        </p:spPr>
      </p:pic>
    </p:spTree>
    <p:extLst>
      <p:ext uri="{BB962C8B-B14F-4D97-AF65-F5344CB8AC3E}">
        <p14:creationId xmlns:p14="http://schemas.microsoft.com/office/powerpoint/2010/main" val="305042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8EA838-876A-4058-B1E3-358B1466DEE4}"/>
              </a:ext>
            </a:extLst>
          </p:cNvPr>
          <p:cNvPicPr>
            <a:picLocks noChangeAspect="1"/>
          </p:cNvPicPr>
          <p:nvPr/>
        </p:nvPicPr>
        <p:blipFill>
          <a:blip r:embed="rId3"/>
          <a:stretch>
            <a:fillRect/>
          </a:stretch>
        </p:blipFill>
        <p:spPr>
          <a:xfrm>
            <a:off x="6198253" y="1628104"/>
            <a:ext cx="5819775" cy="4257675"/>
          </a:xfrm>
          <a:prstGeom prst="rect">
            <a:avLst/>
          </a:prstGeom>
        </p:spPr>
      </p:pic>
      <p:sp>
        <p:nvSpPr>
          <p:cNvPr id="4" name="Прямоугольник 3">
            <a:extLst>
              <a:ext uri="{FF2B5EF4-FFF2-40B4-BE49-F238E27FC236}">
                <a16:creationId xmlns:a16="http://schemas.microsoft.com/office/drawing/2014/main" id="{FDC90171-B6A2-42BA-B861-4C8CADD4798A}"/>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5" name="Рисунок 4">
            <a:extLst>
              <a:ext uri="{FF2B5EF4-FFF2-40B4-BE49-F238E27FC236}">
                <a16:creationId xmlns:a16="http://schemas.microsoft.com/office/drawing/2014/main" id="{78D31735-56BE-46AE-B107-771C7262EC30}"/>
              </a:ext>
            </a:extLst>
          </p:cNvPr>
          <p:cNvPicPr>
            <a:picLocks noChangeAspect="1"/>
          </p:cNvPicPr>
          <p:nvPr/>
        </p:nvPicPr>
        <p:blipFill rotWithShape="1">
          <a:blip r:embed="rId4"/>
          <a:srcRect t="22089" b="-22089"/>
          <a:stretch/>
        </p:blipFill>
        <p:spPr>
          <a:xfrm>
            <a:off x="426103" y="2068173"/>
            <a:ext cx="5772150" cy="4333875"/>
          </a:xfrm>
          <a:prstGeom prst="rect">
            <a:avLst/>
          </a:prstGeom>
        </p:spPr>
      </p:pic>
      <p:sp>
        <p:nvSpPr>
          <p:cNvPr id="6" name="Заголовок 1">
            <a:extLst>
              <a:ext uri="{FF2B5EF4-FFF2-40B4-BE49-F238E27FC236}">
                <a16:creationId xmlns:a16="http://schemas.microsoft.com/office/drawing/2014/main" id="{E8DC9F08-1F1D-42C4-A806-D6E446C0A47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 воздействие на возбудителя</a:t>
            </a:r>
          </a:p>
        </p:txBody>
      </p:sp>
      <p:sp>
        <p:nvSpPr>
          <p:cNvPr id="7" name="Овал 6">
            <a:extLst>
              <a:ext uri="{FF2B5EF4-FFF2-40B4-BE49-F238E27FC236}">
                <a16:creationId xmlns:a16="http://schemas.microsoft.com/office/drawing/2014/main" id="{873136C4-F01B-4045-A7FB-56C5F26D92A7}"/>
              </a:ext>
            </a:extLst>
          </p:cNvPr>
          <p:cNvSpPr/>
          <p:nvPr/>
        </p:nvSpPr>
        <p:spPr>
          <a:xfrm rot="20997085">
            <a:off x="8628792" y="5296912"/>
            <a:ext cx="759825" cy="66647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1783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0438BFB-7BC8-4839-976F-97F5B451458E}"/>
              </a:ext>
            </a:extLst>
          </p:cNvPr>
          <p:cNvSpPr/>
          <p:nvPr/>
        </p:nvSpPr>
        <p:spPr>
          <a:xfrm>
            <a:off x="2824564" y="6402048"/>
            <a:ext cx="9367436"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вер.5 (02.04.2020)</a:t>
            </a:r>
            <a:endParaRPr lang="ru-RU" dirty="0"/>
          </a:p>
        </p:txBody>
      </p:sp>
      <p:sp>
        <p:nvSpPr>
          <p:cNvPr id="4" name="Заголовок 1">
            <a:extLst>
              <a:ext uri="{FF2B5EF4-FFF2-40B4-BE49-F238E27FC236}">
                <a16:creationId xmlns:a16="http://schemas.microsoft.com/office/drawing/2014/main" id="{3066BBB9-2081-4064-A41E-6B0E1518997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Иммунитет</a:t>
            </a:r>
          </a:p>
        </p:txBody>
      </p:sp>
      <p:pic>
        <p:nvPicPr>
          <p:cNvPr id="2" name="Рисунок 1">
            <a:extLst>
              <a:ext uri="{FF2B5EF4-FFF2-40B4-BE49-F238E27FC236}">
                <a16:creationId xmlns:a16="http://schemas.microsoft.com/office/drawing/2014/main" id="{8499CDFB-8837-4790-B8EC-0C8C6CB4A09B}"/>
              </a:ext>
            </a:extLst>
          </p:cNvPr>
          <p:cNvPicPr>
            <a:picLocks noChangeAspect="1"/>
          </p:cNvPicPr>
          <p:nvPr/>
        </p:nvPicPr>
        <p:blipFill>
          <a:blip r:embed="rId3"/>
          <a:stretch>
            <a:fillRect/>
          </a:stretch>
        </p:blipFill>
        <p:spPr>
          <a:xfrm>
            <a:off x="3872753" y="2004172"/>
            <a:ext cx="7779704" cy="1560977"/>
          </a:xfrm>
          <a:prstGeom prst="rect">
            <a:avLst/>
          </a:prstGeom>
        </p:spPr>
      </p:pic>
    </p:spTree>
    <p:extLst>
      <p:ext uri="{BB962C8B-B14F-4D97-AF65-F5344CB8AC3E}">
        <p14:creationId xmlns:p14="http://schemas.microsoft.com/office/powerpoint/2010/main" val="76632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Эпидемиология</a:t>
            </a:r>
          </a:p>
        </p:txBody>
      </p:sp>
      <p:sp>
        <p:nvSpPr>
          <p:cNvPr id="3" name="Объект 2">
            <a:extLst>
              <a:ext uri="{FF2B5EF4-FFF2-40B4-BE49-F238E27FC236}">
                <a16:creationId xmlns:a16="http://schemas.microsoft.com/office/drawing/2014/main" id="{046E2841-C7F2-42C3-9EED-CA0D9217B7EF}"/>
              </a:ext>
            </a:extLst>
          </p:cNvPr>
          <p:cNvSpPr>
            <a:spLocks noGrp="1"/>
          </p:cNvSpPr>
          <p:nvPr>
            <p:ph idx="1"/>
          </p:nvPr>
        </p:nvSpPr>
        <p:spPr>
          <a:xfrm>
            <a:off x="219636" y="1870699"/>
            <a:ext cx="5158294" cy="4351338"/>
          </a:xfrm>
        </p:spPr>
        <p:txBody>
          <a:bodyPr>
            <a:normAutofit/>
          </a:bodyPr>
          <a:lstStyle/>
          <a:p>
            <a:pPr marL="444500" indent="-444500">
              <a:buNone/>
            </a:pPr>
            <a:r>
              <a:rPr lang="ru-RU" dirty="0">
                <a:solidFill>
                  <a:srgbClr val="002060"/>
                </a:solidFill>
              </a:rPr>
              <a:t>11 марта 2020 – ВОЗ объявила пандемию новой </a:t>
            </a:r>
            <a:r>
              <a:rPr lang="ru-RU" dirty="0" err="1">
                <a:solidFill>
                  <a:srgbClr val="002060"/>
                </a:solidFill>
              </a:rPr>
              <a:t>коронавирусной</a:t>
            </a:r>
            <a:r>
              <a:rPr lang="ru-RU" dirty="0">
                <a:solidFill>
                  <a:srgbClr val="002060"/>
                </a:solidFill>
              </a:rPr>
              <a:t> инфекции. </a:t>
            </a:r>
            <a:br>
              <a:rPr lang="ru-RU" dirty="0">
                <a:solidFill>
                  <a:srgbClr val="002060"/>
                </a:solidFill>
              </a:rPr>
            </a:br>
            <a:endParaRPr lang="ru-RU" dirty="0">
              <a:solidFill>
                <a:srgbClr val="002060"/>
              </a:solidFill>
            </a:endParaRPr>
          </a:p>
          <a:p>
            <a:pPr marL="444500" indent="-444500">
              <a:buNone/>
            </a:pPr>
            <a:r>
              <a:rPr lang="ru-RU" dirty="0">
                <a:solidFill>
                  <a:srgbClr val="002060"/>
                </a:solidFill>
              </a:rPr>
              <a:t>Это политическое решение и оно не имеет эпидемиологического обоснования.</a:t>
            </a:r>
          </a:p>
          <a:p>
            <a:pPr marL="0" indent="0">
              <a:buNone/>
            </a:pPr>
            <a:endParaRPr lang="ru-RU" dirty="0">
              <a:solidFill>
                <a:srgbClr val="002060"/>
              </a:solidFill>
            </a:endParaRPr>
          </a:p>
        </p:txBody>
      </p:sp>
      <p:sp>
        <p:nvSpPr>
          <p:cNvPr id="4" name="Прямоугольник 3">
            <a:extLst>
              <a:ext uri="{FF2B5EF4-FFF2-40B4-BE49-F238E27FC236}">
                <a16:creationId xmlns:a16="http://schemas.microsoft.com/office/drawing/2014/main" id="{3B4650B5-67C7-4A64-9C52-7E5241232EB2}"/>
              </a:ext>
            </a:extLst>
          </p:cNvPr>
          <p:cNvSpPr/>
          <p:nvPr/>
        </p:nvSpPr>
        <p:spPr>
          <a:xfrm>
            <a:off x="0"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Tree>
    <p:extLst>
      <p:ext uri="{BB962C8B-B14F-4D97-AF65-F5344CB8AC3E}">
        <p14:creationId xmlns:p14="http://schemas.microsoft.com/office/powerpoint/2010/main" val="3568912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Покровский</a:t>
            </a:r>
            <a:br>
              <a:rPr lang="ru-RU" b="1" dirty="0">
                <a:solidFill>
                  <a:srgbClr val="002060"/>
                </a:solidFill>
              </a:rPr>
            </a:br>
            <a:r>
              <a:rPr lang="ru-RU" b="1" dirty="0">
                <a:solidFill>
                  <a:srgbClr val="002060"/>
                </a:solidFill>
              </a:rPr>
              <a:t>Вадим Валентинович</a:t>
            </a:r>
          </a:p>
        </p:txBody>
      </p:sp>
      <p:sp>
        <p:nvSpPr>
          <p:cNvPr id="3" name="Объект 2">
            <a:extLst>
              <a:ext uri="{FF2B5EF4-FFF2-40B4-BE49-F238E27FC236}">
                <a16:creationId xmlns:a16="http://schemas.microsoft.com/office/drawing/2014/main" id="{046E2841-C7F2-42C3-9EED-CA0D9217B7EF}"/>
              </a:ext>
            </a:extLst>
          </p:cNvPr>
          <p:cNvSpPr>
            <a:spLocks noGrp="1"/>
          </p:cNvSpPr>
          <p:nvPr>
            <p:ph idx="1"/>
          </p:nvPr>
        </p:nvSpPr>
        <p:spPr>
          <a:xfrm>
            <a:off x="219636" y="3428999"/>
            <a:ext cx="10250244" cy="2793037"/>
          </a:xfrm>
        </p:spPr>
        <p:txBody>
          <a:bodyPr>
            <a:normAutofit/>
          </a:bodyPr>
          <a:lstStyle/>
          <a:p>
            <a:pPr marL="444500" indent="-444500">
              <a:buNone/>
            </a:pPr>
            <a:r>
              <a:rPr lang="ru-RU" dirty="0">
                <a:solidFill>
                  <a:srgbClr val="002060"/>
                </a:solidFill>
              </a:rPr>
              <a:t>Д.м.н., специалист в области профилактики и лечения ВИЧ. Член корреспондент РАМН с 1997 года, академик РАМН с 2013 года</a:t>
            </a:r>
          </a:p>
        </p:txBody>
      </p:sp>
      <p:pic>
        <p:nvPicPr>
          <p:cNvPr id="5" name="Рисунок 4">
            <a:extLst>
              <a:ext uri="{FF2B5EF4-FFF2-40B4-BE49-F238E27FC236}">
                <a16:creationId xmlns:a16="http://schemas.microsoft.com/office/drawing/2014/main" id="{382805FA-4193-4E1F-AC44-FD203C47B1DC}"/>
              </a:ext>
            </a:extLst>
          </p:cNvPr>
          <p:cNvPicPr>
            <a:picLocks noChangeAspect="1"/>
          </p:cNvPicPr>
          <p:nvPr/>
        </p:nvPicPr>
        <p:blipFill>
          <a:blip r:embed="rId3"/>
          <a:stretch>
            <a:fillRect/>
          </a:stretch>
        </p:blipFill>
        <p:spPr>
          <a:xfrm>
            <a:off x="8614410" y="554355"/>
            <a:ext cx="2247900" cy="1847850"/>
          </a:xfrm>
          <a:prstGeom prst="rect">
            <a:avLst/>
          </a:prstGeom>
        </p:spPr>
      </p:pic>
    </p:spTree>
    <p:extLst>
      <p:ext uri="{BB962C8B-B14F-4D97-AF65-F5344CB8AC3E}">
        <p14:creationId xmlns:p14="http://schemas.microsoft.com/office/powerpoint/2010/main" val="316829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F3F836B-3233-4712-ACB1-BF32F09110A8}"/>
              </a:ext>
            </a:extLst>
          </p:cNvPr>
          <p:cNvSpPr/>
          <p:nvPr/>
        </p:nvSpPr>
        <p:spPr>
          <a:xfrm>
            <a:off x="412375" y="1234078"/>
            <a:ext cx="10735235" cy="5078313"/>
          </a:xfrm>
          <a:prstGeom prst="rect">
            <a:avLst/>
          </a:prstGeom>
        </p:spPr>
        <p:txBody>
          <a:bodyPr wrap="square">
            <a:spAutoFit/>
          </a:bodyPr>
          <a:lstStyle/>
          <a:p>
            <a:pPr fontAlgn="base">
              <a:buFont typeface="+mj-lt"/>
              <a:buAutoNum type="arabicPeriod"/>
            </a:pPr>
            <a:r>
              <a:rPr lang="ru-RU" b="1" dirty="0">
                <a:solidFill>
                  <a:srgbClr val="000000"/>
                </a:solidFill>
                <a:latin typeface="Arial" panose="020B0604020202020204" pitchFamily="34" charset="0"/>
              </a:rPr>
              <a:t> </a:t>
            </a:r>
            <a:r>
              <a:rPr lang="ru-RU" dirty="0">
                <a:solidFill>
                  <a:srgbClr val="000000"/>
                </a:solidFill>
                <a:latin typeface="Arial" panose="020B0604020202020204" pitchFamily="34" charset="0"/>
              </a:rPr>
              <a:t>Временные методические рекомендации "Профилактика, диагностика и лечение новой </a:t>
            </a:r>
            <a:r>
              <a:rPr lang="ru-RU" dirty="0" err="1">
                <a:solidFill>
                  <a:srgbClr val="000000"/>
                </a:solidFill>
                <a:latin typeface="Arial" panose="020B0604020202020204" pitchFamily="34" charset="0"/>
              </a:rPr>
              <a:t>коронавирусной</a:t>
            </a:r>
            <a:r>
              <a:rPr lang="ru-RU" dirty="0">
                <a:solidFill>
                  <a:srgbClr val="000000"/>
                </a:solidFill>
                <a:latin typeface="Arial" panose="020B0604020202020204" pitchFamily="34" charset="0"/>
              </a:rPr>
              <a:t> инфекции (COVID-19). </a:t>
            </a:r>
            <a:r>
              <a:rPr lang="ru-RU" b="1" dirty="0">
                <a:solidFill>
                  <a:srgbClr val="FF0000"/>
                </a:solidFill>
                <a:latin typeface="Arial" panose="020B0604020202020204" pitchFamily="34" charset="0"/>
              </a:rPr>
              <a:t>Версия 5</a:t>
            </a:r>
            <a:r>
              <a:rPr lang="ru-RU" dirty="0">
                <a:solidFill>
                  <a:srgbClr val="FF0000"/>
                </a:solidFill>
                <a:latin typeface="Arial" panose="020B0604020202020204" pitchFamily="34" charset="0"/>
              </a:rPr>
              <a:t> </a:t>
            </a:r>
            <a:r>
              <a:rPr lang="ru-RU" dirty="0">
                <a:solidFill>
                  <a:srgbClr val="000000"/>
                </a:solidFill>
                <a:latin typeface="Arial" panose="020B0604020202020204" pitchFamily="34" charset="0"/>
              </a:rPr>
              <a:t>(02.04.2020)" (утв. Минздравом России).</a:t>
            </a:r>
          </a:p>
          <a:p>
            <a:pPr fontAlgn="base">
              <a:buFont typeface="+mj-lt"/>
              <a:buAutoNum type="arabicPeriod"/>
            </a:pPr>
            <a:endParaRPr lang="ru-RU" dirty="0">
              <a:solidFill>
                <a:srgbClr val="000000"/>
              </a:solidFill>
              <a:latin typeface="Arial" panose="020B0604020202020204" pitchFamily="34" charset="0"/>
            </a:endParaRPr>
          </a:p>
          <a:p>
            <a:pPr fontAlgn="base">
              <a:buFont typeface="+mj-lt"/>
              <a:buAutoNum type="arabicPeriod"/>
            </a:pPr>
            <a:r>
              <a:rPr lang="ru-RU" b="1" dirty="0">
                <a:solidFill>
                  <a:srgbClr val="000000"/>
                </a:solidFill>
                <a:latin typeface="Arial" panose="020B0604020202020204" pitchFamily="34" charset="0"/>
              </a:rPr>
              <a:t>…</a:t>
            </a:r>
            <a:endParaRPr lang="ru-RU" dirty="0">
              <a:solidFill>
                <a:srgbClr val="000000"/>
              </a:solidFill>
              <a:latin typeface="Arial" panose="020B0604020202020204" pitchFamily="34" charset="0"/>
            </a:endParaRPr>
          </a:p>
          <a:p>
            <a:pPr fontAlgn="base">
              <a:buFont typeface="+mj-lt"/>
              <a:buAutoNum type="arabicPeriod"/>
            </a:pPr>
            <a:endParaRPr lang="ru-RU" dirty="0">
              <a:solidFill>
                <a:srgbClr val="000000"/>
              </a:solidFill>
              <a:latin typeface="Arial" panose="020B0604020202020204" pitchFamily="34" charset="0"/>
            </a:endParaRPr>
          </a:p>
          <a:p>
            <a:pPr fontAlgn="base">
              <a:buFont typeface="+mj-lt"/>
              <a:buAutoNum type="arabicPeriod"/>
            </a:pPr>
            <a:r>
              <a:rPr lang="ru-RU" dirty="0">
                <a:solidFill>
                  <a:srgbClr val="000000"/>
                </a:solidFill>
                <a:latin typeface="Arial" panose="020B0604020202020204" pitchFamily="34" charset="0"/>
              </a:rPr>
              <a:t> Справочник по </a:t>
            </a:r>
            <a:r>
              <a:rPr lang="ru-RU" b="1" dirty="0">
                <a:solidFill>
                  <a:srgbClr val="000000"/>
                </a:solidFill>
                <a:latin typeface="Arial" panose="020B0604020202020204" pitchFamily="34" charset="0"/>
              </a:rPr>
              <a:t>профилактике</a:t>
            </a:r>
            <a:r>
              <a:rPr lang="ru-RU" dirty="0">
                <a:solidFill>
                  <a:srgbClr val="000000"/>
                </a:solidFill>
                <a:latin typeface="Arial" panose="020B0604020202020204" pitchFamily="34" charset="0"/>
              </a:rPr>
              <a:t> и лечению COVID-19. Первая клиническая больница. Медицинский Факультет университета </a:t>
            </a:r>
            <a:r>
              <a:rPr lang="ru-RU" b="1" dirty="0">
                <a:solidFill>
                  <a:srgbClr val="000000"/>
                </a:solidFill>
                <a:latin typeface="Arial" panose="020B0604020202020204" pitchFamily="34" charset="0"/>
              </a:rPr>
              <a:t>Чжэцзян</a:t>
            </a:r>
            <a:r>
              <a:rPr lang="ru-RU" dirty="0">
                <a:solidFill>
                  <a:srgbClr val="000000"/>
                </a:solidFill>
                <a:latin typeface="Arial" panose="020B0604020202020204" pitchFamily="34" charset="0"/>
              </a:rPr>
              <a:t>. Справочник составлен на основании клинических данных и опыта. </a:t>
            </a:r>
            <a:r>
              <a:rPr lang="ru-RU" dirty="0">
                <a:solidFill>
                  <a:srgbClr val="FF0000"/>
                </a:solidFill>
                <a:latin typeface="Arial" panose="020B0604020202020204" pitchFamily="34" charset="0"/>
              </a:rPr>
              <a:t>На англ. языке.</a:t>
            </a:r>
            <a:r>
              <a:rPr lang="ru-RU" dirty="0">
                <a:solidFill>
                  <a:srgbClr val="000000"/>
                </a:solidFill>
                <a:latin typeface="Arial" panose="020B0604020202020204" pitchFamily="34" charset="0"/>
              </a:rPr>
              <a:t> </a:t>
            </a:r>
          </a:p>
          <a:p>
            <a:pPr fontAlgn="base">
              <a:buFont typeface="+mj-lt"/>
              <a:buAutoNum type="arabicPeriod"/>
            </a:pPr>
            <a:endParaRPr lang="ru-RU" dirty="0">
              <a:solidFill>
                <a:srgbClr val="000000"/>
              </a:solidFill>
              <a:latin typeface="Arial" panose="020B0604020202020204" pitchFamily="34" charset="0"/>
            </a:endParaRPr>
          </a:p>
          <a:p>
            <a:pPr fontAlgn="base">
              <a:buFont typeface="+mj-lt"/>
              <a:buAutoNum type="arabicPeriod"/>
            </a:pPr>
            <a:r>
              <a:rPr lang="ru-RU" dirty="0">
                <a:solidFill>
                  <a:srgbClr val="000000"/>
                </a:solidFill>
                <a:latin typeface="Arial" panose="020B0604020202020204" pitchFamily="34" charset="0"/>
              </a:rPr>
              <a:t>“</a:t>
            </a:r>
            <a:r>
              <a:rPr lang="ru-RU" b="1" dirty="0">
                <a:solidFill>
                  <a:srgbClr val="000000"/>
                </a:solidFill>
                <a:latin typeface="Arial" panose="020B0604020202020204" pitchFamily="34" charset="0"/>
              </a:rPr>
              <a:t>Профилактика</a:t>
            </a:r>
            <a:r>
              <a:rPr lang="ru-RU" dirty="0">
                <a:solidFill>
                  <a:srgbClr val="000000"/>
                </a:solidFill>
                <a:latin typeface="Arial" panose="020B0604020202020204" pitchFamily="34" charset="0"/>
              </a:rPr>
              <a:t>, диагностика и лечение новой </a:t>
            </a:r>
            <a:r>
              <a:rPr lang="ru-RU" dirty="0" err="1">
                <a:solidFill>
                  <a:srgbClr val="000000"/>
                </a:solidFill>
                <a:latin typeface="Arial" panose="020B0604020202020204" pitchFamily="34" charset="0"/>
              </a:rPr>
              <a:t>короновирусной</a:t>
            </a:r>
            <a:r>
              <a:rPr lang="ru-RU" dirty="0">
                <a:solidFill>
                  <a:srgbClr val="000000"/>
                </a:solidFill>
                <a:latin typeface="Arial" panose="020B0604020202020204" pitchFamily="34" charset="0"/>
              </a:rPr>
              <a:t> инфекции” д.м.н., профессор, заведующая терапевтическим отделением ГКБ № 15 им. О.А. Филатова (Москва) О.А. Байкова (</a:t>
            </a:r>
            <a:r>
              <a:rPr lang="ru-RU" dirty="0" err="1">
                <a:solidFill>
                  <a:srgbClr val="000000"/>
                </a:solidFill>
                <a:latin typeface="Arial" panose="020B0604020202020204" pitchFamily="34" charset="0"/>
              </a:rPr>
              <a:t>слайдшоу</a:t>
            </a:r>
            <a:r>
              <a:rPr lang="ru-RU" dirty="0">
                <a:solidFill>
                  <a:srgbClr val="000000"/>
                </a:solidFill>
                <a:latin typeface="Arial" panose="020B0604020202020204" pitchFamily="34" charset="0"/>
              </a:rPr>
              <a:t>).  </a:t>
            </a:r>
          </a:p>
          <a:p>
            <a:pPr fontAlgn="base">
              <a:buFont typeface="+mj-lt"/>
              <a:buAutoNum type="arabicPeriod"/>
            </a:pPr>
            <a:endParaRPr lang="ru-RU" dirty="0">
              <a:solidFill>
                <a:srgbClr val="000000"/>
              </a:solidFill>
              <a:latin typeface="Arial" panose="020B0604020202020204" pitchFamily="34" charset="0"/>
            </a:endParaRPr>
          </a:p>
          <a:p>
            <a:pPr fontAlgn="base">
              <a:buFont typeface="+mj-lt"/>
              <a:buAutoNum type="arabicPeriod"/>
            </a:pPr>
            <a:r>
              <a:rPr lang="ru-RU" dirty="0">
                <a:solidFill>
                  <a:srgbClr val="000000"/>
                </a:solidFill>
                <a:latin typeface="Arial" panose="020B0604020202020204" pitchFamily="34" charset="0"/>
              </a:rPr>
              <a:t>+ более 100 научных статей на </a:t>
            </a:r>
            <a:r>
              <a:rPr lang="en-US" dirty="0">
                <a:solidFill>
                  <a:srgbClr val="000000"/>
                </a:solidFill>
                <a:latin typeface="Arial" panose="020B0604020202020204" pitchFamily="34" charset="0"/>
              </a:rPr>
              <a:t>PubMed</a:t>
            </a:r>
            <a:r>
              <a:rPr lang="ru-RU" dirty="0">
                <a:solidFill>
                  <a:srgbClr val="000000"/>
                </a:solidFill>
                <a:latin typeface="Arial" panose="020B0604020202020204" pitchFamily="34" charset="0"/>
              </a:rPr>
              <a:t> </a:t>
            </a:r>
            <a:r>
              <a:rPr lang="ru-RU" dirty="0">
                <a:solidFill>
                  <a:srgbClr val="FF0000"/>
                </a:solidFill>
                <a:latin typeface="Arial" panose="020B0604020202020204" pitchFamily="34" charset="0"/>
              </a:rPr>
              <a:t>на англ. языке</a:t>
            </a:r>
            <a:r>
              <a:rPr lang="en-US" dirty="0">
                <a:solidFill>
                  <a:srgbClr val="000000"/>
                </a:solidFill>
                <a:latin typeface="Arial" panose="020B0604020202020204" pitchFamily="34" charset="0"/>
              </a:rPr>
              <a:t> (</a:t>
            </a:r>
            <a:r>
              <a:rPr lang="ru-RU" dirty="0" err="1">
                <a:solidFill>
                  <a:srgbClr val="000000"/>
                </a:solidFill>
                <a:latin typeface="Arial" panose="020B0604020202020204" pitchFamily="34" charset="0"/>
              </a:rPr>
              <a:t>Кокрановская</a:t>
            </a:r>
            <a:r>
              <a:rPr lang="ru-RU" dirty="0">
                <a:solidFill>
                  <a:srgbClr val="000000"/>
                </a:solidFill>
                <a:latin typeface="Arial" panose="020B0604020202020204" pitchFamily="34" charset="0"/>
              </a:rPr>
              <a:t> библиотека)</a:t>
            </a:r>
          </a:p>
          <a:p>
            <a:pPr lvl="1" fontAlgn="base">
              <a:buFont typeface="+mj-lt"/>
              <a:buAutoNum type="arabicPeriod"/>
            </a:pPr>
            <a:r>
              <a:rPr lang="ru-RU" dirty="0">
                <a:solidFill>
                  <a:srgbClr val="000000"/>
                </a:solidFill>
                <a:latin typeface="Arial" panose="020B0604020202020204" pitchFamily="34" charset="0"/>
              </a:rPr>
              <a:t>Специалисты ВОЗ</a:t>
            </a:r>
          </a:p>
          <a:p>
            <a:pPr lvl="1" fontAlgn="base">
              <a:buFont typeface="+mj-lt"/>
              <a:buAutoNum type="arabicPeriod"/>
            </a:pPr>
            <a:r>
              <a:rPr lang="ru-RU" dirty="0">
                <a:solidFill>
                  <a:srgbClr val="000000"/>
                </a:solidFill>
                <a:latin typeface="Arial" panose="020B0604020202020204" pitchFamily="34" charset="0"/>
              </a:rPr>
              <a:t>Китайские специалисты</a:t>
            </a:r>
          </a:p>
          <a:p>
            <a:pPr lvl="1" fontAlgn="base">
              <a:buFont typeface="+mj-lt"/>
              <a:buAutoNum type="arabicPeriod"/>
            </a:pPr>
            <a:r>
              <a:rPr lang="ru-RU" dirty="0">
                <a:solidFill>
                  <a:srgbClr val="000000"/>
                </a:solidFill>
                <a:latin typeface="Arial" panose="020B0604020202020204" pitchFamily="34" charset="0"/>
              </a:rPr>
              <a:t>Европейские специалисты</a:t>
            </a:r>
          </a:p>
          <a:p>
            <a:pPr lvl="1" fontAlgn="base">
              <a:buFont typeface="+mj-lt"/>
              <a:buAutoNum type="arabicPeriod"/>
            </a:pPr>
            <a:r>
              <a:rPr lang="ru-RU" dirty="0" err="1">
                <a:solidFill>
                  <a:srgbClr val="000000"/>
                </a:solidFill>
                <a:latin typeface="Arial" panose="020B0604020202020204" pitchFamily="34" charset="0"/>
              </a:rPr>
              <a:t>Америкапнские</a:t>
            </a:r>
            <a:r>
              <a:rPr lang="ru-RU" dirty="0">
                <a:solidFill>
                  <a:srgbClr val="000000"/>
                </a:solidFill>
                <a:latin typeface="Arial" panose="020B0604020202020204" pitchFamily="34" charset="0"/>
              </a:rPr>
              <a:t> специалисты</a:t>
            </a:r>
          </a:p>
        </p:txBody>
      </p:sp>
      <p:sp>
        <p:nvSpPr>
          <p:cNvPr id="4" name="Заголовок 1">
            <a:extLst>
              <a:ext uri="{FF2B5EF4-FFF2-40B4-BE49-F238E27FC236}">
                <a16:creationId xmlns:a16="http://schemas.microsoft.com/office/drawing/2014/main" id="{09B2A7A3-B6FA-4349-9F79-8B4246F3894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Источники доказательной информации</a:t>
            </a:r>
          </a:p>
        </p:txBody>
      </p:sp>
    </p:spTree>
    <p:extLst>
      <p:ext uri="{BB962C8B-B14F-4D97-AF65-F5344CB8AC3E}">
        <p14:creationId xmlns:p14="http://schemas.microsoft.com/office/powerpoint/2010/main" val="527270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Эпидемиология</a:t>
            </a:r>
          </a:p>
        </p:txBody>
      </p:sp>
      <p:sp>
        <p:nvSpPr>
          <p:cNvPr id="3" name="Объект 2">
            <a:extLst>
              <a:ext uri="{FF2B5EF4-FFF2-40B4-BE49-F238E27FC236}">
                <a16:creationId xmlns:a16="http://schemas.microsoft.com/office/drawing/2014/main" id="{046E2841-C7F2-42C3-9EED-CA0D9217B7EF}"/>
              </a:ext>
            </a:extLst>
          </p:cNvPr>
          <p:cNvSpPr>
            <a:spLocks noGrp="1"/>
          </p:cNvSpPr>
          <p:nvPr>
            <p:ph idx="1"/>
          </p:nvPr>
        </p:nvSpPr>
        <p:spPr>
          <a:xfrm>
            <a:off x="219636" y="1870699"/>
            <a:ext cx="5158294" cy="4351338"/>
          </a:xfrm>
        </p:spPr>
        <p:txBody>
          <a:bodyPr>
            <a:normAutofit/>
          </a:bodyPr>
          <a:lstStyle/>
          <a:p>
            <a:pPr marL="444500" indent="-444500">
              <a:buNone/>
            </a:pPr>
            <a:r>
              <a:rPr lang="ru-RU" dirty="0">
                <a:solidFill>
                  <a:srgbClr val="002060"/>
                </a:solidFill>
              </a:rPr>
              <a:t>11 марта 2020 – ВОЗ объявила пандемию новой </a:t>
            </a:r>
            <a:r>
              <a:rPr lang="ru-RU" dirty="0" err="1">
                <a:solidFill>
                  <a:srgbClr val="002060"/>
                </a:solidFill>
              </a:rPr>
              <a:t>коронавирусной</a:t>
            </a:r>
            <a:r>
              <a:rPr lang="ru-RU" dirty="0">
                <a:solidFill>
                  <a:srgbClr val="002060"/>
                </a:solidFill>
              </a:rPr>
              <a:t> инфекции. </a:t>
            </a:r>
            <a:br>
              <a:rPr lang="ru-RU" dirty="0">
                <a:solidFill>
                  <a:srgbClr val="002060"/>
                </a:solidFill>
              </a:rPr>
            </a:br>
            <a:endParaRPr lang="ru-RU" dirty="0">
              <a:solidFill>
                <a:srgbClr val="002060"/>
              </a:solidFill>
            </a:endParaRPr>
          </a:p>
          <a:p>
            <a:pPr marL="444500" indent="-444500">
              <a:buNone/>
            </a:pPr>
            <a:r>
              <a:rPr lang="ru-RU" dirty="0">
                <a:solidFill>
                  <a:srgbClr val="002060"/>
                </a:solidFill>
              </a:rPr>
              <a:t>Это политическое решение и оно не имеет эпидемиологического обоснования.</a:t>
            </a:r>
          </a:p>
          <a:p>
            <a:pPr marL="0" indent="0">
              <a:buNone/>
            </a:pPr>
            <a:endParaRPr lang="ru-RU" dirty="0">
              <a:solidFill>
                <a:srgbClr val="002060"/>
              </a:solidFill>
            </a:endParaRPr>
          </a:p>
        </p:txBody>
      </p:sp>
      <p:sp>
        <p:nvSpPr>
          <p:cNvPr id="4" name="Прямоугольник 3">
            <a:extLst>
              <a:ext uri="{FF2B5EF4-FFF2-40B4-BE49-F238E27FC236}">
                <a16:creationId xmlns:a16="http://schemas.microsoft.com/office/drawing/2014/main" id="{3B4650B5-67C7-4A64-9C52-7E5241232EB2}"/>
              </a:ext>
            </a:extLst>
          </p:cNvPr>
          <p:cNvSpPr/>
          <p:nvPr/>
        </p:nvSpPr>
        <p:spPr>
          <a:xfrm>
            <a:off x="0"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5" name="Рисунок 4">
            <a:extLst>
              <a:ext uri="{FF2B5EF4-FFF2-40B4-BE49-F238E27FC236}">
                <a16:creationId xmlns:a16="http://schemas.microsoft.com/office/drawing/2014/main" id="{64AF148F-536A-4703-BF1F-45ACAAA9D4E1}"/>
              </a:ext>
            </a:extLst>
          </p:cNvPr>
          <p:cNvPicPr>
            <a:picLocks noChangeAspect="1"/>
          </p:cNvPicPr>
          <p:nvPr/>
        </p:nvPicPr>
        <p:blipFill>
          <a:blip r:embed="rId3"/>
          <a:stretch>
            <a:fillRect/>
          </a:stretch>
        </p:blipFill>
        <p:spPr>
          <a:xfrm>
            <a:off x="5377930" y="730092"/>
            <a:ext cx="6594434" cy="4866674"/>
          </a:xfrm>
          <a:prstGeom prst="rect">
            <a:avLst/>
          </a:prstGeom>
        </p:spPr>
      </p:pic>
      <p:sp>
        <p:nvSpPr>
          <p:cNvPr id="7" name="Прямоугольник 6">
            <a:extLst>
              <a:ext uri="{FF2B5EF4-FFF2-40B4-BE49-F238E27FC236}">
                <a16:creationId xmlns:a16="http://schemas.microsoft.com/office/drawing/2014/main" id="{476BDC01-5308-44DD-B607-DBD93758BDD8}"/>
              </a:ext>
            </a:extLst>
          </p:cNvPr>
          <p:cNvSpPr/>
          <p:nvPr/>
        </p:nvSpPr>
        <p:spPr>
          <a:xfrm>
            <a:off x="9912185" y="6402048"/>
            <a:ext cx="2060179" cy="369332"/>
          </a:xfrm>
          <a:prstGeom prst="rect">
            <a:avLst/>
          </a:prstGeom>
        </p:spPr>
        <p:txBody>
          <a:bodyPr wrap="none">
            <a:spAutoFit/>
          </a:bodyPr>
          <a:lstStyle/>
          <a:p>
            <a:r>
              <a:rPr lang="ru-RU" b="1" dirty="0">
                <a:solidFill>
                  <a:srgbClr val="002060"/>
                </a:solidFill>
              </a:rPr>
              <a:t>ММСП-2005 (2007)</a:t>
            </a:r>
            <a:endParaRPr lang="ru-RU" dirty="0"/>
          </a:p>
        </p:txBody>
      </p:sp>
    </p:spTree>
    <p:extLst>
      <p:ext uri="{BB962C8B-B14F-4D97-AF65-F5344CB8AC3E}">
        <p14:creationId xmlns:p14="http://schemas.microsoft.com/office/powerpoint/2010/main" val="3130040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B407F26-91DA-4504-90BA-38CA0CBD96C2}"/>
              </a:ext>
            </a:extLst>
          </p:cNvPr>
          <p:cNvPicPr>
            <a:picLocks noChangeAspect="1"/>
          </p:cNvPicPr>
          <p:nvPr/>
        </p:nvPicPr>
        <p:blipFill>
          <a:blip r:embed="rId3"/>
          <a:stretch>
            <a:fillRect/>
          </a:stretch>
        </p:blipFill>
        <p:spPr>
          <a:xfrm>
            <a:off x="409575" y="1309687"/>
            <a:ext cx="5686425" cy="4238625"/>
          </a:xfrm>
          <a:prstGeom prst="rect">
            <a:avLst/>
          </a:prstGeom>
        </p:spPr>
      </p:pic>
      <p:pic>
        <p:nvPicPr>
          <p:cNvPr id="6" name="Рисунок 5">
            <a:extLst>
              <a:ext uri="{FF2B5EF4-FFF2-40B4-BE49-F238E27FC236}">
                <a16:creationId xmlns:a16="http://schemas.microsoft.com/office/drawing/2014/main" id="{5382A799-2692-481C-8977-B56CCD19DC12}"/>
              </a:ext>
            </a:extLst>
          </p:cNvPr>
          <p:cNvPicPr>
            <a:picLocks noChangeAspect="1"/>
          </p:cNvPicPr>
          <p:nvPr/>
        </p:nvPicPr>
        <p:blipFill>
          <a:blip r:embed="rId4"/>
          <a:stretch>
            <a:fillRect/>
          </a:stretch>
        </p:blipFill>
        <p:spPr>
          <a:xfrm>
            <a:off x="6318436" y="596153"/>
            <a:ext cx="5591175" cy="4267200"/>
          </a:xfrm>
          <a:prstGeom prst="rect">
            <a:avLst/>
          </a:prstGeom>
        </p:spPr>
      </p:pic>
      <p:sp>
        <p:nvSpPr>
          <p:cNvPr id="10" name="Прямоугольник 9">
            <a:extLst>
              <a:ext uri="{FF2B5EF4-FFF2-40B4-BE49-F238E27FC236}">
                <a16:creationId xmlns:a16="http://schemas.microsoft.com/office/drawing/2014/main" id="{5BAEF1D1-89D2-4FC5-843A-DBB5044CA2DC}"/>
              </a:ext>
            </a:extLst>
          </p:cNvPr>
          <p:cNvSpPr/>
          <p:nvPr/>
        </p:nvSpPr>
        <p:spPr>
          <a:xfrm>
            <a:off x="48413" y="6399772"/>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pic>
        <p:nvPicPr>
          <p:cNvPr id="7" name="Рисунок 6">
            <a:extLst>
              <a:ext uri="{FF2B5EF4-FFF2-40B4-BE49-F238E27FC236}">
                <a16:creationId xmlns:a16="http://schemas.microsoft.com/office/drawing/2014/main" id="{FA9C9CEB-EB47-4354-AAC1-37D791B3B854}"/>
              </a:ext>
            </a:extLst>
          </p:cNvPr>
          <p:cNvPicPr>
            <a:picLocks noChangeAspect="1"/>
          </p:cNvPicPr>
          <p:nvPr/>
        </p:nvPicPr>
        <p:blipFill>
          <a:blip r:embed="rId5"/>
          <a:stretch>
            <a:fillRect/>
          </a:stretch>
        </p:blipFill>
        <p:spPr>
          <a:xfrm>
            <a:off x="6642847" y="3500473"/>
            <a:ext cx="4854388" cy="3128927"/>
          </a:xfrm>
          <a:prstGeom prst="rect">
            <a:avLst/>
          </a:prstGeom>
        </p:spPr>
      </p:pic>
    </p:spTree>
    <p:extLst>
      <p:ext uri="{BB962C8B-B14F-4D97-AF65-F5344CB8AC3E}">
        <p14:creationId xmlns:p14="http://schemas.microsoft.com/office/powerpoint/2010/main" val="402652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D29BA447-38A3-4369-B0F3-4EF0F29C35DC}"/>
              </a:ext>
            </a:extLst>
          </p:cNvPr>
          <p:cNvSpPr txBox="1">
            <a:spLocks noChangeArrowheads="1"/>
          </p:cNvSpPr>
          <p:nvPr/>
        </p:nvSpPr>
        <p:spPr bwMode="auto">
          <a:xfrm>
            <a:off x="1524000" y="229382"/>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chemeClr val="accent2"/>
                </a:solidFill>
              </a:rPr>
              <a:t>Механизм передачи</a:t>
            </a:r>
            <a:endParaRPr lang="ru-RU" altLang="ru-RU" sz="900" b="1" dirty="0">
              <a:solidFill>
                <a:schemeClr val="accent2"/>
              </a:solidFill>
            </a:endParaRPr>
          </a:p>
        </p:txBody>
      </p:sp>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spTree>
    <p:extLst>
      <p:ext uri="{BB962C8B-B14F-4D97-AF65-F5344CB8AC3E}">
        <p14:creationId xmlns:p14="http://schemas.microsoft.com/office/powerpoint/2010/main" val="3080874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D29BA447-38A3-4369-B0F3-4EF0F29C35DC}"/>
              </a:ext>
            </a:extLst>
          </p:cNvPr>
          <p:cNvSpPr txBox="1">
            <a:spLocks noChangeArrowheads="1"/>
          </p:cNvSpPr>
          <p:nvPr/>
        </p:nvSpPr>
        <p:spPr bwMode="auto">
          <a:xfrm>
            <a:off x="1524000" y="229382"/>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chemeClr val="accent2"/>
                </a:solidFill>
              </a:rPr>
              <a:t>Механизм передачи</a:t>
            </a:r>
            <a:endParaRPr lang="ru-RU" altLang="ru-RU" sz="900" b="1" dirty="0">
              <a:solidFill>
                <a:schemeClr val="accent2"/>
              </a:solidFill>
            </a:endParaRPr>
          </a:p>
        </p:txBody>
      </p:sp>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132103" name="Text Box 7">
            <a:extLst>
              <a:ext uri="{FF2B5EF4-FFF2-40B4-BE49-F238E27FC236}">
                <a16:creationId xmlns:a16="http://schemas.microsoft.com/office/drawing/2014/main" id="{DB4F27BA-7041-422D-8178-6A68F8A32C52}"/>
              </a:ext>
            </a:extLst>
          </p:cNvPr>
          <p:cNvSpPr txBox="1">
            <a:spLocks noChangeArrowheads="1"/>
          </p:cNvSpPr>
          <p:nvPr/>
        </p:nvSpPr>
        <p:spPr bwMode="auto">
          <a:xfrm>
            <a:off x="5735639" y="188914"/>
            <a:ext cx="58324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rgbClr val="FF0000"/>
                </a:solidFill>
              </a:rPr>
              <a:t>аэрогенный </a:t>
            </a:r>
            <a:r>
              <a:rPr lang="ru-RU" altLang="ru-RU" sz="2000" b="1" dirty="0">
                <a:solidFill>
                  <a:srgbClr val="FF0000"/>
                </a:solidFill>
              </a:rPr>
              <a:t>(аспирационный)</a:t>
            </a:r>
            <a:endParaRPr lang="ru-RU" altLang="ru-RU" sz="600" b="1" dirty="0">
              <a:solidFill>
                <a:srgbClr val="FF0000"/>
              </a:solidFill>
            </a:endParaRP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pic>
        <p:nvPicPr>
          <p:cNvPr id="4" name="Рисунок 3">
            <a:extLst>
              <a:ext uri="{FF2B5EF4-FFF2-40B4-BE49-F238E27FC236}">
                <a16:creationId xmlns:a16="http://schemas.microsoft.com/office/drawing/2014/main" id="{59232A52-9911-470E-A152-9BAC81262625}"/>
              </a:ext>
            </a:extLst>
          </p:cNvPr>
          <p:cNvPicPr>
            <a:picLocks noChangeAspect="1"/>
          </p:cNvPicPr>
          <p:nvPr/>
        </p:nvPicPr>
        <p:blipFill>
          <a:blip r:embed="rId4"/>
          <a:stretch>
            <a:fillRect/>
          </a:stretch>
        </p:blipFill>
        <p:spPr>
          <a:xfrm>
            <a:off x="1583842" y="3713919"/>
            <a:ext cx="3327883" cy="2447353"/>
          </a:xfrm>
          <a:prstGeom prst="rect">
            <a:avLst/>
          </a:prstGeom>
        </p:spPr>
      </p:pic>
      <p:sp>
        <p:nvSpPr>
          <p:cNvPr id="15" name="Прямоугольник 14">
            <a:extLst>
              <a:ext uri="{FF2B5EF4-FFF2-40B4-BE49-F238E27FC236}">
                <a16:creationId xmlns:a16="http://schemas.microsoft.com/office/drawing/2014/main" id="{B78B57C0-93F3-490B-ADDF-E8867791E679}"/>
              </a:ext>
            </a:extLst>
          </p:cNvPr>
          <p:cNvSpPr/>
          <p:nvPr/>
        </p:nvSpPr>
        <p:spPr>
          <a:xfrm>
            <a:off x="74426" y="6161254"/>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вер.5 (02.04.2020)</a:t>
            </a:r>
            <a:endParaRPr lang="ru-RU" dirty="0"/>
          </a:p>
        </p:txBody>
      </p:sp>
    </p:spTree>
    <p:extLst>
      <p:ext uri="{BB962C8B-B14F-4D97-AF65-F5344CB8AC3E}">
        <p14:creationId xmlns:p14="http://schemas.microsoft.com/office/powerpoint/2010/main" val="789294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D29BA447-38A3-4369-B0F3-4EF0F29C35DC}"/>
              </a:ext>
            </a:extLst>
          </p:cNvPr>
          <p:cNvSpPr txBox="1">
            <a:spLocks noChangeArrowheads="1"/>
          </p:cNvSpPr>
          <p:nvPr/>
        </p:nvSpPr>
        <p:spPr bwMode="auto">
          <a:xfrm>
            <a:off x="1524000" y="229382"/>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chemeClr val="accent2"/>
                </a:solidFill>
              </a:rPr>
              <a:t>Механизм передачи</a:t>
            </a:r>
            <a:endParaRPr lang="ru-RU" altLang="ru-RU" sz="900" b="1" dirty="0">
              <a:solidFill>
                <a:schemeClr val="accent2"/>
              </a:solidFill>
            </a:endParaRPr>
          </a:p>
        </p:txBody>
      </p:sp>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132103" name="Text Box 7">
            <a:extLst>
              <a:ext uri="{FF2B5EF4-FFF2-40B4-BE49-F238E27FC236}">
                <a16:creationId xmlns:a16="http://schemas.microsoft.com/office/drawing/2014/main" id="{DB4F27BA-7041-422D-8178-6A68F8A32C52}"/>
              </a:ext>
            </a:extLst>
          </p:cNvPr>
          <p:cNvSpPr txBox="1">
            <a:spLocks noChangeArrowheads="1"/>
          </p:cNvSpPr>
          <p:nvPr/>
        </p:nvSpPr>
        <p:spPr bwMode="auto">
          <a:xfrm>
            <a:off x="5735639" y="188914"/>
            <a:ext cx="58324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rgbClr val="FF0000"/>
                </a:solidFill>
              </a:rPr>
              <a:t>аэрогенный </a:t>
            </a:r>
            <a:r>
              <a:rPr lang="ru-RU" altLang="ru-RU" sz="2000" b="1" dirty="0">
                <a:solidFill>
                  <a:srgbClr val="FF0000"/>
                </a:solidFill>
              </a:rPr>
              <a:t>(аспирационный)</a:t>
            </a:r>
            <a:endParaRPr lang="ru-RU" altLang="ru-RU" sz="600" b="1" dirty="0">
              <a:solidFill>
                <a:srgbClr val="FF0000"/>
              </a:solidFill>
            </a:endParaRP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sp>
        <p:nvSpPr>
          <p:cNvPr id="15" name="Прямоугольник 14">
            <a:extLst>
              <a:ext uri="{FF2B5EF4-FFF2-40B4-BE49-F238E27FC236}">
                <a16:creationId xmlns:a16="http://schemas.microsoft.com/office/drawing/2014/main" id="{B78B57C0-93F3-490B-ADDF-E8867791E679}"/>
              </a:ext>
            </a:extLst>
          </p:cNvPr>
          <p:cNvSpPr/>
          <p:nvPr/>
        </p:nvSpPr>
        <p:spPr>
          <a:xfrm>
            <a:off x="74426" y="6161254"/>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вер.5 (02.04.2020)</a:t>
            </a:r>
            <a:endParaRPr lang="ru-RU" dirty="0"/>
          </a:p>
        </p:txBody>
      </p:sp>
      <p:sp>
        <p:nvSpPr>
          <p:cNvPr id="9" name="TextBox 8">
            <a:extLst>
              <a:ext uri="{FF2B5EF4-FFF2-40B4-BE49-F238E27FC236}">
                <a16:creationId xmlns:a16="http://schemas.microsoft.com/office/drawing/2014/main" id="{C19B1486-AC40-4788-8939-B269AC1CBAB1}"/>
              </a:ext>
            </a:extLst>
          </p:cNvPr>
          <p:cNvSpPr txBox="1"/>
          <p:nvPr/>
        </p:nvSpPr>
        <p:spPr>
          <a:xfrm>
            <a:off x="5735639" y="4624769"/>
            <a:ext cx="5969549" cy="1200329"/>
          </a:xfrm>
          <a:prstGeom prst="rect">
            <a:avLst/>
          </a:prstGeom>
          <a:noFill/>
        </p:spPr>
        <p:txBody>
          <a:bodyPr wrap="square" rtlCol="0">
            <a:spAutoFit/>
          </a:bodyPr>
          <a:lstStyle/>
          <a:p>
            <a:pPr marL="285750" indent="-285750">
              <a:buFont typeface="Arial" panose="020B0604020202020204" pitchFamily="34" charset="0"/>
              <a:buChar char="•"/>
            </a:pPr>
            <a:r>
              <a:rPr lang="ru-RU" b="1" dirty="0"/>
              <a:t>Капельно-контактный путь (Щелканов М.Ю.)</a:t>
            </a:r>
          </a:p>
          <a:p>
            <a:pPr marL="285750" indent="-285750">
              <a:buFont typeface="Arial" panose="020B0604020202020204" pitchFamily="34" charset="0"/>
              <a:buChar char="•"/>
            </a:pPr>
            <a:r>
              <a:rPr lang="ru-RU" b="1" dirty="0"/>
              <a:t>Контактно-бытовой (фекально-оральный механизм передачи)</a:t>
            </a:r>
          </a:p>
          <a:p>
            <a:endParaRPr lang="ru-RU" b="1" dirty="0"/>
          </a:p>
        </p:txBody>
      </p:sp>
      <p:pic>
        <p:nvPicPr>
          <p:cNvPr id="16" name="Рисунок 15">
            <a:extLst>
              <a:ext uri="{FF2B5EF4-FFF2-40B4-BE49-F238E27FC236}">
                <a16:creationId xmlns:a16="http://schemas.microsoft.com/office/drawing/2014/main" id="{34ADDA90-F6F8-47C6-90C2-0B81B98DAF3B}"/>
              </a:ext>
            </a:extLst>
          </p:cNvPr>
          <p:cNvPicPr>
            <a:picLocks noChangeAspect="1"/>
          </p:cNvPicPr>
          <p:nvPr/>
        </p:nvPicPr>
        <p:blipFill>
          <a:blip r:embed="rId4"/>
          <a:stretch>
            <a:fillRect/>
          </a:stretch>
        </p:blipFill>
        <p:spPr>
          <a:xfrm>
            <a:off x="1583842" y="3713919"/>
            <a:ext cx="3327883" cy="2447353"/>
          </a:xfrm>
          <a:prstGeom prst="rect">
            <a:avLst/>
          </a:prstGeom>
        </p:spPr>
      </p:pic>
      <p:cxnSp>
        <p:nvCxnSpPr>
          <p:cNvPr id="6" name="Прямая со стрелкой 5">
            <a:extLst>
              <a:ext uri="{FF2B5EF4-FFF2-40B4-BE49-F238E27FC236}">
                <a16:creationId xmlns:a16="http://schemas.microsoft.com/office/drawing/2014/main" id="{033D586E-EE52-42C5-8282-64C8569AAEC6}"/>
              </a:ext>
            </a:extLst>
          </p:cNvPr>
          <p:cNvCxnSpPr>
            <a:cxnSpLocks/>
          </p:cNvCxnSpPr>
          <p:nvPr/>
        </p:nvCxnSpPr>
        <p:spPr>
          <a:xfrm>
            <a:off x="3834748" y="4697936"/>
            <a:ext cx="1701983" cy="66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623D16C6-FC95-4421-A649-234EBB8A0D37}"/>
              </a:ext>
            </a:extLst>
          </p:cNvPr>
          <p:cNvCxnSpPr>
            <a:cxnSpLocks/>
          </p:cNvCxnSpPr>
          <p:nvPr/>
        </p:nvCxnSpPr>
        <p:spPr>
          <a:xfrm>
            <a:off x="3344860" y="4958284"/>
            <a:ext cx="2191871" cy="77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583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D29BA447-38A3-4369-B0F3-4EF0F29C35DC}"/>
              </a:ext>
            </a:extLst>
          </p:cNvPr>
          <p:cNvSpPr txBox="1">
            <a:spLocks noChangeArrowheads="1"/>
          </p:cNvSpPr>
          <p:nvPr/>
        </p:nvSpPr>
        <p:spPr bwMode="auto">
          <a:xfrm>
            <a:off x="1524000" y="229382"/>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chemeClr val="accent2"/>
                </a:solidFill>
              </a:rPr>
              <a:t>Механизм передачи</a:t>
            </a:r>
            <a:endParaRPr lang="ru-RU" altLang="ru-RU" sz="900" b="1" dirty="0">
              <a:solidFill>
                <a:schemeClr val="accent2"/>
              </a:solidFill>
            </a:endParaRPr>
          </a:p>
        </p:txBody>
      </p:sp>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132103" name="Text Box 7">
            <a:extLst>
              <a:ext uri="{FF2B5EF4-FFF2-40B4-BE49-F238E27FC236}">
                <a16:creationId xmlns:a16="http://schemas.microsoft.com/office/drawing/2014/main" id="{DB4F27BA-7041-422D-8178-6A68F8A32C52}"/>
              </a:ext>
            </a:extLst>
          </p:cNvPr>
          <p:cNvSpPr txBox="1">
            <a:spLocks noChangeArrowheads="1"/>
          </p:cNvSpPr>
          <p:nvPr/>
        </p:nvSpPr>
        <p:spPr bwMode="auto">
          <a:xfrm>
            <a:off x="5735639" y="188914"/>
            <a:ext cx="58324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rgbClr val="FF0000"/>
                </a:solidFill>
              </a:rPr>
              <a:t>аэрогенный </a:t>
            </a:r>
            <a:r>
              <a:rPr lang="ru-RU" altLang="ru-RU" sz="2000" b="1" dirty="0">
                <a:solidFill>
                  <a:srgbClr val="FF0000"/>
                </a:solidFill>
              </a:rPr>
              <a:t>(аспирационный)</a:t>
            </a:r>
            <a:endParaRPr lang="ru-RU" altLang="ru-RU" sz="600" b="1" dirty="0">
              <a:solidFill>
                <a:srgbClr val="FF0000"/>
              </a:solidFill>
            </a:endParaRP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sp>
        <p:nvSpPr>
          <p:cNvPr id="15" name="Прямоугольник 14">
            <a:extLst>
              <a:ext uri="{FF2B5EF4-FFF2-40B4-BE49-F238E27FC236}">
                <a16:creationId xmlns:a16="http://schemas.microsoft.com/office/drawing/2014/main" id="{B78B57C0-93F3-490B-ADDF-E8867791E679}"/>
              </a:ext>
            </a:extLst>
          </p:cNvPr>
          <p:cNvSpPr/>
          <p:nvPr/>
        </p:nvSpPr>
        <p:spPr>
          <a:xfrm>
            <a:off x="74426" y="6161254"/>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вер.5 (02.04.2020)</a:t>
            </a:r>
            <a:endParaRPr lang="ru-RU" dirty="0"/>
          </a:p>
        </p:txBody>
      </p:sp>
      <p:sp>
        <p:nvSpPr>
          <p:cNvPr id="3" name="Прямоугольник 2">
            <a:extLst>
              <a:ext uri="{FF2B5EF4-FFF2-40B4-BE49-F238E27FC236}">
                <a16:creationId xmlns:a16="http://schemas.microsoft.com/office/drawing/2014/main" id="{21C78090-0525-4D18-BE95-6FA126255E69}"/>
              </a:ext>
            </a:extLst>
          </p:cNvPr>
          <p:cNvSpPr/>
          <p:nvPr/>
        </p:nvSpPr>
        <p:spPr>
          <a:xfrm>
            <a:off x="5735638" y="4587951"/>
            <a:ext cx="6423746" cy="1569660"/>
          </a:xfrm>
          <a:prstGeom prst="rect">
            <a:avLst/>
          </a:prstGeom>
        </p:spPr>
        <p:txBody>
          <a:bodyPr wrap="none">
            <a:spAutoFit/>
          </a:bodyPr>
          <a:lstStyle/>
          <a:p>
            <a:pPr marL="285750" indent="-285750">
              <a:buFont typeface="Arial" panose="020B0604020202020204" pitchFamily="34" charset="0"/>
              <a:buChar char="•"/>
            </a:pPr>
            <a:r>
              <a:rPr lang="ru-RU" sz="2400" dirty="0">
                <a:solidFill>
                  <a:srgbClr val="002060"/>
                </a:solidFill>
              </a:rPr>
              <a:t>Восприимчивость всеобщая</a:t>
            </a:r>
          </a:p>
          <a:p>
            <a:pPr marL="742950" lvl="1" indent="-285750">
              <a:buFont typeface="Arial" panose="020B0604020202020204" pitchFamily="34" charset="0"/>
              <a:buChar char="•"/>
            </a:pPr>
            <a:r>
              <a:rPr lang="ru-RU" sz="2400" dirty="0">
                <a:solidFill>
                  <a:srgbClr val="002060"/>
                </a:solidFill>
              </a:rPr>
              <a:t>ВХОДНЫЕ ВОРОТА</a:t>
            </a:r>
          </a:p>
          <a:p>
            <a:pPr marL="1200150" lvl="2" indent="-285750">
              <a:buFont typeface="Arial" panose="020B0604020202020204" pitchFamily="34" charset="0"/>
              <a:buChar char="•"/>
            </a:pPr>
            <a:r>
              <a:rPr lang="ru-RU" sz="2400" dirty="0">
                <a:solidFill>
                  <a:srgbClr val="002060"/>
                </a:solidFill>
              </a:rPr>
              <a:t>эпителий верхних дыхательных путей;</a:t>
            </a:r>
          </a:p>
          <a:p>
            <a:pPr marL="1200150" lvl="2" indent="-285750">
              <a:buFont typeface="Arial" panose="020B0604020202020204" pitchFamily="34" charset="0"/>
              <a:buChar char="•"/>
            </a:pPr>
            <a:r>
              <a:rPr lang="ru-RU" sz="2400" dirty="0" err="1">
                <a:solidFill>
                  <a:srgbClr val="002060"/>
                </a:solidFill>
              </a:rPr>
              <a:t>эпителиоциты</a:t>
            </a:r>
            <a:r>
              <a:rPr lang="ru-RU" sz="2400" dirty="0">
                <a:solidFill>
                  <a:srgbClr val="002060"/>
                </a:solidFill>
              </a:rPr>
              <a:t> желудка и кишечника</a:t>
            </a:r>
          </a:p>
        </p:txBody>
      </p:sp>
      <p:pic>
        <p:nvPicPr>
          <p:cNvPr id="17" name="Рисунок 16">
            <a:extLst>
              <a:ext uri="{FF2B5EF4-FFF2-40B4-BE49-F238E27FC236}">
                <a16:creationId xmlns:a16="http://schemas.microsoft.com/office/drawing/2014/main" id="{D0C1EFF8-89D1-4912-A0E2-E0B102B9582A}"/>
              </a:ext>
            </a:extLst>
          </p:cNvPr>
          <p:cNvPicPr>
            <a:picLocks noChangeAspect="1"/>
          </p:cNvPicPr>
          <p:nvPr/>
        </p:nvPicPr>
        <p:blipFill>
          <a:blip r:embed="rId4"/>
          <a:stretch>
            <a:fillRect/>
          </a:stretch>
        </p:blipFill>
        <p:spPr>
          <a:xfrm>
            <a:off x="262801" y="3733451"/>
            <a:ext cx="5078273" cy="1018942"/>
          </a:xfrm>
          <a:prstGeom prst="rect">
            <a:avLst/>
          </a:prstGeom>
        </p:spPr>
      </p:pic>
    </p:spTree>
    <p:extLst>
      <p:ext uri="{BB962C8B-B14F-4D97-AF65-F5344CB8AC3E}">
        <p14:creationId xmlns:p14="http://schemas.microsoft.com/office/powerpoint/2010/main" val="4184411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a:extLst>
              <a:ext uri="{FF2B5EF4-FFF2-40B4-BE49-F238E27FC236}">
                <a16:creationId xmlns:a16="http://schemas.microsoft.com/office/drawing/2014/main" id="{53238087-7393-4F49-95C4-00302CC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657225"/>
            <a:ext cx="36718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a:extLst>
              <a:ext uri="{FF2B5EF4-FFF2-40B4-BE49-F238E27FC236}">
                <a16:creationId xmlns:a16="http://schemas.microsoft.com/office/drawing/2014/main" id="{D29BA447-38A3-4369-B0F3-4EF0F29C35DC}"/>
              </a:ext>
            </a:extLst>
          </p:cNvPr>
          <p:cNvSpPr txBox="1">
            <a:spLocks noChangeArrowheads="1"/>
          </p:cNvSpPr>
          <p:nvPr/>
        </p:nvSpPr>
        <p:spPr bwMode="auto">
          <a:xfrm>
            <a:off x="1524000" y="229382"/>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chemeClr val="accent2"/>
                </a:solidFill>
              </a:rPr>
              <a:t>Механизм передачи</a:t>
            </a:r>
            <a:endParaRPr lang="ru-RU" altLang="ru-RU" sz="900" b="1" dirty="0">
              <a:solidFill>
                <a:schemeClr val="accent2"/>
              </a:solidFill>
            </a:endParaRPr>
          </a:p>
        </p:txBody>
      </p:sp>
      <p:sp>
        <p:nvSpPr>
          <p:cNvPr id="13316" name="Text Box 4">
            <a:extLst>
              <a:ext uri="{FF2B5EF4-FFF2-40B4-BE49-F238E27FC236}">
                <a16:creationId xmlns:a16="http://schemas.microsoft.com/office/drawing/2014/main" id="{FE583C25-9280-48A4-B605-A4BF359245C7}"/>
              </a:ext>
            </a:extLst>
          </p:cNvPr>
          <p:cNvSpPr txBox="1">
            <a:spLocks noChangeArrowheads="1"/>
          </p:cNvSpPr>
          <p:nvPr/>
        </p:nvSpPr>
        <p:spPr bwMode="auto">
          <a:xfrm>
            <a:off x="6651625" y="3665538"/>
            <a:ext cx="31559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a:t>Б</a:t>
            </a:r>
            <a:r>
              <a:rPr lang="ru-RU" altLang="ru-RU" sz="1800"/>
              <a:t>-восприимчивый организм</a:t>
            </a:r>
          </a:p>
        </p:txBody>
      </p:sp>
      <p:sp>
        <p:nvSpPr>
          <p:cNvPr id="13317" name="Text Box 5">
            <a:extLst>
              <a:ext uri="{FF2B5EF4-FFF2-40B4-BE49-F238E27FC236}">
                <a16:creationId xmlns:a16="http://schemas.microsoft.com/office/drawing/2014/main" id="{3FB030DE-4E0B-4261-ACD6-E34137957209}"/>
              </a:ext>
            </a:extLst>
          </p:cNvPr>
          <p:cNvSpPr txBox="1">
            <a:spLocks noChangeArrowheads="1"/>
          </p:cNvSpPr>
          <p:nvPr/>
        </p:nvSpPr>
        <p:spPr bwMode="auto">
          <a:xfrm>
            <a:off x="2424113" y="3644901"/>
            <a:ext cx="24876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b="1"/>
              <a:t>А</a:t>
            </a:r>
            <a:r>
              <a:rPr lang="ru-RU" altLang="ru-RU" sz="1800"/>
              <a:t>-источник инфекции</a:t>
            </a:r>
          </a:p>
        </p:txBody>
      </p:sp>
      <p:sp>
        <p:nvSpPr>
          <p:cNvPr id="132103" name="Text Box 7">
            <a:extLst>
              <a:ext uri="{FF2B5EF4-FFF2-40B4-BE49-F238E27FC236}">
                <a16:creationId xmlns:a16="http://schemas.microsoft.com/office/drawing/2014/main" id="{DB4F27BA-7041-422D-8178-6A68F8A32C52}"/>
              </a:ext>
            </a:extLst>
          </p:cNvPr>
          <p:cNvSpPr txBox="1">
            <a:spLocks noChangeArrowheads="1"/>
          </p:cNvSpPr>
          <p:nvPr/>
        </p:nvSpPr>
        <p:spPr bwMode="auto">
          <a:xfrm>
            <a:off x="5735639" y="188914"/>
            <a:ext cx="583247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ru-RU" altLang="ru-RU" b="1" dirty="0">
                <a:solidFill>
                  <a:srgbClr val="FF0000"/>
                </a:solidFill>
              </a:rPr>
              <a:t>аэрогенный </a:t>
            </a:r>
            <a:r>
              <a:rPr lang="ru-RU" altLang="ru-RU" sz="2000" b="1" dirty="0">
                <a:solidFill>
                  <a:srgbClr val="FF0000"/>
                </a:solidFill>
              </a:rPr>
              <a:t>(аспирационный)</a:t>
            </a:r>
            <a:endParaRPr lang="ru-RU" altLang="ru-RU" sz="600" b="1" dirty="0">
              <a:solidFill>
                <a:srgbClr val="FF0000"/>
              </a:solidFill>
            </a:endParaRPr>
          </a:p>
        </p:txBody>
      </p:sp>
      <p:sp>
        <p:nvSpPr>
          <p:cNvPr id="2" name="Овал 1">
            <a:extLst>
              <a:ext uri="{FF2B5EF4-FFF2-40B4-BE49-F238E27FC236}">
                <a16:creationId xmlns:a16="http://schemas.microsoft.com/office/drawing/2014/main" id="{2940826C-58FF-45B8-9BAD-13B323EF98CF}"/>
              </a:ext>
            </a:extLst>
          </p:cNvPr>
          <p:cNvSpPr/>
          <p:nvPr/>
        </p:nvSpPr>
        <p:spPr>
          <a:xfrm>
            <a:off x="2218765" y="201705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1</a:t>
            </a:r>
          </a:p>
        </p:txBody>
      </p:sp>
      <p:sp>
        <p:nvSpPr>
          <p:cNvPr id="10" name="Овал 9">
            <a:extLst>
              <a:ext uri="{FF2B5EF4-FFF2-40B4-BE49-F238E27FC236}">
                <a16:creationId xmlns:a16="http://schemas.microsoft.com/office/drawing/2014/main" id="{6B23120C-A5A5-4B33-A168-E699AE579F6B}"/>
              </a:ext>
            </a:extLst>
          </p:cNvPr>
          <p:cNvSpPr/>
          <p:nvPr/>
        </p:nvSpPr>
        <p:spPr>
          <a:xfrm>
            <a:off x="5029668" y="1419039"/>
            <a:ext cx="1411941" cy="1196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5400" dirty="0"/>
              <a:t>2</a:t>
            </a:r>
          </a:p>
        </p:txBody>
      </p:sp>
      <p:sp>
        <p:nvSpPr>
          <p:cNvPr id="11" name="Овал 10">
            <a:extLst>
              <a:ext uri="{FF2B5EF4-FFF2-40B4-BE49-F238E27FC236}">
                <a16:creationId xmlns:a16="http://schemas.microsoft.com/office/drawing/2014/main" id="{62A9E440-0170-41DE-8070-3C32230352BE}"/>
              </a:ext>
            </a:extLst>
          </p:cNvPr>
          <p:cNvSpPr/>
          <p:nvPr/>
        </p:nvSpPr>
        <p:spPr>
          <a:xfrm>
            <a:off x="7797940" y="1951505"/>
            <a:ext cx="1411941" cy="1196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a:t>3</a:t>
            </a:r>
          </a:p>
        </p:txBody>
      </p:sp>
      <p:sp>
        <p:nvSpPr>
          <p:cNvPr id="12" name="Прямоугольник 11">
            <a:extLst>
              <a:ext uri="{FF2B5EF4-FFF2-40B4-BE49-F238E27FC236}">
                <a16:creationId xmlns:a16="http://schemas.microsoft.com/office/drawing/2014/main" id="{FD5E37B1-90E1-4E34-897A-2539EBE2CAED}"/>
              </a:ext>
            </a:extLst>
          </p:cNvPr>
          <p:cNvSpPr/>
          <p:nvPr/>
        </p:nvSpPr>
        <p:spPr>
          <a:xfrm>
            <a:off x="8123376" y="6484420"/>
            <a:ext cx="4043864" cy="369332"/>
          </a:xfrm>
          <a:prstGeom prst="rect">
            <a:avLst/>
          </a:prstGeom>
        </p:spPr>
        <p:txBody>
          <a:bodyPr wrap="none">
            <a:spAutoFit/>
          </a:bodyPr>
          <a:lstStyle/>
          <a:p>
            <a:pPr algn="r"/>
            <a:r>
              <a:rPr lang="ru-RU" b="1" dirty="0">
                <a:solidFill>
                  <a:srgbClr val="002060"/>
                </a:solidFill>
              </a:rPr>
              <a:t>В.Д. Беляков «Эпидемиология» (2007)</a:t>
            </a:r>
            <a:endParaRPr lang="ru-RU" dirty="0"/>
          </a:p>
        </p:txBody>
      </p:sp>
      <p:sp>
        <p:nvSpPr>
          <p:cNvPr id="15" name="Прямоугольник 14">
            <a:extLst>
              <a:ext uri="{FF2B5EF4-FFF2-40B4-BE49-F238E27FC236}">
                <a16:creationId xmlns:a16="http://schemas.microsoft.com/office/drawing/2014/main" id="{B78B57C0-93F3-490B-ADDF-E8867791E679}"/>
              </a:ext>
            </a:extLst>
          </p:cNvPr>
          <p:cNvSpPr/>
          <p:nvPr/>
        </p:nvSpPr>
        <p:spPr>
          <a:xfrm>
            <a:off x="74426" y="6161254"/>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вер.3 (02.04.2020)</a:t>
            </a:r>
            <a:endParaRPr lang="ru-RU" dirty="0"/>
          </a:p>
        </p:txBody>
      </p:sp>
      <p:sp>
        <p:nvSpPr>
          <p:cNvPr id="3" name="Прямоугольник 2">
            <a:extLst>
              <a:ext uri="{FF2B5EF4-FFF2-40B4-BE49-F238E27FC236}">
                <a16:creationId xmlns:a16="http://schemas.microsoft.com/office/drawing/2014/main" id="{21C78090-0525-4D18-BE95-6FA126255E69}"/>
              </a:ext>
            </a:extLst>
          </p:cNvPr>
          <p:cNvSpPr/>
          <p:nvPr/>
        </p:nvSpPr>
        <p:spPr>
          <a:xfrm>
            <a:off x="5735638" y="4587951"/>
            <a:ext cx="6105005" cy="1200329"/>
          </a:xfrm>
          <a:prstGeom prst="rect">
            <a:avLst/>
          </a:prstGeom>
        </p:spPr>
        <p:txBody>
          <a:bodyPr wrap="none">
            <a:spAutoFit/>
          </a:bodyPr>
          <a:lstStyle/>
          <a:p>
            <a:pPr marL="285750" indent="-285750">
              <a:buFont typeface="Arial" panose="020B0604020202020204" pitchFamily="34" charset="0"/>
              <a:buChar char="•"/>
            </a:pPr>
            <a:r>
              <a:rPr lang="ru-RU" sz="2400" dirty="0">
                <a:solidFill>
                  <a:srgbClr val="002060"/>
                </a:solidFill>
              </a:rPr>
              <a:t>Восприимчивость всеобщая</a:t>
            </a:r>
          </a:p>
          <a:p>
            <a:pPr marL="285750" indent="-285750">
              <a:buFont typeface="Arial" panose="020B0604020202020204" pitchFamily="34" charset="0"/>
              <a:buChar char="•"/>
            </a:pPr>
            <a:r>
              <a:rPr lang="ru-RU" sz="2400" dirty="0">
                <a:solidFill>
                  <a:srgbClr val="002060"/>
                </a:solidFill>
              </a:rPr>
              <a:t>Данных о повторных случаях заболеваний </a:t>
            </a:r>
            <a:br>
              <a:rPr lang="ru-RU" sz="2400" dirty="0">
                <a:solidFill>
                  <a:srgbClr val="002060"/>
                </a:solidFill>
              </a:rPr>
            </a:br>
            <a:r>
              <a:rPr lang="ru-RU" sz="2400" dirty="0">
                <a:solidFill>
                  <a:srgbClr val="002060"/>
                </a:solidFill>
              </a:rPr>
              <a:t>в рамкой той же эпидемии НЕТ</a:t>
            </a:r>
          </a:p>
        </p:txBody>
      </p:sp>
      <p:pic>
        <p:nvPicPr>
          <p:cNvPr id="17" name="Рисунок 16">
            <a:extLst>
              <a:ext uri="{FF2B5EF4-FFF2-40B4-BE49-F238E27FC236}">
                <a16:creationId xmlns:a16="http://schemas.microsoft.com/office/drawing/2014/main" id="{D0C1EFF8-89D1-4912-A0E2-E0B102B9582A}"/>
              </a:ext>
            </a:extLst>
          </p:cNvPr>
          <p:cNvPicPr>
            <a:picLocks noChangeAspect="1"/>
          </p:cNvPicPr>
          <p:nvPr/>
        </p:nvPicPr>
        <p:blipFill>
          <a:blip r:embed="rId4"/>
          <a:stretch>
            <a:fillRect/>
          </a:stretch>
        </p:blipFill>
        <p:spPr>
          <a:xfrm>
            <a:off x="262801" y="3733451"/>
            <a:ext cx="5078273" cy="1018942"/>
          </a:xfrm>
          <a:prstGeom prst="rect">
            <a:avLst/>
          </a:prstGeom>
        </p:spPr>
      </p:pic>
    </p:spTree>
    <p:extLst>
      <p:ext uri="{BB962C8B-B14F-4D97-AF65-F5344CB8AC3E}">
        <p14:creationId xmlns:p14="http://schemas.microsoft.com/office/powerpoint/2010/main" val="94289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0179D53C-A8D2-4017-97EC-6CE30EE8DD74}"/>
              </a:ext>
            </a:extLst>
          </p:cNvPr>
          <p:cNvPicPr>
            <a:picLocks noChangeAspect="1"/>
          </p:cNvPicPr>
          <p:nvPr/>
        </p:nvPicPr>
        <p:blipFill>
          <a:blip r:embed="rId2"/>
          <a:stretch>
            <a:fillRect/>
          </a:stretch>
        </p:blipFill>
        <p:spPr>
          <a:xfrm>
            <a:off x="422918" y="307041"/>
            <a:ext cx="5181600" cy="838200"/>
          </a:xfrm>
          <a:prstGeom prst="rect">
            <a:avLst/>
          </a:prstGeom>
        </p:spPr>
      </p:pic>
      <p:pic>
        <p:nvPicPr>
          <p:cNvPr id="6" name="Рисунок 5">
            <a:extLst>
              <a:ext uri="{FF2B5EF4-FFF2-40B4-BE49-F238E27FC236}">
                <a16:creationId xmlns:a16="http://schemas.microsoft.com/office/drawing/2014/main" id="{03D6A676-2B2F-4499-91B6-B13A91786FDA}"/>
              </a:ext>
            </a:extLst>
          </p:cNvPr>
          <p:cNvPicPr>
            <a:picLocks noChangeAspect="1"/>
          </p:cNvPicPr>
          <p:nvPr/>
        </p:nvPicPr>
        <p:blipFill>
          <a:blip r:embed="rId3"/>
          <a:stretch>
            <a:fillRect/>
          </a:stretch>
        </p:blipFill>
        <p:spPr>
          <a:xfrm>
            <a:off x="598769" y="1431644"/>
            <a:ext cx="6257925" cy="4486275"/>
          </a:xfrm>
          <a:prstGeom prst="rect">
            <a:avLst/>
          </a:prstGeom>
        </p:spPr>
      </p:pic>
      <p:pic>
        <p:nvPicPr>
          <p:cNvPr id="8" name="Рисунок 7">
            <a:extLst>
              <a:ext uri="{FF2B5EF4-FFF2-40B4-BE49-F238E27FC236}">
                <a16:creationId xmlns:a16="http://schemas.microsoft.com/office/drawing/2014/main" id="{BBCFCF80-9710-4E90-BD9C-A73048088C5C}"/>
              </a:ext>
            </a:extLst>
          </p:cNvPr>
          <p:cNvPicPr>
            <a:picLocks noChangeAspect="1"/>
          </p:cNvPicPr>
          <p:nvPr/>
        </p:nvPicPr>
        <p:blipFill>
          <a:blip r:embed="rId4"/>
          <a:stretch>
            <a:fillRect/>
          </a:stretch>
        </p:blipFill>
        <p:spPr>
          <a:xfrm>
            <a:off x="8527769" y="2290482"/>
            <a:ext cx="2638425" cy="1562100"/>
          </a:xfrm>
          <a:prstGeom prst="rect">
            <a:avLst/>
          </a:prstGeom>
        </p:spPr>
      </p:pic>
      <p:sp>
        <p:nvSpPr>
          <p:cNvPr id="3" name="TextBox 2">
            <a:extLst>
              <a:ext uri="{FF2B5EF4-FFF2-40B4-BE49-F238E27FC236}">
                <a16:creationId xmlns:a16="http://schemas.microsoft.com/office/drawing/2014/main" id="{D57887A1-A057-4FB8-B284-92CE6C41E105}"/>
              </a:ext>
            </a:extLst>
          </p:cNvPr>
          <p:cNvSpPr txBox="1"/>
          <p:nvPr/>
        </p:nvSpPr>
        <p:spPr>
          <a:xfrm>
            <a:off x="-361990" y="207682"/>
            <a:ext cx="1921518" cy="646331"/>
          </a:xfrm>
          <a:prstGeom prst="rect">
            <a:avLst/>
          </a:prstGeom>
          <a:solidFill>
            <a:schemeClr val="accent2"/>
          </a:solidFill>
        </p:spPr>
        <p:txBody>
          <a:bodyPr wrap="square" rtlCol="0">
            <a:spAutoFit/>
          </a:bodyPr>
          <a:lstStyle/>
          <a:p>
            <a:pPr algn="r"/>
            <a:r>
              <a:rPr lang="ru-RU" sz="3600" b="1" dirty="0">
                <a:solidFill>
                  <a:schemeClr val="bg1"/>
                </a:solidFill>
              </a:rPr>
              <a:t>П.6</a:t>
            </a:r>
          </a:p>
        </p:txBody>
      </p:sp>
    </p:spTree>
    <p:extLst>
      <p:ext uri="{BB962C8B-B14F-4D97-AF65-F5344CB8AC3E}">
        <p14:creationId xmlns:p14="http://schemas.microsoft.com/office/powerpoint/2010/main" val="2331883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EDCC399-7095-42DF-A653-9FCD4B4D9A17}"/>
              </a:ext>
            </a:extLst>
          </p:cNvPr>
          <p:cNvPicPr>
            <a:picLocks noChangeAspect="1"/>
          </p:cNvPicPr>
          <p:nvPr/>
        </p:nvPicPr>
        <p:blipFill>
          <a:blip r:embed="rId3"/>
          <a:stretch>
            <a:fillRect/>
          </a:stretch>
        </p:blipFill>
        <p:spPr>
          <a:xfrm>
            <a:off x="299758" y="1111589"/>
            <a:ext cx="5648325" cy="4200525"/>
          </a:xfrm>
          <a:prstGeom prst="rect">
            <a:avLst/>
          </a:prstGeom>
        </p:spPr>
      </p:pic>
      <p:sp>
        <p:nvSpPr>
          <p:cNvPr id="7" name="TextBox 6">
            <a:extLst>
              <a:ext uri="{FF2B5EF4-FFF2-40B4-BE49-F238E27FC236}">
                <a16:creationId xmlns:a16="http://schemas.microsoft.com/office/drawing/2014/main" id="{49024C3E-0AE9-49AF-8013-FD8C365EA74B}"/>
              </a:ext>
            </a:extLst>
          </p:cNvPr>
          <p:cNvSpPr txBox="1"/>
          <p:nvPr/>
        </p:nvSpPr>
        <p:spPr>
          <a:xfrm>
            <a:off x="578224" y="188259"/>
            <a:ext cx="6984861" cy="923330"/>
          </a:xfrm>
          <a:prstGeom prst="rect">
            <a:avLst/>
          </a:prstGeom>
          <a:noFill/>
        </p:spPr>
        <p:txBody>
          <a:bodyPr wrap="none" rtlCol="0">
            <a:spAutoFit/>
          </a:bodyPr>
          <a:lstStyle/>
          <a:p>
            <a:r>
              <a:rPr lang="ru-RU" sz="5400" dirty="0">
                <a:solidFill>
                  <a:srgbClr val="002060"/>
                </a:solidFill>
              </a:rPr>
              <a:t>Исторические аспекты</a:t>
            </a:r>
          </a:p>
        </p:txBody>
      </p:sp>
      <p:sp>
        <p:nvSpPr>
          <p:cNvPr id="8" name="Прямоугольник 7">
            <a:extLst>
              <a:ext uri="{FF2B5EF4-FFF2-40B4-BE49-F238E27FC236}">
                <a16:creationId xmlns:a16="http://schemas.microsoft.com/office/drawing/2014/main" id="{819DDA98-0023-4AED-B8A4-38642105ED70}"/>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spTree>
    <p:extLst>
      <p:ext uri="{BB962C8B-B14F-4D97-AF65-F5344CB8AC3E}">
        <p14:creationId xmlns:p14="http://schemas.microsoft.com/office/powerpoint/2010/main" val="253833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F3F836B-3233-4712-ACB1-BF32F09110A8}"/>
              </a:ext>
            </a:extLst>
          </p:cNvPr>
          <p:cNvSpPr/>
          <p:nvPr/>
        </p:nvSpPr>
        <p:spPr>
          <a:xfrm>
            <a:off x="412375" y="1234078"/>
            <a:ext cx="11219331" cy="5632311"/>
          </a:xfrm>
          <a:prstGeom prst="rect">
            <a:avLst/>
          </a:prstGeom>
        </p:spPr>
        <p:txBody>
          <a:bodyPr wrap="square">
            <a:spAutoFit/>
          </a:bodyPr>
          <a:lstStyle/>
          <a:p>
            <a:pPr marL="342900" indent="-342900" fontAlgn="base">
              <a:buFont typeface="+mj-lt"/>
              <a:buAutoNum type="arabicPeriod"/>
            </a:pPr>
            <a:r>
              <a:rPr lang="ru-RU" sz="2000" b="1" dirty="0"/>
              <a:t>Приказ 246н от 27.03.2020 "О внесение изменений в приказ Министерства здравоохранения Российской Федерации от 19 марта 2020г. № 198и “О временном порядке организации работы медицинских организаций в целях реализации мер по профилактике и снижению рисков распространения новой </a:t>
            </a:r>
            <a:r>
              <a:rPr lang="ru-RU" sz="2000" b="1" dirty="0" err="1"/>
              <a:t>коронавирусной</a:t>
            </a:r>
            <a:r>
              <a:rPr lang="ru-RU" sz="2000" b="1" dirty="0"/>
              <a:t> инфекции COVID-19”"</a:t>
            </a:r>
            <a:r>
              <a:rPr lang="ru-RU" sz="2000" dirty="0"/>
              <a:t> </a:t>
            </a:r>
            <a:r>
              <a:rPr lang="ru-RU" sz="2000" u="sng" dirty="0">
                <a:hlinkClick r:id="rId3"/>
              </a:rPr>
              <a:t>http://publication.pravo.gov.ru/Document/View/0001202003270043</a:t>
            </a:r>
            <a:endParaRPr lang="ru-RU" sz="2000" u="sng" dirty="0"/>
          </a:p>
          <a:p>
            <a:pPr marL="342900" indent="-342900" fontAlgn="base">
              <a:buFont typeface="+mj-lt"/>
              <a:buAutoNum type="arabicPeriod"/>
            </a:pPr>
            <a:endParaRPr lang="ru-RU" sz="2000" u="sng" dirty="0"/>
          </a:p>
          <a:p>
            <a:pPr marL="342900" indent="-342900" fontAlgn="base">
              <a:buFont typeface="+mj-lt"/>
              <a:buAutoNum type="arabicPeriod"/>
            </a:pPr>
            <a:r>
              <a:rPr lang="ru-RU" sz="2000" dirty="0"/>
              <a:t>Приказ Министерства здравоохранения РФ от 19 марта 2020 г. № 198н "О временном порядке организации работы медицинских организаций в целях реализации мер по профилактике и </a:t>
            </a:r>
            <a:r>
              <a:rPr lang="ru-RU" sz="2000" b="1" dirty="0">
                <a:solidFill>
                  <a:srgbClr val="FF0000"/>
                </a:solidFill>
              </a:rPr>
              <a:t>снижению рисков распространения</a:t>
            </a:r>
            <a:r>
              <a:rPr lang="ru-RU" sz="2000" dirty="0"/>
              <a:t> новой </a:t>
            </a:r>
            <a:r>
              <a:rPr lang="ru-RU" sz="2000" dirty="0" err="1"/>
              <a:t>коронавирусной</a:t>
            </a:r>
            <a:r>
              <a:rPr lang="ru-RU" sz="2000" dirty="0"/>
              <a:t> инфекции COVID-19" (действует до конца года) </a:t>
            </a:r>
            <a:r>
              <a:rPr lang="ru-RU" sz="2000" u="sng" dirty="0">
                <a:hlinkClick r:id="rId4"/>
              </a:rPr>
              <a:t>http://publication.pravo.gov.ru/Document/View/0001202003190038</a:t>
            </a:r>
            <a:endParaRPr lang="ru-RU" sz="2000" u="sng" dirty="0"/>
          </a:p>
          <a:p>
            <a:pPr marL="342900" indent="-342900" fontAlgn="base">
              <a:buFont typeface="+mj-lt"/>
              <a:buAutoNum type="arabicPeriod"/>
            </a:pPr>
            <a:endParaRPr lang="ru-RU" sz="2000" u="sng" dirty="0"/>
          </a:p>
          <a:p>
            <a:pPr marL="342900" indent="-342900" fontAlgn="base">
              <a:buFont typeface="+mj-lt"/>
              <a:buAutoNum type="arabicPeriod"/>
            </a:pPr>
            <a:r>
              <a:rPr lang="ru-RU" sz="2000" dirty="0"/>
              <a:t>Постановление Главного государственного санитарного врача РФ #5 от 02.03.2020 “О дополнительных мерах по снижении рисков завоза и распространения новой </a:t>
            </a:r>
            <a:r>
              <a:rPr lang="ru-RU" sz="2000" dirty="0" err="1"/>
              <a:t>короновирусной</a:t>
            </a:r>
            <a:r>
              <a:rPr lang="ru-RU" sz="2000" dirty="0"/>
              <a:t> инфекции, вызванной 2019-nCoV”.</a:t>
            </a:r>
          </a:p>
          <a:p>
            <a:pPr marL="342900" indent="-342900" fontAlgn="base">
              <a:buFont typeface="+mj-lt"/>
              <a:buAutoNum type="arabicPeriod"/>
            </a:pPr>
            <a:endParaRPr lang="ru-RU" sz="2000" dirty="0"/>
          </a:p>
          <a:p>
            <a:pPr marL="342900" indent="-342900" fontAlgn="base">
              <a:buFont typeface="+mj-lt"/>
              <a:buAutoNum type="arabicPeriod"/>
            </a:pPr>
            <a:r>
              <a:rPr lang="ru-RU" sz="2000" dirty="0"/>
              <a:t>Постановление Правительства РФ от 31 января 2020 г. № 66 (</a:t>
            </a:r>
            <a:r>
              <a:rPr lang="ru-RU" sz="2000" b="1" dirty="0">
                <a:solidFill>
                  <a:srgbClr val="FF0000"/>
                </a:solidFill>
              </a:rPr>
              <a:t>ООИ</a:t>
            </a:r>
            <a:r>
              <a:rPr lang="ru-RU" sz="2000" dirty="0"/>
              <a:t>)</a:t>
            </a:r>
          </a:p>
          <a:p>
            <a:pPr marL="342900" indent="-342900" fontAlgn="base">
              <a:buFont typeface="+mj-lt"/>
              <a:buAutoNum type="arabicPeriod"/>
            </a:pPr>
            <a:endParaRPr lang="ru-RU" sz="2000" dirty="0"/>
          </a:p>
          <a:p>
            <a:pPr marL="342900" indent="-342900" fontAlgn="base">
              <a:buFont typeface="+mj-lt"/>
              <a:buAutoNum type="arabicPeriod"/>
            </a:pPr>
            <a:r>
              <a:rPr lang="ru-RU" sz="2000" dirty="0"/>
              <a:t>И проч.</a:t>
            </a:r>
          </a:p>
        </p:txBody>
      </p:sp>
      <p:sp>
        <p:nvSpPr>
          <p:cNvPr id="4" name="Заголовок 1">
            <a:extLst>
              <a:ext uri="{FF2B5EF4-FFF2-40B4-BE49-F238E27FC236}">
                <a16:creationId xmlns:a16="http://schemas.microsoft.com/office/drawing/2014/main" id="{09B2A7A3-B6FA-4349-9F79-8B4246F3894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Источники информации</a:t>
            </a:r>
          </a:p>
        </p:txBody>
      </p:sp>
    </p:spTree>
    <p:extLst>
      <p:ext uri="{BB962C8B-B14F-4D97-AF65-F5344CB8AC3E}">
        <p14:creationId xmlns:p14="http://schemas.microsoft.com/office/powerpoint/2010/main" val="2464209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EDCC399-7095-42DF-A653-9FCD4B4D9A17}"/>
              </a:ext>
            </a:extLst>
          </p:cNvPr>
          <p:cNvPicPr>
            <a:picLocks noChangeAspect="1"/>
          </p:cNvPicPr>
          <p:nvPr/>
        </p:nvPicPr>
        <p:blipFill>
          <a:blip r:embed="rId3"/>
          <a:stretch>
            <a:fillRect/>
          </a:stretch>
        </p:blipFill>
        <p:spPr>
          <a:xfrm>
            <a:off x="299758" y="1111589"/>
            <a:ext cx="5648325" cy="4200525"/>
          </a:xfrm>
          <a:prstGeom prst="rect">
            <a:avLst/>
          </a:prstGeom>
        </p:spPr>
      </p:pic>
      <p:sp>
        <p:nvSpPr>
          <p:cNvPr id="7" name="TextBox 6">
            <a:extLst>
              <a:ext uri="{FF2B5EF4-FFF2-40B4-BE49-F238E27FC236}">
                <a16:creationId xmlns:a16="http://schemas.microsoft.com/office/drawing/2014/main" id="{49024C3E-0AE9-49AF-8013-FD8C365EA74B}"/>
              </a:ext>
            </a:extLst>
          </p:cNvPr>
          <p:cNvSpPr txBox="1"/>
          <p:nvPr/>
        </p:nvSpPr>
        <p:spPr>
          <a:xfrm>
            <a:off x="578224" y="188259"/>
            <a:ext cx="6984861" cy="923330"/>
          </a:xfrm>
          <a:prstGeom prst="rect">
            <a:avLst/>
          </a:prstGeom>
          <a:noFill/>
        </p:spPr>
        <p:txBody>
          <a:bodyPr wrap="none" rtlCol="0">
            <a:spAutoFit/>
          </a:bodyPr>
          <a:lstStyle/>
          <a:p>
            <a:r>
              <a:rPr lang="ru-RU" sz="5400" dirty="0">
                <a:solidFill>
                  <a:srgbClr val="002060"/>
                </a:solidFill>
              </a:rPr>
              <a:t>Исторические аспекты</a:t>
            </a:r>
          </a:p>
        </p:txBody>
      </p:sp>
      <p:pic>
        <p:nvPicPr>
          <p:cNvPr id="5" name="Рисунок 4">
            <a:extLst>
              <a:ext uri="{FF2B5EF4-FFF2-40B4-BE49-F238E27FC236}">
                <a16:creationId xmlns:a16="http://schemas.microsoft.com/office/drawing/2014/main" id="{5FB4DFB7-3FC2-4F60-9C04-7268B2A2AC5F}"/>
              </a:ext>
            </a:extLst>
          </p:cNvPr>
          <p:cNvPicPr>
            <a:picLocks noChangeAspect="1"/>
          </p:cNvPicPr>
          <p:nvPr/>
        </p:nvPicPr>
        <p:blipFill>
          <a:blip r:embed="rId4"/>
          <a:stretch>
            <a:fillRect/>
          </a:stretch>
        </p:blipFill>
        <p:spPr>
          <a:xfrm>
            <a:off x="5800165" y="1608931"/>
            <a:ext cx="5667375" cy="4295775"/>
          </a:xfrm>
          <a:prstGeom prst="rect">
            <a:avLst/>
          </a:prstGeom>
        </p:spPr>
      </p:pic>
      <p:sp>
        <p:nvSpPr>
          <p:cNvPr id="8" name="Прямоугольник 7">
            <a:extLst>
              <a:ext uri="{FF2B5EF4-FFF2-40B4-BE49-F238E27FC236}">
                <a16:creationId xmlns:a16="http://schemas.microsoft.com/office/drawing/2014/main" id="{6400B210-7079-43C1-A960-1CA73B1114D5}"/>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spTree>
    <p:extLst>
      <p:ext uri="{BB962C8B-B14F-4D97-AF65-F5344CB8AC3E}">
        <p14:creationId xmlns:p14="http://schemas.microsoft.com/office/powerpoint/2010/main" val="334006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FCCCF86-833A-4F40-A590-06BAB6D9ED92}"/>
              </a:ext>
            </a:extLst>
          </p:cNvPr>
          <p:cNvPicPr>
            <a:picLocks noChangeAspect="1"/>
          </p:cNvPicPr>
          <p:nvPr/>
        </p:nvPicPr>
        <p:blipFill rotWithShape="1">
          <a:blip r:embed="rId3"/>
          <a:srcRect t="12751" b="-12751"/>
          <a:stretch/>
        </p:blipFill>
        <p:spPr>
          <a:xfrm>
            <a:off x="704009" y="1116000"/>
            <a:ext cx="7568148" cy="5548313"/>
          </a:xfrm>
          <a:prstGeom prst="rect">
            <a:avLst/>
          </a:prstGeom>
        </p:spPr>
      </p:pic>
      <p:sp>
        <p:nvSpPr>
          <p:cNvPr id="4" name="Прямоугольник 3">
            <a:extLst>
              <a:ext uri="{FF2B5EF4-FFF2-40B4-BE49-F238E27FC236}">
                <a16:creationId xmlns:a16="http://schemas.microsoft.com/office/drawing/2014/main" id="{11D0DF87-16AB-4133-8E7F-718135D703CC}"/>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Tree>
    <p:extLst>
      <p:ext uri="{BB962C8B-B14F-4D97-AF65-F5344CB8AC3E}">
        <p14:creationId xmlns:p14="http://schemas.microsoft.com/office/powerpoint/2010/main" val="822130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024C3E-0AE9-49AF-8013-FD8C365EA74B}"/>
              </a:ext>
            </a:extLst>
          </p:cNvPr>
          <p:cNvSpPr txBox="1"/>
          <p:nvPr/>
        </p:nvSpPr>
        <p:spPr>
          <a:xfrm>
            <a:off x="578224" y="188259"/>
            <a:ext cx="6984861" cy="923330"/>
          </a:xfrm>
          <a:prstGeom prst="rect">
            <a:avLst/>
          </a:prstGeom>
          <a:noFill/>
        </p:spPr>
        <p:txBody>
          <a:bodyPr wrap="none" rtlCol="0">
            <a:spAutoFit/>
          </a:bodyPr>
          <a:lstStyle/>
          <a:p>
            <a:r>
              <a:rPr lang="ru-RU" sz="5400" dirty="0">
                <a:solidFill>
                  <a:srgbClr val="002060"/>
                </a:solidFill>
              </a:rPr>
              <a:t>Исторические аспекты</a:t>
            </a:r>
          </a:p>
        </p:txBody>
      </p:sp>
      <p:pic>
        <p:nvPicPr>
          <p:cNvPr id="8" name="Рисунок 7">
            <a:extLst>
              <a:ext uri="{FF2B5EF4-FFF2-40B4-BE49-F238E27FC236}">
                <a16:creationId xmlns:a16="http://schemas.microsoft.com/office/drawing/2014/main" id="{464F372C-D4F4-4525-9114-E29B13BD9B9B}"/>
              </a:ext>
            </a:extLst>
          </p:cNvPr>
          <p:cNvPicPr>
            <a:picLocks noChangeAspect="1"/>
          </p:cNvPicPr>
          <p:nvPr/>
        </p:nvPicPr>
        <p:blipFill>
          <a:blip r:embed="rId3"/>
          <a:stretch>
            <a:fillRect/>
          </a:stretch>
        </p:blipFill>
        <p:spPr>
          <a:xfrm>
            <a:off x="578224" y="1300162"/>
            <a:ext cx="5762625" cy="4257675"/>
          </a:xfrm>
          <a:prstGeom prst="rect">
            <a:avLst/>
          </a:prstGeom>
        </p:spPr>
      </p:pic>
      <p:sp>
        <p:nvSpPr>
          <p:cNvPr id="9" name="Прямоугольник 8">
            <a:extLst>
              <a:ext uri="{FF2B5EF4-FFF2-40B4-BE49-F238E27FC236}">
                <a16:creationId xmlns:a16="http://schemas.microsoft.com/office/drawing/2014/main" id="{48E261EE-38B8-46D4-A46A-F749208772C8}"/>
              </a:ext>
            </a:extLst>
          </p:cNvPr>
          <p:cNvSpPr/>
          <p:nvPr/>
        </p:nvSpPr>
        <p:spPr>
          <a:xfrm>
            <a:off x="155039" y="6023410"/>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вер.3 (03.03.2020)</a:t>
            </a:r>
            <a:endParaRPr lang="ru-RU" dirty="0"/>
          </a:p>
        </p:txBody>
      </p:sp>
      <p:sp>
        <p:nvSpPr>
          <p:cNvPr id="3" name="Стрелка: вправо 2">
            <a:extLst>
              <a:ext uri="{FF2B5EF4-FFF2-40B4-BE49-F238E27FC236}">
                <a16:creationId xmlns:a16="http://schemas.microsoft.com/office/drawing/2014/main" id="{F9BA2EC4-7683-4D16-9994-623B95469AE7}"/>
              </a:ext>
            </a:extLst>
          </p:cNvPr>
          <p:cNvSpPr/>
          <p:nvPr/>
        </p:nvSpPr>
        <p:spPr>
          <a:xfrm>
            <a:off x="4787817" y="3738282"/>
            <a:ext cx="1761565" cy="80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D106CEA3-69D3-43F4-96BE-DF63DB59A8BB}"/>
              </a:ext>
            </a:extLst>
          </p:cNvPr>
          <p:cNvSpPr/>
          <p:nvPr/>
        </p:nvSpPr>
        <p:spPr>
          <a:xfrm>
            <a:off x="5034346" y="4853968"/>
            <a:ext cx="2307748" cy="80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4911F5F5-3F34-4D36-9A2D-DC31F35F2EBE}"/>
              </a:ext>
            </a:extLst>
          </p:cNvPr>
          <p:cNvSpPr txBox="1"/>
          <p:nvPr/>
        </p:nvSpPr>
        <p:spPr>
          <a:xfrm>
            <a:off x="7839634" y="3738282"/>
            <a:ext cx="726141" cy="707886"/>
          </a:xfrm>
          <a:prstGeom prst="rect">
            <a:avLst/>
          </a:prstGeom>
          <a:noFill/>
        </p:spPr>
        <p:txBody>
          <a:bodyPr wrap="square" rtlCol="0">
            <a:spAutoFit/>
          </a:bodyPr>
          <a:lstStyle/>
          <a:p>
            <a:r>
              <a:rPr lang="ru-RU" sz="4000" dirty="0"/>
              <a:t>…</a:t>
            </a:r>
          </a:p>
        </p:txBody>
      </p:sp>
      <p:sp>
        <p:nvSpPr>
          <p:cNvPr id="11" name="TextBox 10">
            <a:extLst>
              <a:ext uri="{FF2B5EF4-FFF2-40B4-BE49-F238E27FC236}">
                <a16:creationId xmlns:a16="http://schemas.microsoft.com/office/drawing/2014/main" id="{95278529-5F3E-4556-92A3-E8D76AB6B0B3}"/>
              </a:ext>
            </a:extLst>
          </p:cNvPr>
          <p:cNvSpPr txBox="1"/>
          <p:nvPr/>
        </p:nvSpPr>
        <p:spPr>
          <a:xfrm>
            <a:off x="7839634" y="4849951"/>
            <a:ext cx="726141" cy="707886"/>
          </a:xfrm>
          <a:prstGeom prst="rect">
            <a:avLst/>
          </a:prstGeom>
          <a:noFill/>
        </p:spPr>
        <p:txBody>
          <a:bodyPr wrap="square" rtlCol="0">
            <a:spAutoFit/>
          </a:bodyPr>
          <a:lstStyle/>
          <a:p>
            <a:r>
              <a:rPr lang="ru-RU" sz="4000" dirty="0"/>
              <a:t>…</a:t>
            </a:r>
          </a:p>
        </p:txBody>
      </p:sp>
    </p:spTree>
    <p:extLst>
      <p:ext uri="{BB962C8B-B14F-4D97-AF65-F5344CB8AC3E}">
        <p14:creationId xmlns:p14="http://schemas.microsoft.com/office/powerpoint/2010/main" val="3741160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pic>
        <p:nvPicPr>
          <p:cNvPr id="2" name="Рисунок 1">
            <a:extLst>
              <a:ext uri="{FF2B5EF4-FFF2-40B4-BE49-F238E27FC236}">
                <a16:creationId xmlns:a16="http://schemas.microsoft.com/office/drawing/2014/main" id="{1ED5FB8C-4445-4A04-BB10-97FB4B4F368C}"/>
              </a:ext>
            </a:extLst>
          </p:cNvPr>
          <p:cNvPicPr>
            <a:picLocks noChangeAspect="1"/>
          </p:cNvPicPr>
          <p:nvPr/>
        </p:nvPicPr>
        <p:blipFill>
          <a:blip r:embed="rId3"/>
          <a:stretch>
            <a:fillRect/>
          </a:stretch>
        </p:blipFill>
        <p:spPr>
          <a:xfrm>
            <a:off x="146050" y="0"/>
            <a:ext cx="11899900" cy="6235613"/>
          </a:xfrm>
          <a:prstGeom prst="rect">
            <a:avLst/>
          </a:prstGeom>
        </p:spPr>
      </p:pic>
    </p:spTree>
    <p:extLst>
      <p:ext uri="{BB962C8B-B14F-4D97-AF65-F5344CB8AC3E}">
        <p14:creationId xmlns:p14="http://schemas.microsoft.com/office/powerpoint/2010/main" val="4009316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34D4E04F-D01F-4276-B881-30CEB3695B90}"/>
              </a:ext>
            </a:extLst>
          </p:cNvPr>
          <p:cNvPicPr>
            <a:picLocks noChangeAspect="1"/>
          </p:cNvPicPr>
          <p:nvPr/>
        </p:nvPicPr>
        <p:blipFill>
          <a:blip r:embed="rId3"/>
          <a:stretch>
            <a:fillRect/>
          </a:stretch>
        </p:blipFill>
        <p:spPr>
          <a:xfrm>
            <a:off x="0" y="323737"/>
            <a:ext cx="12192000" cy="5645750"/>
          </a:xfrm>
          <a:prstGeom prst="rect">
            <a:avLst/>
          </a:prstGeom>
        </p:spPr>
      </p:pic>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Tree>
    <p:extLst>
      <p:ext uri="{BB962C8B-B14F-4D97-AF65-F5344CB8AC3E}">
        <p14:creationId xmlns:p14="http://schemas.microsoft.com/office/powerpoint/2010/main" val="3677153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024C3E-0AE9-49AF-8013-FD8C365EA74B}"/>
              </a:ext>
            </a:extLst>
          </p:cNvPr>
          <p:cNvSpPr txBox="1"/>
          <p:nvPr/>
        </p:nvSpPr>
        <p:spPr>
          <a:xfrm>
            <a:off x="578224" y="188259"/>
            <a:ext cx="6984861" cy="923330"/>
          </a:xfrm>
          <a:prstGeom prst="rect">
            <a:avLst/>
          </a:prstGeom>
          <a:noFill/>
        </p:spPr>
        <p:txBody>
          <a:bodyPr wrap="none" rtlCol="0">
            <a:spAutoFit/>
          </a:bodyPr>
          <a:lstStyle/>
          <a:p>
            <a:r>
              <a:rPr lang="ru-RU" sz="5400" dirty="0">
                <a:solidFill>
                  <a:srgbClr val="002060"/>
                </a:solidFill>
              </a:rPr>
              <a:t>Исторические аспекты</a:t>
            </a:r>
          </a:p>
        </p:txBody>
      </p:sp>
      <p:pic>
        <p:nvPicPr>
          <p:cNvPr id="8" name="Рисунок 7">
            <a:extLst>
              <a:ext uri="{FF2B5EF4-FFF2-40B4-BE49-F238E27FC236}">
                <a16:creationId xmlns:a16="http://schemas.microsoft.com/office/drawing/2014/main" id="{464F372C-D4F4-4525-9114-E29B13BD9B9B}"/>
              </a:ext>
            </a:extLst>
          </p:cNvPr>
          <p:cNvPicPr>
            <a:picLocks noChangeAspect="1"/>
          </p:cNvPicPr>
          <p:nvPr/>
        </p:nvPicPr>
        <p:blipFill>
          <a:blip r:embed="rId3"/>
          <a:stretch>
            <a:fillRect/>
          </a:stretch>
        </p:blipFill>
        <p:spPr>
          <a:xfrm>
            <a:off x="578224" y="1300162"/>
            <a:ext cx="5762625" cy="4257675"/>
          </a:xfrm>
          <a:prstGeom prst="rect">
            <a:avLst/>
          </a:prstGeom>
        </p:spPr>
      </p:pic>
      <p:sp>
        <p:nvSpPr>
          <p:cNvPr id="9" name="Прямоугольник 8">
            <a:extLst>
              <a:ext uri="{FF2B5EF4-FFF2-40B4-BE49-F238E27FC236}">
                <a16:creationId xmlns:a16="http://schemas.microsoft.com/office/drawing/2014/main" id="{48E261EE-38B8-46D4-A46A-F749208772C8}"/>
              </a:ext>
            </a:extLst>
          </p:cNvPr>
          <p:cNvSpPr/>
          <p:nvPr/>
        </p:nvSpPr>
        <p:spPr>
          <a:xfrm>
            <a:off x="155039" y="6023410"/>
            <a:ext cx="5513561" cy="646331"/>
          </a:xfrm>
          <a:prstGeom prst="rect">
            <a:avLst/>
          </a:prstGeom>
        </p:spPr>
        <p:txBody>
          <a:bodyPr wrap="none">
            <a:spAutoFit/>
          </a:bodyPr>
          <a:lstStyle/>
          <a:p>
            <a:r>
              <a:rPr lang="ru-RU" b="1" dirty="0">
                <a:solidFill>
                  <a:srgbClr val="002060"/>
                </a:solidFill>
              </a:rPr>
              <a:t>На основе Временных методических рекомендаций </a:t>
            </a:r>
            <a:br>
              <a:rPr lang="ru-RU" b="1" dirty="0">
                <a:solidFill>
                  <a:srgbClr val="002060"/>
                </a:solidFill>
              </a:rPr>
            </a:br>
            <a:r>
              <a:rPr lang="ru-RU" b="1" dirty="0">
                <a:solidFill>
                  <a:srgbClr val="002060"/>
                </a:solidFill>
              </a:rPr>
              <a:t>Минздрава России вер.3 (03.03.2020)</a:t>
            </a:r>
            <a:endParaRPr lang="ru-RU" dirty="0"/>
          </a:p>
        </p:txBody>
      </p:sp>
      <p:sp>
        <p:nvSpPr>
          <p:cNvPr id="3" name="Стрелка: вправо 2">
            <a:extLst>
              <a:ext uri="{FF2B5EF4-FFF2-40B4-BE49-F238E27FC236}">
                <a16:creationId xmlns:a16="http://schemas.microsoft.com/office/drawing/2014/main" id="{F9BA2EC4-7683-4D16-9994-623B95469AE7}"/>
              </a:ext>
            </a:extLst>
          </p:cNvPr>
          <p:cNvSpPr/>
          <p:nvPr/>
        </p:nvSpPr>
        <p:spPr>
          <a:xfrm>
            <a:off x="4787817" y="3738282"/>
            <a:ext cx="1761565" cy="80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D106CEA3-69D3-43F4-96BE-DF63DB59A8BB}"/>
              </a:ext>
            </a:extLst>
          </p:cNvPr>
          <p:cNvSpPr/>
          <p:nvPr/>
        </p:nvSpPr>
        <p:spPr>
          <a:xfrm>
            <a:off x="5034346" y="4853968"/>
            <a:ext cx="2307748" cy="80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4911F5F5-3F34-4D36-9A2D-DC31F35F2EBE}"/>
              </a:ext>
            </a:extLst>
          </p:cNvPr>
          <p:cNvSpPr txBox="1"/>
          <p:nvPr/>
        </p:nvSpPr>
        <p:spPr>
          <a:xfrm>
            <a:off x="7720001" y="2635521"/>
            <a:ext cx="2919341" cy="1815882"/>
          </a:xfrm>
          <a:prstGeom prst="rect">
            <a:avLst/>
          </a:prstGeom>
          <a:noFill/>
        </p:spPr>
        <p:txBody>
          <a:bodyPr wrap="square" rtlCol="0">
            <a:spAutoFit/>
          </a:bodyPr>
          <a:lstStyle/>
          <a:p>
            <a:pPr algn="r"/>
            <a:r>
              <a:rPr lang="ru-RU" sz="3600" dirty="0"/>
              <a:t>185 стран</a:t>
            </a:r>
          </a:p>
          <a:p>
            <a:pPr algn="r"/>
            <a:endParaRPr lang="ru-RU" sz="3600" dirty="0"/>
          </a:p>
          <a:p>
            <a:r>
              <a:rPr lang="ru-RU" sz="4000" dirty="0"/>
              <a:t>1 602 216</a:t>
            </a:r>
          </a:p>
        </p:txBody>
      </p:sp>
      <p:sp>
        <p:nvSpPr>
          <p:cNvPr id="11" name="TextBox 10">
            <a:extLst>
              <a:ext uri="{FF2B5EF4-FFF2-40B4-BE49-F238E27FC236}">
                <a16:creationId xmlns:a16="http://schemas.microsoft.com/office/drawing/2014/main" id="{95278529-5F3E-4556-92A3-E8D76AB6B0B3}"/>
              </a:ext>
            </a:extLst>
          </p:cNvPr>
          <p:cNvSpPr txBox="1"/>
          <p:nvPr/>
        </p:nvSpPr>
        <p:spPr>
          <a:xfrm>
            <a:off x="7839634" y="4849951"/>
            <a:ext cx="3958582" cy="707886"/>
          </a:xfrm>
          <a:prstGeom prst="rect">
            <a:avLst/>
          </a:prstGeom>
          <a:noFill/>
        </p:spPr>
        <p:txBody>
          <a:bodyPr wrap="square" rtlCol="0">
            <a:spAutoFit/>
          </a:bodyPr>
          <a:lstStyle/>
          <a:p>
            <a:r>
              <a:rPr lang="ru-RU" sz="4000" dirty="0"/>
              <a:t>95 735 (3,5-4,2%)</a:t>
            </a:r>
          </a:p>
        </p:txBody>
      </p:sp>
    </p:spTree>
    <p:extLst>
      <p:ext uri="{BB962C8B-B14F-4D97-AF65-F5344CB8AC3E}">
        <p14:creationId xmlns:p14="http://schemas.microsoft.com/office/powerpoint/2010/main" val="100071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BEA31FA-63F5-4BBA-A58C-C49F8D06D907}"/>
              </a:ext>
            </a:extLst>
          </p:cNvPr>
          <p:cNvPicPr>
            <a:picLocks noChangeAspect="1"/>
          </p:cNvPicPr>
          <p:nvPr/>
        </p:nvPicPr>
        <p:blipFill>
          <a:blip r:embed="rId3"/>
          <a:stretch>
            <a:fillRect/>
          </a:stretch>
        </p:blipFill>
        <p:spPr>
          <a:xfrm>
            <a:off x="791541" y="1169894"/>
            <a:ext cx="10738293" cy="4464424"/>
          </a:xfrm>
          <a:prstGeom prst="rect">
            <a:avLst/>
          </a:prstGeom>
        </p:spPr>
      </p:pic>
      <p:pic>
        <p:nvPicPr>
          <p:cNvPr id="3" name="Рисунок 2">
            <a:extLst>
              <a:ext uri="{FF2B5EF4-FFF2-40B4-BE49-F238E27FC236}">
                <a16:creationId xmlns:a16="http://schemas.microsoft.com/office/drawing/2014/main" id="{0DBC41DD-B0A4-4595-B962-825A0648B73D}"/>
              </a:ext>
            </a:extLst>
          </p:cNvPr>
          <p:cNvPicPr>
            <a:picLocks noChangeAspect="1"/>
          </p:cNvPicPr>
          <p:nvPr/>
        </p:nvPicPr>
        <p:blipFill>
          <a:blip r:embed="rId4"/>
          <a:stretch>
            <a:fillRect/>
          </a:stretch>
        </p:blipFill>
        <p:spPr>
          <a:xfrm>
            <a:off x="2500251" y="5225723"/>
            <a:ext cx="8886761" cy="844083"/>
          </a:xfrm>
          <a:prstGeom prst="rect">
            <a:avLst/>
          </a:prstGeom>
        </p:spPr>
      </p:pic>
      <p:pic>
        <p:nvPicPr>
          <p:cNvPr id="4" name="Рисунок 3">
            <a:extLst>
              <a:ext uri="{FF2B5EF4-FFF2-40B4-BE49-F238E27FC236}">
                <a16:creationId xmlns:a16="http://schemas.microsoft.com/office/drawing/2014/main" id="{C0F071E5-4129-4EED-A4BA-67E8D3ADE472}"/>
              </a:ext>
            </a:extLst>
          </p:cNvPr>
          <p:cNvPicPr>
            <a:picLocks noChangeAspect="1"/>
          </p:cNvPicPr>
          <p:nvPr/>
        </p:nvPicPr>
        <p:blipFill>
          <a:blip r:embed="rId5"/>
          <a:stretch>
            <a:fillRect/>
          </a:stretch>
        </p:blipFill>
        <p:spPr>
          <a:xfrm>
            <a:off x="9753040" y="216694"/>
            <a:ext cx="2152650" cy="571500"/>
          </a:xfrm>
          <a:prstGeom prst="rect">
            <a:avLst/>
          </a:prstGeom>
        </p:spPr>
      </p:pic>
    </p:spTree>
    <p:extLst>
      <p:ext uri="{BB962C8B-B14F-4D97-AF65-F5344CB8AC3E}">
        <p14:creationId xmlns:p14="http://schemas.microsoft.com/office/powerpoint/2010/main" val="452131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7" name="TextBox 6">
            <a:extLst>
              <a:ext uri="{FF2B5EF4-FFF2-40B4-BE49-F238E27FC236}">
                <a16:creationId xmlns:a16="http://schemas.microsoft.com/office/drawing/2014/main" id="{9EC3ED6E-2749-4A38-8FC8-64782FD22811}"/>
              </a:ext>
            </a:extLst>
          </p:cNvPr>
          <p:cNvSpPr txBox="1"/>
          <p:nvPr/>
        </p:nvSpPr>
        <p:spPr>
          <a:xfrm>
            <a:off x="255494" y="107577"/>
            <a:ext cx="11041997" cy="523220"/>
          </a:xfrm>
          <a:prstGeom prst="rect">
            <a:avLst/>
          </a:prstGeom>
          <a:noFill/>
        </p:spPr>
        <p:txBody>
          <a:bodyPr wrap="none" rtlCol="0">
            <a:spAutoFit/>
          </a:bodyPr>
          <a:lstStyle/>
          <a:p>
            <a:r>
              <a:rPr lang="ru-RU" sz="2800" b="1" dirty="0" err="1">
                <a:solidFill>
                  <a:srgbClr val="002060"/>
                </a:solidFill>
              </a:rPr>
              <a:t>Превалентность</a:t>
            </a:r>
            <a:r>
              <a:rPr lang="ru-RU" sz="2800" b="1" dirty="0">
                <a:solidFill>
                  <a:srgbClr val="002060"/>
                </a:solidFill>
              </a:rPr>
              <a:t> периода -  с начала эпидемии по настоящий момент</a:t>
            </a:r>
          </a:p>
        </p:txBody>
      </p:sp>
      <p:pic>
        <p:nvPicPr>
          <p:cNvPr id="2" name="Рисунок 1">
            <a:extLst>
              <a:ext uri="{FF2B5EF4-FFF2-40B4-BE49-F238E27FC236}">
                <a16:creationId xmlns:a16="http://schemas.microsoft.com/office/drawing/2014/main" id="{1CCC6AC6-389E-459B-B72C-E146FE079D60}"/>
              </a:ext>
            </a:extLst>
          </p:cNvPr>
          <p:cNvPicPr>
            <a:picLocks noChangeAspect="1"/>
          </p:cNvPicPr>
          <p:nvPr/>
        </p:nvPicPr>
        <p:blipFill>
          <a:blip r:embed="rId3"/>
          <a:stretch>
            <a:fillRect/>
          </a:stretch>
        </p:blipFill>
        <p:spPr>
          <a:xfrm>
            <a:off x="1397000" y="742950"/>
            <a:ext cx="8699500" cy="5372100"/>
          </a:xfrm>
          <a:prstGeom prst="rect">
            <a:avLst/>
          </a:prstGeom>
        </p:spPr>
      </p:pic>
    </p:spTree>
    <p:extLst>
      <p:ext uri="{BB962C8B-B14F-4D97-AF65-F5344CB8AC3E}">
        <p14:creationId xmlns:p14="http://schemas.microsoft.com/office/powerpoint/2010/main" val="117967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7" name="TextBox 6">
            <a:extLst>
              <a:ext uri="{FF2B5EF4-FFF2-40B4-BE49-F238E27FC236}">
                <a16:creationId xmlns:a16="http://schemas.microsoft.com/office/drawing/2014/main" id="{9EC3ED6E-2749-4A38-8FC8-64782FD22811}"/>
              </a:ext>
            </a:extLst>
          </p:cNvPr>
          <p:cNvSpPr txBox="1"/>
          <p:nvPr/>
        </p:nvSpPr>
        <p:spPr>
          <a:xfrm>
            <a:off x="255494" y="107577"/>
            <a:ext cx="6729727" cy="523220"/>
          </a:xfrm>
          <a:prstGeom prst="rect">
            <a:avLst/>
          </a:prstGeom>
          <a:noFill/>
        </p:spPr>
        <p:txBody>
          <a:bodyPr wrap="none" rtlCol="0">
            <a:spAutoFit/>
          </a:bodyPr>
          <a:lstStyle/>
          <a:p>
            <a:r>
              <a:rPr lang="ru-RU" sz="2800" b="1" dirty="0" err="1">
                <a:solidFill>
                  <a:srgbClr val="002060"/>
                </a:solidFill>
              </a:rPr>
              <a:t>Превалентность</a:t>
            </a:r>
            <a:r>
              <a:rPr lang="ru-RU" sz="2800" b="1" dirty="0">
                <a:solidFill>
                  <a:srgbClr val="002060"/>
                </a:solidFill>
              </a:rPr>
              <a:t> момента -  на 09.04.2020</a:t>
            </a:r>
          </a:p>
        </p:txBody>
      </p:sp>
      <p:pic>
        <p:nvPicPr>
          <p:cNvPr id="3" name="Рисунок 2">
            <a:extLst>
              <a:ext uri="{FF2B5EF4-FFF2-40B4-BE49-F238E27FC236}">
                <a16:creationId xmlns:a16="http://schemas.microsoft.com/office/drawing/2014/main" id="{B4B3BA79-683E-4C77-8587-73515ABBDA51}"/>
              </a:ext>
            </a:extLst>
          </p:cNvPr>
          <p:cNvPicPr>
            <a:picLocks noChangeAspect="1"/>
          </p:cNvPicPr>
          <p:nvPr/>
        </p:nvPicPr>
        <p:blipFill>
          <a:blip r:embed="rId3"/>
          <a:stretch>
            <a:fillRect/>
          </a:stretch>
        </p:blipFill>
        <p:spPr>
          <a:xfrm>
            <a:off x="2376487" y="723900"/>
            <a:ext cx="7439025" cy="5410200"/>
          </a:xfrm>
          <a:prstGeom prst="rect">
            <a:avLst/>
          </a:prstGeom>
        </p:spPr>
      </p:pic>
    </p:spTree>
    <p:extLst>
      <p:ext uri="{BB962C8B-B14F-4D97-AF65-F5344CB8AC3E}">
        <p14:creationId xmlns:p14="http://schemas.microsoft.com/office/powerpoint/2010/main" val="1719293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7" name="TextBox 6">
            <a:extLst>
              <a:ext uri="{FF2B5EF4-FFF2-40B4-BE49-F238E27FC236}">
                <a16:creationId xmlns:a16="http://schemas.microsoft.com/office/drawing/2014/main" id="{9EC3ED6E-2749-4A38-8FC8-64782FD22811}"/>
              </a:ext>
            </a:extLst>
          </p:cNvPr>
          <p:cNvSpPr txBox="1"/>
          <p:nvPr/>
        </p:nvSpPr>
        <p:spPr>
          <a:xfrm>
            <a:off x="255494" y="107577"/>
            <a:ext cx="6907660" cy="523220"/>
          </a:xfrm>
          <a:prstGeom prst="rect">
            <a:avLst/>
          </a:prstGeom>
          <a:noFill/>
        </p:spPr>
        <p:txBody>
          <a:bodyPr wrap="none" rtlCol="0">
            <a:spAutoFit/>
          </a:bodyPr>
          <a:lstStyle/>
          <a:p>
            <a:r>
              <a:rPr lang="ru-RU" sz="2800" b="1" dirty="0" err="1">
                <a:solidFill>
                  <a:srgbClr val="002060"/>
                </a:solidFill>
              </a:rPr>
              <a:t>Превалентность</a:t>
            </a:r>
            <a:r>
              <a:rPr lang="ru-RU" sz="2800" b="1" dirty="0">
                <a:solidFill>
                  <a:srgbClr val="002060"/>
                </a:solidFill>
              </a:rPr>
              <a:t> момента -  на 09.04.2020</a:t>
            </a:r>
          </a:p>
        </p:txBody>
      </p:sp>
      <p:pic>
        <p:nvPicPr>
          <p:cNvPr id="2" name="Рисунок 1">
            <a:extLst>
              <a:ext uri="{FF2B5EF4-FFF2-40B4-BE49-F238E27FC236}">
                <a16:creationId xmlns:a16="http://schemas.microsoft.com/office/drawing/2014/main" id="{FFAD0B43-2520-4C38-9BA3-9176781E71DA}"/>
              </a:ext>
            </a:extLst>
          </p:cNvPr>
          <p:cNvPicPr>
            <a:picLocks noChangeAspect="1"/>
          </p:cNvPicPr>
          <p:nvPr/>
        </p:nvPicPr>
        <p:blipFill>
          <a:blip r:embed="rId3"/>
          <a:stretch>
            <a:fillRect/>
          </a:stretch>
        </p:blipFill>
        <p:spPr>
          <a:xfrm>
            <a:off x="2376487" y="738187"/>
            <a:ext cx="7439025" cy="5381625"/>
          </a:xfrm>
          <a:prstGeom prst="rect">
            <a:avLst/>
          </a:prstGeom>
        </p:spPr>
      </p:pic>
    </p:spTree>
    <p:extLst>
      <p:ext uri="{BB962C8B-B14F-4D97-AF65-F5344CB8AC3E}">
        <p14:creationId xmlns:p14="http://schemas.microsoft.com/office/powerpoint/2010/main" val="383156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09B2A7A3-B6FA-4349-9F79-8B4246F3894A}"/>
              </a:ext>
            </a:extLst>
          </p:cNvPr>
          <p:cNvSpPr txBox="1">
            <a:spLocks/>
          </p:cNvSpPr>
          <p:nvPr/>
        </p:nvSpPr>
        <p:spPr>
          <a:xfrm>
            <a:off x="453017" y="365125"/>
            <a:ext cx="1128596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Источники информации           </a:t>
            </a:r>
            <a:endParaRPr lang="ru-RU" b="1" dirty="0">
              <a:solidFill>
                <a:srgbClr val="FF0000"/>
              </a:solidFill>
            </a:endParaRPr>
          </a:p>
        </p:txBody>
      </p:sp>
      <p:pic>
        <p:nvPicPr>
          <p:cNvPr id="3" name="Рисунок 2">
            <a:extLst>
              <a:ext uri="{FF2B5EF4-FFF2-40B4-BE49-F238E27FC236}">
                <a16:creationId xmlns:a16="http://schemas.microsoft.com/office/drawing/2014/main" id="{73C607A9-4BEB-4FF3-859F-C9B3823838BB}"/>
              </a:ext>
            </a:extLst>
          </p:cNvPr>
          <p:cNvPicPr>
            <a:picLocks noChangeAspect="1"/>
          </p:cNvPicPr>
          <p:nvPr/>
        </p:nvPicPr>
        <p:blipFill>
          <a:blip r:embed="rId3"/>
          <a:stretch>
            <a:fillRect/>
          </a:stretch>
        </p:blipFill>
        <p:spPr>
          <a:xfrm>
            <a:off x="453017" y="1280160"/>
            <a:ext cx="10900783" cy="6858000"/>
          </a:xfrm>
          <a:prstGeom prst="rect">
            <a:avLst/>
          </a:prstGeom>
        </p:spPr>
      </p:pic>
    </p:spTree>
    <p:extLst>
      <p:ext uri="{BB962C8B-B14F-4D97-AF65-F5344CB8AC3E}">
        <p14:creationId xmlns:p14="http://schemas.microsoft.com/office/powerpoint/2010/main" val="1010747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4" name="Стрелка: вправо 3">
            <a:extLst>
              <a:ext uri="{FF2B5EF4-FFF2-40B4-BE49-F238E27FC236}">
                <a16:creationId xmlns:a16="http://schemas.microsoft.com/office/drawing/2014/main" id="{3ADAB806-64DA-4334-8AAC-D750C7F8FF43}"/>
              </a:ext>
            </a:extLst>
          </p:cNvPr>
          <p:cNvSpPr/>
          <p:nvPr/>
        </p:nvSpPr>
        <p:spPr>
          <a:xfrm rot="10800000">
            <a:off x="5538511" y="3160208"/>
            <a:ext cx="1331259" cy="1075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4CA0B629-0FCE-4AA1-AC99-36586E193C84}"/>
              </a:ext>
            </a:extLst>
          </p:cNvPr>
          <p:cNvSpPr txBox="1"/>
          <p:nvPr/>
        </p:nvSpPr>
        <p:spPr>
          <a:xfrm>
            <a:off x="7235847" y="2668366"/>
            <a:ext cx="4604787" cy="1323439"/>
          </a:xfrm>
          <a:prstGeom prst="rect">
            <a:avLst/>
          </a:prstGeom>
          <a:noFill/>
        </p:spPr>
        <p:txBody>
          <a:bodyPr wrap="none" rtlCol="0">
            <a:spAutoFit/>
          </a:bodyPr>
          <a:lstStyle/>
          <a:p>
            <a:r>
              <a:rPr lang="ru-RU" sz="4000" dirty="0">
                <a:solidFill>
                  <a:srgbClr val="002060"/>
                </a:solidFill>
              </a:rPr>
              <a:t>32 место (21.3.2020)</a:t>
            </a:r>
          </a:p>
          <a:p>
            <a:r>
              <a:rPr lang="ru-RU" sz="4000" dirty="0">
                <a:solidFill>
                  <a:srgbClr val="002060"/>
                </a:solidFill>
              </a:rPr>
              <a:t>18 - сегодня</a:t>
            </a:r>
          </a:p>
        </p:txBody>
      </p:sp>
      <p:sp>
        <p:nvSpPr>
          <p:cNvPr id="6" name="TextBox 5">
            <a:extLst>
              <a:ext uri="{FF2B5EF4-FFF2-40B4-BE49-F238E27FC236}">
                <a16:creationId xmlns:a16="http://schemas.microsoft.com/office/drawing/2014/main" id="{0B50067D-58BB-4030-BB2D-6903C8422122}"/>
              </a:ext>
            </a:extLst>
          </p:cNvPr>
          <p:cNvSpPr txBox="1"/>
          <p:nvPr/>
        </p:nvSpPr>
        <p:spPr>
          <a:xfrm>
            <a:off x="6669741" y="599153"/>
            <a:ext cx="4306051" cy="830997"/>
          </a:xfrm>
          <a:prstGeom prst="rect">
            <a:avLst/>
          </a:prstGeom>
          <a:noFill/>
        </p:spPr>
        <p:txBody>
          <a:bodyPr wrap="none" rtlCol="0">
            <a:spAutoFit/>
          </a:bodyPr>
          <a:lstStyle/>
          <a:p>
            <a:r>
              <a:rPr lang="ru-RU" sz="4800" dirty="0">
                <a:solidFill>
                  <a:srgbClr val="002060"/>
                </a:solidFill>
              </a:rPr>
              <a:t>Всего заражено</a:t>
            </a:r>
          </a:p>
        </p:txBody>
      </p:sp>
      <p:pic>
        <p:nvPicPr>
          <p:cNvPr id="7" name="Рисунок 6">
            <a:extLst>
              <a:ext uri="{FF2B5EF4-FFF2-40B4-BE49-F238E27FC236}">
                <a16:creationId xmlns:a16="http://schemas.microsoft.com/office/drawing/2014/main" id="{499121C3-515E-4214-8668-718BE8551B97}"/>
              </a:ext>
            </a:extLst>
          </p:cNvPr>
          <p:cNvPicPr>
            <a:picLocks noChangeAspect="1"/>
          </p:cNvPicPr>
          <p:nvPr/>
        </p:nvPicPr>
        <p:blipFill>
          <a:blip r:embed="rId3"/>
          <a:stretch>
            <a:fillRect/>
          </a:stretch>
        </p:blipFill>
        <p:spPr>
          <a:xfrm>
            <a:off x="162479" y="205886"/>
            <a:ext cx="2400300" cy="5895975"/>
          </a:xfrm>
          <a:prstGeom prst="rect">
            <a:avLst/>
          </a:prstGeom>
        </p:spPr>
      </p:pic>
      <p:pic>
        <p:nvPicPr>
          <p:cNvPr id="8" name="Рисунок 7">
            <a:extLst>
              <a:ext uri="{FF2B5EF4-FFF2-40B4-BE49-F238E27FC236}">
                <a16:creationId xmlns:a16="http://schemas.microsoft.com/office/drawing/2014/main" id="{1D5ACCFF-5F10-4789-8018-E8C73F4C07C5}"/>
              </a:ext>
            </a:extLst>
          </p:cNvPr>
          <p:cNvPicPr>
            <a:picLocks noChangeAspect="1"/>
          </p:cNvPicPr>
          <p:nvPr/>
        </p:nvPicPr>
        <p:blipFill>
          <a:blip r:embed="rId4"/>
          <a:stretch>
            <a:fillRect/>
          </a:stretch>
        </p:blipFill>
        <p:spPr>
          <a:xfrm>
            <a:off x="2919590" y="558311"/>
            <a:ext cx="2352675" cy="5543550"/>
          </a:xfrm>
          <a:prstGeom prst="rect">
            <a:avLst/>
          </a:prstGeom>
        </p:spPr>
      </p:pic>
    </p:spTree>
    <p:extLst>
      <p:ext uri="{BB962C8B-B14F-4D97-AF65-F5344CB8AC3E}">
        <p14:creationId xmlns:p14="http://schemas.microsoft.com/office/powerpoint/2010/main" val="4191073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0184055-1A2A-4CB7-9508-F43D97CA2BF1}"/>
              </a:ext>
            </a:extLst>
          </p:cNvPr>
          <p:cNvPicPr>
            <a:picLocks noChangeAspect="1"/>
          </p:cNvPicPr>
          <p:nvPr/>
        </p:nvPicPr>
        <p:blipFill>
          <a:blip r:embed="rId3"/>
          <a:stretch>
            <a:fillRect/>
          </a:stretch>
        </p:blipFill>
        <p:spPr>
          <a:xfrm>
            <a:off x="301845" y="0"/>
            <a:ext cx="11588310" cy="6858000"/>
          </a:xfrm>
          <a:prstGeom prst="rect">
            <a:avLst/>
          </a:prstGeom>
        </p:spPr>
      </p:pic>
      <p:sp>
        <p:nvSpPr>
          <p:cNvPr id="2" name="Стрелка: вправо 1">
            <a:extLst>
              <a:ext uri="{FF2B5EF4-FFF2-40B4-BE49-F238E27FC236}">
                <a16:creationId xmlns:a16="http://schemas.microsoft.com/office/drawing/2014/main" id="{13122B25-E6AD-411E-A3E3-DB9828E9938E}"/>
              </a:ext>
            </a:extLst>
          </p:cNvPr>
          <p:cNvSpPr/>
          <p:nvPr/>
        </p:nvSpPr>
        <p:spPr>
          <a:xfrm rot="14816269">
            <a:off x="1930401" y="6413499"/>
            <a:ext cx="838200" cy="8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1106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B53EFCF-3C6E-42B5-9C10-47CDD364BFA9}"/>
              </a:ext>
            </a:extLst>
          </p:cNvPr>
          <p:cNvPicPr>
            <a:picLocks noChangeAspect="1"/>
          </p:cNvPicPr>
          <p:nvPr/>
        </p:nvPicPr>
        <p:blipFill>
          <a:blip r:embed="rId3"/>
          <a:stretch>
            <a:fillRect/>
          </a:stretch>
        </p:blipFill>
        <p:spPr>
          <a:xfrm>
            <a:off x="833437" y="128587"/>
            <a:ext cx="10525125" cy="6600825"/>
          </a:xfrm>
          <a:prstGeom prst="rect">
            <a:avLst/>
          </a:prstGeom>
        </p:spPr>
      </p:pic>
    </p:spTree>
    <p:extLst>
      <p:ext uri="{BB962C8B-B14F-4D97-AF65-F5344CB8AC3E}">
        <p14:creationId xmlns:p14="http://schemas.microsoft.com/office/powerpoint/2010/main" val="2952777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726D1D2-D443-4993-9EC8-D4F7C2E3A75B}"/>
              </a:ext>
            </a:extLst>
          </p:cNvPr>
          <p:cNvPicPr>
            <a:picLocks noChangeAspect="1"/>
          </p:cNvPicPr>
          <p:nvPr/>
        </p:nvPicPr>
        <p:blipFill>
          <a:blip r:embed="rId3"/>
          <a:stretch>
            <a:fillRect/>
          </a:stretch>
        </p:blipFill>
        <p:spPr>
          <a:xfrm>
            <a:off x="842962" y="219075"/>
            <a:ext cx="10506075" cy="6419850"/>
          </a:xfrm>
          <a:prstGeom prst="rect">
            <a:avLst/>
          </a:prstGeom>
        </p:spPr>
      </p:pic>
      <p:sp>
        <p:nvSpPr>
          <p:cNvPr id="5" name="Стрелка: вправо 4">
            <a:extLst>
              <a:ext uri="{FF2B5EF4-FFF2-40B4-BE49-F238E27FC236}">
                <a16:creationId xmlns:a16="http://schemas.microsoft.com/office/drawing/2014/main" id="{38FC0BAA-F7A5-417C-ABC2-FD45F77944B7}"/>
              </a:ext>
            </a:extLst>
          </p:cNvPr>
          <p:cNvSpPr/>
          <p:nvPr/>
        </p:nvSpPr>
        <p:spPr>
          <a:xfrm>
            <a:off x="5511800" y="4711699"/>
            <a:ext cx="1422399" cy="889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43 место</a:t>
            </a:r>
          </a:p>
        </p:txBody>
      </p:sp>
    </p:spTree>
    <p:extLst>
      <p:ext uri="{BB962C8B-B14F-4D97-AF65-F5344CB8AC3E}">
        <p14:creationId xmlns:p14="http://schemas.microsoft.com/office/powerpoint/2010/main" val="1309247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726D1D2-D443-4993-9EC8-D4F7C2E3A75B}"/>
              </a:ext>
            </a:extLst>
          </p:cNvPr>
          <p:cNvPicPr>
            <a:picLocks noChangeAspect="1"/>
          </p:cNvPicPr>
          <p:nvPr/>
        </p:nvPicPr>
        <p:blipFill>
          <a:blip r:embed="rId3"/>
          <a:stretch>
            <a:fillRect/>
          </a:stretch>
        </p:blipFill>
        <p:spPr>
          <a:xfrm>
            <a:off x="842962" y="219075"/>
            <a:ext cx="10506075" cy="6419850"/>
          </a:xfrm>
          <a:prstGeom prst="rect">
            <a:avLst/>
          </a:prstGeom>
        </p:spPr>
      </p:pic>
      <p:sp>
        <p:nvSpPr>
          <p:cNvPr id="3" name="Прямоугольник 2">
            <a:extLst>
              <a:ext uri="{FF2B5EF4-FFF2-40B4-BE49-F238E27FC236}">
                <a16:creationId xmlns:a16="http://schemas.microsoft.com/office/drawing/2014/main" id="{B0FB0F74-AC28-48CD-BD78-46AEDA2EA935}"/>
              </a:ext>
            </a:extLst>
          </p:cNvPr>
          <p:cNvSpPr/>
          <p:nvPr/>
        </p:nvSpPr>
        <p:spPr>
          <a:xfrm>
            <a:off x="8991600" y="4292599"/>
            <a:ext cx="2324100" cy="520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1C5F9646-0BEB-42C1-BC28-D121A13C4CB6}"/>
              </a:ext>
            </a:extLst>
          </p:cNvPr>
          <p:cNvSpPr/>
          <p:nvPr/>
        </p:nvSpPr>
        <p:spPr>
          <a:xfrm>
            <a:off x="6858000" y="1676400"/>
            <a:ext cx="6146800" cy="576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3EF2F9FE-8F97-4353-BE7D-25173B9A4213}"/>
              </a:ext>
            </a:extLst>
          </p:cNvPr>
          <p:cNvPicPr>
            <a:picLocks noChangeAspect="1"/>
          </p:cNvPicPr>
          <p:nvPr/>
        </p:nvPicPr>
        <p:blipFill>
          <a:blip r:embed="rId4"/>
          <a:stretch>
            <a:fillRect/>
          </a:stretch>
        </p:blipFill>
        <p:spPr>
          <a:xfrm>
            <a:off x="7785100" y="4298948"/>
            <a:ext cx="4191000" cy="695325"/>
          </a:xfrm>
          <a:prstGeom prst="rect">
            <a:avLst/>
          </a:prstGeom>
        </p:spPr>
      </p:pic>
      <p:pic>
        <p:nvPicPr>
          <p:cNvPr id="7" name="Рисунок 6">
            <a:extLst>
              <a:ext uri="{FF2B5EF4-FFF2-40B4-BE49-F238E27FC236}">
                <a16:creationId xmlns:a16="http://schemas.microsoft.com/office/drawing/2014/main" id="{DFAD4BAA-B22F-4821-8E52-78462A740173}"/>
              </a:ext>
            </a:extLst>
          </p:cNvPr>
          <p:cNvPicPr>
            <a:picLocks noChangeAspect="1"/>
          </p:cNvPicPr>
          <p:nvPr/>
        </p:nvPicPr>
        <p:blipFill>
          <a:blip r:embed="rId5"/>
          <a:stretch>
            <a:fillRect/>
          </a:stretch>
        </p:blipFill>
        <p:spPr>
          <a:xfrm>
            <a:off x="7826375" y="3527424"/>
            <a:ext cx="4086225" cy="609600"/>
          </a:xfrm>
          <a:prstGeom prst="rect">
            <a:avLst/>
          </a:prstGeom>
        </p:spPr>
      </p:pic>
      <p:pic>
        <p:nvPicPr>
          <p:cNvPr id="8" name="Рисунок 7">
            <a:extLst>
              <a:ext uri="{FF2B5EF4-FFF2-40B4-BE49-F238E27FC236}">
                <a16:creationId xmlns:a16="http://schemas.microsoft.com/office/drawing/2014/main" id="{35925120-273B-43F3-B90E-030FA187E095}"/>
              </a:ext>
            </a:extLst>
          </p:cNvPr>
          <p:cNvPicPr>
            <a:picLocks noChangeAspect="1"/>
          </p:cNvPicPr>
          <p:nvPr/>
        </p:nvPicPr>
        <p:blipFill>
          <a:blip r:embed="rId6"/>
          <a:stretch>
            <a:fillRect/>
          </a:stretch>
        </p:blipFill>
        <p:spPr>
          <a:xfrm>
            <a:off x="7773987" y="2232026"/>
            <a:ext cx="4248150" cy="647700"/>
          </a:xfrm>
          <a:prstGeom prst="rect">
            <a:avLst/>
          </a:prstGeom>
        </p:spPr>
      </p:pic>
      <p:pic>
        <p:nvPicPr>
          <p:cNvPr id="9" name="Рисунок 8">
            <a:extLst>
              <a:ext uri="{FF2B5EF4-FFF2-40B4-BE49-F238E27FC236}">
                <a16:creationId xmlns:a16="http://schemas.microsoft.com/office/drawing/2014/main" id="{56A212BA-C5CA-4D81-A530-F99812737D5F}"/>
              </a:ext>
            </a:extLst>
          </p:cNvPr>
          <p:cNvPicPr>
            <a:picLocks noChangeAspect="1"/>
          </p:cNvPicPr>
          <p:nvPr/>
        </p:nvPicPr>
        <p:blipFill>
          <a:blip r:embed="rId7"/>
          <a:stretch>
            <a:fillRect/>
          </a:stretch>
        </p:blipFill>
        <p:spPr>
          <a:xfrm>
            <a:off x="7835899" y="2936874"/>
            <a:ext cx="4124325" cy="590550"/>
          </a:xfrm>
          <a:prstGeom prst="rect">
            <a:avLst/>
          </a:prstGeom>
        </p:spPr>
      </p:pic>
      <p:pic>
        <p:nvPicPr>
          <p:cNvPr id="10" name="Рисунок 9">
            <a:extLst>
              <a:ext uri="{FF2B5EF4-FFF2-40B4-BE49-F238E27FC236}">
                <a16:creationId xmlns:a16="http://schemas.microsoft.com/office/drawing/2014/main" id="{59FE0296-D422-4C32-A9A6-B13B42A8FC85}"/>
              </a:ext>
            </a:extLst>
          </p:cNvPr>
          <p:cNvPicPr>
            <a:picLocks noChangeAspect="1"/>
          </p:cNvPicPr>
          <p:nvPr/>
        </p:nvPicPr>
        <p:blipFill>
          <a:blip r:embed="rId8"/>
          <a:stretch>
            <a:fillRect/>
          </a:stretch>
        </p:blipFill>
        <p:spPr>
          <a:xfrm>
            <a:off x="9126537" y="5181600"/>
            <a:ext cx="1381125" cy="1076325"/>
          </a:xfrm>
          <a:prstGeom prst="rect">
            <a:avLst/>
          </a:prstGeom>
        </p:spPr>
      </p:pic>
    </p:spTree>
    <p:extLst>
      <p:ext uri="{BB962C8B-B14F-4D97-AF65-F5344CB8AC3E}">
        <p14:creationId xmlns:p14="http://schemas.microsoft.com/office/powerpoint/2010/main" val="3090923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9173AA-C3B7-468D-9716-765DF872689C}"/>
              </a:ext>
            </a:extLst>
          </p:cNvPr>
          <p:cNvSpPr txBox="1"/>
          <p:nvPr/>
        </p:nvSpPr>
        <p:spPr>
          <a:xfrm>
            <a:off x="3532471" y="808522"/>
            <a:ext cx="4705904" cy="584775"/>
          </a:xfrm>
          <a:prstGeom prst="rect">
            <a:avLst/>
          </a:prstGeom>
          <a:noFill/>
        </p:spPr>
        <p:txBody>
          <a:bodyPr wrap="none" rtlCol="0">
            <a:spAutoFit/>
          </a:bodyPr>
          <a:lstStyle/>
          <a:p>
            <a:r>
              <a:rPr lang="ru-RU" sz="3200" b="1" dirty="0"/>
              <a:t>Интенсивные показатели</a:t>
            </a:r>
          </a:p>
        </p:txBody>
      </p:sp>
      <p:pic>
        <p:nvPicPr>
          <p:cNvPr id="3" name="Рисунок 2">
            <a:extLst>
              <a:ext uri="{FF2B5EF4-FFF2-40B4-BE49-F238E27FC236}">
                <a16:creationId xmlns:a16="http://schemas.microsoft.com/office/drawing/2014/main" id="{7B2E6FDF-5CB7-48F8-A838-B2C0D50BEED9}"/>
              </a:ext>
            </a:extLst>
          </p:cNvPr>
          <p:cNvPicPr>
            <a:picLocks noChangeAspect="1"/>
          </p:cNvPicPr>
          <p:nvPr/>
        </p:nvPicPr>
        <p:blipFill>
          <a:blip r:embed="rId3"/>
          <a:stretch>
            <a:fillRect/>
          </a:stretch>
        </p:blipFill>
        <p:spPr>
          <a:xfrm>
            <a:off x="381000" y="1847850"/>
            <a:ext cx="11430000" cy="3162300"/>
          </a:xfrm>
          <a:prstGeom prst="rect">
            <a:avLst/>
          </a:prstGeom>
        </p:spPr>
      </p:pic>
    </p:spTree>
    <p:extLst>
      <p:ext uri="{BB962C8B-B14F-4D97-AF65-F5344CB8AC3E}">
        <p14:creationId xmlns:p14="http://schemas.microsoft.com/office/powerpoint/2010/main" val="2726973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6F2A4E-E5B7-4B3F-8809-9DAA866B1EFF}"/>
              </a:ext>
            </a:extLst>
          </p:cNvPr>
          <p:cNvPicPr>
            <a:picLocks noChangeAspect="1"/>
          </p:cNvPicPr>
          <p:nvPr/>
        </p:nvPicPr>
        <p:blipFill>
          <a:blip r:embed="rId3"/>
          <a:stretch>
            <a:fillRect/>
          </a:stretch>
        </p:blipFill>
        <p:spPr>
          <a:xfrm>
            <a:off x="0" y="397957"/>
            <a:ext cx="12192000" cy="6062086"/>
          </a:xfrm>
          <a:prstGeom prst="rect">
            <a:avLst/>
          </a:prstGeom>
        </p:spPr>
      </p:pic>
    </p:spTree>
    <p:extLst>
      <p:ext uri="{BB962C8B-B14F-4D97-AF65-F5344CB8AC3E}">
        <p14:creationId xmlns:p14="http://schemas.microsoft.com/office/powerpoint/2010/main" val="4226888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8F9FDF9-20D0-4231-8FF7-B31CDC50BD58}"/>
              </a:ext>
            </a:extLst>
          </p:cNvPr>
          <p:cNvPicPr>
            <a:picLocks noChangeAspect="1"/>
          </p:cNvPicPr>
          <p:nvPr/>
        </p:nvPicPr>
        <p:blipFill>
          <a:blip r:embed="rId3"/>
          <a:stretch>
            <a:fillRect/>
          </a:stretch>
        </p:blipFill>
        <p:spPr>
          <a:xfrm>
            <a:off x="0" y="34475"/>
            <a:ext cx="12192000" cy="6789049"/>
          </a:xfrm>
          <a:prstGeom prst="rect">
            <a:avLst/>
          </a:prstGeom>
        </p:spPr>
      </p:pic>
    </p:spTree>
    <p:extLst>
      <p:ext uri="{BB962C8B-B14F-4D97-AF65-F5344CB8AC3E}">
        <p14:creationId xmlns:p14="http://schemas.microsoft.com/office/powerpoint/2010/main" val="1597667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8807C00-1D7E-4BA9-B892-D8E29C83A42D}"/>
              </a:ext>
            </a:extLst>
          </p:cNvPr>
          <p:cNvPicPr>
            <a:picLocks noChangeAspect="1"/>
          </p:cNvPicPr>
          <p:nvPr/>
        </p:nvPicPr>
        <p:blipFill>
          <a:blip r:embed="rId3"/>
          <a:stretch>
            <a:fillRect/>
          </a:stretch>
        </p:blipFill>
        <p:spPr>
          <a:xfrm>
            <a:off x="-28875" y="290465"/>
            <a:ext cx="12192000" cy="6277069"/>
          </a:xfrm>
          <a:prstGeom prst="rect">
            <a:avLst/>
          </a:prstGeom>
        </p:spPr>
      </p:pic>
      <p:sp>
        <p:nvSpPr>
          <p:cNvPr id="4" name="TextBox 3">
            <a:extLst>
              <a:ext uri="{FF2B5EF4-FFF2-40B4-BE49-F238E27FC236}">
                <a16:creationId xmlns:a16="http://schemas.microsoft.com/office/drawing/2014/main" id="{7C180B83-8DB0-40B5-9AE9-D34CAD99A760}"/>
              </a:ext>
            </a:extLst>
          </p:cNvPr>
          <p:cNvSpPr txBox="1"/>
          <p:nvPr/>
        </p:nvSpPr>
        <p:spPr>
          <a:xfrm>
            <a:off x="1280160" y="4466122"/>
            <a:ext cx="3676851" cy="461665"/>
          </a:xfrm>
          <a:prstGeom prst="rect">
            <a:avLst/>
          </a:prstGeom>
          <a:noFill/>
        </p:spPr>
        <p:txBody>
          <a:bodyPr wrap="square" rtlCol="0">
            <a:spAutoFit/>
          </a:bodyPr>
          <a:lstStyle/>
          <a:p>
            <a:r>
              <a:rPr lang="ru-RU" sz="2400" b="1" dirty="0">
                <a:solidFill>
                  <a:srgbClr val="002060"/>
                </a:solidFill>
              </a:rPr>
              <a:t>Оренбургской области нет</a:t>
            </a:r>
          </a:p>
        </p:txBody>
      </p:sp>
      <p:cxnSp>
        <p:nvCxnSpPr>
          <p:cNvPr id="6" name="Прямая соединительная линия 5">
            <a:extLst>
              <a:ext uri="{FF2B5EF4-FFF2-40B4-BE49-F238E27FC236}">
                <a16:creationId xmlns:a16="http://schemas.microsoft.com/office/drawing/2014/main" id="{AA2E49CC-BD13-4D0F-8042-2FCF8BDA87E8}"/>
              </a:ext>
            </a:extLst>
          </p:cNvPr>
          <p:cNvCxnSpPr/>
          <p:nvPr/>
        </p:nvCxnSpPr>
        <p:spPr>
          <a:xfrm>
            <a:off x="8277726" y="4081112"/>
            <a:ext cx="30030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736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7A68926-C944-4A04-8C43-C18F19F25B7F}"/>
              </a:ext>
            </a:extLst>
          </p:cNvPr>
          <p:cNvPicPr>
            <a:picLocks noChangeAspect="1"/>
          </p:cNvPicPr>
          <p:nvPr/>
        </p:nvPicPr>
        <p:blipFill>
          <a:blip r:embed="rId3"/>
          <a:stretch>
            <a:fillRect/>
          </a:stretch>
        </p:blipFill>
        <p:spPr>
          <a:xfrm>
            <a:off x="0" y="191499"/>
            <a:ext cx="12192000" cy="6475002"/>
          </a:xfrm>
          <a:prstGeom prst="rect">
            <a:avLst/>
          </a:prstGeom>
        </p:spPr>
      </p:pic>
      <p:sp>
        <p:nvSpPr>
          <p:cNvPr id="4" name="TextBox 3">
            <a:extLst>
              <a:ext uri="{FF2B5EF4-FFF2-40B4-BE49-F238E27FC236}">
                <a16:creationId xmlns:a16="http://schemas.microsoft.com/office/drawing/2014/main" id="{A7FBDB80-5312-4BE0-8DA4-933F1A14373E}"/>
              </a:ext>
            </a:extLst>
          </p:cNvPr>
          <p:cNvSpPr txBox="1"/>
          <p:nvPr/>
        </p:nvSpPr>
        <p:spPr>
          <a:xfrm>
            <a:off x="6920564" y="4466122"/>
            <a:ext cx="3676851" cy="461665"/>
          </a:xfrm>
          <a:prstGeom prst="rect">
            <a:avLst/>
          </a:prstGeom>
          <a:noFill/>
        </p:spPr>
        <p:txBody>
          <a:bodyPr wrap="square" rtlCol="0">
            <a:spAutoFit/>
          </a:bodyPr>
          <a:lstStyle/>
          <a:p>
            <a:r>
              <a:rPr lang="ru-RU" sz="2400" b="1" dirty="0">
                <a:solidFill>
                  <a:srgbClr val="FF0000"/>
                </a:solidFill>
              </a:rPr>
              <a:t>КАКИХ ТЕСТОВ??</a:t>
            </a:r>
          </a:p>
        </p:txBody>
      </p:sp>
    </p:spTree>
    <p:extLst>
      <p:ext uri="{BB962C8B-B14F-4D97-AF65-F5344CB8AC3E}">
        <p14:creationId xmlns:p14="http://schemas.microsoft.com/office/powerpoint/2010/main" val="141871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Этиология: дефиниции</a:t>
            </a:r>
          </a:p>
        </p:txBody>
      </p:sp>
      <p:pic>
        <p:nvPicPr>
          <p:cNvPr id="7" name="Рисунок 6">
            <a:extLst>
              <a:ext uri="{FF2B5EF4-FFF2-40B4-BE49-F238E27FC236}">
                <a16:creationId xmlns:a16="http://schemas.microsoft.com/office/drawing/2014/main" id="{ABD4A0B8-0831-42DF-B07A-D466CCB88CEE}"/>
              </a:ext>
            </a:extLst>
          </p:cNvPr>
          <p:cNvPicPr>
            <a:picLocks noChangeAspect="1"/>
          </p:cNvPicPr>
          <p:nvPr/>
        </p:nvPicPr>
        <p:blipFill>
          <a:blip r:embed="rId3"/>
          <a:stretch>
            <a:fillRect/>
          </a:stretch>
        </p:blipFill>
        <p:spPr>
          <a:xfrm>
            <a:off x="3084340" y="1722624"/>
            <a:ext cx="6571209" cy="3471582"/>
          </a:xfrm>
          <a:prstGeom prst="rect">
            <a:avLst/>
          </a:prstGeom>
        </p:spPr>
      </p:pic>
      <p:sp>
        <p:nvSpPr>
          <p:cNvPr id="8" name="Прямоугольник 7">
            <a:extLst>
              <a:ext uri="{FF2B5EF4-FFF2-40B4-BE49-F238E27FC236}">
                <a16:creationId xmlns:a16="http://schemas.microsoft.com/office/drawing/2014/main" id="{64EA995D-1390-461C-A968-443926BF8D07}"/>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9" name="Овал 8">
            <a:extLst>
              <a:ext uri="{FF2B5EF4-FFF2-40B4-BE49-F238E27FC236}">
                <a16:creationId xmlns:a16="http://schemas.microsoft.com/office/drawing/2014/main" id="{CAAE25D9-521A-4779-9E83-9551E7E3D2D7}"/>
              </a:ext>
            </a:extLst>
          </p:cNvPr>
          <p:cNvSpPr/>
          <p:nvPr/>
        </p:nvSpPr>
        <p:spPr>
          <a:xfrm rot="20997085">
            <a:off x="4338972" y="3051205"/>
            <a:ext cx="2070847" cy="1068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23838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F7A1AE8-B5B7-4FEF-BE50-D97F23FE6ABC}"/>
              </a:ext>
            </a:extLst>
          </p:cNvPr>
          <p:cNvPicPr>
            <a:picLocks noChangeAspect="1"/>
          </p:cNvPicPr>
          <p:nvPr/>
        </p:nvPicPr>
        <p:blipFill>
          <a:blip r:embed="rId3"/>
          <a:stretch>
            <a:fillRect/>
          </a:stretch>
        </p:blipFill>
        <p:spPr>
          <a:xfrm>
            <a:off x="470004" y="0"/>
            <a:ext cx="11251992" cy="6858000"/>
          </a:xfrm>
          <a:prstGeom prst="rect">
            <a:avLst/>
          </a:prstGeom>
        </p:spPr>
      </p:pic>
    </p:spTree>
    <p:extLst>
      <p:ext uri="{BB962C8B-B14F-4D97-AF65-F5344CB8AC3E}">
        <p14:creationId xmlns:p14="http://schemas.microsoft.com/office/powerpoint/2010/main" val="500488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8EF1862-D700-4684-8A7E-EE2CA04AA33E}"/>
              </a:ext>
            </a:extLst>
          </p:cNvPr>
          <p:cNvPicPr>
            <a:picLocks noChangeAspect="1"/>
          </p:cNvPicPr>
          <p:nvPr/>
        </p:nvPicPr>
        <p:blipFill>
          <a:blip r:embed="rId3"/>
          <a:stretch>
            <a:fillRect/>
          </a:stretch>
        </p:blipFill>
        <p:spPr>
          <a:xfrm>
            <a:off x="0" y="325244"/>
            <a:ext cx="12192000" cy="6207512"/>
          </a:xfrm>
          <a:prstGeom prst="rect">
            <a:avLst/>
          </a:prstGeom>
        </p:spPr>
      </p:pic>
    </p:spTree>
    <p:extLst>
      <p:ext uri="{BB962C8B-B14F-4D97-AF65-F5344CB8AC3E}">
        <p14:creationId xmlns:p14="http://schemas.microsoft.com/office/powerpoint/2010/main" val="2266247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525D668-C01C-458E-A34F-3FDBE48652D2}"/>
              </a:ext>
            </a:extLst>
          </p:cNvPr>
          <p:cNvPicPr>
            <a:picLocks noChangeAspect="1"/>
          </p:cNvPicPr>
          <p:nvPr/>
        </p:nvPicPr>
        <p:blipFill>
          <a:blip r:embed="rId3"/>
          <a:stretch>
            <a:fillRect/>
          </a:stretch>
        </p:blipFill>
        <p:spPr>
          <a:xfrm>
            <a:off x="0" y="125506"/>
            <a:ext cx="12192000" cy="6606988"/>
          </a:xfrm>
          <a:prstGeom prst="rect">
            <a:avLst/>
          </a:prstGeom>
        </p:spPr>
      </p:pic>
    </p:spTree>
    <p:extLst>
      <p:ext uri="{BB962C8B-B14F-4D97-AF65-F5344CB8AC3E}">
        <p14:creationId xmlns:p14="http://schemas.microsoft.com/office/powerpoint/2010/main" val="260763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BDDF2A0-4020-4D02-B112-1718564AFC9E}"/>
              </a:ext>
            </a:extLst>
          </p:cNvPr>
          <p:cNvPicPr>
            <a:picLocks noChangeAspect="1"/>
          </p:cNvPicPr>
          <p:nvPr/>
        </p:nvPicPr>
        <p:blipFill>
          <a:blip r:embed="rId3"/>
          <a:stretch>
            <a:fillRect/>
          </a:stretch>
        </p:blipFill>
        <p:spPr>
          <a:xfrm>
            <a:off x="1452562" y="61912"/>
            <a:ext cx="9286875" cy="6734175"/>
          </a:xfrm>
          <a:prstGeom prst="rect">
            <a:avLst/>
          </a:prstGeom>
        </p:spPr>
      </p:pic>
    </p:spTree>
    <p:extLst>
      <p:ext uri="{BB962C8B-B14F-4D97-AF65-F5344CB8AC3E}">
        <p14:creationId xmlns:p14="http://schemas.microsoft.com/office/powerpoint/2010/main" val="3295056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465834" y="693019"/>
            <a:ext cx="10023607" cy="3243714"/>
          </a:xfrm>
          <a:prstGeom prst="rect">
            <a:avLst/>
          </a:prstGeom>
        </p:spPr>
      </p:pic>
    </p:spTree>
    <p:extLst>
      <p:ext uri="{BB962C8B-B14F-4D97-AF65-F5344CB8AC3E}">
        <p14:creationId xmlns:p14="http://schemas.microsoft.com/office/powerpoint/2010/main" val="768117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4" name="Стрелка: вправо 3">
            <a:extLst>
              <a:ext uri="{FF2B5EF4-FFF2-40B4-BE49-F238E27FC236}">
                <a16:creationId xmlns:a16="http://schemas.microsoft.com/office/drawing/2014/main" id="{3ADAB806-64DA-4334-8AAC-D750C7F8FF43}"/>
              </a:ext>
            </a:extLst>
          </p:cNvPr>
          <p:cNvSpPr/>
          <p:nvPr/>
        </p:nvSpPr>
        <p:spPr>
          <a:xfrm rot="10800000">
            <a:off x="5538511" y="3160208"/>
            <a:ext cx="1331259" cy="1075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4CA0B629-0FCE-4AA1-AC99-36586E193C84}"/>
              </a:ext>
            </a:extLst>
          </p:cNvPr>
          <p:cNvSpPr txBox="1"/>
          <p:nvPr/>
        </p:nvSpPr>
        <p:spPr>
          <a:xfrm>
            <a:off x="7312047" y="3357444"/>
            <a:ext cx="4796762" cy="2492990"/>
          </a:xfrm>
          <a:prstGeom prst="rect">
            <a:avLst/>
          </a:prstGeom>
          <a:noFill/>
        </p:spPr>
        <p:txBody>
          <a:bodyPr wrap="none" rtlCol="0">
            <a:spAutoFit/>
          </a:bodyPr>
          <a:lstStyle/>
          <a:p>
            <a:r>
              <a:rPr lang="ru-RU" sz="4000" dirty="0">
                <a:solidFill>
                  <a:srgbClr val="002060"/>
                </a:solidFill>
              </a:rPr>
              <a:t>66 – место </a:t>
            </a:r>
            <a:r>
              <a:rPr lang="ru-RU" sz="3200" dirty="0">
                <a:solidFill>
                  <a:srgbClr val="002060"/>
                </a:solidFill>
              </a:rPr>
              <a:t>(76 смертей)</a:t>
            </a:r>
          </a:p>
          <a:p>
            <a:r>
              <a:rPr lang="ru-RU" sz="3200" dirty="0">
                <a:solidFill>
                  <a:srgbClr val="002060"/>
                </a:solidFill>
              </a:rPr>
              <a:t>87 – 21.03.2020</a:t>
            </a:r>
          </a:p>
          <a:p>
            <a:r>
              <a:rPr lang="ru-RU" sz="4000" dirty="0">
                <a:solidFill>
                  <a:srgbClr val="002060"/>
                </a:solidFill>
              </a:rPr>
              <a:t>Летальность 3,6 %</a:t>
            </a:r>
          </a:p>
          <a:p>
            <a:endParaRPr lang="ru-RU" sz="4000" dirty="0">
              <a:solidFill>
                <a:srgbClr val="002060"/>
              </a:solidFill>
            </a:endParaRPr>
          </a:p>
        </p:txBody>
      </p:sp>
      <p:sp>
        <p:nvSpPr>
          <p:cNvPr id="7" name="TextBox 6">
            <a:extLst>
              <a:ext uri="{FF2B5EF4-FFF2-40B4-BE49-F238E27FC236}">
                <a16:creationId xmlns:a16="http://schemas.microsoft.com/office/drawing/2014/main" id="{E63BB24B-B0D5-449C-8C74-A8DFC0C67317}"/>
              </a:ext>
            </a:extLst>
          </p:cNvPr>
          <p:cNvSpPr txBox="1"/>
          <p:nvPr/>
        </p:nvSpPr>
        <p:spPr>
          <a:xfrm>
            <a:off x="6669741" y="599153"/>
            <a:ext cx="2159758" cy="830997"/>
          </a:xfrm>
          <a:prstGeom prst="rect">
            <a:avLst/>
          </a:prstGeom>
          <a:noFill/>
        </p:spPr>
        <p:txBody>
          <a:bodyPr wrap="none" rtlCol="0">
            <a:spAutoFit/>
          </a:bodyPr>
          <a:lstStyle/>
          <a:p>
            <a:r>
              <a:rPr lang="ru-RU" sz="4800" dirty="0">
                <a:solidFill>
                  <a:srgbClr val="002060"/>
                </a:solidFill>
              </a:rPr>
              <a:t>Умерло</a:t>
            </a:r>
          </a:p>
        </p:txBody>
      </p:sp>
      <p:pic>
        <p:nvPicPr>
          <p:cNvPr id="3" name="Рисунок 2">
            <a:extLst>
              <a:ext uri="{FF2B5EF4-FFF2-40B4-BE49-F238E27FC236}">
                <a16:creationId xmlns:a16="http://schemas.microsoft.com/office/drawing/2014/main" id="{B0F435EE-7D8A-4DF4-BB66-FD3DDC9CE348}"/>
              </a:ext>
            </a:extLst>
          </p:cNvPr>
          <p:cNvPicPr>
            <a:picLocks noChangeAspect="1"/>
          </p:cNvPicPr>
          <p:nvPr/>
        </p:nvPicPr>
        <p:blipFill>
          <a:blip r:embed="rId3"/>
          <a:stretch>
            <a:fillRect/>
          </a:stretch>
        </p:blipFill>
        <p:spPr>
          <a:xfrm>
            <a:off x="602422" y="764707"/>
            <a:ext cx="1838325" cy="4019550"/>
          </a:xfrm>
          <a:prstGeom prst="rect">
            <a:avLst/>
          </a:prstGeom>
        </p:spPr>
      </p:pic>
      <p:pic>
        <p:nvPicPr>
          <p:cNvPr id="9" name="Рисунок 8">
            <a:extLst>
              <a:ext uri="{FF2B5EF4-FFF2-40B4-BE49-F238E27FC236}">
                <a16:creationId xmlns:a16="http://schemas.microsoft.com/office/drawing/2014/main" id="{53453F5B-E3DE-4119-B53C-8C1EE718A819}"/>
              </a:ext>
            </a:extLst>
          </p:cNvPr>
          <p:cNvPicPr>
            <a:picLocks noChangeAspect="1"/>
          </p:cNvPicPr>
          <p:nvPr/>
        </p:nvPicPr>
        <p:blipFill>
          <a:blip r:embed="rId4"/>
          <a:stretch>
            <a:fillRect/>
          </a:stretch>
        </p:blipFill>
        <p:spPr>
          <a:xfrm>
            <a:off x="3200758" y="1674308"/>
            <a:ext cx="1895475" cy="2971800"/>
          </a:xfrm>
          <a:prstGeom prst="rect">
            <a:avLst/>
          </a:prstGeom>
        </p:spPr>
      </p:pic>
    </p:spTree>
    <p:extLst>
      <p:ext uri="{BB962C8B-B14F-4D97-AF65-F5344CB8AC3E}">
        <p14:creationId xmlns:p14="http://schemas.microsoft.com/office/powerpoint/2010/main" val="1782211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sp>
        <p:nvSpPr>
          <p:cNvPr id="4" name="Стрелка: вправо 3">
            <a:extLst>
              <a:ext uri="{FF2B5EF4-FFF2-40B4-BE49-F238E27FC236}">
                <a16:creationId xmlns:a16="http://schemas.microsoft.com/office/drawing/2014/main" id="{3ADAB806-64DA-4334-8AAC-D750C7F8FF43}"/>
              </a:ext>
            </a:extLst>
          </p:cNvPr>
          <p:cNvSpPr/>
          <p:nvPr/>
        </p:nvSpPr>
        <p:spPr>
          <a:xfrm rot="10800000">
            <a:off x="5538511" y="3160208"/>
            <a:ext cx="1331259" cy="1075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id="{4CA0B629-0FCE-4AA1-AC99-36586E193C84}"/>
              </a:ext>
            </a:extLst>
          </p:cNvPr>
          <p:cNvSpPr txBox="1"/>
          <p:nvPr/>
        </p:nvSpPr>
        <p:spPr>
          <a:xfrm>
            <a:off x="7312047" y="3357444"/>
            <a:ext cx="2620269" cy="1138773"/>
          </a:xfrm>
          <a:prstGeom prst="rect">
            <a:avLst/>
          </a:prstGeom>
          <a:noFill/>
        </p:spPr>
        <p:txBody>
          <a:bodyPr wrap="none" rtlCol="0">
            <a:spAutoFit/>
          </a:bodyPr>
          <a:lstStyle/>
          <a:p>
            <a:r>
              <a:rPr lang="ru-RU" sz="4000" dirty="0">
                <a:solidFill>
                  <a:srgbClr val="002060"/>
                </a:solidFill>
              </a:rPr>
              <a:t>21 место</a:t>
            </a:r>
          </a:p>
          <a:p>
            <a:r>
              <a:rPr lang="ru-RU" sz="2800" dirty="0">
                <a:solidFill>
                  <a:srgbClr val="002060"/>
                </a:solidFill>
              </a:rPr>
              <a:t>37 – 20.03.2020</a:t>
            </a:r>
          </a:p>
        </p:txBody>
      </p:sp>
      <p:sp>
        <p:nvSpPr>
          <p:cNvPr id="6" name="TextBox 5">
            <a:extLst>
              <a:ext uri="{FF2B5EF4-FFF2-40B4-BE49-F238E27FC236}">
                <a16:creationId xmlns:a16="http://schemas.microsoft.com/office/drawing/2014/main" id="{0B50067D-58BB-4030-BB2D-6903C8422122}"/>
              </a:ext>
            </a:extLst>
          </p:cNvPr>
          <p:cNvSpPr txBox="1"/>
          <p:nvPr/>
        </p:nvSpPr>
        <p:spPr>
          <a:xfrm>
            <a:off x="6669741" y="599153"/>
            <a:ext cx="5258747" cy="830997"/>
          </a:xfrm>
          <a:prstGeom prst="rect">
            <a:avLst/>
          </a:prstGeom>
          <a:noFill/>
        </p:spPr>
        <p:txBody>
          <a:bodyPr wrap="none" rtlCol="0">
            <a:spAutoFit/>
          </a:bodyPr>
          <a:lstStyle/>
          <a:p>
            <a:r>
              <a:rPr lang="ru-RU" sz="4800" dirty="0">
                <a:solidFill>
                  <a:srgbClr val="002060"/>
                </a:solidFill>
              </a:rPr>
              <a:t>Всего выздоровело</a:t>
            </a:r>
          </a:p>
        </p:txBody>
      </p:sp>
      <p:pic>
        <p:nvPicPr>
          <p:cNvPr id="2" name="Рисунок 1">
            <a:extLst>
              <a:ext uri="{FF2B5EF4-FFF2-40B4-BE49-F238E27FC236}">
                <a16:creationId xmlns:a16="http://schemas.microsoft.com/office/drawing/2014/main" id="{47175F4E-E142-4CD9-849F-6381146B45F9}"/>
              </a:ext>
            </a:extLst>
          </p:cNvPr>
          <p:cNvPicPr>
            <a:picLocks noChangeAspect="1"/>
          </p:cNvPicPr>
          <p:nvPr/>
        </p:nvPicPr>
        <p:blipFill>
          <a:blip r:embed="rId3"/>
          <a:stretch>
            <a:fillRect/>
          </a:stretch>
        </p:blipFill>
        <p:spPr>
          <a:xfrm>
            <a:off x="627323" y="1159958"/>
            <a:ext cx="1714500" cy="4000500"/>
          </a:xfrm>
          <a:prstGeom prst="rect">
            <a:avLst/>
          </a:prstGeom>
        </p:spPr>
      </p:pic>
      <p:pic>
        <p:nvPicPr>
          <p:cNvPr id="3" name="Рисунок 2">
            <a:extLst>
              <a:ext uri="{FF2B5EF4-FFF2-40B4-BE49-F238E27FC236}">
                <a16:creationId xmlns:a16="http://schemas.microsoft.com/office/drawing/2014/main" id="{5C3A3755-2CD0-482A-BE99-C8575C0E8491}"/>
              </a:ext>
            </a:extLst>
          </p:cNvPr>
          <p:cNvPicPr>
            <a:picLocks noChangeAspect="1"/>
          </p:cNvPicPr>
          <p:nvPr/>
        </p:nvPicPr>
        <p:blipFill>
          <a:blip r:embed="rId4"/>
          <a:stretch>
            <a:fillRect/>
          </a:stretch>
        </p:blipFill>
        <p:spPr>
          <a:xfrm>
            <a:off x="3079729" y="1776294"/>
            <a:ext cx="1800225" cy="3162300"/>
          </a:xfrm>
          <a:prstGeom prst="rect">
            <a:avLst/>
          </a:prstGeom>
        </p:spPr>
      </p:pic>
    </p:spTree>
    <p:extLst>
      <p:ext uri="{BB962C8B-B14F-4D97-AF65-F5344CB8AC3E}">
        <p14:creationId xmlns:p14="http://schemas.microsoft.com/office/powerpoint/2010/main" val="4122722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B15E6AF5-76DE-4083-BA59-171F60787118}"/>
              </a:ext>
            </a:extLst>
          </p:cNvPr>
          <p:cNvSpPr/>
          <p:nvPr/>
        </p:nvSpPr>
        <p:spPr>
          <a:xfrm>
            <a:off x="0" y="6211097"/>
            <a:ext cx="12192000" cy="646331"/>
          </a:xfrm>
          <a:prstGeom prst="rect">
            <a:avLst/>
          </a:prstGeom>
        </p:spPr>
        <p:txBody>
          <a:bodyPr wrap="square">
            <a:spAutoFit/>
          </a:bodyPr>
          <a:lstStyle/>
          <a:p>
            <a:pPr algn="r"/>
            <a:r>
              <a:rPr lang="ru-RU" dirty="0">
                <a:solidFill>
                  <a:srgbClr val="002060"/>
                </a:solidFill>
              </a:rPr>
              <a:t>https://gisanddata.maps.arcgis.com/apps/opsdashboard/index.html?fbclid=IwAR0tv2-N7MjJ2C5zjxDuOU97ZnN158hO8dMtuNDwU3-nP42xhF7GAEYbBCc#/bda7594740fd40299423467b48e9ecf6</a:t>
            </a:r>
          </a:p>
        </p:txBody>
      </p:sp>
      <p:pic>
        <p:nvPicPr>
          <p:cNvPr id="2" name="Рисунок 1">
            <a:extLst>
              <a:ext uri="{FF2B5EF4-FFF2-40B4-BE49-F238E27FC236}">
                <a16:creationId xmlns:a16="http://schemas.microsoft.com/office/drawing/2014/main" id="{2DACA992-4C1E-4C28-9453-EB8883E49667}"/>
              </a:ext>
            </a:extLst>
          </p:cNvPr>
          <p:cNvPicPr>
            <a:picLocks noChangeAspect="1"/>
          </p:cNvPicPr>
          <p:nvPr/>
        </p:nvPicPr>
        <p:blipFill>
          <a:blip r:embed="rId3"/>
          <a:stretch>
            <a:fillRect/>
          </a:stretch>
        </p:blipFill>
        <p:spPr>
          <a:xfrm>
            <a:off x="2138082" y="679916"/>
            <a:ext cx="7286289" cy="3730720"/>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995082" y="4781189"/>
            <a:ext cx="10165977" cy="584775"/>
          </a:xfrm>
          <a:prstGeom prst="rect">
            <a:avLst/>
          </a:prstGeom>
          <a:noFill/>
        </p:spPr>
        <p:txBody>
          <a:bodyPr wrap="square" rtlCol="0">
            <a:spAutoFit/>
          </a:bodyPr>
          <a:lstStyle/>
          <a:p>
            <a:pPr algn="ctr"/>
            <a:r>
              <a:rPr lang="ru-RU" sz="3200" dirty="0">
                <a:solidFill>
                  <a:srgbClr val="002060"/>
                </a:solidFill>
              </a:rPr>
              <a:t>Ежедневная динамика вновь выявленных случаев </a:t>
            </a:r>
          </a:p>
        </p:txBody>
      </p:sp>
    </p:spTree>
    <p:extLst>
      <p:ext uri="{BB962C8B-B14F-4D97-AF65-F5344CB8AC3E}">
        <p14:creationId xmlns:p14="http://schemas.microsoft.com/office/powerpoint/2010/main" val="2674815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30E3E9-FF05-49E1-81C5-0F8356925CE0}"/>
              </a:ext>
            </a:extLst>
          </p:cNvPr>
          <p:cNvPicPr>
            <a:picLocks noChangeAspect="1"/>
          </p:cNvPicPr>
          <p:nvPr/>
        </p:nvPicPr>
        <p:blipFill>
          <a:blip r:embed="rId3"/>
          <a:stretch>
            <a:fillRect/>
          </a:stretch>
        </p:blipFill>
        <p:spPr>
          <a:xfrm>
            <a:off x="13447" y="0"/>
            <a:ext cx="5365377" cy="1736276"/>
          </a:xfrm>
          <a:prstGeom prst="rect">
            <a:avLst/>
          </a:prstGeom>
        </p:spPr>
      </p:pic>
      <p:sp>
        <p:nvSpPr>
          <p:cNvPr id="9" name="TextBox 8">
            <a:extLst>
              <a:ext uri="{FF2B5EF4-FFF2-40B4-BE49-F238E27FC236}">
                <a16:creationId xmlns:a16="http://schemas.microsoft.com/office/drawing/2014/main" id="{5B885029-6CD3-4F3B-9CDA-54F8EF93574B}"/>
              </a:ext>
            </a:extLst>
          </p:cNvPr>
          <p:cNvSpPr txBox="1"/>
          <p:nvPr/>
        </p:nvSpPr>
        <p:spPr>
          <a:xfrm>
            <a:off x="2229822" y="6170358"/>
            <a:ext cx="9697720" cy="584775"/>
          </a:xfrm>
          <a:prstGeom prst="rect">
            <a:avLst/>
          </a:prstGeom>
          <a:noFill/>
        </p:spPr>
        <p:txBody>
          <a:bodyPr wrap="square" rtlCol="0">
            <a:spAutoFit/>
          </a:bodyPr>
          <a:lstStyle/>
          <a:p>
            <a:pPr algn="ctr"/>
            <a:r>
              <a:rPr lang="ru-RU" sz="3200" dirty="0">
                <a:solidFill>
                  <a:srgbClr val="002060"/>
                </a:solidFill>
              </a:rPr>
              <a:t>Ежедневная динамика вновь выявленных случаев </a:t>
            </a:r>
          </a:p>
        </p:txBody>
      </p:sp>
      <p:pic>
        <p:nvPicPr>
          <p:cNvPr id="3" name="Рисунок 2">
            <a:extLst>
              <a:ext uri="{FF2B5EF4-FFF2-40B4-BE49-F238E27FC236}">
                <a16:creationId xmlns:a16="http://schemas.microsoft.com/office/drawing/2014/main" id="{7C5F6CA5-E852-489C-AAB9-0ECDF9586E16}"/>
              </a:ext>
            </a:extLst>
          </p:cNvPr>
          <p:cNvPicPr>
            <a:picLocks noChangeAspect="1"/>
          </p:cNvPicPr>
          <p:nvPr/>
        </p:nvPicPr>
        <p:blipFill>
          <a:blip r:embed="rId4"/>
          <a:stretch>
            <a:fillRect/>
          </a:stretch>
        </p:blipFill>
        <p:spPr>
          <a:xfrm>
            <a:off x="2229822" y="1162050"/>
            <a:ext cx="9962178" cy="5008308"/>
          </a:xfrm>
          <a:prstGeom prst="rect">
            <a:avLst/>
          </a:prstGeom>
        </p:spPr>
      </p:pic>
    </p:spTree>
    <p:extLst>
      <p:ext uri="{BB962C8B-B14F-4D97-AF65-F5344CB8AC3E}">
        <p14:creationId xmlns:p14="http://schemas.microsoft.com/office/powerpoint/2010/main" val="2478930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510344-22D1-4828-8D7E-AAB4A4145C40}"/>
              </a:ext>
            </a:extLst>
          </p:cNvPr>
          <p:cNvSpPr txBox="1"/>
          <p:nvPr/>
        </p:nvSpPr>
        <p:spPr>
          <a:xfrm>
            <a:off x="268941" y="1004012"/>
            <a:ext cx="8267007" cy="5078313"/>
          </a:xfrm>
          <a:prstGeom prst="rect">
            <a:avLst/>
          </a:prstGeom>
          <a:noFill/>
        </p:spPr>
        <p:txBody>
          <a:bodyPr wrap="none" rtlCol="0">
            <a:spAutoFit/>
          </a:bodyPr>
          <a:lstStyle/>
          <a:p>
            <a:pPr marL="901700" indent="-901700"/>
            <a:r>
              <a:rPr lang="ru-RU" dirty="0"/>
              <a:t>23 марта + 1 случай (</a:t>
            </a:r>
            <a:r>
              <a:rPr lang="ru-RU" dirty="0" err="1"/>
              <a:t>г.Бузулук</a:t>
            </a:r>
            <a:r>
              <a:rPr lang="ru-RU" dirty="0"/>
              <a:t>)</a:t>
            </a:r>
          </a:p>
          <a:p>
            <a:pPr marL="901700" indent="-901700"/>
            <a:r>
              <a:rPr lang="ru-RU" dirty="0"/>
              <a:t>25 марта + 3 случая (итого 4)</a:t>
            </a:r>
          </a:p>
          <a:p>
            <a:pPr marL="901700" indent="-901700"/>
            <a:r>
              <a:rPr lang="ru-RU" dirty="0"/>
              <a:t>26 марта - 4 лабораторно подтвержденных случая;</a:t>
            </a:r>
            <a:br>
              <a:rPr lang="ru-RU" dirty="0"/>
            </a:br>
            <a:r>
              <a:rPr lang="ru-RU" dirty="0"/>
              <a:t>+ 1 случай? (</a:t>
            </a:r>
            <a:r>
              <a:rPr lang="ru-RU" dirty="0" err="1"/>
              <a:t>г.Орск</a:t>
            </a:r>
            <a:r>
              <a:rPr lang="ru-RU" dirty="0"/>
              <a:t>)</a:t>
            </a:r>
          </a:p>
          <a:p>
            <a:pPr marL="901700" indent="-901700"/>
            <a:r>
              <a:rPr lang="ru-RU" dirty="0"/>
              <a:t>28 марта – 1 </a:t>
            </a:r>
            <a:r>
              <a:rPr lang="ru-RU" b="1" dirty="0"/>
              <a:t>летальный</a:t>
            </a:r>
            <a:r>
              <a:rPr lang="ru-RU" dirty="0"/>
              <a:t> случай (</a:t>
            </a:r>
            <a:r>
              <a:rPr lang="ru-RU" dirty="0" err="1"/>
              <a:t>г.Бузулук</a:t>
            </a:r>
            <a:r>
              <a:rPr lang="ru-RU" dirty="0"/>
              <a:t>, мужчина, ранее побывавший в Европе)</a:t>
            </a:r>
            <a:br>
              <a:rPr lang="ru-RU" dirty="0"/>
            </a:br>
            <a:r>
              <a:rPr lang="ru-RU" dirty="0"/>
              <a:t>+ 2 новых случая (всего 6)</a:t>
            </a:r>
          </a:p>
          <a:p>
            <a:pPr marL="901700" indent="-901700"/>
            <a:r>
              <a:rPr lang="ru-RU" dirty="0"/>
              <a:t>29 марта + 1 случай (</a:t>
            </a:r>
            <a:r>
              <a:rPr lang="ru-RU" dirty="0" err="1"/>
              <a:t>г.Орск</a:t>
            </a:r>
            <a:r>
              <a:rPr lang="ru-RU" dirty="0"/>
              <a:t>)</a:t>
            </a:r>
          </a:p>
          <a:p>
            <a:pPr marL="901700" indent="-901700"/>
            <a:r>
              <a:rPr lang="ru-RU" dirty="0"/>
              <a:t>1 апреля = 6 +7  предварительных</a:t>
            </a:r>
          </a:p>
          <a:p>
            <a:pPr marL="901700" indent="-901700"/>
            <a:r>
              <a:rPr lang="ru-RU" dirty="0"/>
              <a:t>2 апреля = 12 +1  </a:t>
            </a:r>
          </a:p>
          <a:p>
            <a:pPr marL="901700" indent="-901700"/>
            <a:r>
              <a:rPr lang="ru-RU" dirty="0"/>
              <a:t>3 апреля = 13 +4</a:t>
            </a:r>
          </a:p>
          <a:p>
            <a:pPr marL="901700" indent="-901700"/>
            <a:r>
              <a:rPr lang="ru-RU" dirty="0"/>
              <a:t>5 апреля = 1 </a:t>
            </a:r>
            <a:r>
              <a:rPr lang="ru-RU" b="1" dirty="0"/>
              <a:t>выписан</a:t>
            </a:r>
            <a:r>
              <a:rPr lang="ru-RU" dirty="0"/>
              <a:t> по выздоровлению</a:t>
            </a:r>
          </a:p>
          <a:p>
            <a:pPr marL="901700" indent="-901700"/>
            <a:r>
              <a:rPr lang="ru-RU" dirty="0"/>
              <a:t>6 апреля – 14 из них 1/3</a:t>
            </a:r>
          </a:p>
          <a:p>
            <a:pPr marL="901700" indent="-901700"/>
            <a:r>
              <a:rPr lang="ru-RU" dirty="0"/>
              <a:t>8 апреля – 22/1/4</a:t>
            </a:r>
          </a:p>
          <a:p>
            <a:pPr marL="901700" indent="-901700"/>
            <a:r>
              <a:rPr lang="ru-RU" dirty="0"/>
              <a:t>Вчера - …</a:t>
            </a:r>
            <a:br>
              <a:rPr lang="ru-RU" dirty="0"/>
            </a:br>
            <a:r>
              <a:rPr lang="ru-RU" dirty="0"/>
              <a:t>Итого: 22  случаев, из них </a:t>
            </a:r>
          </a:p>
          <a:p>
            <a:pPr marL="901700" indent="1071563"/>
            <a:r>
              <a:rPr lang="ru-RU" dirty="0"/>
              <a:t>1 летальный;</a:t>
            </a:r>
          </a:p>
          <a:p>
            <a:pPr marL="901700" indent="1071563"/>
            <a:r>
              <a:rPr lang="ru-RU" dirty="0"/>
              <a:t>4 выздоровевших;</a:t>
            </a:r>
          </a:p>
          <a:p>
            <a:pPr marL="901700" indent="1071563"/>
            <a:r>
              <a:rPr lang="ru-RU" dirty="0"/>
              <a:t>Еще 13 под подозрением</a:t>
            </a:r>
          </a:p>
        </p:txBody>
      </p:sp>
      <p:sp>
        <p:nvSpPr>
          <p:cNvPr id="5" name="TextBox 4">
            <a:extLst>
              <a:ext uri="{FF2B5EF4-FFF2-40B4-BE49-F238E27FC236}">
                <a16:creationId xmlns:a16="http://schemas.microsoft.com/office/drawing/2014/main" id="{0110A241-0F3B-4C8E-9A97-81EF8BCDA5BC}"/>
              </a:ext>
            </a:extLst>
          </p:cNvPr>
          <p:cNvSpPr txBox="1"/>
          <p:nvPr/>
        </p:nvSpPr>
        <p:spPr>
          <a:xfrm>
            <a:off x="510989" y="80682"/>
            <a:ext cx="11316303" cy="923330"/>
          </a:xfrm>
          <a:prstGeom prst="rect">
            <a:avLst/>
          </a:prstGeom>
          <a:noFill/>
        </p:spPr>
        <p:txBody>
          <a:bodyPr wrap="none" rtlCol="0">
            <a:spAutoFit/>
          </a:bodyPr>
          <a:lstStyle/>
          <a:p>
            <a:r>
              <a:rPr lang="ru-RU" sz="5400" dirty="0">
                <a:solidFill>
                  <a:srgbClr val="002060"/>
                </a:solidFill>
              </a:rPr>
              <a:t>Оренбургская область - </a:t>
            </a:r>
            <a:r>
              <a:rPr lang="ru-RU" sz="5400" dirty="0" err="1">
                <a:solidFill>
                  <a:srgbClr val="002060"/>
                </a:solidFill>
              </a:rPr>
              <a:t>эпидситуация</a:t>
            </a:r>
            <a:endParaRPr lang="ru-RU" sz="5400" dirty="0">
              <a:solidFill>
                <a:srgbClr val="002060"/>
              </a:solidFill>
            </a:endParaRPr>
          </a:p>
        </p:txBody>
      </p:sp>
      <p:pic>
        <p:nvPicPr>
          <p:cNvPr id="6" name="Рисунок 5">
            <a:extLst>
              <a:ext uri="{FF2B5EF4-FFF2-40B4-BE49-F238E27FC236}">
                <a16:creationId xmlns:a16="http://schemas.microsoft.com/office/drawing/2014/main" id="{B866E658-75D3-47D5-A97A-C6DE58FD96FF}"/>
              </a:ext>
            </a:extLst>
          </p:cNvPr>
          <p:cNvPicPr>
            <a:picLocks noChangeAspect="1"/>
          </p:cNvPicPr>
          <p:nvPr/>
        </p:nvPicPr>
        <p:blipFill rotWithShape="1">
          <a:blip r:embed="rId3"/>
          <a:srcRect t="27553" b="-27553"/>
          <a:stretch/>
        </p:blipFill>
        <p:spPr>
          <a:xfrm>
            <a:off x="5470991" y="2483643"/>
            <a:ext cx="6832111" cy="5682784"/>
          </a:xfrm>
          <a:prstGeom prst="rect">
            <a:avLst/>
          </a:prstGeom>
        </p:spPr>
      </p:pic>
      <p:sp>
        <p:nvSpPr>
          <p:cNvPr id="4" name="Прямоугольник 3">
            <a:extLst>
              <a:ext uri="{FF2B5EF4-FFF2-40B4-BE49-F238E27FC236}">
                <a16:creationId xmlns:a16="http://schemas.microsoft.com/office/drawing/2014/main" id="{ECFE5487-B47D-4DDE-A1B4-C2EF9B9C1ED6}"/>
              </a:ext>
            </a:extLst>
          </p:cNvPr>
          <p:cNvSpPr/>
          <p:nvPr/>
        </p:nvSpPr>
        <p:spPr>
          <a:xfrm>
            <a:off x="13447" y="6171328"/>
            <a:ext cx="5242392" cy="646331"/>
          </a:xfrm>
          <a:prstGeom prst="rect">
            <a:avLst/>
          </a:prstGeom>
        </p:spPr>
        <p:txBody>
          <a:bodyPr wrap="square">
            <a:spAutoFit/>
          </a:bodyPr>
          <a:lstStyle/>
          <a:p>
            <a:r>
              <a:rPr lang="ru-RU" dirty="0">
                <a:solidFill>
                  <a:srgbClr val="002060"/>
                </a:solidFill>
              </a:rPr>
              <a:t>https://yandex.ru/chat/?win=429#/chats/1%2F0%2F6162f488-6118-4a45-8328-7cd2526cef13</a:t>
            </a:r>
          </a:p>
        </p:txBody>
      </p:sp>
    </p:spTree>
    <p:extLst>
      <p:ext uri="{BB962C8B-B14F-4D97-AF65-F5344CB8AC3E}">
        <p14:creationId xmlns:p14="http://schemas.microsoft.com/office/powerpoint/2010/main" val="355930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83C1BF-4479-4E49-9FDB-C869A77A333F}"/>
              </a:ext>
            </a:extLst>
          </p:cNvPr>
          <p:cNvSpPr>
            <a:spLocks noGrp="1"/>
          </p:cNvSpPr>
          <p:nvPr>
            <p:ph type="title"/>
          </p:nvPr>
        </p:nvSpPr>
        <p:spPr/>
        <p:txBody>
          <a:bodyPr/>
          <a:lstStyle/>
          <a:p>
            <a:r>
              <a:rPr lang="ru-RU" b="1" dirty="0">
                <a:solidFill>
                  <a:srgbClr val="002060"/>
                </a:solidFill>
              </a:rPr>
              <a:t>Этиология: дефиниции</a:t>
            </a:r>
          </a:p>
        </p:txBody>
      </p:sp>
      <p:pic>
        <p:nvPicPr>
          <p:cNvPr id="7" name="Рисунок 6">
            <a:extLst>
              <a:ext uri="{FF2B5EF4-FFF2-40B4-BE49-F238E27FC236}">
                <a16:creationId xmlns:a16="http://schemas.microsoft.com/office/drawing/2014/main" id="{ABD4A0B8-0831-42DF-B07A-D466CCB88CEE}"/>
              </a:ext>
            </a:extLst>
          </p:cNvPr>
          <p:cNvPicPr>
            <a:picLocks noChangeAspect="1"/>
          </p:cNvPicPr>
          <p:nvPr/>
        </p:nvPicPr>
        <p:blipFill>
          <a:blip r:embed="rId3"/>
          <a:stretch>
            <a:fillRect/>
          </a:stretch>
        </p:blipFill>
        <p:spPr>
          <a:xfrm>
            <a:off x="3084340" y="1722624"/>
            <a:ext cx="6571209" cy="3471582"/>
          </a:xfrm>
          <a:prstGeom prst="rect">
            <a:avLst/>
          </a:prstGeom>
        </p:spPr>
      </p:pic>
      <p:sp>
        <p:nvSpPr>
          <p:cNvPr id="8" name="Прямоугольник 7">
            <a:extLst>
              <a:ext uri="{FF2B5EF4-FFF2-40B4-BE49-F238E27FC236}">
                <a16:creationId xmlns:a16="http://schemas.microsoft.com/office/drawing/2014/main" id="{64EA995D-1390-461C-A968-443926BF8D07}"/>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9" name="Овал 8">
            <a:extLst>
              <a:ext uri="{FF2B5EF4-FFF2-40B4-BE49-F238E27FC236}">
                <a16:creationId xmlns:a16="http://schemas.microsoft.com/office/drawing/2014/main" id="{CAAE25D9-521A-4779-9E83-9551E7E3D2D7}"/>
              </a:ext>
            </a:extLst>
          </p:cNvPr>
          <p:cNvSpPr/>
          <p:nvPr/>
        </p:nvSpPr>
        <p:spPr>
          <a:xfrm rot="20997085">
            <a:off x="4338972" y="3051205"/>
            <a:ext cx="2070847" cy="10680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A4B33753-F2B4-455D-B4F8-23DFB50D9002}"/>
              </a:ext>
            </a:extLst>
          </p:cNvPr>
          <p:cNvPicPr>
            <a:picLocks noChangeAspect="1"/>
          </p:cNvPicPr>
          <p:nvPr/>
        </p:nvPicPr>
        <p:blipFill>
          <a:blip r:embed="rId4"/>
          <a:stretch>
            <a:fillRect/>
          </a:stretch>
        </p:blipFill>
        <p:spPr>
          <a:xfrm>
            <a:off x="332255" y="3575357"/>
            <a:ext cx="3486234" cy="2233772"/>
          </a:xfrm>
          <a:prstGeom prst="rect">
            <a:avLst/>
          </a:prstGeom>
        </p:spPr>
      </p:pic>
      <p:sp>
        <p:nvSpPr>
          <p:cNvPr id="10" name="Прямоугольник 9">
            <a:extLst>
              <a:ext uri="{FF2B5EF4-FFF2-40B4-BE49-F238E27FC236}">
                <a16:creationId xmlns:a16="http://schemas.microsoft.com/office/drawing/2014/main" id="{B87BB291-8B63-4928-AE48-D9CE47ACA8DB}"/>
              </a:ext>
            </a:extLst>
          </p:cNvPr>
          <p:cNvSpPr/>
          <p:nvPr/>
        </p:nvSpPr>
        <p:spPr>
          <a:xfrm>
            <a:off x="176389" y="5749449"/>
            <a:ext cx="3946593" cy="923330"/>
          </a:xfrm>
          <a:prstGeom prst="rect">
            <a:avLst/>
          </a:prstGeom>
        </p:spPr>
        <p:txBody>
          <a:bodyPr wrap="none">
            <a:spAutoFit/>
          </a:bodyPr>
          <a:lstStyle/>
          <a:p>
            <a:r>
              <a:rPr lang="ru-RU" b="1" dirty="0">
                <a:solidFill>
                  <a:srgbClr val="002060"/>
                </a:solidFill>
              </a:rPr>
              <a:t>На основе Временных методических </a:t>
            </a:r>
            <a:br>
              <a:rPr lang="ru-RU" b="1" dirty="0">
                <a:solidFill>
                  <a:srgbClr val="002060"/>
                </a:solidFill>
              </a:rPr>
            </a:br>
            <a:r>
              <a:rPr lang="ru-RU" b="1" dirty="0">
                <a:solidFill>
                  <a:srgbClr val="002060"/>
                </a:solidFill>
              </a:rPr>
              <a:t>рекомендаций Минздрава России </a:t>
            </a:r>
            <a:br>
              <a:rPr lang="ru-RU" b="1" dirty="0">
                <a:solidFill>
                  <a:srgbClr val="002060"/>
                </a:solidFill>
              </a:rPr>
            </a:br>
            <a:r>
              <a:rPr lang="ru-RU" b="1" dirty="0">
                <a:solidFill>
                  <a:srgbClr val="002060"/>
                </a:solidFill>
              </a:rPr>
              <a:t>вер.5 (02.04.2020)</a:t>
            </a:r>
            <a:endParaRPr lang="ru-RU" dirty="0"/>
          </a:p>
        </p:txBody>
      </p:sp>
    </p:spTree>
    <p:extLst>
      <p:ext uri="{BB962C8B-B14F-4D97-AF65-F5344CB8AC3E}">
        <p14:creationId xmlns:p14="http://schemas.microsoft.com/office/powerpoint/2010/main" val="1232958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AA02456-6B36-41F9-9A27-2282779CEAED}"/>
              </a:ext>
            </a:extLst>
          </p:cNvPr>
          <p:cNvPicPr>
            <a:picLocks noChangeAspect="1"/>
          </p:cNvPicPr>
          <p:nvPr/>
        </p:nvPicPr>
        <p:blipFill>
          <a:blip r:embed="rId3"/>
          <a:stretch>
            <a:fillRect/>
          </a:stretch>
        </p:blipFill>
        <p:spPr>
          <a:xfrm>
            <a:off x="4466945" y="526923"/>
            <a:ext cx="7084079" cy="5369235"/>
          </a:xfrm>
          <a:prstGeom prst="rect">
            <a:avLst/>
          </a:prstGeom>
        </p:spPr>
      </p:pic>
      <p:sp>
        <p:nvSpPr>
          <p:cNvPr id="5" name="Прямоугольник 4">
            <a:extLst>
              <a:ext uri="{FF2B5EF4-FFF2-40B4-BE49-F238E27FC236}">
                <a16:creationId xmlns:a16="http://schemas.microsoft.com/office/drawing/2014/main" id="{C0F0E63C-CCF0-4EF8-8E0D-3B5D0AC3A105}"/>
              </a:ext>
            </a:extLst>
          </p:cNvPr>
          <p:cNvSpPr/>
          <p:nvPr/>
        </p:nvSpPr>
        <p:spPr>
          <a:xfrm>
            <a:off x="5597566" y="6402048"/>
            <a:ext cx="6594434" cy="369332"/>
          </a:xfrm>
          <a:prstGeom prst="rect">
            <a:avLst/>
          </a:prstGeom>
        </p:spPr>
        <p:txBody>
          <a:bodyPr wrap="none">
            <a:spAutoFit/>
          </a:bodyPr>
          <a:lstStyle/>
          <a:p>
            <a:r>
              <a:rPr lang="ru-RU" b="1" dirty="0">
                <a:solidFill>
                  <a:srgbClr val="002060"/>
                </a:solidFill>
              </a:rPr>
              <a:t>Щелканов М.Ю. (16 марта 2020) </a:t>
            </a:r>
            <a:r>
              <a:rPr lang="en-US" b="1" dirty="0">
                <a:solidFill>
                  <a:srgbClr val="002060"/>
                </a:solidFill>
              </a:rPr>
              <a:t>https://youtu.be/i_U0_pVY7wU</a:t>
            </a:r>
            <a:endParaRPr lang="ru-RU" dirty="0"/>
          </a:p>
        </p:txBody>
      </p:sp>
      <p:sp>
        <p:nvSpPr>
          <p:cNvPr id="6" name="Заголовок 1">
            <a:extLst>
              <a:ext uri="{FF2B5EF4-FFF2-40B4-BE49-F238E27FC236}">
                <a16:creationId xmlns:a16="http://schemas.microsoft.com/office/drawing/2014/main" id="{BA5F3608-53FD-4792-8476-0AA9122D85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Прогноз</a:t>
            </a:r>
          </a:p>
        </p:txBody>
      </p:sp>
    </p:spTree>
    <p:extLst>
      <p:ext uri="{BB962C8B-B14F-4D97-AF65-F5344CB8AC3E}">
        <p14:creationId xmlns:p14="http://schemas.microsoft.com/office/powerpoint/2010/main" val="3638606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0F0E63C-CCF0-4EF8-8E0D-3B5D0AC3A105}"/>
              </a:ext>
            </a:extLst>
          </p:cNvPr>
          <p:cNvSpPr/>
          <p:nvPr/>
        </p:nvSpPr>
        <p:spPr>
          <a:xfrm>
            <a:off x="6068336" y="6308209"/>
            <a:ext cx="6187784" cy="369332"/>
          </a:xfrm>
          <a:prstGeom prst="rect">
            <a:avLst/>
          </a:prstGeom>
        </p:spPr>
        <p:txBody>
          <a:bodyPr wrap="none">
            <a:spAutoFit/>
          </a:bodyPr>
          <a:lstStyle/>
          <a:p>
            <a:pPr algn="r"/>
            <a:r>
              <a:rPr lang="ru-RU" b="1" dirty="0">
                <a:solidFill>
                  <a:srgbClr val="002060"/>
                </a:solidFill>
              </a:rPr>
              <a:t>Пастухов И.Р., </a:t>
            </a:r>
            <a:r>
              <a:rPr lang="ru-RU" b="1" dirty="0" err="1">
                <a:solidFill>
                  <a:srgbClr val="002060"/>
                </a:solidFill>
              </a:rPr>
              <a:t>Teva</a:t>
            </a:r>
            <a:r>
              <a:rPr lang="ru-RU" b="1" dirty="0">
                <a:solidFill>
                  <a:srgbClr val="002060"/>
                </a:solidFill>
              </a:rPr>
              <a:t> </a:t>
            </a:r>
            <a:r>
              <a:rPr lang="ru-RU" b="1" dirty="0" err="1">
                <a:solidFill>
                  <a:srgbClr val="002060"/>
                </a:solidFill>
              </a:rPr>
              <a:t>Pharmaceutical</a:t>
            </a:r>
            <a:r>
              <a:rPr lang="ru-RU" b="1" dirty="0">
                <a:solidFill>
                  <a:srgbClr val="002060"/>
                </a:solidFill>
              </a:rPr>
              <a:t> </a:t>
            </a:r>
            <a:r>
              <a:rPr lang="ru-RU" b="1" dirty="0" err="1">
                <a:solidFill>
                  <a:srgbClr val="002060"/>
                </a:solidFill>
              </a:rPr>
              <a:t>Industries</a:t>
            </a:r>
            <a:r>
              <a:rPr lang="ru-RU" b="1" dirty="0">
                <a:solidFill>
                  <a:srgbClr val="002060"/>
                </a:solidFill>
              </a:rPr>
              <a:t> (29 марта 2020) </a:t>
            </a:r>
            <a:endParaRPr lang="ru-RU" dirty="0"/>
          </a:p>
        </p:txBody>
      </p:sp>
      <p:sp>
        <p:nvSpPr>
          <p:cNvPr id="6" name="Заголовок 1">
            <a:extLst>
              <a:ext uri="{FF2B5EF4-FFF2-40B4-BE49-F238E27FC236}">
                <a16:creationId xmlns:a16="http://schemas.microsoft.com/office/drawing/2014/main" id="{BA5F3608-53FD-4792-8476-0AA9122D85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Прогноз</a:t>
            </a:r>
          </a:p>
        </p:txBody>
      </p:sp>
      <p:pic>
        <p:nvPicPr>
          <p:cNvPr id="3" name="Рисунок 2">
            <a:extLst>
              <a:ext uri="{FF2B5EF4-FFF2-40B4-BE49-F238E27FC236}">
                <a16:creationId xmlns:a16="http://schemas.microsoft.com/office/drawing/2014/main" id="{D50C82F8-8564-4537-97EE-C68031426A3B}"/>
              </a:ext>
            </a:extLst>
          </p:cNvPr>
          <p:cNvPicPr>
            <a:picLocks noChangeAspect="1"/>
          </p:cNvPicPr>
          <p:nvPr/>
        </p:nvPicPr>
        <p:blipFill>
          <a:blip r:embed="rId3"/>
          <a:stretch>
            <a:fillRect/>
          </a:stretch>
        </p:blipFill>
        <p:spPr>
          <a:xfrm>
            <a:off x="200363" y="1513481"/>
            <a:ext cx="11791273" cy="3546594"/>
          </a:xfrm>
          <a:prstGeom prst="rect">
            <a:avLst/>
          </a:prstGeom>
        </p:spPr>
      </p:pic>
    </p:spTree>
    <p:extLst>
      <p:ext uri="{BB962C8B-B14F-4D97-AF65-F5344CB8AC3E}">
        <p14:creationId xmlns:p14="http://schemas.microsoft.com/office/powerpoint/2010/main" val="1784256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0F0E63C-CCF0-4EF8-8E0D-3B5D0AC3A105}"/>
              </a:ext>
            </a:extLst>
          </p:cNvPr>
          <p:cNvSpPr/>
          <p:nvPr/>
        </p:nvSpPr>
        <p:spPr>
          <a:xfrm>
            <a:off x="6068336" y="6308209"/>
            <a:ext cx="6187784" cy="369332"/>
          </a:xfrm>
          <a:prstGeom prst="rect">
            <a:avLst/>
          </a:prstGeom>
        </p:spPr>
        <p:txBody>
          <a:bodyPr wrap="none">
            <a:spAutoFit/>
          </a:bodyPr>
          <a:lstStyle/>
          <a:p>
            <a:pPr algn="r"/>
            <a:r>
              <a:rPr lang="ru-RU" b="1" dirty="0">
                <a:solidFill>
                  <a:srgbClr val="002060"/>
                </a:solidFill>
              </a:rPr>
              <a:t>Пастухов И.Р., </a:t>
            </a:r>
            <a:r>
              <a:rPr lang="ru-RU" b="1" dirty="0" err="1">
                <a:solidFill>
                  <a:srgbClr val="002060"/>
                </a:solidFill>
              </a:rPr>
              <a:t>Teva</a:t>
            </a:r>
            <a:r>
              <a:rPr lang="ru-RU" b="1" dirty="0">
                <a:solidFill>
                  <a:srgbClr val="002060"/>
                </a:solidFill>
              </a:rPr>
              <a:t> </a:t>
            </a:r>
            <a:r>
              <a:rPr lang="ru-RU" b="1" dirty="0" err="1">
                <a:solidFill>
                  <a:srgbClr val="002060"/>
                </a:solidFill>
              </a:rPr>
              <a:t>Pharmaceutical</a:t>
            </a:r>
            <a:r>
              <a:rPr lang="ru-RU" b="1" dirty="0">
                <a:solidFill>
                  <a:srgbClr val="002060"/>
                </a:solidFill>
              </a:rPr>
              <a:t> </a:t>
            </a:r>
            <a:r>
              <a:rPr lang="ru-RU" b="1" dirty="0" err="1">
                <a:solidFill>
                  <a:srgbClr val="002060"/>
                </a:solidFill>
              </a:rPr>
              <a:t>Industries</a:t>
            </a:r>
            <a:r>
              <a:rPr lang="ru-RU" b="1" dirty="0">
                <a:solidFill>
                  <a:srgbClr val="002060"/>
                </a:solidFill>
              </a:rPr>
              <a:t> (29 марта 2020) </a:t>
            </a:r>
            <a:endParaRPr lang="ru-RU" dirty="0"/>
          </a:p>
        </p:txBody>
      </p:sp>
      <p:sp>
        <p:nvSpPr>
          <p:cNvPr id="6" name="Заголовок 1">
            <a:extLst>
              <a:ext uri="{FF2B5EF4-FFF2-40B4-BE49-F238E27FC236}">
                <a16:creationId xmlns:a16="http://schemas.microsoft.com/office/drawing/2014/main" id="{BA5F3608-53FD-4792-8476-0AA9122D85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Прогноз                    </a:t>
            </a:r>
            <a:r>
              <a:rPr lang="ru-RU" sz="2400" b="1" dirty="0">
                <a:solidFill>
                  <a:srgbClr val="002060"/>
                </a:solidFill>
              </a:rPr>
              <a:t>у=15,9х-72,2; Темп прироста тенденции = 22%</a:t>
            </a:r>
          </a:p>
        </p:txBody>
      </p:sp>
      <p:pic>
        <p:nvPicPr>
          <p:cNvPr id="2" name="Рисунок 1">
            <a:extLst>
              <a:ext uri="{FF2B5EF4-FFF2-40B4-BE49-F238E27FC236}">
                <a16:creationId xmlns:a16="http://schemas.microsoft.com/office/drawing/2014/main" id="{1B85DC8C-A8F7-4EF2-A43E-B15ADF770D38}"/>
              </a:ext>
            </a:extLst>
          </p:cNvPr>
          <p:cNvPicPr>
            <a:picLocks noChangeAspect="1"/>
          </p:cNvPicPr>
          <p:nvPr/>
        </p:nvPicPr>
        <p:blipFill>
          <a:blip r:embed="rId3"/>
          <a:stretch>
            <a:fillRect/>
          </a:stretch>
        </p:blipFill>
        <p:spPr>
          <a:xfrm>
            <a:off x="458040" y="1371600"/>
            <a:ext cx="9877678" cy="4629065"/>
          </a:xfrm>
          <a:prstGeom prst="rect">
            <a:avLst/>
          </a:prstGeom>
        </p:spPr>
      </p:pic>
      <p:pic>
        <p:nvPicPr>
          <p:cNvPr id="4" name="Рисунок 3">
            <a:extLst>
              <a:ext uri="{FF2B5EF4-FFF2-40B4-BE49-F238E27FC236}">
                <a16:creationId xmlns:a16="http://schemas.microsoft.com/office/drawing/2014/main" id="{972E1A05-ED22-4728-8260-6314C176F8B0}"/>
              </a:ext>
            </a:extLst>
          </p:cNvPr>
          <p:cNvPicPr>
            <a:picLocks noChangeAspect="1"/>
          </p:cNvPicPr>
          <p:nvPr/>
        </p:nvPicPr>
        <p:blipFill>
          <a:blip r:embed="rId4"/>
          <a:stretch>
            <a:fillRect/>
          </a:stretch>
        </p:blipFill>
        <p:spPr>
          <a:xfrm>
            <a:off x="1952905" y="6156138"/>
            <a:ext cx="1266825" cy="390525"/>
          </a:xfrm>
          <a:prstGeom prst="rect">
            <a:avLst/>
          </a:prstGeom>
        </p:spPr>
      </p:pic>
    </p:spTree>
    <p:extLst>
      <p:ext uri="{BB962C8B-B14F-4D97-AF65-F5344CB8AC3E}">
        <p14:creationId xmlns:p14="http://schemas.microsoft.com/office/powerpoint/2010/main" val="394376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0F0E63C-CCF0-4EF8-8E0D-3B5D0AC3A105}"/>
              </a:ext>
            </a:extLst>
          </p:cNvPr>
          <p:cNvSpPr/>
          <p:nvPr/>
        </p:nvSpPr>
        <p:spPr>
          <a:xfrm>
            <a:off x="6068336" y="6308209"/>
            <a:ext cx="6187784" cy="369332"/>
          </a:xfrm>
          <a:prstGeom prst="rect">
            <a:avLst/>
          </a:prstGeom>
        </p:spPr>
        <p:txBody>
          <a:bodyPr wrap="none">
            <a:spAutoFit/>
          </a:bodyPr>
          <a:lstStyle/>
          <a:p>
            <a:pPr algn="r"/>
            <a:r>
              <a:rPr lang="ru-RU" b="1" dirty="0">
                <a:solidFill>
                  <a:srgbClr val="002060"/>
                </a:solidFill>
              </a:rPr>
              <a:t>Пастухов И.Р., </a:t>
            </a:r>
            <a:r>
              <a:rPr lang="ru-RU" b="1" dirty="0" err="1">
                <a:solidFill>
                  <a:srgbClr val="002060"/>
                </a:solidFill>
              </a:rPr>
              <a:t>Teva</a:t>
            </a:r>
            <a:r>
              <a:rPr lang="ru-RU" b="1" dirty="0">
                <a:solidFill>
                  <a:srgbClr val="002060"/>
                </a:solidFill>
              </a:rPr>
              <a:t> </a:t>
            </a:r>
            <a:r>
              <a:rPr lang="ru-RU" b="1" dirty="0" err="1">
                <a:solidFill>
                  <a:srgbClr val="002060"/>
                </a:solidFill>
              </a:rPr>
              <a:t>Pharmaceutical</a:t>
            </a:r>
            <a:r>
              <a:rPr lang="ru-RU" b="1" dirty="0">
                <a:solidFill>
                  <a:srgbClr val="002060"/>
                </a:solidFill>
              </a:rPr>
              <a:t> </a:t>
            </a:r>
            <a:r>
              <a:rPr lang="ru-RU" b="1" dirty="0" err="1">
                <a:solidFill>
                  <a:srgbClr val="002060"/>
                </a:solidFill>
              </a:rPr>
              <a:t>Industries</a:t>
            </a:r>
            <a:r>
              <a:rPr lang="ru-RU" b="1" dirty="0">
                <a:solidFill>
                  <a:srgbClr val="002060"/>
                </a:solidFill>
              </a:rPr>
              <a:t> (29 марта 2020) </a:t>
            </a:r>
            <a:endParaRPr lang="ru-RU" dirty="0"/>
          </a:p>
        </p:txBody>
      </p:sp>
      <p:sp>
        <p:nvSpPr>
          <p:cNvPr id="6" name="Заголовок 1">
            <a:extLst>
              <a:ext uri="{FF2B5EF4-FFF2-40B4-BE49-F238E27FC236}">
                <a16:creationId xmlns:a16="http://schemas.microsoft.com/office/drawing/2014/main" id="{BA5F3608-53FD-4792-8476-0AA9122D85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Прогноз</a:t>
            </a:r>
            <a:endParaRPr lang="ru-RU" sz="2400" b="1" dirty="0">
              <a:solidFill>
                <a:srgbClr val="002060"/>
              </a:solidFill>
            </a:endParaRPr>
          </a:p>
        </p:txBody>
      </p:sp>
      <p:pic>
        <p:nvPicPr>
          <p:cNvPr id="3" name="Рисунок 2">
            <a:extLst>
              <a:ext uri="{FF2B5EF4-FFF2-40B4-BE49-F238E27FC236}">
                <a16:creationId xmlns:a16="http://schemas.microsoft.com/office/drawing/2014/main" id="{804A43CE-B885-4E4B-9F1C-260C3B3C46C6}"/>
              </a:ext>
            </a:extLst>
          </p:cNvPr>
          <p:cNvPicPr>
            <a:picLocks noChangeAspect="1"/>
          </p:cNvPicPr>
          <p:nvPr/>
        </p:nvPicPr>
        <p:blipFill>
          <a:blip r:embed="rId3"/>
          <a:stretch>
            <a:fillRect/>
          </a:stretch>
        </p:blipFill>
        <p:spPr>
          <a:xfrm>
            <a:off x="9363" y="1586754"/>
            <a:ext cx="12039993" cy="3644152"/>
          </a:xfrm>
          <a:prstGeom prst="rect">
            <a:avLst/>
          </a:prstGeom>
        </p:spPr>
      </p:pic>
    </p:spTree>
    <p:extLst>
      <p:ext uri="{BB962C8B-B14F-4D97-AF65-F5344CB8AC3E}">
        <p14:creationId xmlns:p14="http://schemas.microsoft.com/office/powerpoint/2010/main" val="3980113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A5F3608-53FD-4792-8476-0AA9122D85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Николай Иванович </a:t>
            </a:r>
            <a:r>
              <a:rPr lang="ru-RU" b="1" dirty="0" err="1">
                <a:solidFill>
                  <a:srgbClr val="002060"/>
                </a:solidFill>
              </a:rPr>
              <a:t>Брико</a:t>
            </a:r>
            <a:endParaRPr lang="ru-RU" sz="2400" b="1" dirty="0">
              <a:solidFill>
                <a:srgbClr val="002060"/>
              </a:solidFill>
            </a:endParaRPr>
          </a:p>
        </p:txBody>
      </p:sp>
      <p:pic>
        <p:nvPicPr>
          <p:cNvPr id="2" name="Рисунок 1">
            <a:extLst>
              <a:ext uri="{FF2B5EF4-FFF2-40B4-BE49-F238E27FC236}">
                <a16:creationId xmlns:a16="http://schemas.microsoft.com/office/drawing/2014/main" id="{922E470B-C3EE-4574-8ED1-CAA32A154F41}"/>
              </a:ext>
            </a:extLst>
          </p:cNvPr>
          <p:cNvPicPr>
            <a:picLocks noChangeAspect="1"/>
          </p:cNvPicPr>
          <p:nvPr/>
        </p:nvPicPr>
        <p:blipFill>
          <a:blip r:embed="rId3"/>
          <a:stretch>
            <a:fillRect/>
          </a:stretch>
        </p:blipFill>
        <p:spPr>
          <a:xfrm>
            <a:off x="8055494" y="365125"/>
            <a:ext cx="3133523" cy="4344353"/>
          </a:xfrm>
          <a:prstGeom prst="rect">
            <a:avLst/>
          </a:prstGeom>
        </p:spPr>
      </p:pic>
      <p:sp>
        <p:nvSpPr>
          <p:cNvPr id="4" name="Прямоугольник 3">
            <a:extLst>
              <a:ext uri="{FF2B5EF4-FFF2-40B4-BE49-F238E27FC236}">
                <a16:creationId xmlns:a16="http://schemas.microsoft.com/office/drawing/2014/main" id="{93039444-18CD-4806-8168-01499DA464FC}"/>
              </a:ext>
            </a:extLst>
          </p:cNvPr>
          <p:cNvSpPr/>
          <p:nvPr/>
        </p:nvSpPr>
        <p:spPr>
          <a:xfrm>
            <a:off x="1002983" y="3089832"/>
            <a:ext cx="6096000" cy="2585323"/>
          </a:xfrm>
          <a:prstGeom prst="rect">
            <a:avLst/>
          </a:prstGeom>
        </p:spPr>
        <p:txBody>
          <a:bodyPr>
            <a:spAutoFit/>
          </a:bodyPr>
          <a:lstStyle/>
          <a:p>
            <a:r>
              <a:rPr lang="ru-RU" dirty="0">
                <a:solidFill>
                  <a:srgbClr val="002060"/>
                </a:solidFill>
                <a:latin typeface="Arial" panose="020B0604020202020204" pitchFamily="34" charset="0"/>
              </a:rPr>
              <a:t>эпидемиолог, академик  РАН (2013), РАМН (2011, член-корр. с 2007), доктор медицинских наук, профессор, врач высшей категории.</a:t>
            </a:r>
          </a:p>
          <a:p>
            <a:r>
              <a:rPr lang="ru-RU" dirty="0">
                <a:solidFill>
                  <a:srgbClr val="002060"/>
                </a:solidFill>
                <a:latin typeface="Arial" panose="020B0604020202020204" pitchFamily="34" charset="0"/>
              </a:rPr>
              <a:t>С 2009 года заведующий кафедрой эпидемиологии и доказательной медицины и с 1986 года заведующий лабораторией по разработке новых технологий эпидемиологического надзора и профилактики инфекционных болезней Первого МГМУ им. И.М. </a:t>
            </a:r>
            <a:r>
              <a:rPr lang="ru-RU" dirty="0" err="1">
                <a:solidFill>
                  <a:srgbClr val="002060"/>
                </a:solidFill>
                <a:latin typeface="Arial" panose="020B0604020202020204" pitchFamily="34" charset="0"/>
              </a:rPr>
              <a:t>Сечнова</a:t>
            </a:r>
            <a:r>
              <a:rPr lang="ru-RU" dirty="0">
                <a:solidFill>
                  <a:srgbClr val="002060"/>
                </a:solidFill>
                <a:latin typeface="Arial" panose="020B0604020202020204" pitchFamily="34" charset="0"/>
              </a:rPr>
              <a:t>. Главный эпидемиолог Минздрава России.</a:t>
            </a:r>
          </a:p>
        </p:txBody>
      </p:sp>
    </p:spTree>
    <p:extLst>
      <p:ext uri="{BB962C8B-B14F-4D97-AF65-F5344CB8AC3E}">
        <p14:creationId xmlns:p14="http://schemas.microsoft.com/office/powerpoint/2010/main" val="474087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51BC2BA-7346-4E08-B188-6DD242461B50}"/>
              </a:ext>
            </a:extLst>
          </p:cNvPr>
          <p:cNvPicPr>
            <a:picLocks noChangeAspect="1"/>
          </p:cNvPicPr>
          <p:nvPr/>
        </p:nvPicPr>
        <p:blipFill>
          <a:blip r:embed="rId3"/>
          <a:stretch>
            <a:fillRect/>
          </a:stretch>
        </p:blipFill>
        <p:spPr>
          <a:xfrm>
            <a:off x="4011426" y="1127760"/>
            <a:ext cx="7062976" cy="1299321"/>
          </a:xfrm>
          <a:prstGeom prst="rect">
            <a:avLst/>
          </a:prstGeom>
        </p:spPr>
      </p:pic>
      <p:sp>
        <p:nvSpPr>
          <p:cNvPr id="5" name="Прямоугольник 4">
            <a:extLst>
              <a:ext uri="{FF2B5EF4-FFF2-40B4-BE49-F238E27FC236}">
                <a16:creationId xmlns:a16="http://schemas.microsoft.com/office/drawing/2014/main" id="{C0F0E63C-CCF0-4EF8-8E0D-3B5D0AC3A105}"/>
              </a:ext>
            </a:extLst>
          </p:cNvPr>
          <p:cNvSpPr/>
          <p:nvPr/>
        </p:nvSpPr>
        <p:spPr>
          <a:xfrm>
            <a:off x="1147486" y="4430920"/>
            <a:ext cx="3242426" cy="923330"/>
          </a:xfrm>
          <a:prstGeom prst="rect">
            <a:avLst/>
          </a:prstGeom>
        </p:spPr>
        <p:txBody>
          <a:bodyPr wrap="none">
            <a:spAutoFit/>
          </a:bodyPr>
          <a:lstStyle/>
          <a:p>
            <a:r>
              <a:rPr lang="ru-RU" b="1" dirty="0">
                <a:solidFill>
                  <a:srgbClr val="002060"/>
                </a:solidFill>
              </a:rPr>
              <a:t>Алексей Геннадьевич Корнеев</a:t>
            </a:r>
          </a:p>
          <a:p>
            <a:r>
              <a:rPr lang="ru-RU" b="1" dirty="0">
                <a:solidFill>
                  <a:srgbClr val="002060"/>
                </a:solidFill>
              </a:rPr>
              <a:t>898-777-444-19 </a:t>
            </a:r>
            <a:r>
              <a:rPr lang="en-US" b="1" dirty="0">
                <a:solidFill>
                  <a:srgbClr val="002060"/>
                </a:solidFill>
              </a:rPr>
              <a:t>(</a:t>
            </a:r>
            <a:r>
              <a:rPr lang="ru-RU" b="1" dirty="0">
                <a:solidFill>
                  <a:srgbClr val="002060"/>
                </a:solidFill>
              </a:rPr>
              <a:t>для </a:t>
            </a:r>
            <a:r>
              <a:rPr lang="ru-RU" b="1" dirty="0" err="1">
                <a:solidFill>
                  <a:srgbClr val="002060"/>
                </a:solidFill>
              </a:rPr>
              <a:t>ватсап</a:t>
            </a:r>
            <a:r>
              <a:rPr lang="en-US" b="1" dirty="0">
                <a:solidFill>
                  <a:srgbClr val="002060"/>
                </a:solidFill>
              </a:rPr>
              <a:t>)</a:t>
            </a:r>
            <a:endParaRPr lang="ru-RU" b="1" dirty="0">
              <a:solidFill>
                <a:srgbClr val="002060"/>
              </a:solidFill>
            </a:endParaRPr>
          </a:p>
          <a:p>
            <a:r>
              <a:rPr lang="en-US" b="1" dirty="0">
                <a:solidFill>
                  <a:srgbClr val="002060"/>
                </a:solidFill>
              </a:rPr>
              <a:t>proletela@mail.ru</a:t>
            </a:r>
            <a:endParaRPr lang="ru-RU" dirty="0"/>
          </a:p>
        </p:txBody>
      </p:sp>
    </p:spTree>
    <p:extLst>
      <p:ext uri="{BB962C8B-B14F-4D97-AF65-F5344CB8AC3E}">
        <p14:creationId xmlns:p14="http://schemas.microsoft.com/office/powerpoint/2010/main" val="167012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a:extLst>
              <a:ext uri="{FF2B5EF4-FFF2-40B4-BE49-F238E27FC236}">
                <a16:creationId xmlns:a16="http://schemas.microsoft.com/office/drawing/2014/main" id="{B6F80B0C-3937-46BE-B748-04483BF0052E}"/>
              </a:ext>
            </a:extLst>
          </p:cNvPr>
          <p:cNvGraphicFramePr>
            <a:graphicFrameLocks noChangeAspect="1"/>
          </p:cNvGraphicFramePr>
          <p:nvPr>
            <p:extLst>
              <p:ext uri="{D42A27DB-BD31-4B8C-83A1-F6EECF244321}">
                <p14:modId xmlns:p14="http://schemas.microsoft.com/office/powerpoint/2010/main" val="3940471127"/>
              </p:ext>
            </p:extLst>
          </p:nvPr>
        </p:nvGraphicFramePr>
        <p:xfrm>
          <a:off x="1127760" y="-11113"/>
          <a:ext cx="9546590" cy="6880226"/>
        </p:xfrm>
        <a:graphic>
          <a:graphicData uri="http://schemas.openxmlformats.org/presentationml/2006/ole">
            <mc:AlternateContent xmlns:mc="http://schemas.openxmlformats.org/markup-compatibility/2006">
              <mc:Choice xmlns:v="urn:schemas-microsoft-com:vml" Requires="v">
                <p:oleObj spid="_x0000_s1058" name="Слайд" r:id="rId3" imgW="4572000" imgH="3429000" progId="PowerPoint.Slide.8">
                  <p:embed/>
                </p:oleObj>
              </mc:Choice>
              <mc:Fallback>
                <p:oleObj name="Слайд" r:id="rId3" imgW="4572000" imgH="3429000" progId="PowerPoint.Slide.8">
                  <p:embed/>
                  <p:pic>
                    <p:nvPicPr>
                      <p:cNvPr id="33794" name="Object 2">
                        <a:extLst>
                          <a:ext uri="{FF2B5EF4-FFF2-40B4-BE49-F238E27FC236}">
                            <a16:creationId xmlns:a16="http://schemas.microsoft.com/office/drawing/2014/main" id="{B6F80B0C-3937-46BE-B748-04483BF00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 y="-11113"/>
                        <a:ext cx="9546590" cy="6880226"/>
                      </a:xfrm>
                      <a:prstGeom prst="rect">
                        <a:avLst/>
                      </a:prstGeom>
                      <a:noFill/>
                      <a:ln>
                        <a:noFill/>
                      </a:ln>
                      <a:effectLst/>
                    </p:spPr>
                  </p:pic>
                </p:oleObj>
              </mc:Fallback>
            </mc:AlternateContent>
          </a:graphicData>
        </a:graphic>
      </p:graphicFrame>
      <p:sp>
        <p:nvSpPr>
          <p:cNvPr id="33795" name="Text Box 3">
            <a:extLst>
              <a:ext uri="{FF2B5EF4-FFF2-40B4-BE49-F238E27FC236}">
                <a16:creationId xmlns:a16="http://schemas.microsoft.com/office/drawing/2014/main" id="{D17B08F5-3AAB-4175-8489-B3AC3599562F}"/>
              </a:ext>
            </a:extLst>
          </p:cNvPr>
          <p:cNvSpPr txBox="1">
            <a:spLocks noChangeArrowheads="1"/>
          </p:cNvSpPr>
          <p:nvPr/>
        </p:nvSpPr>
        <p:spPr bwMode="auto">
          <a:xfrm>
            <a:off x="8832851" y="6583364"/>
            <a:ext cx="1654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200"/>
              <a:t>По Л.П. Зуевой, СПб</a:t>
            </a:r>
          </a:p>
        </p:txBody>
      </p:sp>
      <p:sp>
        <p:nvSpPr>
          <p:cNvPr id="2" name="Стрелка: вправо 1">
            <a:extLst>
              <a:ext uri="{FF2B5EF4-FFF2-40B4-BE49-F238E27FC236}">
                <a16:creationId xmlns:a16="http://schemas.microsoft.com/office/drawing/2014/main" id="{FB498EB8-25F5-44B1-BE00-40FE360234C1}"/>
              </a:ext>
            </a:extLst>
          </p:cNvPr>
          <p:cNvSpPr/>
          <p:nvPr/>
        </p:nvSpPr>
        <p:spPr>
          <a:xfrm rot="10800000">
            <a:off x="10180320" y="2072640"/>
            <a:ext cx="1654175" cy="13563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B458B50-CF17-484F-B21D-AED9EB35D39E}"/>
              </a:ext>
            </a:extLst>
          </p:cNvPr>
          <p:cNvSpPr>
            <a:spLocks noGrp="1" noChangeArrowheads="1"/>
          </p:cNvSpPr>
          <p:nvPr>
            <p:ph type="subTitle" idx="1"/>
          </p:nvPr>
        </p:nvSpPr>
        <p:spPr>
          <a:xfrm>
            <a:off x="6024563" y="692150"/>
            <a:ext cx="3803650" cy="1752600"/>
          </a:xfrm>
        </p:spPr>
        <p:txBody>
          <a:bodyPr>
            <a:normAutofit lnSpcReduction="10000"/>
          </a:bodyPr>
          <a:lstStyle/>
          <a:p>
            <a:pPr eaLnBrk="1" hangingPunct="1">
              <a:lnSpc>
                <a:spcPct val="80000"/>
              </a:lnSpc>
            </a:pPr>
            <a:r>
              <a:rPr lang="ru-RU" altLang="ru-RU" sz="2800"/>
              <a:t>БЕЛЯКОВ</a:t>
            </a:r>
          </a:p>
          <a:p>
            <a:pPr eaLnBrk="1" hangingPunct="1">
              <a:lnSpc>
                <a:spcPct val="80000"/>
              </a:lnSpc>
            </a:pPr>
            <a:r>
              <a:rPr lang="ru-RU" altLang="ru-RU" sz="2800"/>
              <a:t>Виталий Дмитриевич</a:t>
            </a:r>
          </a:p>
          <a:p>
            <a:pPr eaLnBrk="1" hangingPunct="1">
              <a:lnSpc>
                <a:spcPct val="80000"/>
              </a:lnSpc>
            </a:pPr>
            <a:endParaRPr lang="ru-RU" altLang="ru-RU" sz="2800"/>
          </a:p>
          <a:p>
            <a:pPr eaLnBrk="1" hangingPunct="1">
              <a:lnSpc>
                <a:spcPct val="80000"/>
              </a:lnSpc>
            </a:pPr>
            <a:r>
              <a:rPr lang="ru-RU" altLang="ru-RU" sz="2800"/>
              <a:t>1921-1996</a:t>
            </a:r>
          </a:p>
        </p:txBody>
      </p:sp>
      <p:pic>
        <p:nvPicPr>
          <p:cNvPr id="34819" name="Picture 3" descr="БЕЛЯКОВ">
            <a:extLst>
              <a:ext uri="{FF2B5EF4-FFF2-40B4-BE49-F238E27FC236}">
                <a16:creationId xmlns:a16="http://schemas.microsoft.com/office/drawing/2014/main" id="{04AABEC6-22CB-421A-91B8-65E9BCD26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1" y="153989"/>
            <a:ext cx="25431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EC2FC456-4A4D-4F2A-8847-8D2E72C231BA}"/>
              </a:ext>
            </a:extLst>
          </p:cNvPr>
          <p:cNvSpPr txBox="1">
            <a:spLocks noChangeArrowheads="1"/>
          </p:cNvSpPr>
          <p:nvPr/>
        </p:nvSpPr>
        <p:spPr bwMode="auto">
          <a:xfrm>
            <a:off x="929640" y="3890963"/>
            <a:ext cx="62458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dirty="0"/>
              <a:t>Советский эпидемиолог</a:t>
            </a:r>
          </a:p>
          <a:p>
            <a:pPr eaLnBrk="1" hangingPunct="1">
              <a:spcBef>
                <a:spcPct val="0"/>
              </a:spcBef>
              <a:buFontTx/>
              <a:buNone/>
            </a:pPr>
            <a:r>
              <a:rPr lang="ru-RU" altLang="ru-RU" sz="1800" dirty="0"/>
              <a:t>Генерал-майор медицинской службы</a:t>
            </a:r>
          </a:p>
          <a:p>
            <a:pPr eaLnBrk="1" hangingPunct="1">
              <a:spcBef>
                <a:spcPct val="0"/>
              </a:spcBef>
              <a:buFontTx/>
              <a:buNone/>
            </a:pPr>
            <a:endParaRPr lang="ru-RU" altLang="ru-RU" sz="1800" dirty="0"/>
          </a:p>
          <a:p>
            <a:pPr eaLnBrk="1" hangingPunct="1">
              <a:spcBef>
                <a:spcPct val="0"/>
              </a:spcBef>
              <a:buFontTx/>
              <a:buNone/>
            </a:pPr>
            <a:r>
              <a:rPr lang="ru-RU" altLang="ru-RU" sz="1800" dirty="0"/>
              <a:t>Автор открытия ранее неизвестного явления - внутренней регуляции эпидемического процесса (1964). </a:t>
            </a:r>
          </a:p>
          <a:p>
            <a:pPr eaLnBrk="1" hangingPunct="1">
              <a:spcBef>
                <a:spcPct val="0"/>
              </a:spcBef>
              <a:buFontTx/>
              <a:buNone/>
            </a:pPr>
            <a:r>
              <a:rPr lang="ru-RU" altLang="ru-RU" sz="1800" dirty="0"/>
              <a:t>Выдвинул новую теорию - саморегуляции паразитарных систем (опубл.1983; рег.1986).</a:t>
            </a:r>
            <a:br>
              <a:rPr lang="ru-RU" altLang="ru-RU" sz="1800" dirty="0"/>
            </a:br>
            <a:endParaRPr lang="ru-RU" altLang="ru-RU" sz="1800" dirty="0"/>
          </a:p>
        </p:txBody>
      </p:sp>
      <p:pic>
        <p:nvPicPr>
          <p:cNvPr id="122886" name="Picture 6" descr="беляков">
            <a:extLst>
              <a:ext uri="{FF2B5EF4-FFF2-40B4-BE49-F238E27FC236}">
                <a16:creationId xmlns:a16="http://schemas.microsoft.com/office/drawing/2014/main" id="{652702D2-5701-4F2A-9D14-020B0DF98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420" y="2777331"/>
            <a:ext cx="27273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anim calcmode="lin" valueType="num">
                                      <p:cBhvr>
                                        <p:cTn id="8" dur="2000" fill="hold"/>
                                        <p:tgtEl>
                                          <p:spTgt spid="122886"/>
                                        </p:tgtEl>
                                        <p:attrNameLst>
                                          <p:attrName>style.rotation</p:attrName>
                                        </p:attrNameLst>
                                      </p:cBhvr>
                                      <p:tavLst>
                                        <p:tav tm="0">
                                          <p:val>
                                            <p:fltVal val="720"/>
                                          </p:val>
                                        </p:tav>
                                        <p:tav tm="100000">
                                          <p:val>
                                            <p:fltVal val="0"/>
                                          </p:val>
                                        </p:tav>
                                      </p:tavLst>
                                    </p:anim>
                                    <p:anim calcmode="lin" valueType="num">
                                      <p:cBhvr>
                                        <p:cTn id="9" dur="2000" fill="hold"/>
                                        <p:tgtEl>
                                          <p:spTgt spid="122886"/>
                                        </p:tgtEl>
                                        <p:attrNameLst>
                                          <p:attrName>ppt_h</p:attrName>
                                        </p:attrNameLst>
                                      </p:cBhvr>
                                      <p:tavLst>
                                        <p:tav tm="0">
                                          <p:val>
                                            <p:fltVal val="0"/>
                                          </p:val>
                                        </p:tav>
                                        <p:tav tm="100000">
                                          <p:val>
                                            <p:strVal val="#ppt_h"/>
                                          </p:val>
                                        </p:tav>
                                      </p:tavLst>
                                    </p:anim>
                                    <p:anim calcmode="lin" valueType="num">
                                      <p:cBhvr>
                                        <p:cTn id="10" dur="2000" fill="hold"/>
                                        <p:tgtEl>
                                          <p:spTgt spid="1228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DC009FE-A018-404B-802D-6BE833711F88}"/>
              </a:ext>
            </a:extLst>
          </p:cNvPr>
          <p:cNvSpPr>
            <a:spLocks noGrp="1" noChangeArrowheads="1"/>
          </p:cNvSpPr>
          <p:nvPr>
            <p:ph type="title"/>
          </p:nvPr>
        </p:nvSpPr>
        <p:spPr/>
        <p:txBody>
          <a:bodyPr/>
          <a:lstStyle/>
          <a:p>
            <a:pPr eaLnBrk="1" hangingPunct="1"/>
            <a:endParaRPr lang="ru-RU" altLang="ru-RU"/>
          </a:p>
        </p:txBody>
      </p:sp>
      <p:sp>
        <p:nvSpPr>
          <p:cNvPr id="35843" name="Rectangle 3">
            <a:extLst>
              <a:ext uri="{FF2B5EF4-FFF2-40B4-BE49-F238E27FC236}">
                <a16:creationId xmlns:a16="http://schemas.microsoft.com/office/drawing/2014/main" id="{858262D8-AECC-48E2-B3B9-E1AF2ECCF938}"/>
              </a:ext>
            </a:extLst>
          </p:cNvPr>
          <p:cNvSpPr>
            <a:spLocks noGrp="1" noChangeArrowheads="1" noTextEdit="1"/>
          </p:cNvSpPr>
          <p:nvPr>
            <p:ph type="clipArt" sz="half" idx="1"/>
          </p:nvPr>
        </p:nvSpPr>
        <p:spPr>
          <a:xfrm>
            <a:off x="1981200" y="1600201"/>
            <a:ext cx="4033838" cy="4525963"/>
          </a:xfrm>
        </p:spPr>
      </p:sp>
      <p:sp>
        <p:nvSpPr>
          <p:cNvPr id="35844" name="Rectangle 4">
            <a:extLst>
              <a:ext uri="{FF2B5EF4-FFF2-40B4-BE49-F238E27FC236}">
                <a16:creationId xmlns:a16="http://schemas.microsoft.com/office/drawing/2014/main" id="{EB492C51-C6F1-4259-962A-55997686708B}"/>
              </a:ext>
            </a:extLst>
          </p:cNvPr>
          <p:cNvSpPr>
            <a:spLocks noGrp="1" noChangeArrowheads="1"/>
          </p:cNvSpPr>
          <p:nvPr>
            <p:ph type="body" sz="half" idx="2"/>
          </p:nvPr>
        </p:nvSpPr>
        <p:spPr>
          <a:xfrm>
            <a:off x="6176964" y="1600201"/>
            <a:ext cx="4033837" cy="4525963"/>
          </a:xfrm>
        </p:spPr>
        <p:txBody>
          <a:bodyPr/>
          <a:lstStyle/>
          <a:p>
            <a:pPr eaLnBrk="1" hangingPunct="1"/>
            <a:endParaRPr lang="ru-RU" altLang="ru-RU"/>
          </a:p>
        </p:txBody>
      </p:sp>
      <p:pic>
        <p:nvPicPr>
          <p:cNvPr id="35845" name="Picture 5" descr="пр3">
            <a:extLst>
              <a:ext uri="{FF2B5EF4-FFF2-40B4-BE49-F238E27FC236}">
                <a16:creationId xmlns:a16="http://schemas.microsoft.com/office/drawing/2014/main" id="{88BC1E02-C29B-4C3C-9598-1C6B22347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74638"/>
            <a:ext cx="88392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6">
            <a:extLst>
              <a:ext uri="{FF2B5EF4-FFF2-40B4-BE49-F238E27FC236}">
                <a16:creationId xmlns:a16="http://schemas.microsoft.com/office/drawing/2014/main" id="{9BEE5730-8171-4EFA-8202-ADA7A119915A}"/>
              </a:ext>
            </a:extLst>
          </p:cNvPr>
          <p:cNvSpPr txBox="1">
            <a:spLocks noChangeArrowheads="1"/>
          </p:cNvSpPr>
          <p:nvPr/>
        </p:nvSpPr>
        <p:spPr bwMode="auto">
          <a:xfrm>
            <a:off x="1524000" y="-171450"/>
            <a:ext cx="914400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ru-RU" altLang="ru-RU" sz="1800"/>
          </a:p>
          <a:p>
            <a:pPr algn="ctr" eaLnBrk="1" hangingPunct="1">
              <a:spcBef>
                <a:spcPct val="50000"/>
              </a:spcBef>
              <a:buFontTx/>
              <a:buNone/>
            </a:pPr>
            <a:r>
              <a:rPr lang="ru-RU" altLang="ru-RU" sz="3600">
                <a:solidFill>
                  <a:schemeClr val="accent2"/>
                </a:solidFill>
              </a:rPr>
              <a:t>Эпидемический процесс</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FC195E0-B6AC-4793-8564-59A1D6F2379A}"/>
              </a:ext>
            </a:extLst>
          </p:cNvPr>
          <p:cNvSpPr>
            <a:spLocks noGrp="1" noChangeArrowheads="1"/>
          </p:cNvSpPr>
          <p:nvPr>
            <p:ph type="title"/>
          </p:nvPr>
        </p:nvSpPr>
        <p:spPr/>
        <p:txBody>
          <a:bodyPr/>
          <a:lstStyle/>
          <a:p>
            <a:pPr eaLnBrk="1" hangingPunct="1"/>
            <a:endParaRPr lang="ru-RU" altLang="ru-RU" sz="1600"/>
          </a:p>
        </p:txBody>
      </p:sp>
      <p:sp>
        <p:nvSpPr>
          <p:cNvPr id="36867" name="Rectangle 3">
            <a:extLst>
              <a:ext uri="{FF2B5EF4-FFF2-40B4-BE49-F238E27FC236}">
                <a16:creationId xmlns:a16="http://schemas.microsoft.com/office/drawing/2014/main" id="{0BD6FFD8-A350-41E1-A9F2-335D422276D2}"/>
              </a:ext>
            </a:extLst>
          </p:cNvPr>
          <p:cNvSpPr>
            <a:spLocks noGrp="1" noChangeArrowheads="1" noTextEdit="1"/>
          </p:cNvSpPr>
          <p:nvPr>
            <p:ph type="clipArt" sz="half" idx="1"/>
          </p:nvPr>
        </p:nvSpPr>
        <p:spPr>
          <a:xfrm>
            <a:off x="1981200" y="1600201"/>
            <a:ext cx="4033838" cy="4525963"/>
          </a:xfrm>
        </p:spPr>
      </p:sp>
      <p:sp>
        <p:nvSpPr>
          <p:cNvPr id="36868" name="Rectangle 4">
            <a:extLst>
              <a:ext uri="{FF2B5EF4-FFF2-40B4-BE49-F238E27FC236}">
                <a16:creationId xmlns:a16="http://schemas.microsoft.com/office/drawing/2014/main" id="{9AAE5D9C-EBC8-455B-B29E-8B509AA2A912}"/>
              </a:ext>
            </a:extLst>
          </p:cNvPr>
          <p:cNvSpPr>
            <a:spLocks noGrp="1" noChangeArrowheads="1"/>
          </p:cNvSpPr>
          <p:nvPr>
            <p:ph type="body" sz="half" idx="2"/>
          </p:nvPr>
        </p:nvSpPr>
        <p:spPr>
          <a:xfrm>
            <a:off x="6176964" y="1600201"/>
            <a:ext cx="4033837" cy="4525963"/>
          </a:xfrm>
        </p:spPr>
        <p:txBody>
          <a:bodyPr/>
          <a:lstStyle/>
          <a:p>
            <a:pPr eaLnBrk="1" hangingPunct="1"/>
            <a:endParaRPr lang="ru-RU" altLang="ru-RU"/>
          </a:p>
        </p:txBody>
      </p:sp>
      <p:pic>
        <p:nvPicPr>
          <p:cNvPr id="36869" name="Picture 5" descr="пр2">
            <a:extLst>
              <a:ext uri="{FF2B5EF4-FFF2-40B4-BE49-F238E27FC236}">
                <a16:creationId xmlns:a16="http://schemas.microsoft.com/office/drawing/2014/main" id="{35DA6FEF-4F45-4075-8D1A-51D4246D7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88913"/>
            <a:ext cx="8304213"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7">
            <a:extLst>
              <a:ext uri="{FF2B5EF4-FFF2-40B4-BE49-F238E27FC236}">
                <a16:creationId xmlns:a16="http://schemas.microsoft.com/office/drawing/2014/main" id="{302663AD-644E-41FC-8DA1-CCF62511647F}"/>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46E2841-C7F2-42C3-9EED-CA0D9217B7EF}"/>
              </a:ext>
            </a:extLst>
          </p:cNvPr>
          <p:cNvSpPr>
            <a:spLocks noGrp="1"/>
          </p:cNvSpPr>
          <p:nvPr>
            <p:ph idx="4294967295"/>
          </p:nvPr>
        </p:nvSpPr>
        <p:spPr>
          <a:xfrm>
            <a:off x="390616" y="1994301"/>
            <a:ext cx="10990557" cy="4351338"/>
          </a:xfrm>
        </p:spPr>
        <p:txBody>
          <a:bodyPr>
            <a:normAutofit fontScale="92500"/>
          </a:bodyPr>
          <a:lstStyle/>
          <a:p>
            <a:pPr marL="1616075" indent="-1616075">
              <a:buNone/>
            </a:pPr>
            <a:r>
              <a:rPr lang="ru-RU" b="1" dirty="0">
                <a:solidFill>
                  <a:srgbClr val="002060"/>
                </a:solidFill>
              </a:rPr>
              <a:t>Щелканов Михаил Юрьевич </a:t>
            </a:r>
            <a:r>
              <a:rPr lang="ru-RU" dirty="0">
                <a:solidFill>
                  <a:srgbClr val="002060"/>
                </a:solidFill>
              </a:rPr>
              <a:t>– д.б.н., профессор, заведующий лаборатории экологии микроорганизмов школы биомедицины ДВФУ, заведующий лабораторией вирусологии Федерального научного центра биоразнообразия наземной биоты Восточной Азии Дальневосточного отделения Российской Академии наук, руководитель Международного научно-образовательного Центра биологической безопасности Роспотребнадзора в Дальневосточном федеральном университете и руководитель Интеграционного проекта «Оптимизация мониторинга и управление рисками развития </a:t>
            </a:r>
            <a:r>
              <a:rPr lang="ru-RU" dirty="0" err="1">
                <a:solidFill>
                  <a:srgbClr val="002060"/>
                </a:solidFill>
              </a:rPr>
              <a:t>природноочаговых</a:t>
            </a:r>
            <a:r>
              <a:rPr lang="ru-RU" dirty="0">
                <a:solidFill>
                  <a:srgbClr val="002060"/>
                </a:solidFill>
              </a:rPr>
              <a:t> заболеваний на Дальнем Востоке» 2018–2020 годов</a:t>
            </a:r>
          </a:p>
          <a:p>
            <a:pPr marL="0" indent="0">
              <a:buNone/>
            </a:pPr>
            <a:endParaRPr lang="ru-RU" dirty="0">
              <a:solidFill>
                <a:srgbClr val="002060"/>
              </a:solidFill>
            </a:endParaRPr>
          </a:p>
        </p:txBody>
      </p:sp>
      <p:pic>
        <p:nvPicPr>
          <p:cNvPr id="4" name="Рисунок 3">
            <a:extLst>
              <a:ext uri="{FF2B5EF4-FFF2-40B4-BE49-F238E27FC236}">
                <a16:creationId xmlns:a16="http://schemas.microsoft.com/office/drawing/2014/main" id="{5A86FF94-F877-4BDD-B4B7-B3D2FF70A918}"/>
              </a:ext>
            </a:extLst>
          </p:cNvPr>
          <p:cNvPicPr>
            <a:picLocks noChangeAspect="1"/>
          </p:cNvPicPr>
          <p:nvPr/>
        </p:nvPicPr>
        <p:blipFill>
          <a:blip r:embed="rId3"/>
          <a:stretch>
            <a:fillRect/>
          </a:stretch>
        </p:blipFill>
        <p:spPr>
          <a:xfrm>
            <a:off x="8671217" y="365125"/>
            <a:ext cx="2200275" cy="1247775"/>
          </a:xfrm>
          <a:prstGeom prst="rect">
            <a:avLst/>
          </a:prstGeom>
        </p:spPr>
      </p:pic>
      <p:sp>
        <p:nvSpPr>
          <p:cNvPr id="7" name="Заголовок 1">
            <a:extLst>
              <a:ext uri="{FF2B5EF4-FFF2-40B4-BE49-F238E27FC236}">
                <a16:creationId xmlns:a16="http://schemas.microsoft.com/office/drawing/2014/main" id="{5F5277C0-34CF-4ED0-A13B-1659183DC18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Справка:</a:t>
            </a:r>
          </a:p>
        </p:txBody>
      </p:sp>
    </p:spTree>
    <p:extLst>
      <p:ext uri="{BB962C8B-B14F-4D97-AF65-F5344CB8AC3E}">
        <p14:creationId xmlns:p14="http://schemas.microsoft.com/office/powerpoint/2010/main" val="36096849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a:extLst>
              <a:ext uri="{FF2B5EF4-FFF2-40B4-BE49-F238E27FC236}">
                <a16:creationId xmlns:a16="http://schemas.microsoft.com/office/drawing/2014/main" id="{5A1608C3-7959-48CB-AB7F-018A0FBEAFB2}"/>
              </a:ext>
            </a:extLst>
          </p:cNvPr>
          <p:cNvSpPr txBox="1">
            <a:spLocks noChangeArrowheads="1"/>
          </p:cNvSpPr>
          <p:nvPr/>
        </p:nvSpPr>
        <p:spPr bwMode="auto">
          <a:xfrm>
            <a:off x="1524000" y="404814"/>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rgbClr val="002060"/>
                </a:solidFill>
              </a:rPr>
              <a:t>Гетерогенность</a:t>
            </a:r>
            <a:r>
              <a:rPr lang="ru-RU" altLang="ru-RU" sz="1800" dirty="0">
                <a:solidFill>
                  <a:srgbClr val="002060"/>
                </a:solidFill>
              </a:rPr>
              <a:t> популяции возбудителя проявляется:</a:t>
            </a:r>
          </a:p>
          <a:p>
            <a:pPr eaLnBrk="1" hangingPunct="1">
              <a:spcBef>
                <a:spcPct val="0"/>
              </a:spcBef>
              <a:buFontTx/>
              <a:buNone/>
            </a:pPr>
            <a:r>
              <a:rPr lang="ru-RU" altLang="ru-RU" sz="1800" dirty="0">
                <a:solidFill>
                  <a:srgbClr val="002060"/>
                </a:solidFill>
              </a:rPr>
              <a:t>	• патогенностью,</a:t>
            </a:r>
          </a:p>
          <a:p>
            <a:pPr eaLnBrk="1" hangingPunct="1">
              <a:spcBef>
                <a:spcPct val="0"/>
              </a:spcBef>
              <a:buFontTx/>
              <a:buNone/>
            </a:pPr>
            <a:r>
              <a:rPr lang="ru-RU" altLang="ru-RU" sz="1800" dirty="0">
                <a:solidFill>
                  <a:srgbClr val="002060"/>
                </a:solidFill>
              </a:rPr>
              <a:t>	• </a:t>
            </a:r>
            <a:r>
              <a:rPr lang="ru-RU" altLang="ru-RU" sz="1800" dirty="0" err="1">
                <a:solidFill>
                  <a:srgbClr val="002060"/>
                </a:solidFill>
              </a:rPr>
              <a:t>контагиозностью</a:t>
            </a:r>
            <a:r>
              <a:rPr lang="ru-RU" altLang="ru-RU" sz="1800" dirty="0">
                <a:solidFill>
                  <a:srgbClr val="002060"/>
                </a:solidFill>
              </a:rPr>
              <a:t>,</a:t>
            </a:r>
          </a:p>
          <a:p>
            <a:pPr eaLnBrk="1" hangingPunct="1">
              <a:spcBef>
                <a:spcPct val="0"/>
              </a:spcBef>
              <a:buFontTx/>
              <a:buNone/>
            </a:pPr>
            <a:r>
              <a:rPr lang="ru-RU" altLang="ru-RU" sz="1800" dirty="0">
                <a:solidFill>
                  <a:srgbClr val="002060"/>
                </a:solidFill>
              </a:rPr>
              <a:t>	• иммуногенностью.</a:t>
            </a:r>
          </a:p>
        </p:txBody>
      </p:sp>
      <p:sp>
        <p:nvSpPr>
          <p:cNvPr id="137224" name="Text Box 8">
            <a:extLst>
              <a:ext uri="{FF2B5EF4-FFF2-40B4-BE49-F238E27FC236}">
                <a16:creationId xmlns:a16="http://schemas.microsoft.com/office/drawing/2014/main" id="{4AF9A9F9-B34D-4404-9730-81810155AE8F}"/>
              </a:ext>
            </a:extLst>
          </p:cNvPr>
          <p:cNvSpPr txBox="1">
            <a:spLocks noChangeArrowheads="1"/>
          </p:cNvSpPr>
          <p:nvPr/>
        </p:nvSpPr>
        <p:spPr bwMode="auto">
          <a:xfrm>
            <a:off x="1524000" y="1628776"/>
            <a:ext cx="914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1800" b="1" dirty="0">
                <a:solidFill>
                  <a:srgbClr val="002060"/>
                </a:solidFill>
              </a:rPr>
              <a:t>Патогенность</a:t>
            </a:r>
            <a:r>
              <a:rPr lang="ru-RU" altLang="ru-RU" sz="1800" dirty="0">
                <a:solidFill>
                  <a:srgbClr val="002060"/>
                </a:solidFill>
              </a:rPr>
              <a:t> - видовое свойство возбудителя-паразита вызывать болезнь. На </a:t>
            </a:r>
            <a:r>
              <a:rPr lang="ru-RU" altLang="ru-RU" sz="1800" dirty="0" err="1">
                <a:solidFill>
                  <a:srgbClr val="002060"/>
                </a:solidFill>
              </a:rPr>
              <a:t>биомолекулярном</a:t>
            </a:r>
            <a:r>
              <a:rPr lang="ru-RU" altLang="ru-RU" sz="1800" dirty="0">
                <a:solidFill>
                  <a:srgbClr val="002060"/>
                </a:solidFill>
              </a:rPr>
              <a:t> уровне патогенность - это свойство микроорганизмов вырабатывать специфические функционально активные вещества ( факторы патогенности), реализация которых в организме хозяина приводит к развитию инфекционной болезни.</a:t>
            </a:r>
          </a:p>
        </p:txBody>
      </p:sp>
      <p:sp>
        <p:nvSpPr>
          <p:cNvPr id="37892" name="Text Box 9">
            <a:extLst>
              <a:ext uri="{FF2B5EF4-FFF2-40B4-BE49-F238E27FC236}">
                <a16:creationId xmlns:a16="http://schemas.microsoft.com/office/drawing/2014/main" id="{CD2AD8A7-2D47-4086-8E37-FCD5108FB5E8}"/>
              </a:ext>
            </a:extLst>
          </p:cNvPr>
          <p:cNvSpPr txBox="1">
            <a:spLocks noChangeArrowheads="1"/>
          </p:cNvSpPr>
          <p:nvPr/>
        </p:nvSpPr>
        <p:spPr bwMode="auto">
          <a:xfrm>
            <a:off x="1524000" y="4445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800">
                <a:solidFill>
                  <a:srgbClr val="002060"/>
                </a:solidFill>
              </a:rPr>
              <a:t>ГЕТЕРОГЕННОСТЬ ПОПУЛЯЦИЙ ПАРАЗИТА И ХОЗЯИНА</a:t>
            </a:r>
          </a:p>
        </p:txBody>
      </p:sp>
      <p:sp>
        <p:nvSpPr>
          <p:cNvPr id="137226" name="Text Box 10">
            <a:extLst>
              <a:ext uri="{FF2B5EF4-FFF2-40B4-BE49-F238E27FC236}">
                <a16:creationId xmlns:a16="http://schemas.microsoft.com/office/drawing/2014/main" id="{25B4C43A-26E2-40F2-8225-F47A8B869C16}"/>
              </a:ext>
            </a:extLst>
          </p:cNvPr>
          <p:cNvSpPr txBox="1">
            <a:spLocks noChangeArrowheads="1"/>
          </p:cNvSpPr>
          <p:nvPr/>
        </p:nvSpPr>
        <p:spPr bwMode="auto">
          <a:xfrm>
            <a:off x="1524000" y="335756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1800">
                <a:solidFill>
                  <a:srgbClr val="002060"/>
                </a:solidFill>
              </a:rPr>
              <a:t>Мерой патогенности является </a:t>
            </a:r>
            <a:r>
              <a:rPr lang="ru-RU" altLang="ru-RU" sz="1800" b="1">
                <a:solidFill>
                  <a:srgbClr val="002060"/>
                </a:solidFill>
              </a:rPr>
              <a:t>вирулентность</a:t>
            </a:r>
            <a:r>
              <a:rPr lang="ru-RU" altLang="ru-RU" sz="1800">
                <a:solidFill>
                  <a:srgbClr val="002060"/>
                </a:solidFill>
              </a:rPr>
              <a:t>.</a:t>
            </a:r>
            <a:endParaRPr lang="ru-RU" altLang="ru-RU" sz="1800" b="1">
              <a:solidFill>
                <a:srgbClr val="002060"/>
              </a:solidFill>
            </a:endParaRPr>
          </a:p>
        </p:txBody>
      </p:sp>
      <p:sp>
        <p:nvSpPr>
          <p:cNvPr id="137227" name="Text Box 11">
            <a:extLst>
              <a:ext uri="{FF2B5EF4-FFF2-40B4-BE49-F238E27FC236}">
                <a16:creationId xmlns:a16="http://schemas.microsoft.com/office/drawing/2014/main" id="{343C60DA-A6FF-448F-A90B-2E2B8E545FB5}"/>
              </a:ext>
            </a:extLst>
          </p:cNvPr>
          <p:cNvSpPr txBox="1">
            <a:spLocks noChangeArrowheads="1"/>
          </p:cNvSpPr>
          <p:nvPr/>
        </p:nvSpPr>
        <p:spPr bwMode="auto">
          <a:xfrm>
            <a:off x="1524000" y="388143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err="1">
                <a:solidFill>
                  <a:srgbClr val="002060"/>
                </a:solidFill>
              </a:rPr>
              <a:t>Контагиозность</a:t>
            </a:r>
            <a:r>
              <a:rPr lang="ru-RU" altLang="ru-RU" sz="1800" dirty="0">
                <a:solidFill>
                  <a:srgbClr val="002060"/>
                </a:solidFill>
              </a:rPr>
              <a:t> - способность возбудителя к распространению, цепной и веерообразной передаче возбудителя из одного организма к другому.</a:t>
            </a:r>
          </a:p>
        </p:txBody>
      </p:sp>
      <p:sp>
        <p:nvSpPr>
          <p:cNvPr id="137228" name="Text Box 12">
            <a:extLst>
              <a:ext uri="{FF2B5EF4-FFF2-40B4-BE49-F238E27FC236}">
                <a16:creationId xmlns:a16="http://schemas.microsoft.com/office/drawing/2014/main" id="{9F09DC30-319E-4F69-A0A4-B3940A1BE129}"/>
              </a:ext>
            </a:extLst>
          </p:cNvPr>
          <p:cNvSpPr txBox="1">
            <a:spLocks noChangeArrowheads="1"/>
          </p:cNvSpPr>
          <p:nvPr/>
        </p:nvSpPr>
        <p:spPr bwMode="auto">
          <a:xfrm>
            <a:off x="1524000" y="4581525"/>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rgbClr val="002060"/>
                </a:solidFill>
              </a:rPr>
              <a:t>Иммуногенность</a:t>
            </a:r>
            <a:r>
              <a:rPr lang="ru-RU" altLang="ru-RU" sz="1800" dirty="0">
                <a:solidFill>
                  <a:srgbClr val="002060"/>
                </a:solidFill>
              </a:rPr>
              <a:t> - способность возбудителя вызывать в организме хозяина те или иные формы иммунитета .</a:t>
            </a:r>
          </a:p>
        </p:txBody>
      </p:sp>
      <p:sp>
        <p:nvSpPr>
          <p:cNvPr id="137229" name="Text Box 13">
            <a:extLst>
              <a:ext uri="{FF2B5EF4-FFF2-40B4-BE49-F238E27FC236}">
                <a16:creationId xmlns:a16="http://schemas.microsoft.com/office/drawing/2014/main" id="{D8BD1E46-EFFB-471C-A0A1-A398315AE9D9}"/>
              </a:ext>
            </a:extLst>
          </p:cNvPr>
          <p:cNvSpPr txBox="1">
            <a:spLocks noChangeArrowheads="1"/>
          </p:cNvSpPr>
          <p:nvPr/>
        </p:nvSpPr>
        <p:spPr bwMode="auto">
          <a:xfrm>
            <a:off x="1524000" y="5373689"/>
            <a:ext cx="91440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rgbClr val="002060"/>
                </a:solidFill>
              </a:rPr>
              <a:t>Гетерогенность</a:t>
            </a:r>
            <a:r>
              <a:rPr lang="ru-RU" altLang="ru-RU" sz="1800" dirty="0">
                <a:solidFill>
                  <a:srgbClr val="002060"/>
                </a:solidFill>
              </a:rPr>
              <a:t> популяции хозяина определяется степенью распределения в ней восприимчивых и невосприимчивых особей, или ПО СТЕПЕНИ ПРЕДРАСПОЛОЖЕННОСТИ К ВОЗНИКНОВЕНИЮ ПАТОЛОГИИ.</a:t>
            </a:r>
          </a:p>
          <a:p>
            <a:pPr eaLnBrk="1" hangingPunct="1">
              <a:spcBef>
                <a:spcPct val="50000"/>
              </a:spcBef>
              <a:buFontTx/>
              <a:buNone/>
            </a:pPr>
            <a:endParaRPr lang="ru-RU" altLang="ru-RU" sz="1800" dirty="0">
              <a:solidFill>
                <a:srgbClr val="002060"/>
              </a:solidFill>
            </a:endParaRPr>
          </a:p>
        </p:txBody>
      </p:sp>
      <p:sp>
        <p:nvSpPr>
          <p:cNvPr id="37897" name="AutoShape 14">
            <a:extLst>
              <a:ext uri="{FF2B5EF4-FFF2-40B4-BE49-F238E27FC236}">
                <a16:creationId xmlns:a16="http://schemas.microsoft.com/office/drawing/2014/main" id="{DFC95B43-76CB-4B3B-A34B-97593AE846AC}"/>
              </a:ext>
            </a:extLst>
          </p:cNvPr>
          <p:cNvSpPr>
            <a:spLocks noChangeArrowheads="1"/>
          </p:cNvSpPr>
          <p:nvPr/>
        </p:nvSpPr>
        <p:spPr bwMode="auto">
          <a:xfrm>
            <a:off x="7824789" y="476251"/>
            <a:ext cx="2592387" cy="1152525"/>
          </a:xfrm>
          <a:prstGeom prst="irregularSeal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паразиты</a:t>
            </a:r>
          </a:p>
        </p:txBody>
      </p:sp>
      <p:cxnSp>
        <p:nvCxnSpPr>
          <p:cNvPr id="11" name="Прямая соединительная линия 10">
            <a:extLst>
              <a:ext uri="{FF2B5EF4-FFF2-40B4-BE49-F238E27FC236}">
                <a16:creationId xmlns:a16="http://schemas.microsoft.com/office/drawing/2014/main" id="{DD43B727-869F-44B3-950E-7461032E981A}"/>
              </a:ext>
            </a:extLst>
          </p:cNvPr>
          <p:cNvCxnSpPr>
            <a:cxnSpLocks/>
          </p:cNvCxnSpPr>
          <p:nvPr/>
        </p:nvCxnSpPr>
        <p:spPr>
          <a:xfrm>
            <a:off x="-365760" y="795427"/>
            <a:ext cx="3779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2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4" grpId="0"/>
      <p:bldP spid="137226" grpId="0"/>
      <p:bldP spid="137227" grpId="0"/>
      <p:bldP spid="137228" grpId="0"/>
      <p:bldP spid="13722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4757353A-FC91-488E-97B6-BFF4733EC55C}"/>
              </a:ext>
            </a:extLst>
          </p:cNvPr>
          <p:cNvSpPr txBox="1">
            <a:spLocks noChangeArrowheads="1"/>
          </p:cNvSpPr>
          <p:nvPr/>
        </p:nvSpPr>
        <p:spPr bwMode="auto">
          <a:xfrm>
            <a:off x="1524000" y="404813"/>
            <a:ext cx="9144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rgbClr val="002060"/>
                </a:solidFill>
              </a:rPr>
              <a:t>Гетерогенность</a:t>
            </a:r>
            <a:r>
              <a:rPr lang="ru-RU" altLang="ru-RU" sz="1800" dirty="0">
                <a:solidFill>
                  <a:srgbClr val="002060"/>
                </a:solidFill>
              </a:rPr>
              <a:t> популяции людей проявляется:</a:t>
            </a:r>
          </a:p>
          <a:p>
            <a:pPr eaLnBrk="1" hangingPunct="1">
              <a:spcBef>
                <a:spcPct val="0"/>
              </a:spcBef>
              <a:buFontTx/>
              <a:buNone/>
            </a:pPr>
            <a:r>
              <a:rPr lang="ru-RU" altLang="ru-RU" sz="1800" dirty="0">
                <a:solidFill>
                  <a:srgbClr val="002060"/>
                </a:solidFill>
              </a:rPr>
              <a:t>	* восприимчивостью организма</a:t>
            </a:r>
          </a:p>
          <a:p>
            <a:pPr eaLnBrk="1" hangingPunct="1">
              <a:spcBef>
                <a:spcPct val="0"/>
              </a:spcBef>
              <a:buFontTx/>
              <a:buNone/>
            </a:pPr>
            <a:r>
              <a:rPr lang="ru-RU" altLang="ru-RU" sz="1800" dirty="0">
                <a:solidFill>
                  <a:srgbClr val="002060"/>
                </a:solidFill>
              </a:rPr>
              <a:t>	* резистентность организма</a:t>
            </a:r>
          </a:p>
          <a:p>
            <a:pPr eaLnBrk="1" hangingPunct="1">
              <a:spcBef>
                <a:spcPct val="0"/>
              </a:spcBef>
              <a:buFontTx/>
              <a:buNone/>
            </a:pPr>
            <a:r>
              <a:rPr lang="ru-RU" altLang="ru-RU" sz="1800" dirty="0">
                <a:solidFill>
                  <a:srgbClr val="002060"/>
                </a:solidFill>
              </a:rPr>
              <a:t>	* не/восприимчивость населения</a:t>
            </a:r>
          </a:p>
          <a:p>
            <a:pPr eaLnBrk="1" hangingPunct="1">
              <a:spcBef>
                <a:spcPct val="0"/>
              </a:spcBef>
              <a:buFontTx/>
              <a:buNone/>
            </a:pPr>
            <a:r>
              <a:rPr lang="ru-RU" altLang="ru-RU" sz="1800" dirty="0">
                <a:solidFill>
                  <a:srgbClr val="002060"/>
                </a:solidFill>
              </a:rPr>
              <a:t>	* иммунологическая структура населения</a:t>
            </a:r>
          </a:p>
        </p:txBody>
      </p:sp>
      <p:sp>
        <p:nvSpPr>
          <p:cNvPr id="143363" name="Text Box 3">
            <a:extLst>
              <a:ext uri="{FF2B5EF4-FFF2-40B4-BE49-F238E27FC236}">
                <a16:creationId xmlns:a16="http://schemas.microsoft.com/office/drawing/2014/main" id="{C06B76D9-B066-458A-974A-A739CEB7948E}"/>
              </a:ext>
            </a:extLst>
          </p:cNvPr>
          <p:cNvSpPr txBox="1">
            <a:spLocks noChangeArrowheads="1"/>
          </p:cNvSpPr>
          <p:nvPr/>
        </p:nvSpPr>
        <p:spPr bwMode="auto">
          <a:xfrm>
            <a:off x="1524000" y="19954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1800" b="1" dirty="0">
                <a:solidFill>
                  <a:srgbClr val="002060"/>
                </a:solidFill>
              </a:rPr>
              <a:t>Восприимчивостью  организма</a:t>
            </a:r>
            <a:r>
              <a:rPr lang="ru-RU" altLang="ru-RU" sz="1800" dirty="0">
                <a:solidFill>
                  <a:srgbClr val="002060"/>
                </a:solidFill>
              </a:rPr>
              <a:t> называют видовое свойство организма служить средой обитания возбудителя.</a:t>
            </a:r>
          </a:p>
        </p:txBody>
      </p:sp>
      <p:sp>
        <p:nvSpPr>
          <p:cNvPr id="38916" name="Text Box 4">
            <a:extLst>
              <a:ext uri="{FF2B5EF4-FFF2-40B4-BE49-F238E27FC236}">
                <a16:creationId xmlns:a16="http://schemas.microsoft.com/office/drawing/2014/main" id="{728D27D2-19FB-42AD-826E-5A6BEE3828BD}"/>
              </a:ext>
            </a:extLst>
          </p:cNvPr>
          <p:cNvSpPr txBox="1">
            <a:spLocks noChangeArrowheads="1"/>
          </p:cNvSpPr>
          <p:nvPr/>
        </p:nvSpPr>
        <p:spPr bwMode="auto">
          <a:xfrm>
            <a:off x="1524000" y="44451"/>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1800">
                <a:solidFill>
                  <a:srgbClr val="FF0000"/>
                </a:solidFill>
              </a:rPr>
              <a:t>ГЕТЕРОГЕННОСТЬ ПОПУЛЯЦИЙ ПАРАЗИТА И ХОЗЯИНА</a:t>
            </a:r>
          </a:p>
        </p:txBody>
      </p:sp>
      <p:sp>
        <p:nvSpPr>
          <p:cNvPr id="143365" name="Text Box 5">
            <a:extLst>
              <a:ext uri="{FF2B5EF4-FFF2-40B4-BE49-F238E27FC236}">
                <a16:creationId xmlns:a16="http://schemas.microsoft.com/office/drawing/2014/main" id="{67862FCF-382F-4137-ACCC-A712E56E431C}"/>
              </a:ext>
            </a:extLst>
          </p:cNvPr>
          <p:cNvSpPr txBox="1">
            <a:spLocks noChangeArrowheads="1"/>
          </p:cNvSpPr>
          <p:nvPr/>
        </p:nvSpPr>
        <p:spPr bwMode="auto">
          <a:xfrm>
            <a:off x="1524000" y="2728914"/>
            <a:ext cx="9144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1800" b="1" dirty="0">
                <a:solidFill>
                  <a:srgbClr val="FF0000"/>
                </a:solidFill>
              </a:rPr>
              <a:t>Резистентность организма</a:t>
            </a:r>
            <a:r>
              <a:rPr lang="ru-RU" altLang="ru-RU" sz="1800" dirty="0">
                <a:solidFill>
                  <a:srgbClr val="FF0000"/>
                </a:solidFill>
              </a:rPr>
              <a:t>  является обратной стороной восприимчивости , то есть по существу равна понятию естественной невосприимчивости, базирующейся на ряде врожденных неспецифических факторах защиты..</a:t>
            </a:r>
          </a:p>
        </p:txBody>
      </p:sp>
      <p:sp>
        <p:nvSpPr>
          <p:cNvPr id="143366" name="Text Box 6">
            <a:extLst>
              <a:ext uri="{FF2B5EF4-FFF2-40B4-BE49-F238E27FC236}">
                <a16:creationId xmlns:a16="http://schemas.microsoft.com/office/drawing/2014/main" id="{F37E9AC2-34D6-4154-90A3-0BFDCF3CF52C}"/>
              </a:ext>
            </a:extLst>
          </p:cNvPr>
          <p:cNvSpPr txBox="1">
            <a:spLocks noChangeArrowheads="1"/>
          </p:cNvSpPr>
          <p:nvPr/>
        </p:nvSpPr>
        <p:spPr bwMode="auto">
          <a:xfrm>
            <a:off x="1524000" y="3644901"/>
            <a:ext cx="914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rgbClr val="002060"/>
                </a:solidFill>
              </a:rPr>
              <a:t>Восприимчивость населения</a:t>
            </a:r>
            <a:r>
              <a:rPr lang="ru-RU" altLang="ru-RU" sz="1800" dirty="0">
                <a:solidFill>
                  <a:srgbClr val="002060"/>
                </a:solidFill>
              </a:rPr>
              <a:t>.  Количество иммунных к определенной инфекционной болезни лиц определяет мощность так называемой иммунной прослойки населения, или </a:t>
            </a:r>
            <a:r>
              <a:rPr lang="ru-RU" altLang="ru-RU" sz="1800" b="1" dirty="0">
                <a:solidFill>
                  <a:srgbClr val="002060"/>
                </a:solidFill>
              </a:rPr>
              <a:t>невосприимчивости коллектива</a:t>
            </a:r>
            <a:r>
              <a:rPr lang="ru-RU" altLang="ru-RU" sz="1800" dirty="0">
                <a:solidFill>
                  <a:srgbClr val="002060"/>
                </a:solidFill>
              </a:rPr>
              <a:t> (населения) и является важным фактором регулирующим интенсивность эпидемического процесса.</a:t>
            </a:r>
          </a:p>
        </p:txBody>
      </p:sp>
      <p:sp>
        <p:nvSpPr>
          <p:cNvPr id="143367" name="Text Box 7">
            <a:extLst>
              <a:ext uri="{FF2B5EF4-FFF2-40B4-BE49-F238E27FC236}">
                <a16:creationId xmlns:a16="http://schemas.microsoft.com/office/drawing/2014/main" id="{B13E1BCD-C344-4BE1-AFB3-F81083A18395}"/>
              </a:ext>
            </a:extLst>
          </p:cNvPr>
          <p:cNvSpPr txBox="1">
            <a:spLocks noChangeArrowheads="1"/>
          </p:cNvSpPr>
          <p:nvPr/>
        </p:nvSpPr>
        <p:spPr bwMode="auto">
          <a:xfrm>
            <a:off x="1524000" y="5046664"/>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rgbClr val="FF0000"/>
                </a:solidFill>
              </a:rPr>
              <a:t>Соотношение между восприимчивыми и невосприимчивыми лицами в коллективе по отношению к ряду инфекционных болезней принято называть </a:t>
            </a:r>
            <a:r>
              <a:rPr lang="ru-RU" altLang="ru-RU" sz="1800" b="1">
                <a:solidFill>
                  <a:srgbClr val="FF0000"/>
                </a:solidFill>
              </a:rPr>
              <a:t>иммунологической структурой населения</a:t>
            </a:r>
            <a:r>
              <a:rPr lang="ru-RU" altLang="ru-RU" sz="1800" u="sng">
                <a:solidFill>
                  <a:srgbClr val="FF0000"/>
                </a:solidFill>
              </a:rPr>
              <a:t>.</a:t>
            </a:r>
            <a:r>
              <a:rPr lang="ru-RU" altLang="ru-RU" sz="1800">
                <a:solidFill>
                  <a:srgbClr val="FF0000"/>
                </a:solidFill>
              </a:rPr>
              <a:t> Эти показатели находятся в постоянной динамике и их оценка возможна только с учетом фактора времени..</a:t>
            </a:r>
          </a:p>
        </p:txBody>
      </p:sp>
      <p:sp>
        <p:nvSpPr>
          <p:cNvPr id="143368" name="Text Box 8">
            <a:extLst>
              <a:ext uri="{FF2B5EF4-FFF2-40B4-BE49-F238E27FC236}">
                <a16:creationId xmlns:a16="http://schemas.microsoft.com/office/drawing/2014/main" id="{7B823638-AC7B-4949-8B7F-89489EEAD175}"/>
              </a:ext>
            </a:extLst>
          </p:cNvPr>
          <p:cNvSpPr txBox="1">
            <a:spLocks noChangeArrowheads="1"/>
          </p:cNvSpPr>
          <p:nvPr/>
        </p:nvSpPr>
        <p:spPr bwMode="auto">
          <a:xfrm>
            <a:off x="1524000" y="6237288"/>
            <a:ext cx="914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altLang="ru-RU" sz="1800" u="sng" dirty="0">
                <a:solidFill>
                  <a:srgbClr val="002060"/>
                </a:solidFill>
              </a:rPr>
              <a:t>Чем мощнее иммунная прослойка, тем меньше возможность возникновения заболеваний!</a:t>
            </a:r>
            <a:r>
              <a:rPr lang="ru-RU" altLang="ru-RU" sz="1800" dirty="0">
                <a:solidFill>
                  <a:srgbClr val="002060"/>
                </a:solidFill>
              </a:rPr>
              <a:t> </a:t>
            </a:r>
          </a:p>
          <a:p>
            <a:pPr eaLnBrk="1" hangingPunct="1">
              <a:spcBef>
                <a:spcPct val="50000"/>
              </a:spcBef>
              <a:buFontTx/>
              <a:buNone/>
            </a:pPr>
            <a:endParaRPr lang="ru-RU" altLang="ru-RU" sz="1800" dirty="0">
              <a:solidFill>
                <a:srgbClr val="002060"/>
              </a:solidFill>
            </a:endParaRPr>
          </a:p>
        </p:txBody>
      </p:sp>
      <p:sp>
        <p:nvSpPr>
          <p:cNvPr id="38921" name="AutoShape 9">
            <a:extLst>
              <a:ext uri="{FF2B5EF4-FFF2-40B4-BE49-F238E27FC236}">
                <a16:creationId xmlns:a16="http://schemas.microsoft.com/office/drawing/2014/main" id="{C598DE48-AC2C-4E24-9F62-7700A0511AB2}"/>
              </a:ext>
            </a:extLst>
          </p:cNvPr>
          <p:cNvSpPr>
            <a:spLocks noChangeArrowheads="1"/>
          </p:cNvSpPr>
          <p:nvPr/>
        </p:nvSpPr>
        <p:spPr bwMode="auto">
          <a:xfrm>
            <a:off x="7824789" y="476251"/>
            <a:ext cx="2592387" cy="1152525"/>
          </a:xfrm>
          <a:prstGeom prst="irregularSeal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человеки</a:t>
            </a:r>
          </a:p>
        </p:txBody>
      </p:sp>
      <p:cxnSp>
        <p:nvCxnSpPr>
          <p:cNvPr id="10" name="Прямая соединительная линия 9">
            <a:extLst>
              <a:ext uri="{FF2B5EF4-FFF2-40B4-BE49-F238E27FC236}">
                <a16:creationId xmlns:a16="http://schemas.microsoft.com/office/drawing/2014/main" id="{ED83AFAF-36FB-4915-9166-2A2B456F2E2C}"/>
              </a:ext>
            </a:extLst>
          </p:cNvPr>
          <p:cNvCxnSpPr>
            <a:cxnSpLocks/>
          </p:cNvCxnSpPr>
          <p:nvPr/>
        </p:nvCxnSpPr>
        <p:spPr>
          <a:xfrm>
            <a:off x="-365760" y="764947"/>
            <a:ext cx="3779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5" grpId="0"/>
      <p:bldP spid="143366" grpId="0"/>
      <p:bldP spid="143367" grpId="0"/>
      <p:bldP spid="14336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CD1BB427-059D-4FBF-8DB1-F699F871495B}"/>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39939" name="Line 3">
            <a:extLst>
              <a:ext uri="{FF2B5EF4-FFF2-40B4-BE49-F238E27FC236}">
                <a16:creationId xmlns:a16="http://schemas.microsoft.com/office/drawing/2014/main" id="{070F5162-2FD2-4081-B9A1-DD3F674FF01F}"/>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39940" name="Line 4">
            <a:extLst>
              <a:ext uri="{FF2B5EF4-FFF2-40B4-BE49-F238E27FC236}">
                <a16:creationId xmlns:a16="http://schemas.microsoft.com/office/drawing/2014/main" id="{0BA4CF64-11C2-4143-BFA2-E226FA9351DA}"/>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39941" name="Text Box 5">
            <a:extLst>
              <a:ext uri="{FF2B5EF4-FFF2-40B4-BE49-F238E27FC236}">
                <a16:creationId xmlns:a16="http://schemas.microsoft.com/office/drawing/2014/main" id="{698D15F1-9190-44BD-88C8-2376E14916F5}"/>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39942" name="Text Box 6">
            <a:extLst>
              <a:ext uri="{FF2B5EF4-FFF2-40B4-BE49-F238E27FC236}">
                <a16:creationId xmlns:a16="http://schemas.microsoft.com/office/drawing/2014/main" id="{47DC1B5D-B229-43BB-B3F6-96BCD3F34DD1}"/>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39943" name="Freeform 7">
            <a:extLst>
              <a:ext uri="{FF2B5EF4-FFF2-40B4-BE49-F238E27FC236}">
                <a16:creationId xmlns:a16="http://schemas.microsoft.com/office/drawing/2014/main" id="{A2307488-33D3-4317-B833-A6E932AB4CF5}"/>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55AD2C49-A599-4A2D-8B98-C22F3031CC47}"/>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0963" name="Line 3">
            <a:extLst>
              <a:ext uri="{FF2B5EF4-FFF2-40B4-BE49-F238E27FC236}">
                <a16:creationId xmlns:a16="http://schemas.microsoft.com/office/drawing/2014/main" id="{35B519C4-7726-445C-BC2D-3BEEA201061C}"/>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0964" name="Line 4">
            <a:extLst>
              <a:ext uri="{FF2B5EF4-FFF2-40B4-BE49-F238E27FC236}">
                <a16:creationId xmlns:a16="http://schemas.microsoft.com/office/drawing/2014/main" id="{7A95067E-29BF-4AC7-991C-3209AE040F90}"/>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0965" name="Text Box 5">
            <a:extLst>
              <a:ext uri="{FF2B5EF4-FFF2-40B4-BE49-F238E27FC236}">
                <a16:creationId xmlns:a16="http://schemas.microsoft.com/office/drawing/2014/main" id="{1EABB57A-152F-4102-BEBC-CD590D691D02}"/>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0966" name="Text Box 6">
            <a:extLst>
              <a:ext uri="{FF2B5EF4-FFF2-40B4-BE49-F238E27FC236}">
                <a16:creationId xmlns:a16="http://schemas.microsoft.com/office/drawing/2014/main" id="{FE35C3D1-BB6C-4466-A3CF-7F735CFB499A}"/>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0967" name="Freeform 7">
            <a:extLst>
              <a:ext uri="{FF2B5EF4-FFF2-40B4-BE49-F238E27FC236}">
                <a16:creationId xmlns:a16="http://schemas.microsoft.com/office/drawing/2014/main" id="{E744096B-81CC-4875-8BA2-29ADE1661210}"/>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0968" name="AutoShape 8">
            <a:extLst>
              <a:ext uri="{FF2B5EF4-FFF2-40B4-BE49-F238E27FC236}">
                <a16:creationId xmlns:a16="http://schemas.microsoft.com/office/drawing/2014/main" id="{2F89CFD9-92AB-437F-BCBA-6BD79AC2DC3E}"/>
              </a:ext>
            </a:extLst>
          </p:cNvPr>
          <p:cNvSpPr>
            <a:spLocks noChangeArrowheads="1"/>
          </p:cNvSpPr>
          <p:nvPr/>
        </p:nvSpPr>
        <p:spPr bwMode="auto">
          <a:xfrm rot="10800000">
            <a:off x="7248525" y="2492375"/>
            <a:ext cx="1296988" cy="2520950"/>
          </a:xfrm>
          <a:prstGeom prst="downArrow">
            <a:avLst>
              <a:gd name="adj1" fmla="val 50000"/>
              <a:gd name="adj2" fmla="val 48592"/>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0969" name="AutoShape 9">
            <a:extLst>
              <a:ext uri="{FF2B5EF4-FFF2-40B4-BE49-F238E27FC236}">
                <a16:creationId xmlns:a16="http://schemas.microsoft.com/office/drawing/2014/main" id="{BCEC581A-615F-41D4-AA51-4B80C9503852}"/>
              </a:ext>
            </a:extLst>
          </p:cNvPr>
          <p:cNvSpPr>
            <a:spLocks noChangeArrowheads="1"/>
          </p:cNvSpPr>
          <p:nvPr/>
        </p:nvSpPr>
        <p:spPr bwMode="auto">
          <a:xfrm>
            <a:off x="5016500" y="1412875"/>
            <a:ext cx="1296988" cy="2520950"/>
          </a:xfrm>
          <a:prstGeom prst="downArrow">
            <a:avLst>
              <a:gd name="adj1" fmla="val 50000"/>
              <a:gd name="adj2" fmla="val 48592"/>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a:extLst>
              <a:ext uri="{FF2B5EF4-FFF2-40B4-BE49-F238E27FC236}">
                <a16:creationId xmlns:a16="http://schemas.microsoft.com/office/drawing/2014/main" id="{BD17D1E8-0C1A-4982-9BBF-BC88436B04A0}"/>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1987" name="Line 7">
            <a:extLst>
              <a:ext uri="{FF2B5EF4-FFF2-40B4-BE49-F238E27FC236}">
                <a16:creationId xmlns:a16="http://schemas.microsoft.com/office/drawing/2014/main" id="{A9BD599E-F04E-45D0-B6D8-3137B417C192}"/>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1988" name="Line 8">
            <a:extLst>
              <a:ext uri="{FF2B5EF4-FFF2-40B4-BE49-F238E27FC236}">
                <a16:creationId xmlns:a16="http://schemas.microsoft.com/office/drawing/2014/main" id="{87904857-2404-42F1-9BE1-FE23E78E3CEC}"/>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1989" name="Text Box 9">
            <a:extLst>
              <a:ext uri="{FF2B5EF4-FFF2-40B4-BE49-F238E27FC236}">
                <a16:creationId xmlns:a16="http://schemas.microsoft.com/office/drawing/2014/main" id="{57A67440-4FAE-439E-AE6E-7AD3E8154B6C}"/>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1990" name="Text Box 10">
            <a:extLst>
              <a:ext uri="{FF2B5EF4-FFF2-40B4-BE49-F238E27FC236}">
                <a16:creationId xmlns:a16="http://schemas.microsoft.com/office/drawing/2014/main" id="{A1679EC0-EB5A-4634-820A-B203A5BAE520}"/>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1991" name="Freeform 12">
            <a:extLst>
              <a:ext uri="{FF2B5EF4-FFF2-40B4-BE49-F238E27FC236}">
                <a16:creationId xmlns:a16="http://schemas.microsoft.com/office/drawing/2014/main" id="{A5FCB9FB-C45E-43AC-9F4E-350BA28A8FF7}"/>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1992" name="Oval 13">
            <a:extLst>
              <a:ext uri="{FF2B5EF4-FFF2-40B4-BE49-F238E27FC236}">
                <a16:creationId xmlns:a16="http://schemas.microsoft.com/office/drawing/2014/main" id="{6E3FC89E-7747-4853-A55D-1C31A65D3996}"/>
              </a:ext>
            </a:extLst>
          </p:cNvPr>
          <p:cNvSpPr>
            <a:spLocks noChangeArrowheads="1"/>
          </p:cNvSpPr>
          <p:nvPr/>
        </p:nvSpPr>
        <p:spPr bwMode="auto">
          <a:xfrm>
            <a:off x="4800600" y="4292600"/>
            <a:ext cx="1727200" cy="10810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1993" name="Text Box 14">
            <a:extLst>
              <a:ext uri="{FF2B5EF4-FFF2-40B4-BE49-F238E27FC236}">
                <a16:creationId xmlns:a16="http://schemas.microsoft.com/office/drawing/2014/main" id="{7D9D9DCA-FA4B-4904-A0FB-94E964D544ED}"/>
              </a:ext>
            </a:extLst>
          </p:cNvPr>
          <p:cNvSpPr txBox="1">
            <a:spLocks noChangeArrowheads="1"/>
          </p:cNvSpPr>
          <p:nvPr/>
        </p:nvSpPr>
        <p:spPr bwMode="auto">
          <a:xfrm>
            <a:off x="6219825" y="5392738"/>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a:t>
            </a:r>
            <a:r>
              <a:rPr lang="ru-RU" altLang="ru-RU" sz="1800">
                <a:solidFill>
                  <a:srgbClr val="FF0000"/>
                </a:solidFill>
              </a:rPr>
              <a:t> фаза</a:t>
            </a:r>
          </a:p>
        </p:txBody>
      </p:sp>
      <p:sp>
        <p:nvSpPr>
          <p:cNvPr id="41994" name="Text Box 15">
            <a:extLst>
              <a:ext uri="{FF2B5EF4-FFF2-40B4-BE49-F238E27FC236}">
                <a16:creationId xmlns:a16="http://schemas.microsoft.com/office/drawing/2014/main" id="{0303DF7D-69B3-493B-A9B0-EA1FFC340F22}"/>
              </a:ext>
            </a:extLst>
          </p:cNvPr>
          <p:cNvSpPr txBox="1">
            <a:spLocks noChangeArrowheads="1"/>
          </p:cNvSpPr>
          <p:nvPr/>
        </p:nvSpPr>
        <p:spPr bwMode="auto">
          <a:xfrm>
            <a:off x="2711450" y="333376"/>
            <a:ext cx="2592388" cy="9255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chemeClr val="accent2"/>
                </a:solidFill>
              </a:rPr>
              <a:t>Восприимчивость </a:t>
            </a:r>
          </a:p>
          <a:p>
            <a:pPr eaLnBrk="1" hangingPunct="1">
              <a:spcBef>
                <a:spcPct val="0"/>
              </a:spcBef>
              <a:buFontTx/>
              <a:buNone/>
            </a:pPr>
            <a:endParaRPr lang="ru-RU" altLang="ru-RU" sz="1800">
              <a:solidFill>
                <a:schemeClr val="accent2"/>
              </a:solidFill>
            </a:endParaRPr>
          </a:p>
          <a:p>
            <a:pPr eaLnBrk="1" hangingPunct="1">
              <a:spcBef>
                <a:spcPct val="0"/>
              </a:spcBef>
              <a:buFontTx/>
              <a:buNone/>
            </a:pPr>
            <a:r>
              <a:rPr lang="ru-RU" altLang="ru-RU" sz="1800">
                <a:solidFill>
                  <a:schemeClr val="accent2"/>
                </a:solidFill>
              </a:rPr>
              <a:t>Вирулентность</a:t>
            </a:r>
          </a:p>
        </p:txBody>
      </p:sp>
      <p:sp>
        <p:nvSpPr>
          <p:cNvPr id="41995" name="Line 16">
            <a:extLst>
              <a:ext uri="{FF2B5EF4-FFF2-40B4-BE49-F238E27FC236}">
                <a16:creationId xmlns:a16="http://schemas.microsoft.com/office/drawing/2014/main" id="{BB60E52D-A1C7-4C51-8A8B-2EEB03226E60}"/>
              </a:ext>
            </a:extLst>
          </p:cNvPr>
          <p:cNvSpPr>
            <a:spLocks noChangeShapeType="1"/>
          </p:cNvSpPr>
          <p:nvPr/>
        </p:nvSpPr>
        <p:spPr bwMode="auto">
          <a:xfrm>
            <a:off x="4943475" y="404814"/>
            <a:ext cx="0" cy="28733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1996" name="Line 18">
            <a:extLst>
              <a:ext uri="{FF2B5EF4-FFF2-40B4-BE49-F238E27FC236}">
                <a16:creationId xmlns:a16="http://schemas.microsoft.com/office/drawing/2014/main" id="{318F1A3C-8CED-405E-B439-1AEA01653FA2}"/>
              </a:ext>
            </a:extLst>
          </p:cNvPr>
          <p:cNvSpPr>
            <a:spLocks noChangeShapeType="1"/>
          </p:cNvSpPr>
          <p:nvPr/>
        </p:nvSpPr>
        <p:spPr bwMode="auto">
          <a:xfrm>
            <a:off x="4943475" y="908050"/>
            <a:ext cx="0" cy="28733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84353DB2-EFB7-4555-BBBA-E035C5EEB588}"/>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3011" name="Line 3">
            <a:extLst>
              <a:ext uri="{FF2B5EF4-FFF2-40B4-BE49-F238E27FC236}">
                <a16:creationId xmlns:a16="http://schemas.microsoft.com/office/drawing/2014/main" id="{5EC4CD91-047D-4689-BF1C-D06CFE04C770}"/>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3012" name="Line 4">
            <a:extLst>
              <a:ext uri="{FF2B5EF4-FFF2-40B4-BE49-F238E27FC236}">
                <a16:creationId xmlns:a16="http://schemas.microsoft.com/office/drawing/2014/main" id="{4D23E0E3-5A67-4576-A8FC-FBF2297E3A32}"/>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3013" name="Text Box 5">
            <a:extLst>
              <a:ext uri="{FF2B5EF4-FFF2-40B4-BE49-F238E27FC236}">
                <a16:creationId xmlns:a16="http://schemas.microsoft.com/office/drawing/2014/main" id="{F8B07D0D-037B-4586-B641-A2D7F890E706}"/>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3014" name="Text Box 6">
            <a:extLst>
              <a:ext uri="{FF2B5EF4-FFF2-40B4-BE49-F238E27FC236}">
                <a16:creationId xmlns:a16="http://schemas.microsoft.com/office/drawing/2014/main" id="{BA714AB7-71D3-4ED2-8CA1-FDA963D149C1}"/>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3015" name="Freeform 7">
            <a:extLst>
              <a:ext uri="{FF2B5EF4-FFF2-40B4-BE49-F238E27FC236}">
                <a16:creationId xmlns:a16="http://schemas.microsoft.com/office/drawing/2014/main" id="{2B96B1B1-4AB1-433B-A231-7B4765E2D347}"/>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3016" name="Oval 8">
            <a:extLst>
              <a:ext uri="{FF2B5EF4-FFF2-40B4-BE49-F238E27FC236}">
                <a16:creationId xmlns:a16="http://schemas.microsoft.com/office/drawing/2014/main" id="{2C365E01-EA87-4871-832A-ECBE031D18AF}"/>
              </a:ext>
            </a:extLst>
          </p:cNvPr>
          <p:cNvSpPr>
            <a:spLocks noChangeArrowheads="1"/>
          </p:cNvSpPr>
          <p:nvPr/>
        </p:nvSpPr>
        <p:spPr bwMode="auto">
          <a:xfrm rot="1015319">
            <a:off x="6022976" y="1557338"/>
            <a:ext cx="1368425" cy="27352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3017" name="Text Box 9">
            <a:extLst>
              <a:ext uri="{FF2B5EF4-FFF2-40B4-BE49-F238E27FC236}">
                <a16:creationId xmlns:a16="http://schemas.microsoft.com/office/drawing/2014/main" id="{E0A14574-B159-4674-A28D-4A5C41E68D33}"/>
              </a:ext>
            </a:extLst>
          </p:cNvPr>
          <p:cNvSpPr txBox="1">
            <a:spLocks noChangeArrowheads="1"/>
          </p:cNvSpPr>
          <p:nvPr/>
        </p:nvSpPr>
        <p:spPr bwMode="auto">
          <a:xfrm>
            <a:off x="7104064" y="3860800"/>
            <a:ext cx="19319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II</a:t>
            </a:r>
            <a:r>
              <a:rPr lang="ru-RU" altLang="ru-RU" sz="1800">
                <a:solidFill>
                  <a:srgbClr val="FF0000"/>
                </a:solidFill>
              </a:rPr>
              <a:t> фаза</a:t>
            </a:r>
            <a:endParaRPr lang="en-US" altLang="ru-RU" sz="1800">
              <a:solidFill>
                <a:srgbClr val="FF0000"/>
              </a:solidFill>
            </a:endParaRPr>
          </a:p>
          <a:p>
            <a:pPr eaLnBrk="1" hangingPunct="1">
              <a:spcBef>
                <a:spcPct val="0"/>
              </a:spcBef>
              <a:buFontTx/>
              <a:buNone/>
            </a:pPr>
            <a:r>
              <a:rPr lang="ru-RU" altLang="ru-RU" sz="1800">
                <a:solidFill>
                  <a:srgbClr val="FF0000"/>
                </a:solidFill>
              </a:rPr>
              <a:t>эпидемического</a:t>
            </a:r>
          </a:p>
          <a:p>
            <a:pPr eaLnBrk="1" hangingPunct="1">
              <a:spcBef>
                <a:spcPct val="0"/>
              </a:spcBef>
              <a:buFontTx/>
              <a:buNone/>
            </a:pPr>
            <a:r>
              <a:rPr lang="ru-RU" altLang="ru-RU" sz="1800">
                <a:solidFill>
                  <a:srgbClr val="FF0000"/>
                </a:solidFill>
              </a:rPr>
              <a:t>преобразования</a:t>
            </a:r>
          </a:p>
        </p:txBody>
      </p:sp>
      <p:sp>
        <p:nvSpPr>
          <p:cNvPr id="43018" name="Text Box 10">
            <a:extLst>
              <a:ext uri="{FF2B5EF4-FFF2-40B4-BE49-F238E27FC236}">
                <a16:creationId xmlns:a16="http://schemas.microsoft.com/office/drawing/2014/main" id="{44F6CE35-ECCC-4204-AD4B-690A4F56D1B2}"/>
              </a:ext>
            </a:extLst>
          </p:cNvPr>
          <p:cNvSpPr txBox="1">
            <a:spLocks noChangeArrowheads="1"/>
          </p:cNvSpPr>
          <p:nvPr/>
        </p:nvSpPr>
        <p:spPr bwMode="auto">
          <a:xfrm>
            <a:off x="2711450" y="333376"/>
            <a:ext cx="2592388" cy="9255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chemeClr val="accent2"/>
                </a:solidFill>
              </a:rPr>
              <a:t>Восприимчивость </a:t>
            </a:r>
          </a:p>
          <a:p>
            <a:pPr eaLnBrk="1" hangingPunct="1">
              <a:spcBef>
                <a:spcPct val="0"/>
              </a:spcBef>
              <a:buFontTx/>
              <a:buNone/>
            </a:pPr>
            <a:endParaRPr lang="ru-RU" altLang="ru-RU" sz="1800">
              <a:solidFill>
                <a:schemeClr val="accent2"/>
              </a:solidFill>
            </a:endParaRPr>
          </a:p>
          <a:p>
            <a:pPr eaLnBrk="1" hangingPunct="1">
              <a:spcBef>
                <a:spcPct val="0"/>
              </a:spcBef>
              <a:buFontTx/>
              <a:buNone/>
            </a:pPr>
            <a:r>
              <a:rPr lang="ru-RU" altLang="ru-RU" sz="1800">
                <a:solidFill>
                  <a:schemeClr val="accent2"/>
                </a:solidFill>
              </a:rPr>
              <a:t>Вирулентность</a:t>
            </a:r>
          </a:p>
        </p:txBody>
      </p:sp>
      <p:sp>
        <p:nvSpPr>
          <p:cNvPr id="43019" name="Line 11">
            <a:extLst>
              <a:ext uri="{FF2B5EF4-FFF2-40B4-BE49-F238E27FC236}">
                <a16:creationId xmlns:a16="http://schemas.microsoft.com/office/drawing/2014/main" id="{62EFCB18-6205-4D2C-A57F-5761CB7B6707}"/>
              </a:ext>
            </a:extLst>
          </p:cNvPr>
          <p:cNvSpPr>
            <a:spLocks noChangeShapeType="1"/>
          </p:cNvSpPr>
          <p:nvPr/>
        </p:nvSpPr>
        <p:spPr bwMode="auto">
          <a:xfrm flipV="1">
            <a:off x="4872039" y="404813"/>
            <a:ext cx="142875" cy="215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3020" name="Line 13">
            <a:extLst>
              <a:ext uri="{FF2B5EF4-FFF2-40B4-BE49-F238E27FC236}">
                <a16:creationId xmlns:a16="http://schemas.microsoft.com/office/drawing/2014/main" id="{D731DAB9-8705-4510-BCCD-BD4EB3EB4185}"/>
              </a:ext>
            </a:extLst>
          </p:cNvPr>
          <p:cNvSpPr>
            <a:spLocks noChangeShapeType="1"/>
          </p:cNvSpPr>
          <p:nvPr/>
        </p:nvSpPr>
        <p:spPr bwMode="auto">
          <a:xfrm flipV="1">
            <a:off x="4872039" y="909638"/>
            <a:ext cx="142875" cy="215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 name="Стрелка: вправо 1">
            <a:extLst>
              <a:ext uri="{FF2B5EF4-FFF2-40B4-BE49-F238E27FC236}">
                <a16:creationId xmlns:a16="http://schemas.microsoft.com/office/drawing/2014/main" id="{57E01BD5-BC08-45AB-9E2D-BADD1BD943DB}"/>
              </a:ext>
            </a:extLst>
          </p:cNvPr>
          <p:cNvSpPr/>
          <p:nvPr/>
        </p:nvSpPr>
        <p:spPr>
          <a:xfrm rot="13295268">
            <a:off x="5951538" y="4239728"/>
            <a:ext cx="1511299" cy="1265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17894052-C419-4FD3-B62A-0E6283DF27E8}"/>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4035" name="Line 3">
            <a:extLst>
              <a:ext uri="{FF2B5EF4-FFF2-40B4-BE49-F238E27FC236}">
                <a16:creationId xmlns:a16="http://schemas.microsoft.com/office/drawing/2014/main" id="{CDADB28D-A974-459B-A2D8-E6657184EF53}"/>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4036" name="Line 4">
            <a:extLst>
              <a:ext uri="{FF2B5EF4-FFF2-40B4-BE49-F238E27FC236}">
                <a16:creationId xmlns:a16="http://schemas.microsoft.com/office/drawing/2014/main" id="{D64626D9-B9E5-43EB-A737-05F779AE0E28}"/>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4037" name="Text Box 5">
            <a:extLst>
              <a:ext uri="{FF2B5EF4-FFF2-40B4-BE49-F238E27FC236}">
                <a16:creationId xmlns:a16="http://schemas.microsoft.com/office/drawing/2014/main" id="{BB6C07B0-AF47-4634-B1E7-0373905CC04E}"/>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4038" name="Text Box 6">
            <a:extLst>
              <a:ext uri="{FF2B5EF4-FFF2-40B4-BE49-F238E27FC236}">
                <a16:creationId xmlns:a16="http://schemas.microsoft.com/office/drawing/2014/main" id="{6636102C-DA90-4F8B-84A8-8F9853E1A860}"/>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4039" name="Freeform 7">
            <a:extLst>
              <a:ext uri="{FF2B5EF4-FFF2-40B4-BE49-F238E27FC236}">
                <a16:creationId xmlns:a16="http://schemas.microsoft.com/office/drawing/2014/main" id="{B7D04397-FC2D-42DA-BB99-45B8CF02A2A4}"/>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4040" name="Oval 8">
            <a:extLst>
              <a:ext uri="{FF2B5EF4-FFF2-40B4-BE49-F238E27FC236}">
                <a16:creationId xmlns:a16="http://schemas.microsoft.com/office/drawing/2014/main" id="{2D451656-AFB9-4F51-ABB3-9327F6A1DB17}"/>
              </a:ext>
            </a:extLst>
          </p:cNvPr>
          <p:cNvSpPr>
            <a:spLocks noChangeArrowheads="1"/>
          </p:cNvSpPr>
          <p:nvPr/>
        </p:nvSpPr>
        <p:spPr bwMode="auto">
          <a:xfrm rot="5400000">
            <a:off x="7212807" y="224632"/>
            <a:ext cx="971550" cy="162083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4041" name="Text Box 9">
            <a:extLst>
              <a:ext uri="{FF2B5EF4-FFF2-40B4-BE49-F238E27FC236}">
                <a16:creationId xmlns:a16="http://schemas.microsoft.com/office/drawing/2014/main" id="{408EA566-2F4D-4D6B-8DF7-17EB0A9636F8}"/>
              </a:ext>
            </a:extLst>
          </p:cNvPr>
          <p:cNvSpPr txBox="1">
            <a:spLocks noChangeArrowheads="1"/>
          </p:cNvSpPr>
          <p:nvPr/>
        </p:nvSpPr>
        <p:spPr bwMode="auto">
          <a:xfrm>
            <a:off x="7104064" y="3860800"/>
            <a:ext cx="20351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III</a:t>
            </a:r>
            <a:r>
              <a:rPr lang="ru-RU" altLang="ru-RU" sz="1800">
                <a:solidFill>
                  <a:srgbClr val="FF0000"/>
                </a:solidFill>
              </a:rPr>
              <a:t> фаза</a:t>
            </a:r>
            <a:endParaRPr lang="en-US" altLang="ru-RU" sz="1800">
              <a:solidFill>
                <a:srgbClr val="FF0000"/>
              </a:solidFill>
            </a:endParaRPr>
          </a:p>
          <a:p>
            <a:pPr eaLnBrk="1" hangingPunct="1">
              <a:spcBef>
                <a:spcPct val="0"/>
              </a:spcBef>
              <a:buFontTx/>
              <a:buNone/>
            </a:pPr>
            <a:r>
              <a:rPr lang="ru-RU" altLang="ru-RU" sz="1800">
                <a:solidFill>
                  <a:srgbClr val="FF0000"/>
                </a:solidFill>
              </a:rPr>
              <a:t>эпидемического</a:t>
            </a:r>
          </a:p>
          <a:p>
            <a:pPr eaLnBrk="1" hangingPunct="1">
              <a:spcBef>
                <a:spcPct val="0"/>
              </a:spcBef>
              <a:buFontTx/>
              <a:buNone/>
            </a:pPr>
            <a:r>
              <a:rPr lang="ru-RU" altLang="ru-RU" sz="1800">
                <a:solidFill>
                  <a:srgbClr val="FF0000"/>
                </a:solidFill>
              </a:rPr>
              <a:t>распространения</a:t>
            </a:r>
          </a:p>
        </p:txBody>
      </p:sp>
      <p:sp>
        <p:nvSpPr>
          <p:cNvPr id="44042" name="Text Box 10">
            <a:extLst>
              <a:ext uri="{FF2B5EF4-FFF2-40B4-BE49-F238E27FC236}">
                <a16:creationId xmlns:a16="http://schemas.microsoft.com/office/drawing/2014/main" id="{45FA82CC-AB61-4B3D-8D42-F0C81D505BE4}"/>
              </a:ext>
            </a:extLst>
          </p:cNvPr>
          <p:cNvSpPr txBox="1">
            <a:spLocks noChangeArrowheads="1"/>
          </p:cNvSpPr>
          <p:nvPr/>
        </p:nvSpPr>
        <p:spPr bwMode="auto">
          <a:xfrm>
            <a:off x="2711450" y="333376"/>
            <a:ext cx="2592388" cy="9255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chemeClr val="accent2"/>
                </a:solidFill>
              </a:rPr>
              <a:t>Восприимчивость </a:t>
            </a:r>
          </a:p>
          <a:p>
            <a:pPr eaLnBrk="1" hangingPunct="1">
              <a:spcBef>
                <a:spcPct val="0"/>
              </a:spcBef>
              <a:buFontTx/>
              <a:buNone/>
            </a:pPr>
            <a:endParaRPr lang="ru-RU" altLang="ru-RU" sz="1800">
              <a:solidFill>
                <a:schemeClr val="accent2"/>
              </a:solidFill>
            </a:endParaRPr>
          </a:p>
          <a:p>
            <a:pPr eaLnBrk="1" hangingPunct="1">
              <a:spcBef>
                <a:spcPct val="0"/>
              </a:spcBef>
              <a:buFontTx/>
              <a:buNone/>
            </a:pPr>
            <a:r>
              <a:rPr lang="ru-RU" altLang="ru-RU" sz="1800">
                <a:solidFill>
                  <a:schemeClr val="accent2"/>
                </a:solidFill>
              </a:rPr>
              <a:t>Вирулентность</a:t>
            </a:r>
          </a:p>
        </p:txBody>
      </p:sp>
      <p:sp>
        <p:nvSpPr>
          <p:cNvPr id="44043" name="Line 11">
            <a:extLst>
              <a:ext uri="{FF2B5EF4-FFF2-40B4-BE49-F238E27FC236}">
                <a16:creationId xmlns:a16="http://schemas.microsoft.com/office/drawing/2014/main" id="{17F7E3B8-B957-48E8-B3EA-56FB0A59254C}"/>
              </a:ext>
            </a:extLst>
          </p:cNvPr>
          <p:cNvSpPr>
            <a:spLocks noChangeShapeType="1"/>
          </p:cNvSpPr>
          <p:nvPr/>
        </p:nvSpPr>
        <p:spPr bwMode="auto">
          <a:xfrm>
            <a:off x="4943475" y="404814"/>
            <a:ext cx="0" cy="287337"/>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4044" name="Line 12">
            <a:extLst>
              <a:ext uri="{FF2B5EF4-FFF2-40B4-BE49-F238E27FC236}">
                <a16:creationId xmlns:a16="http://schemas.microsoft.com/office/drawing/2014/main" id="{1EB26C13-2DFB-459D-B2D8-C61EC4932AC8}"/>
              </a:ext>
            </a:extLst>
          </p:cNvPr>
          <p:cNvSpPr>
            <a:spLocks noChangeShapeType="1"/>
          </p:cNvSpPr>
          <p:nvPr/>
        </p:nvSpPr>
        <p:spPr bwMode="auto">
          <a:xfrm>
            <a:off x="4943475" y="908050"/>
            <a:ext cx="0" cy="287338"/>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016A6921-0260-4E90-95BE-2AC4B839B2E7}"/>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5059" name="Line 3">
            <a:extLst>
              <a:ext uri="{FF2B5EF4-FFF2-40B4-BE49-F238E27FC236}">
                <a16:creationId xmlns:a16="http://schemas.microsoft.com/office/drawing/2014/main" id="{47248A7D-53BD-4B33-AC8C-117730718CDC}"/>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5060" name="Line 4">
            <a:extLst>
              <a:ext uri="{FF2B5EF4-FFF2-40B4-BE49-F238E27FC236}">
                <a16:creationId xmlns:a16="http://schemas.microsoft.com/office/drawing/2014/main" id="{9AD3A9AE-89D6-4DA9-BAAC-4B394C251C7E}"/>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5061" name="Text Box 5">
            <a:extLst>
              <a:ext uri="{FF2B5EF4-FFF2-40B4-BE49-F238E27FC236}">
                <a16:creationId xmlns:a16="http://schemas.microsoft.com/office/drawing/2014/main" id="{E7C7D67B-2BAF-470B-80E0-A72FEAAEEED9}"/>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5062" name="Text Box 6">
            <a:extLst>
              <a:ext uri="{FF2B5EF4-FFF2-40B4-BE49-F238E27FC236}">
                <a16:creationId xmlns:a16="http://schemas.microsoft.com/office/drawing/2014/main" id="{3CB7E9DD-51FA-498D-B53E-33BD27B9D33E}"/>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5063" name="Freeform 7">
            <a:extLst>
              <a:ext uri="{FF2B5EF4-FFF2-40B4-BE49-F238E27FC236}">
                <a16:creationId xmlns:a16="http://schemas.microsoft.com/office/drawing/2014/main" id="{B7AA610B-19F7-43E9-8F7F-49B3390DB328}"/>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5064" name="Text Box 9">
            <a:extLst>
              <a:ext uri="{FF2B5EF4-FFF2-40B4-BE49-F238E27FC236}">
                <a16:creationId xmlns:a16="http://schemas.microsoft.com/office/drawing/2014/main" id="{BED6F8FE-DCB3-464F-A4FF-9174EA9A2410}"/>
              </a:ext>
            </a:extLst>
          </p:cNvPr>
          <p:cNvSpPr txBox="1">
            <a:spLocks noChangeArrowheads="1"/>
          </p:cNvSpPr>
          <p:nvPr/>
        </p:nvSpPr>
        <p:spPr bwMode="auto">
          <a:xfrm>
            <a:off x="7104064" y="3860800"/>
            <a:ext cx="20224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IV</a:t>
            </a:r>
            <a:r>
              <a:rPr lang="ru-RU" altLang="ru-RU" sz="1800">
                <a:solidFill>
                  <a:srgbClr val="FF0000"/>
                </a:solidFill>
              </a:rPr>
              <a:t> фаза</a:t>
            </a:r>
            <a:endParaRPr lang="en-US" altLang="ru-RU" sz="1800">
              <a:solidFill>
                <a:srgbClr val="FF0000"/>
              </a:solidFill>
            </a:endParaRPr>
          </a:p>
          <a:p>
            <a:pPr eaLnBrk="1" hangingPunct="1">
              <a:spcBef>
                <a:spcPct val="0"/>
              </a:spcBef>
              <a:buFontTx/>
              <a:buNone/>
            </a:pPr>
            <a:r>
              <a:rPr lang="ru-RU" altLang="ru-RU" sz="1800">
                <a:solidFill>
                  <a:srgbClr val="FF0000"/>
                </a:solidFill>
              </a:rPr>
              <a:t>резервационного</a:t>
            </a:r>
          </a:p>
          <a:p>
            <a:pPr eaLnBrk="1" hangingPunct="1">
              <a:spcBef>
                <a:spcPct val="0"/>
              </a:spcBef>
              <a:buFontTx/>
              <a:buNone/>
            </a:pPr>
            <a:r>
              <a:rPr lang="ru-RU" altLang="ru-RU" sz="1800">
                <a:solidFill>
                  <a:srgbClr val="FF0000"/>
                </a:solidFill>
              </a:rPr>
              <a:t>преобразования</a:t>
            </a:r>
          </a:p>
        </p:txBody>
      </p:sp>
      <p:sp>
        <p:nvSpPr>
          <p:cNvPr id="45065" name="Text Box 10">
            <a:extLst>
              <a:ext uri="{FF2B5EF4-FFF2-40B4-BE49-F238E27FC236}">
                <a16:creationId xmlns:a16="http://schemas.microsoft.com/office/drawing/2014/main" id="{5187AF35-BB0E-40FB-9A74-392F598DA697}"/>
              </a:ext>
            </a:extLst>
          </p:cNvPr>
          <p:cNvSpPr txBox="1">
            <a:spLocks noChangeArrowheads="1"/>
          </p:cNvSpPr>
          <p:nvPr/>
        </p:nvSpPr>
        <p:spPr bwMode="auto">
          <a:xfrm>
            <a:off x="2711450" y="333376"/>
            <a:ext cx="2592388" cy="9255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chemeClr val="accent2"/>
                </a:solidFill>
              </a:rPr>
              <a:t>Восприимчивость </a:t>
            </a:r>
          </a:p>
          <a:p>
            <a:pPr eaLnBrk="1" hangingPunct="1">
              <a:spcBef>
                <a:spcPct val="0"/>
              </a:spcBef>
              <a:buFontTx/>
              <a:buNone/>
            </a:pPr>
            <a:endParaRPr lang="ru-RU" altLang="ru-RU" sz="1800">
              <a:solidFill>
                <a:schemeClr val="accent2"/>
              </a:solidFill>
            </a:endParaRPr>
          </a:p>
          <a:p>
            <a:pPr eaLnBrk="1" hangingPunct="1">
              <a:spcBef>
                <a:spcPct val="0"/>
              </a:spcBef>
              <a:buFontTx/>
              <a:buNone/>
            </a:pPr>
            <a:r>
              <a:rPr lang="ru-RU" altLang="ru-RU" sz="1800">
                <a:solidFill>
                  <a:schemeClr val="accent2"/>
                </a:solidFill>
              </a:rPr>
              <a:t>Вирулентность</a:t>
            </a:r>
          </a:p>
        </p:txBody>
      </p:sp>
      <p:sp>
        <p:nvSpPr>
          <p:cNvPr id="45066" name="Line 11">
            <a:extLst>
              <a:ext uri="{FF2B5EF4-FFF2-40B4-BE49-F238E27FC236}">
                <a16:creationId xmlns:a16="http://schemas.microsoft.com/office/drawing/2014/main" id="{447FEA43-171C-4BA7-8807-A1D8FC7E13EE}"/>
              </a:ext>
            </a:extLst>
          </p:cNvPr>
          <p:cNvSpPr>
            <a:spLocks noChangeShapeType="1"/>
          </p:cNvSpPr>
          <p:nvPr/>
        </p:nvSpPr>
        <p:spPr bwMode="auto">
          <a:xfrm>
            <a:off x="4943476" y="404814"/>
            <a:ext cx="144463" cy="28733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5067" name="Line 12">
            <a:extLst>
              <a:ext uri="{FF2B5EF4-FFF2-40B4-BE49-F238E27FC236}">
                <a16:creationId xmlns:a16="http://schemas.microsoft.com/office/drawing/2014/main" id="{6487F38A-ADEA-475C-83B7-86D68CB007E7}"/>
              </a:ext>
            </a:extLst>
          </p:cNvPr>
          <p:cNvSpPr>
            <a:spLocks noChangeShapeType="1"/>
          </p:cNvSpPr>
          <p:nvPr/>
        </p:nvSpPr>
        <p:spPr bwMode="auto">
          <a:xfrm>
            <a:off x="4943476" y="908050"/>
            <a:ext cx="144463" cy="21748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5068" name="Oval 13">
            <a:extLst>
              <a:ext uri="{FF2B5EF4-FFF2-40B4-BE49-F238E27FC236}">
                <a16:creationId xmlns:a16="http://schemas.microsoft.com/office/drawing/2014/main" id="{DD90DD98-6EC2-4341-9486-4EB6E988F23D}"/>
              </a:ext>
            </a:extLst>
          </p:cNvPr>
          <p:cNvSpPr>
            <a:spLocks noChangeArrowheads="1"/>
          </p:cNvSpPr>
          <p:nvPr/>
        </p:nvSpPr>
        <p:spPr bwMode="auto">
          <a:xfrm rot="20324990">
            <a:off x="8328026" y="1557338"/>
            <a:ext cx="1368425" cy="27352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C16FBD47-9424-4A13-B56A-1039B68A4A0E}"/>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6083" name="Line 3">
            <a:extLst>
              <a:ext uri="{FF2B5EF4-FFF2-40B4-BE49-F238E27FC236}">
                <a16:creationId xmlns:a16="http://schemas.microsoft.com/office/drawing/2014/main" id="{08E8B948-0371-4642-911F-03973D1AF115}"/>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6084" name="Line 4">
            <a:extLst>
              <a:ext uri="{FF2B5EF4-FFF2-40B4-BE49-F238E27FC236}">
                <a16:creationId xmlns:a16="http://schemas.microsoft.com/office/drawing/2014/main" id="{C114DC29-855F-4E1B-9B15-E255ECDF0F68}"/>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6085" name="Text Box 5">
            <a:extLst>
              <a:ext uri="{FF2B5EF4-FFF2-40B4-BE49-F238E27FC236}">
                <a16:creationId xmlns:a16="http://schemas.microsoft.com/office/drawing/2014/main" id="{68DDDA21-4C25-445B-A0E1-59507E97712E}"/>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6086" name="Text Box 6">
            <a:extLst>
              <a:ext uri="{FF2B5EF4-FFF2-40B4-BE49-F238E27FC236}">
                <a16:creationId xmlns:a16="http://schemas.microsoft.com/office/drawing/2014/main" id="{8FA3CF9A-9D1B-44D0-AF12-83958B4722B1}"/>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6087" name="Freeform 7">
            <a:extLst>
              <a:ext uri="{FF2B5EF4-FFF2-40B4-BE49-F238E27FC236}">
                <a16:creationId xmlns:a16="http://schemas.microsoft.com/office/drawing/2014/main" id="{481CD8FA-6B95-4D99-AFE1-33AC87E55561}"/>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6089" name="Text Box 9">
            <a:extLst>
              <a:ext uri="{FF2B5EF4-FFF2-40B4-BE49-F238E27FC236}">
                <a16:creationId xmlns:a16="http://schemas.microsoft.com/office/drawing/2014/main" id="{4C11DA73-3A32-4321-9111-07BD8260037B}"/>
              </a:ext>
            </a:extLst>
          </p:cNvPr>
          <p:cNvSpPr txBox="1">
            <a:spLocks noChangeArrowheads="1"/>
          </p:cNvSpPr>
          <p:nvPr/>
        </p:nvSpPr>
        <p:spPr bwMode="auto">
          <a:xfrm>
            <a:off x="6219825" y="5392738"/>
            <a:ext cx="2306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a:t>
            </a:r>
            <a:r>
              <a:rPr lang="ru-RU" altLang="ru-RU" sz="1800">
                <a:solidFill>
                  <a:srgbClr val="FF0000"/>
                </a:solidFill>
              </a:rPr>
              <a:t> фаза - резервации</a:t>
            </a:r>
          </a:p>
        </p:txBody>
      </p:sp>
      <p:sp>
        <p:nvSpPr>
          <p:cNvPr id="46090" name="Text Box 10">
            <a:extLst>
              <a:ext uri="{FF2B5EF4-FFF2-40B4-BE49-F238E27FC236}">
                <a16:creationId xmlns:a16="http://schemas.microsoft.com/office/drawing/2014/main" id="{801517B7-52C2-4CB5-812B-756F077B0BED}"/>
              </a:ext>
            </a:extLst>
          </p:cNvPr>
          <p:cNvSpPr txBox="1">
            <a:spLocks noChangeArrowheads="1"/>
          </p:cNvSpPr>
          <p:nvPr/>
        </p:nvSpPr>
        <p:spPr bwMode="auto">
          <a:xfrm>
            <a:off x="2711450" y="333376"/>
            <a:ext cx="2592388" cy="92551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solidFill>
                  <a:schemeClr val="accent2"/>
                </a:solidFill>
              </a:rPr>
              <a:t>Восприимчивость </a:t>
            </a:r>
          </a:p>
          <a:p>
            <a:pPr eaLnBrk="1" hangingPunct="1">
              <a:spcBef>
                <a:spcPct val="0"/>
              </a:spcBef>
              <a:buFontTx/>
              <a:buNone/>
            </a:pPr>
            <a:endParaRPr lang="ru-RU" altLang="ru-RU" sz="1800">
              <a:solidFill>
                <a:schemeClr val="accent2"/>
              </a:solidFill>
            </a:endParaRPr>
          </a:p>
          <a:p>
            <a:pPr eaLnBrk="1" hangingPunct="1">
              <a:spcBef>
                <a:spcPct val="0"/>
              </a:spcBef>
              <a:buFontTx/>
              <a:buNone/>
            </a:pPr>
            <a:r>
              <a:rPr lang="ru-RU" altLang="ru-RU" sz="1800">
                <a:solidFill>
                  <a:schemeClr val="accent2"/>
                </a:solidFill>
              </a:rPr>
              <a:t>Вирулентность</a:t>
            </a:r>
          </a:p>
        </p:txBody>
      </p:sp>
      <p:sp>
        <p:nvSpPr>
          <p:cNvPr id="46091" name="Line 11">
            <a:extLst>
              <a:ext uri="{FF2B5EF4-FFF2-40B4-BE49-F238E27FC236}">
                <a16:creationId xmlns:a16="http://schemas.microsoft.com/office/drawing/2014/main" id="{BA90B31F-824B-4896-89CC-86F8B3BB687B}"/>
              </a:ext>
            </a:extLst>
          </p:cNvPr>
          <p:cNvSpPr>
            <a:spLocks noChangeShapeType="1"/>
          </p:cNvSpPr>
          <p:nvPr/>
        </p:nvSpPr>
        <p:spPr bwMode="auto">
          <a:xfrm>
            <a:off x="4943475" y="404814"/>
            <a:ext cx="0" cy="287337"/>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6092" name="Line 12">
            <a:extLst>
              <a:ext uri="{FF2B5EF4-FFF2-40B4-BE49-F238E27FC236}">
                <a16:creationId xmlns:a16="http://schemas.microsoft.com/office/drawing/2014/main" id="{4886DD11-62A1-45E0-8DB0-A02E3FD26ED3}"/>
              </a:ext>
            </a:extLst>
          </p:cNvPr>
          <p:cNvSpPr>
            <a:spLocks noChangeShapeType="1"/>
          </p:cNvSpPr>
          <p:nvPr/>
        </p:nvSpPr>
        <p:spPr bwMode="auto">
          <a:xfrm>
            <a:off x="4943475" y="908050"/>
            <a:ext cx="0" cy="28733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6093" name="Oval 13">
            <a:extLst>
              <a:ext uri="{FF2B5EF4-FFF2-40B4-BE49-F238E27FC236}">
                <a16:creationId xmlns:a16="http://schemas.microsoft.com/office/drawing/2014/main" id="{58B5B128-2617-45CA-92BD-98547CA28489}"/>
              </a:ext>
            </a:extLst>
          </p:cNvPr>
          <p:cNvSpPr>
            <a:spLocks noChangeArrowheads="1"/>
          </p:cNvSpPr>
          <p:nvPr/>
        </p:nvSpPr>
        <p:spPr bwMode="auto">
          <a:xfrm>
            <a:off x="8940800" y="4221164"/>
            <a:ext cx="1727200" cy="108108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4B6D9BF2-7EF2-42F6-97DB-F50CBA1E3340}"/>
              </a:ext>
            </a:extLst>
          </p:cNvPr>
          <p:cNvSpPr txBox="1">
            <a:spLocks noChangeArrowheads="1"/>
          </p:cNvSpPr>
          <p:nvPr/>
        </p:nvSpPr>
        <p:spPr bwMode="auto">
          <a:xfrm>
            <a:off x="9840913" y="620713"/>
            <a:ext cx="3603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p>
        </p:txBody>
      </p:sp>
      <p:sp>
        <p:nvSpPr>
          <p:cNvPr id="47107" name="Line 3">
            <a:extLst>
              <a:ext uri="{FF2B5EF4-FFF2-40B4-BE49-F238E27FC236}">
                <a16:creationId xmlns:a16="http://schemas.microsoft.com/office/drawing/2014/main" id="{C95E6171-186D-4015-ACAB-139D16A3B0E0}"/>
              </a:ext>
            </a:extLst>
          </p:cNvPr>
          <p:cNvSpPr>
            <a:spLocks noChangeShapeType="1"/>
          </p:cNvSpPr>
          <p:nvPr/>
        </p:nvSpPr>
        <p:spPr bwMode="auto">
          <a:xfrm>
            <a:off x="2351088" y="333375"/>
            <a:ext cx="0" cy="575945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7108" name="Line 4">
            <a:extLst>
              <a:ext uri="{FF2B5EF4-FFF2-40B4-BE49-F238E27FC236}">
                <a16:creationId xmlns:a16="http://schemas.microsoft.com/office/drawing/2014/main" id="{FD0C1F7F-7274-4D36-B784-056D89201893}"/>
              </a:ext>
            </a:extLst>
          </p:cNvPr>
          <p:cNvSpPr>
            <a:spLocks noChangeShapeType="1"/>
          </p:cNvSpPr>
          <p:nvPr/>
        </p:nvSpPr>
        <p:spPr bwMode="auto">
          <a:xfrm flipH="1">
            <a:off x="2351088" y="6092825"/>
            <a:ext cx="76327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47109" name="Text Box 5">
            <a:extLst>
              <a:ext uri="{FF2B5EF4-FFF2-40B4-BE49-F238E27FC236}">
                <a16:creationId xmlns:a16="http://schemas.microsoft.com/office/drawing/2014/main" id="{1C00E9CE-8993-464A-8E23-7F277E1CF615}"/>
              </a:ext>
            </a:extLst>
          </p:cNvPr>
          <p:cNvSpPr txBox="1">
            <a:spLocks noChangeArrowheads="1"/>
          </p:cNvSpPr>
          <p:nvPr/>
        </p:nvSpPr>
        <p:spPr bwMode="auto">
          <a:xfrm rot="16200000">
            <a:off x="1494632" y="686594"/>
            <a:ext cx="107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I</a:t>
            </a:r>
            <a:r>
              <a:rPr lang="ru-RU" altLang="ru-RU" sz="1800"/>
              <a:t>, о/оооо</a:t>
            </a:r>
          </a:p>
        </p:txBody>
      </p:sp>
      <p:sp>
        <p:nvSpPr>
          <p:cNvPr id="47110" name="Text Box 6">
            <a:extLst>
              <a:ext uri="{FF2B5EF4-FFF2-40B4-BE49-F238E27FC236}">
                <a16:creationId xmlns:a16="http://schemas.microsoft.com/office/drawing/2014/main" id="{F2706DA4-0994-433D-B81F-19DF4A04AC18}"/>
              </a:ext>
            </a:extLst>
          </p:cNvPr>
          <p:cNvSpPr txBox="1">
            <a:spLocks noChangeArrowheads="1"/>
          </p:cNvSpPr>
          <p:nvPr/>
        </p:nvSpPr>
        <p:spPr bwMode="auto">
          <a:xfrm>
            <a:off x="9336089" y="6237288"/>
            <a:ext cx="841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время</a:t>
            </a:r>
          </a:p>
        </p:txBody>
      </p:sp>
      <p:sp>
        <p:nvSpPr>
          <p:cNvPr id="47111" name="Freeform 7">
            <a:extLst>
              <a:ext uri="{FF2B5EF4-FFF2-40B4-BE49-F238E27FC236}">
                <a16:creationId xmlns:a16="http://schemas.microsoft.com/office/drawing/2014/main" id="{EF06ABF5-DC04-4D51-8A77-701AE582735D}"/>
              </a:ext>
            </a:extLst>
          </p:cNvPr>
          <p:cNvSpPr>
            <a:spLocks/>
          </p:cNvSpPr>
          <p:nvPr/>
        </p:nvSpPr>
        <p:spPr bwMode="auto">
          <a:xfrm>
            <a:off x="2566989" y="633414"/>
            <a:ext cx="7921625" cy="4548187"/>
          </a:xfrm>
          <a:custGeom>
            <a:avLst/>
            <a:gdLst>
              <a:gd name="T0" fmla="*/ 0 w 4990"/>
              <a:gd name="T1" fmla="*/ 2147483646 h 2865"/>
              <a:gd name="T2" fmla="*/ 2147483646 w 4990"/>
              <a:gd name="T3" fmla="*/ 2147483646 h 2865"/>
              <a:gd name="T4" fmla="*/ 2147483646 w 4990"/>
              <a:gd name="T5" fmla="*/ 2147483646 h 2865"/>
              <a:gd name="T6" fmla="*/ 2147483646 w 4990"/>
              <a:gd name="T7" fmla="*/ 2147483646 h 2865"/>
              <a:gd name="T8" fmla="*/ 2147483646 w 4990"/>
              <a:gd name="T9" fmla="*/ 2147483646 h 2865"/>
              <a:gd name="T10" fmla="*/ 2147483646 w 4990"/>
              <a:gd name="T11" fmla="*/ 2147483646 h 2865"/>
              <a:gd name="T12" fmla="*/ 2147483646 w 4990"/>
              <a:gd name="T13" fmla="*/ 2147483646 h 2865"/>
              <a:gd name="T14" fmla="*/ 2147483646 w 4990"/>
              <a:gd name="T15" fmla="*/ 2147483646 h 2865"/>
              <a:gd name="T16" fmla="*/ 2147483646 w 4990"/>
              <a:gd name="T17" fmla="*/ 2147483646 h 28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0"/>
              <a:gd name="T28" fmla="*/ 0 h 2865"/>
              <a:gd name="T29" fmla="*/ 4990 w 4990"/>
              <a:gd name="T30" fmla="*/ 2865 h 28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0" h="2865">
                <a:moveTo>
                  <a:pt x="0" y="2215"/>
                </a:moveTo>
                <a:cubicBezTo>
                  <a:pt x="91" y="2506"/>
                  <a:pt x="182" y="2797"/>
                  <a:pt x="318" y="2532"/>
                </a:cubicBezTo>
                <a:cubicBezTo>
                  <a:pt x="454" y="2267"/>
                  <a:pt x="583" y="619"/>
                  <a:pt x="817" y="627"/>
                </a:cubicBezTo>
                <a:cubicBezTo>
                  <a:pt x="1051" y="635"/>
                  <a:pt x="1459" y="2327"/>
                  <a:pt x="1724" y="2577"/>
                </a:cubicBezTo>
                <a:cubicBezTo>
                  <a:pt x="1989" y="2827"/>
                  <a:pt x="2177" y="2517"/>
                  <a:pt x="2404" y="2124"/>
                </a:cubicBezTo>
                <a:cubicBezTo>
                  <a:pt x="2631" y="1731"/>
                  <a:pt x="2843" y="438"/>
                  <a:pt x="3085" y="219"/>
                </a:cubicBezTo>
                <a:cubicBezTo>
                  <a:pt x="3327" y="0"/>
                  <a:pt x="3614" y="407"/>
                  <a:pt x="3856" y="808"/>
                </a:cubicBezTo>
                <a:cubicBezTo>
                  <a:pt x="4098" y="1209"/>
                  <a:pt x="4347" y="2381"/>
                  <a:pt x="4536" y="2623"/>
                </a:cubicBezTo>
                <a:cubicBezTo>
                  <a:pt x="4725" y="2865"/>
                  <a:pt x="4914" y="2320"/>
                  <a:pt x="4990" y="226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47112" name="Text Box 9">
            <a:extLst>
              <a:ext uri="{FF2B5EF4-FFF2-40B4-BE49-F238E27FC236}">
                <a16:creationId xmlns:a16="http://schemas.microsoft.com/office/drawing/2014/main" id="{A1579AED-2AE6-4A37-8A8F-3FA5F7158F85}"/>
              </a:ext>
            </a:extLst>
          </p:cNvPr>
          <p:cNvSpPr txBox="1">
            <a:spLocks noChangeArrowheads="1"/>
          </p:cNvSpPr>
          <p:nvPr/>
        </p:nvSpPr>
        <p:spPr bwMode="auto">
          <a:xfrm>
            <a:off x="9305925" y="1766889"/>
            <a:ext cx="101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IV</a:t>
            </a:r>
            <a:r>
              <a:rPr lang="ru-RU" altLang="ru-RU" sz="1800">
                <a:solidFill>
                  <a:srgbClr val="FF0000"/>
                </a:solidFill>
              </a:rPr>
              <a:t> фаза</a:t>
            </a:r>
          </a:p>
        </p:txBody>
      </p:sp>
      <p:sp>
        <p:nvSpPr>
          <p:cNvPr id="47113" name="Oval 13">
            <a:extLst>
              <a:ext uri="{FF2B5EF4-FFF2-40B4-BE49-F238E27FC236}">
                <a16:creationId xmlns:a16="http://schemas.microsoft.com/office/drawing/2014/main" id="{010D5E12-F918-4244-9C10-702104B215B8}"/>
              </a:ext>
            </a:extLst>
          </p:cNvPr>
          <p:cNvSpPr>
            <a:spLocks noChangeArrowheads="1"/>
          </p:cNvSpPr>
          <p:nvPr/>
        </p:nvSpPr>
        <p:spPr bwMode="auto">
          <a:xfrm rot="20324990">
            <a:off x="8328026" y="1557338"/>
            <a:ext cx="1368425" cy="27352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7114" name="Oval 8">
            <a:extLst>
              <a:ext uri="{FF2B5EF4-FFF2-40B4-BE49-F238E27FC236}">
                <a16:creationId xmlns:a16="http://schemas.microsoft.com/office/drawing/2014/main" id="{0CC36147-97B7-4514-8CD5-D3554BCFF619}"/>
              </a:ext>
            </a:extLst>
          </p:cNvPr>
          <p:cNvSpPr>
            <a:spLocks noChangeArrowheads="1"/>
          </p:cNvSpPr>
          <p:nvPr/>
        </p:nvSpPr>
        <p:spPr bwMode="auto">
          <a:xfrm>
            <a:off x="4800600" y="4292600"/>
            <a:ext cx="1727200" cy="10810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7115" name="Oval 8">
            <a:extLst>
              <a:ext uri="{FF2B5EF4-FFF2-40B4-BE49-F238E27FC236}">
                <a16:creationId xmlns:a16="http://schemas.microsoft.com/office/drawing/2014/main" id="{19E085AA-8EA0-47FF-9A31-910105F402B6}"/>
              </a:ext>
            </a:extLst>
          </p:cNvPr>
          <p:cNvSpPr>
            <a:spLocks noChangeArrowheads="1"/>
          </p:cNvSpPr>
          <p:nvPr/>
        </p:nvSpPr>
        <p:spPr bwMode="auto">
          <a:xfrm rot="5400000">
            <a:off x="7212807" y="224632"/>
            <a:ext cx="971550" cy="1620837"/>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7116" name="Oval 8">
            <a:extLst>
              <a:ext uri="{FF2B5EF4-FFF2-40B4-BE49-F238E27FC236}">
                <a16:creationId xmlns:a16="http://schemas.microsoft.com/office/drawing/2014/main" id="{1C140BB1-800C-4B27-8510-A76FA35D5541}"/>
              </a:ext>
            </a:extLst>
          </p:cNvPr>
          <p:cNvSpPr>
            <a:spLocks noChangeArrowheads="1"/>
          </p:cNvSpPr>
          <p:nvPr/>
        </p:nvSpPr>
        <p:spPr bwMode="auto">
          <a:xfrm rot="1015319">
            <a:off x="6022976" y="1557338"/>
            <a:ext cx="1368425" cy="27352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47117" name="Text Box 9">
            <a:extLst>
              <a:ext uri="{FF2B5EF4-FFF2-40B4-BE49-F238E27FC236}">
                <a16:creationId xmlns:a16="http://schemas.microsoft.com/office/drawing/2014/main" id="{7C91D4C2-D3F2-4E07-B359-5F4978C7EA68}"/>
              </a:ext>
            </a:extLst>
          </p:cNvPr>
          <p:cNvSpPr txBox="1">
            <a:spLocks noChangeArrowheads="1"/>
          </p:cNvSpPr>
          <p:nvPr/>
        </p:nvSpPr>
        <p:spPr bwMode="auto">
          <a:xfrm>
            <a:off x="6167438" y="365125"/>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III</a:t>
            </a:r>
            <a:r>
              <a:rPr lang="ru-RU" altLang="ru-RU" sz="1800">
                <a:solidFill>
                  <a:srgbClr val="FF0000"/>
                </a:solidFill>
              </a:rPr>
              <a:t> фаза</a:t>
            </a:r>
          </a:p>
        </p:txBody>
      </p:sp>
      <p:sp>
        <p:nvSpPr>
          <p:cNvPr id="47118" name="Text Box 9">
            <a:extLst>
              <a:ext uri="{FF2B5EF4-FFF2-40B4-BE49-F238E27FC236}">
                <a16:creationId xmlns:a16="http://schemas.microsoft.com/office/drawing/2014/main" id="{0F26ED30-1079-4570-98AC-9251E4777D9B}"/>
              </a:ext>
            </a:extLst>
          </p:cNvPr>
          <p:cNvSpPr txBox="1">
            <a:spLocks noChangeArrowheads="1"/>
          </p:cNvSpPr>
          <p:nvPr/>
        </p:nvSpPr>
        <p:spPr bwMode="auto">
          <a:xfrm>
            <a:off x="5132388" y="2300289"/>
            <a:ext cx="925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II</a:t>
            </a:r>
            <a:r>
              <a:rPr lang="ru-RU" altLang="ru-RU" sz="1800">
                <a:solidFill>
                  <a:srgbClr val="FF0000"/>
                </a:solidFill>
              </a:rPr>
              <a:t> фаза</a:t>
            </a:r>
          </a:p>
        </p:txBody>
      </p:sp>
      <p:sp>
        <p:nvSpPr>
          <p:cNvPr id="47119" name="Text Box 9">
            <a:extLst>
              <a:ext uri="{FF2B5EF4-FFF2-40B4-BE49-F238E27FC236}">
                <a16:creationId xmlns:a16="http://schemas.microsoft.com/office/drawing/2014/main" id="{7B815029-0A96-4033-832D-CDD0D5A19A86}"/>
              </a:ext>
            </a:extLst>
          </p:cNvPr>
          <p:cNvSpPr txBox="1">
            <a:spLocks noChangeArrowheads="1"/>
          </p:cNvSpPr>
          <p:nvPr/>
        </p:nvSpPr>
        <p:spPr bwMode="auto">
          <a:xfrm>
            <a:off x="3846513" y="4648200"/>
            <a:ext cx="862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solidFill>
                  <a:srgbClr val="FF0000"/>
                </a:solidFill>
              </a:rPr>
              <a:t>I</a:t>
            </a:r>
            <a:r>
              <a:rPr lang="ru-RU" altLang="ru-RU" sz="1800">
                <a:solidFill>
                  <a:srgbClr val="FF0000"/>
                </a:solidFill>
              </a:rPr>
              <a:t> фаза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F0438BFB-7BC8-4839-976F-97F5B451458E}"/>
              </a:ext>
            </a:extLst>
          </p:cNvPr>
          <p:cNvSpPr/>
          <p:nvPr/>
        </p:nvSpPr>
        <p:spPr>
          <a:xfrm>
            <a:off x="2824564" y="6402048"/>
            <a:ext cx="9367436"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вер.4 (02.04.2020)</a:t>
            </a:r>
            <a:endParaRPr lang="ru-RU" dirty="0"/>
          </a:p>
        </p:txBody>
      </p:sp>
      <p:sp>
        <p:nvSpPr>
          <p:cNvPr id="4" name="Заголовок 1">
            <a:extLst>
              <a:ext uri="{FF2B5EF4-FFF2-40B4-BE49-F238E27FC236}">
                <a16:creationId xmlns:a16="http://schemas.microsoft.com/office/drawing/2014/main" id="{3066BBB9-2081-4064-A41E-6B0E1518997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002060"/>
                </a:solidFill>
              </a:rPr>
              <a:t>Этиология</a:t>
            </a:r>
          </a:p>
        </p:txBody>
      </p:sp>
      <p:pic>
        <p:nvPicPr>
          <p:cNvPr id="5" name="Рисунок 4">
            <a:extLst>
              <a:ext uri="{FF2B5EF4-FFF2-40B4-BE49-F238E27FC236}">
                <a16:creationId xmlns:a16="http://schemas.microsoft.com/office/drawing/2014/main" id="{7E2540EA-84BD-4282-BFFD-74576EDFB8AD}"/>
              </a:ext>
            </a:extLst>
          </p:cNvPr>
          <p:cNvPicPr>
            <a:picLocks noChangeAspect="1"/>
          </p:cNvPicPr>
          <p:nvPr/>
        </p:nvPicPr>
        <p:blipFill>
          <a:blip r:embed="rId3"/>
          <a:stretch>
            <a:fillRect/>
          </a:stretch>
        </p:blipFill>
        <p:spPr>
          <a:xfrm>
            <a:off x="4930027" y="1512718"/>
            <a:ext cx="5786309" cy="2533650"/>
          </a:xfrm>
          <a:prstGeom prst="rect">
            <a:avLst/>
          </a:prstGeom>
        </p:spPr>
      </p:pic>
      <p:sp>
        <p:nvSpPr>
          <p:cNvPr id="2" name="TextBox 1">
            <a:extLst>
              <a:ext uri="{FF2B5EF4-FFF2-40B4-BE49-F238E27FC236}">
                <a16:creationId xmlns:a16="http://schemas.microsoft.com/office/drawing/2014/main" id="{F79E7978-BF36-48E5-9234-44DC3A7D5CB5}"/>
              </a:ext>
            </a:extLst>
          </p:cNvPr>
          <p:cNvSpPr txBox="1"/>
          <p:nvPr/>
        </p:nvSpPr>
        <p:spPr>
          <a:xfrm>
            <a:off x="1129748" y="4562489"/>
            <a:ext cx="9052543" cy="1631216"/>
          </a:xfrm>
          <a:prstGeom prst="rect">
            <a:avLst/>
          </a:prstGeom>
          <a:noFill/>
        </p:spPr>
        <p:txBody>
          <a:bodyPr wrap="none" rtlCol="0">
            <a:spAutoFit/>
          </a:bodyPr>
          <a:lstStyle/>
          <a:p>
            <a:r>
              <a:rPr lang="ru-RU" sz="2000" b="1" dirty="0"/>
              <a:t>Известные на сегодняшний день коронавирусы, циркулирующие среди людей</a:t>
            </a:r>
          </a:p>
          <a:p>
            <a:pPr marL="285750" indent="-285750">
              <a:buFont typeface="Arial" panose="020B0604020202020204" pitchFamily="34" charset="0"/>
              <a:buChar char="•"/>
            </a:pPr>
            <a:r>
              <a:rPr lang="ru-RU" sz="2000" b="1" dirty="0"/>
              <a:t>HCoV-229E</a:t>
            </a:r>
          </a:p>
          <a:p>
            <a:pPr marL="285750" indent="-285750">
              <a:buFont typeface="Arial" panose="020B0604020202020204" pitchFamily="34" charset="0"/>
              <a:buChar char="•"/>
            </a:pPr>
            <a:r>
              <a:rPr lang="ru-RU" sz="2000" b="1" dirty="0"/>
              <a:t>HCoV-OC43</a:t>
            </a:r>
          </a:p>
          <a:p>
            <a:pPr marL="285750" indent="-285750">
              <a:buFont typeface="Arial" panose="020B0604020202020204" pitchFamily="34" charset="0"/>
              <a:buChar char="•"/>
            </a:pPr>
            <a:r>
              <a:rPr lang="ru-RU" sz="2000" b="1" dirty="0"/>
              <a:t>HCoV-NL63  </a:t>
            </a:r>
          </a:p>
          <a:p>
            <a:pPr marL="285750" indent="-285750">
              <a:buFont typeface="Arial" panose="020B0604020202020204" pitchFamily="34" charset="0"/>
              <a:buChar char="•"/>
            </a:pPr>
            <a:r>
              <a:rPr lang="ru-RU" sz="2000" b="1" dirty="0"/>
              <a:t>HCoV-HKU1</a:t>
            </a:r>
          </a:p>
        </p:txBody>
      </p:sp>
    </p:spTree>
    <p:extLst>
      <p:ext uri="{BB962C8B-B14F-4D97-AF65-F5344CB8AC3E}">
        <p14:creationId xmlns:p14="http://schemas.microsoft.com/office/powerpoint/2010/main" val="4091097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6" name="Text Box 6">
            <a:extLst>
              <a:ext uri="{FF2B5EF4-FFF2-40B4-BE49-F238E27FC236}">
                <a16:creationId xmlns:a16="http://schemas.microsoft.com/office/drawing/2014/main" id="{113E9D90-AEDA-4ADF-A08A-4426D888DB41}"/>
              </a:ext>
            </a:extLst>
          </p:cNvPr>
          <p:cNvSpPr txBox="1">
            <a:spLocks noChangeArrowheads="1"/>
          </p:cNvSpPr>
          <p:nvPr/>
        </p:nvSpPr>
        <p:spPr bwMode="auto">
          <a:xfrm>
            <a:off x="944880" y="1509623"/>
            <a:ext cx="10820400" cy="4154984"/>
          </a:xfrm>
          <a:prstGeom prst="rect">
            <a:avLst/>
          </a:prstGeom>
          <a:noFill/>
          <a:ln w="9525">
            <a:noFill/>
            <a:miter lim="800000"/>
            <a:headEnd/>
            <a:tailEnd/>
          </a:ln>
          <a:effectLst/>
        </p:spPr>
        <p:txBody>
          <a:bodyPr wrap="square">
            <a:spAutoFit/>
          </a:bodyPr>
          <a:lstStyle/>
          <a:p>
            <a:pPr marL="342900" indent="-342900" algn="ctr">
              <a:defRPr/>
            </a:pPr>
            <a:r>
              <a:rPr lang="ru-RU" sz="2400" b="1" dirty="0">
                <a:solidFill>
                  <a:srgbClr val="002060"/>
                </a:solidFill>
                <a:effectLst>
                  <a:outerShdw blurRad="38100" dist="38100" dir="2700000" algn="tl">
                    <a:srgbClr val="C0C0C0"/>
                  </a:outerShdw>
                </a:effectLst>
                <a:latin typeface="Arial" charset="0"/>
              </a:rPr>
              <a:t>ИЗМЕНЧИВОСТЬ ПОПУЛЯЦИИ ПАРАЗИТА И ХОЗЯИНА </a:t>
            </a:r>
            <a:br>
              <a:rPr lang="ru-RU" sz="2400" b="1" dirty="0">
                <a:solidFill>
                  <a:srgbClr val="002060"/>
                </a:solidFill>
                <a:effectLst>
                  <a:outerShdw blurRad="38100" dist="38100" dir="2700000" algn="tl">
                    <a:srgbClr val="C0C0C0"/>
                  </a:outerShdw>
                </a:effectLst>
                <a:latin typeface="Arial" charset="0"/>
              </a:rPr>
            </a:br>
            <a:r>
              <a:rPr lang="ru-RU" sz="2400" b="1" dirty="0">
                <a:solidFill>
                  <a:srgbClr val="002060"/>
                </a:solidFill>
                <a:effectLst>
                  <a:outerShdw blurRad="38100" dist="38100" dir="2700000" algn="tl">
                    <a:srgbClr val="C0C0C0"/>
                  </a:outerShdw>
                </a:effectLst>
                <a:latin typeface="Arial" charset="0"/>
              </a:rPr>
              <a:t>ПРИ ИХ ВЗАИМОДЕЙСТВИИ</a:t>
            </a:r>
          </a:p>
          <a:p>
            <a:pPr marL="342900" indent="-342900" algn="ctr">
              <a:defRPr/>
            </a:pPr>
            <a:endParaRPr lang="ru-RU" sz="2400" b="1" u="sng" dirty="0">
              <a:solidFill>
                <a:srgbClr val="002060"/>
              </a:solidFill>
              <a:effectLst>
                <a:outerShdw blurRad="38100" dist="38100" dir="2700000" algn="tl">
                  <a:srgbClr val="C0C0C0"/>
                </a:outerShdw>
              </a:effectLst>
              <a:latin typeface="Arial" charset="0"/>
            </a:endParaRPr>
          </a:p>
          <a:p>
            <a:pPr marL="342900" indent="-342900">
              <a:buFontTx/>
              <a:buChar char="•"/>
              <a:defRPr/>
            </a:pPr>
            <a:r>
              <a:rPr lang="ru-RU" sz="2400" dirty="0">
                <a:solidFill>
                  <a:srgbClr val="002060"/>
                </a:solidFill>
                <a:latin typeface="Arial" charset="0"/>
              </a:rPr>
              <a:t>Изменение свойств возбудителя в ходе эпидемии</a:t>
            </a:r>
          </a:p>
          <a:p>
            <a:pPr marL="342900" indent="-342900">
              <a:defRPr/>
            </a:pPr>
            <a:endParaRPr lang="ru-RU" sz="2400" dirty="0">
              <a:solidFill>
                <a:srgbClr val="002060"/>
              </a:solidFill>
              <a:latin typeface="Arial" charset="0"/>
            </a:endParaRPr>
          </a:p>
          <a:p>
            <a:pPr marL="342900" indent="-342900">
              <a:buFontTx/>
              <a:buChar char="•"/>
              <a:defRPr/>
            </a:pPr>
            <a:r>
              <a:rPr lang="ru-RU" sz="2400" dirty="0">
                <a:solidFill>
                  <a:srgbClr val="002060"/>
                </a:solidFill>
                <a:latin typeface="Arial" charset="0"/>
              </a:rPr>
              <a:t>Изменение тяжести болезни в ходе эпидемии</a:t>
            </a:r>
          </a:p>
          <a:p>
            <a:pPr marL="342900" indent="-342900">
              <a:defRPr/>
            </a:pPr>
            <a:endParaRPr lang="ru-RU" sz="2400" dirty="0">
              <a:solidFill>
                <a:srgbClr val="002060"/>
              </a:solidFill>
              <a:latin typeface="Arial" charset="0"/>
            </a:endParaRPr>
          </a:p>
          <a:p>
            <a:pPr marL="342900" indent="-342900">
              <a:buFontTx/>
              <a:buChar char="•"/>
              <a:defRPr/>
            </a:pPr>
            <a:r>
              <a:rPr lang="ru-RU" sz="2400" dirty="0">
                <a:solidFill>
                  <a:srgbClr val="002060"/>
                </a:solidFill>
                <a:latin typeface="Arial" charset="0"/>
              </a:rPr>
              <a:t>Изменение возбудителя в ходе инфекционного процесса</a:t>
            </a:r>
          </a:p>
          <a:p>
            <a:pPr marL="342900" indent="-342900">
              <a:defRPr/>
            </a:pPr>
            <a:endParaRPr lang="ru-RU" sz="2400" dirty="0">
              <a:solidFill>
                <a:srgbClr val="002060"/>
              </a:solidFill>
              <a:latin typeface="Arial" charset="0"/>
            </a:endParaRPr>
          </a:p>
          <a:p>
            <a:pPr marL="342900" indent="-342900">
              <a:buFontTx/>
              <a:buChar char="•"/>
              <a:defRPr/>
            </a:pPr>
            <a:r>
              <a:rPr lang="ru-RU" sz="2400" dirty="0">
                <a:solidFill>
                  <a:srgbClr val="002060"/>
                </a:solidFill>
                <a:latin typeface="Arial" charset="0"/>
              </a:rPr>
              <a:t>Нарастание иммунной прослойки ведет к снижению </a:t>
            </a:r>
            <a:r>
              <a:rPr lang="ru-RU" sz="2400" dirty="0" err="1">
                <a:solidFill>
                  <a:srgbClr val="002060"/>
                </a:solidFill>
                <a:latin typeface="Arial" charset="0"/>
              </a:rPr>
              <a:t>вирулентости</a:t>
            </a:r>
            <a:r>
              <a:rPr lang="ru-RU" sz="2400" dirty="0">
                <a:solidFill>
                  <a:srgbClr val="002060"/>
                </a:solidFill>
                <a:latin typeface="Arial" charset="0"/>
              </a:rPr>
              <a:t> возбудителя</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8C4B4F87-8F8C-476D-AE34-0EDB42B5BC18}"/>
              </a:ext>
            </a:extLst>
          </p:cNvPr>
          <p:cNvSpPr txBox="1">
            <a:spLocks noChangeArrowheads="1"/>
          </p:cNvSpPr>
          <p:nvPr/>
        </p:nvSpPr>
        <p:spPr bwMode="auto">
          <a:xfrm>
            <a:off x="777240" y="115888"/>
            <a:ext cx="1086612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dirty="0">
                <a:solidFill>
                  <a:srgbClr val="FF0000"/>
                </a:solidFill>
              </a:rPr>
              <a:t>В.Д. Беляков. Теория саморегуляции паразитарных систем</a:t>
            </a:r>
          </a:p>
          <a:p>
            <a:pPr algn="ctr" eaLnBrk="1" hangingPunct="1">
              <a:spcBef>
                <a:spcPct val="0"/>
              </a:spcBef>
              <a:buFontTx/>
              <a:buNone/>
            </a:pPr>
            <a:r>
              <a:rPr lang="ru-RU" altLang="ru-RU" sz="1800" dirty="0">
                <a:solidFill>
                  <a:srgbClr val="FF0000"/>
                </a:solidFill>
              </a:rPr>
              <a:t>(является частным вариантом саморегуляции в органическом мире) </a:t>
            </a:r>
          </a:p>
          <a:p>
            <a:pPr eaLnBrk="1" hangingPunct="1">
              <a:spcBef>
                <a:spcPct val="0"/>
              </a:spcBef>
              <a:buFontTx/>
              <a:buNone/>
            </a:pPr>
            <a:endParaRPr lang="ru-RU" altLang="ru-RU" sz="1800" dirty="0">
              <a:solidFill>
                <a:srgbClr val="FF0000"/>
              </a:solidFill>
            </a:endParaRPr>
          </a:p>
          <a:p>
            <a:pPr eaLnBrk="1" hangingPunct="1">
              <a:spcBef>
                <a:spcPct val="0"/>
              </a:spcBef>
              <a:buFontTx/>
              <a:buNone/>
            </a:pPr>
            <a:r>
              <a:rPr lang="ru-RU" altLang="ru-RU" sz="1800" dirty="0">
                <a:solidFill>
                  <a:srgbClr val="FF0000"/>
                </a:solidFill>
              </a:rPr>
              <a:t>На основании теории саморегуляции паразитарных систем В.Д. Беляков выделил </a:t>
            </a:r>
            <a:r>
              <a:rPr lang="ru-RU" altLang="ru-RU" sz="1800" b="1" dirty="0">
                <a:solidFill>
                  <a:srgbClr val="FF0000"/>
                </a:solidFill>
              </a:rPr>
              <a:t>четыре положения внутренней регуляции эпидемического процесса</a:t>
            </a:r>
            <a:r>
              <a:rPr lang="ru-RU" altLang="ru-RU" sz="1800" dirty="0">
                <a:solidFill>
                  <a:srgbClr val="FF0000"/>
                </a:solidFill>
              </a:rPr>
              <a:t>:</a:t>
            </a:r>
          </a:p>
          <a:p>
            <a:pPr eaLnBrk="1" hangingPunct="1">
              <a:spcBef>
                <a:spcPct val="0"/>
              </a:spcBef>
              <a:buFontTx/>
              <a:buNone/>
            </a:pPr>
            <a:endParaRPr lang="ru-RU" altLang="ru-RU" sz="1800" dirty="0">
              <a:solidFill>
                <a:srgbClr val="FF0000"/>
              </a:solidFill>
            </a:endParaRPr>
          </a:p>
          <a:p>
            <a:pPr eaLnBrk="1" hangingPunct="1">
              <a:spcBef>
                <a:spcPct val="0"/>
              </a:spcBef>
              <a:buFontTx/>
              <a:buNone/>
            </a:pPr>
            <a:r>
              <a:rPr lang="ru-RU" altLang="ru-RU" sz="1800" dirty="0">
                <a:solidFill>
                  <a:srgbClr val="FF0000"/>
                </a:solidFill>
              </a:rPr>
              <a:t>1) генетическая и фенотипическая гетерогенность популяций паразита и хозяина по признакам отношения друг к другу;</a:t>
            </a:r>
          </a:p>
          <a:p>
            <a:pPr eaLnBrk="1" hangingPunct="1">
              <a:spcBef>
                <a:spcPct val="0"/>
              </a:spcBef>
              <a:buFontTx/>
              <a:buNone/>
            </a:pPr>
            <a:endParaRPr lang="ru-RU" altLang="ru-RU" sz="1800" dirty="0">
              <a:solidFill>
                <a:srgbClr val="FF0000"/>
              </a:solidFill>
            </a:endParaRPr>
          </a:p>
          <a:p>
            <a:pPr eaLnBrk="1" hangingPunct="1">
              <a:spcBef>
                <a:spcPct val="0"/>
              </a:spcBef>
              <a:buFontTx/>
              <a:buNone/>
            </a:pPr>
            <a:r>
              <a:rPr lang="ru-RU" altLang="ru-RU" sz="1800" dirty="0">
                <a:solidFill>
                  <a:srgbClr val="FF0000"/>
                </a:solidFill>
              </a:rPr>
              <a:t>2) взаимообусловленная изменчивость биологических свойств взаимодействующих популяций;</a:t>
            </a:r>
          </a:p>
          <a:p>
            <a:pPr eaLnBrk="1" hangingPunct="1">
              <a:spcBef>
                <a:spcPct val="0"/>
              </a:spcBef>
              <a:buFontTx/>
              <a:buNone/>
            </a:pPr>
            <a:endParaRPr lang="ru-RU" altLang="ru-RU" sz="1800" dirty="0">
              <a:solidFill>
                <a:srgbClr val="FF0000"/>
              </a:solidFill>
            </a:endParaRPr>
          </a:p>
          <a:p>
            <a:pPr eaLnBrk="1" hangingPunct="1">
              <a:spcBef>
                <a:spcPct val="0"/>
              </a:spcBef>
              <a:buFontTx/>
              <a:buNone/>
            </a:pPr>
            <a:r>
              <a:rPr lang="ru-RU" altLang="ru-RU" sz="1800" dirty="0">
                <a:solidFill>
                  <a:srgbClr val="FF0000"/>
                </a:solidFill>
              </a:rPr>
              <a:t>3) фазовая </a:t>
            </a:r>
            <a:r>
              <a:rPr lang="ru-RU" altLang="ru-RU" sz="1800" dirty="0" err="1">
                <a:solidFill>
                  <a:srgbClr val="FF0000"/>
                </a:solidFill>
              </a:rPr>
              <a:t>самоперестройка</a:t>
            </a:r>
            <a:r>
              <a:rPr lang="ru-RU" altLang="ru-RU" sz="1800" dirty="0">
                <a:solidFill>
                  <a:srgbClr val="FF0000"/>
                </a:solidFill>
              </a:rPr>
              <a:t> популяций паразита, определяющая неравномерность развития эпидемического процесса;</a:t>
            </a:r>
          </a:p>
          <a:p>
            <a:pPr eaLnBrk="1" hangingPunct="1">
              <a:spcBef>
                <a:spcPct val="0"/>
              </a:spcBef>
              <a:buFontTx/>
              <a:buNone/>
            </a:pPr>
            <a:endParaRPr lang="ru-RU" altLang="ru-RU" sz="1800" dirty="0">
              <a:solidFill>
                <a:srgbClr val="FF0000"/>
              </a:solidFill>
            </a:endParaRPr>
          </a:p>
          <a:p>
            <a:pPr eaLnBrk="1" hangingPunct="1">
              <a:spcBef>
                <a:spcPct val="0"/>
              </a:spcBef>
              <a:buFontTx/>
              <a:buNone/>
            </a:pPr>
            <a:r>
              <a:rPr lang="ru-RU" altLang="ru-RU" sz="1800" dirty="0">
                <a:solidFill>
                  <a:srgbClr val="FF0000"/>
                </a:solidFill>
              </a:rPr>
              <a:t>4) регулирующая роль социальных и природных условий в фазовых преобразованиях эпидемического процесса.</a:t>
            </a:r>
          </a:p>
        </p:txBody>
      </p:sp>
      <p:sp>
        <p:nvSpPr>
          <p:cNvPr id="141315" name="Text Box 3">
            <a:extLst>
              <a:ext uri="{FF2B5EF4-FFF2-40B4-BE49-F238E27FC236}">
                <a16:creationId xmlns:a16="http://schemas.microsoft.com/office/drawing/2014/main" id="{33DF0193-54C0-415F-B45D-854C7BF38C23}"/>
              </a:ext>
            </a:extLst>
          </p:cNvPr>
          <p:cNvSpPr txBox="1">
            <a:spLocks noChangeArrowheads="1"/>
          </p:cNvSpPr>
          <p:nvPr/>
        </p:nvSpPr>
        <p:spPr bwMode="auto">
          <a:xfrm>
            <a:off x="777240" y="4941888"/>
            <a:ext cx="1086612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400" dirty="0">
                <a:solidFill>
                  <a:srgbClr val="002060"/>
                </a:solidFill>
              </a:rPr>
              <a:t>В соответствии с теорией саморегуляции, движущей силой функционирования паразитарной системы и эпидемического процесса является взаимообусловленная изменчивость биологических свойств взаимодействующих </a:t>
            </a:r>
            <a:r>
              <a:rPr lang="ru-RU" altLang="ru-RU" sz="1400" dirty="0" err="1">
                <a:solidFill>
                  <a:srgbClr val="002060"/>
                </a:solidFill>
              </a:rPr>
              <a:t>гено</a:t>
            </a:r>
            <a:r>
              <a:rPr lang="ru-RU" altLang="ru-RU" sz="1400" dirty="0">
                <a:solidFill>
                  <a:srgbClr val="002060"/>
                </a:solidFill>
              </a:rPr>
              <a:t>- и фенотипически гетерогенных популяций паразита и хозяина. Динамику эпидемического процесса во времени автор объясняет фазовой </a:t>
            </a:r>
            <a:r>
              <a:rPr lang="ru-RU" altLang="ru-RU" sz="1400" dirty="0" err="1">
                <a:solidFill>
                  <a:srgbClr val="002060"/>
                </a:solidFill>
              </a:rPr>
              <a:t>самоперестройкой</a:t>
            </a:r>
            <a:r>
              <a:rPr lang="ru-RU" altLang="ru-RU" sz="1400" dirty="0">
                <a:solidFill>
                  <a:srgbClr val="002060"/>
                </a:solidFill>
              </a:rPr>
              <a:t> популяций паразита, происходящей под влиянием изменений в иммунном статусе популяции хозяина. Основные постулаты теории убеждают в ее применимости к тем инфекциям, механизм передачи возбудителей которых обеспечивает постоянное массовое распространение возбудителя и при которых формируется иммунитет, способный регулировать взаимодействие популяций паразита и хозяина.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4" name="Рисунок 3">
            <a:extLst>
              <a:ext uri="{FF2B5EF4-FFF2-40B4-BE49-F238E27FC236}">
                <a16:creationId xmlns:a16="http://schemas.microsoft.com/office/drawing/2014/main" id="{74A263E2-6927-49A7-8738-D999622E7E91}"/>
              </a:ext>
            </a:extLst>
          </p:cNvPr>
          <p:cNvPicPr>
            <a:picLocks noChangeAspect="1"/>
          </p:cNvPicPr>
          <p:nvPr/>
        </p:nvPicPr>
        <p:blipFill>
          <a:blip r:embed="rId2"/>
          <a:stretch>
            <a:fillRect/>
          </a:stretch>
        </p:blipFill>
        <p:spPr>
          <a:xfrm>
            <a:off x="488296" y="228600"/>
            <a:ext cx="7019925" cy="914400"/>
          </a:xfrm>
          <a:prstGeom prst="rect">
            <a:avLst/>
          </a:prstGeom>
        </p:spPr>
      </p:pic>
      <p:pic>
        <p:nvPicPr>
          <p:cNvPr id="5" name="Рисунок 4">
            <a:extLst>
              <a:ext uri="{FF2B5EF4-FFF2-40B4-BE49-F238E27FC236}">
                <a16:creationId xmlns:a16="http://schemas.microsoft.com/office/drawing/2014/main" id="{2CAE4AAB-C015-473D-9751-E78DA26AE382}"/>
              </a:ext>
            </a:extLst>
          </p:cNvPr>
          <p:cNvPicPr>
            <a:picLocks noChangeAspect="1"/>
          </p:cNvPicPr>
          <p:nvPr/>
        </p:nvPicPr>
        <p:blipFill>
          <a:blip r:embed="rId3"/>
          <a:stretch>
            <a:fillRect/>
          </a:stretch>
        </p:blipFill>
        <p:spPr>
          <a:xfrm>
            <a:off x="658065" y="1363756"/>
            <a:ext cx="3990975" cy="4533900"/>
          </a:xfrm>
          <a:prstGeom prst="rect">
            <a:avLst/>
          </a:prstGeom>
        </p:spPr>
      </p:pic>
      <p:pic>
        <p:nvPicPr>
          <p:cNvPr id="6" name="Рисунок 5">
            <a:extLst>
              <a:ext uri="{FF2B5EF4-FFF2-40B4-BE49-F238E27FC236}">
                <a16:creationId xmlns:a16="http://schemas.microsoft.com/office/drawing/2014/main" id="{4E5D778A-E781-4BC0-B04B-14D636BE5486}"/>
              </a:ext>
            </a:extLst>
          </p:cNvPr>
          <p:cNvPicPr>
            <a:picLocks noChangeAspect="1"/>
          </p:cNvPicPr>
          <p:nvPr/>
        </p:nvPicPr>
        <p:blipFill>
          <a:blip r:embed="rId4"/>
          <a:stretch>
            <a:fillRect/>
          </a:stretch>
        </p:blipFill>
        <p:spPr>
          <a:xfrm>
            <a:off x="6297706" y="1287556"/>
            <a:ext cx="5029200" cy="4610100"/>
          </a:xfrm>
          <a:prstGeom prst="rect">
            <a:avLst/>
          </a:prstGeom>
        </p:spPr>
      </p:pic>
      <p:pic>
        <p:nvPicPr>
          <p:cNvPr id="8" name="Рисунок 7">
            <a:extLst>
              <a:ext uri="{FF2B5EF4-FFF2-40B4-BE49-F238E27FC236}">
                <a16:creationId xmlns:a16="http://schemas.microsoft.com/office/drawing/2014/main" id="{E03FEABF-C28F-4FE2-B13B-9515B8E9B632}"/>
              </a:ext>
            </a:extLst>
          </p:cNvPr>
          <p:cNvPicPr>
            <a:picLocks noChangeAspect="1"/>
          </p:cNvPicPr>
          <p:nvPr/>
        </p:nvPicPr>
        <p:blipFill>
          <a:blip r:embed="rId5"/>
          <a:stretch>
            <a:fillRect/>
          </a:stretch>
        </p:blipFill>
        <p:spPr>
          <a:xfrm>
            <a:off x="8393205" y="290512"/>
            <a:ext cx="2476500" cy="790575"/>
          </a:xfrm>
          <a:prstGeom prst="rect">
            <a:avLst/>
          </a:prstGeom>
        </p:spPr>
      </p:pic>
    </p:spTree>
    <p:extLst>
      <p:ext uri="{BB962C8B-B14F-4D97-AF65-F5344CB8AC3E}">
        <p14:creationId xmlns:p14="http://schemas.microsoft.com/office/powerpoint/2010/main" val="42430174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3" name="Рисунок 2">
            <a:extLst>
              <a:ext uri="{FF2B5EF4-FFF2-40B4-BE49-F238E27FC236}">
                <a16:creationId xmlns:a16="http://schemas.microsoft.com/office/drawing/2014/main" id="{BD2EC443-E821-4D71-A1BE-9BF47E39C1DC}"/>
              </a:ext>
            </a:extLst>
          </p:cNvPr>
          <p:cNvPicPr>
            <a:picLocks noChangeAspect="1"/>
          </p:cNvPicPr>
          <p:nvPr/>
        </p:nvPicPr>
        <p:blipFill>
          <a:blip r:embed="rId3"/>
          <a:stretch>
            <a:fillRect/>
          </a:stretch>
        </p:blipFill>
        <p:spPr>
          <a:xfrm>
            <a:off x="382400" y="391645"/>
            <a:ext cx="5591175" cy="857250"/>
          </a:xfrm>
          <a:prstGeom prst="rect">
            <a:avLst/>
          </a:prstGeom>
        </p:spPr>
      </p:pic>
      <p:pic>
        <p:nvPicPr>
          <p:cNvPr id="4" name="Рисунок 3">
            <a:extLst>
              <a:ext uri="{FF2B5EF4-FFF2-40B4-BE49-F238E27FC236}">
                <a16:creationId xmlns:a16="http://schemas.microsoft.com/office/drawing/2014/main" id="{CA9E5E37-A21F-4E4F-96BD-343C22035A80}"/>
              </a:ext>
            </a:extLst>
          </p:cNvPr>
          <p:cNvPicPr>
            <a:picLocks noChangeAspect="1"/>
          </p:cNvPicPr>
          <p:nvPr/>
        </p:nvPicPr>
        <p:blipFill>
          <a:blip r:embed="rId4"/>
          <a:stretch>
            <a:fillRect/>
          </a:stretch>
        </p:blipFill>
        <p:spPr>
          <a:xfrm>
            <a:off x="302137" y="1597803"/>
            <a:ext cx="3996298" cy="2117912"/>
          </a:xfrm>
          <a:prstGeom prst="rect">
            <a:avLst/>
          </a:prstGeom>
        </p:spPr>
      </p:pic>
      <p:pic>
        <p:nvPicPr>
          <p:cNvPr id="5" name="Рисунок 4">
            <a:extLst>
              <a:ext uri="{FF2B5EF4-FFF2-40B4-BE49-F238E27FC236}">
                <a16:creationId xmlns:a16="http://schemas.microsoft.com/office/drawing/2014/main" id="{40A93012-CAFD-4BDF-BB34-F289482240BB}"/>
              </a:ext>
            </a:extLst>
          </p:cNvPr>
          <p:cNvPicPr>
            <a:picLocks noChangeAspect="1"/>
          </p:cNvPicPr>
          <p:nvPr/>
        </p:nvPicPr>
        <p:blipFill>
          <a:blip r:embed="rId5"/>
          <a:stretch>
            <a:fillRect/>
          </a:stretch>
        </p:blipFill>
        <p:spPr>
          <a:xfrm>
            <a:off x="4378698" y="2169567"/>
            <a:ext cx="3621733" cy="2040243"/>
          </a:xfrm>
          <a:prstGeom prst="rect">
            <a:avLst/>
          </a:prstGeom>
        </p:spPr>
      </p:pic>
      <p:pic>
        <p:nvPicPr>
          <p:cNvPr id="6" name="Рисунок 5">
            <a:extLst>
              <a:ext uri="{FF2B5EF4-FFF2-40B4-BE49-F238E27FC236}">
                <a16:creationId xmlns:a16="http://schemas.microsoft.com/office/drawing/2014/main" id="{50CCE828-E4B0-4073-89F1-C2A78D1B278C}"/>
              </a:ext>
            </a:extLst>
          </p:cNvPr>
          <p:cNvPicPr>
            <a:picLocks noChangeAspect="1"/>
          </p:cNvPicPr>
          <p:nvPr/>
        </p:nvPicPr>
        <p:blipFill>
          <a:blip r:embed="rId6"/>
          <a:stretch>
            <a:fillRect/>
          </a:stretch>
        </p:blipFill>
        <p:spPr>
          <a:xfrm>
            <a:off x="8412676" y="2656759"/>
            <a:ext cx="3246624" cy="3520286"/>
          </a:xfrm>
          <a:prstGeom prst="rect">
            <a:avLst/>
          </a:prstGeom>
        </p:spPr>
      </p:pic>
      <p:cxnSp>
        <p:nvCxnSpPr>
          <p:cNvPr id="8" name="Прямая соединительная линия 7">
            <a:extLst>
              <a:ext uri="{FF2B5EF4-FFF2-40B4-BE49-F238E27FC236}">
                <a16:creationId xmlns:a16="http://schemas.microsoft.com/office/drawing/2014/main" id="{4173562F-EB2A-48D0-8E7E-32CF2102C707}"/>
              </a:ext>
            </a:extLst>
          </p:cNvPr>
          <p:cNvCxnSpPr/>
          <p:nvPr/>
        </p:nvCxnSpPr>
        <p:spPr>
          <a:xfrm>
            <a:off x="9789459" y="4814047"/>
            <a:ext cx="164054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DCC55FB4-AF45-44BB-B072-8E5A9BB36F1B}"/>
              </a:ext>
            </a:extLst>
          </p:cNvPr>
          <p:cNvCxnSpPr>
            <a:cxnSpLocks/>
          </p:cNvCxnSpPr>
          <p:nvPr/>
        </p:nvCxnSpPr>
        <p:spPr>
          <a:xfrm>
            <a:off x="8550928" y="5114365"/>
            <a:ext cx="250255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C2D61038-90D0-43FF-A129-32D83980A212}"/>
              </a:ext>
            </a:extLst>
          </p:cNvPr>
          <p:cNvCxnSpPr>
            <a:cxnSpLocks/>
          </p:cNvCxnSpPr>
          <p:nvPr/>
        </p:nvCxnSpPr>
        <p:spPr>
          <a:xfrm>
            <a:off x="8546446" y="5462587"/>
            <a:ext cx="53031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795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6" name="Рисунок 5">
            <a:extLst>
              <a:ext uri="{FF2B5EF4-FFF2-40B4-BE49-F238E27FC236}">
                <a16:creationId xmlns:a16="http://schemas.microsoft.com/office/drawing/2014/main" id="{1FD00B65-677E-4A5B-B66A-6A17B28B319D}"/>
              </a:ext>
            </a:extLst>
          </p:cNvPr>
          <p:cNvPicPr>
            <a:picLocks noChangeAspect="1"/>
          </p:cNvPicPr>
          <p:nvPr/>
        </p:nvPicPr>
        <p:blipFill>
          <a:blip r:embed="rId3"/>
          <a:stretch>
            <a:fillRect/>
          </a:stretch>
        </p:blipFill>
        <p:spPr>
          <a:xfrm>
            <a:off x="1002366" y="807556"/>
            <a:ext cx="2952750" cy="1171575"/>
          </a:xfrm>
          <a:prstGeom prst="rect">
            <a:avLst/>
          </a:prstGeom>
        </p:spPr>
      </p:pic>
      <p:pic>
        <p:nvPicPr>
          <p:cNvPr id="8" name="Рисунок 7">
            <a:extLst>
              <a:ext uri="{FF2B5EF4-FFF2-40B4-BE49-F238E27FC236}">
                <a16:creationId xmlns:a16="http://schemas.microsoft.com/office/drawing/2014/main" id="{370E7790-169F-4FBF-8C84-365E616513F4}"/>
              </a:ext>
            </a:extLst>
          </p:cNvPr>
          <p:cNvPicPr>
            <a:picLocks noChangeAspect="1"/>
          </p:cNvPicPr>
          <p:nvPr/>
        </p:nvPicPr>
        <p:blipFill>
          <a:blip r:embed="rId4"/>
          <a:stretch>
            <a:fillRect/>
          </a:stretch>
        </p:blipFill>
        <p:spPr>
          <a:xfrm>
            <a:off x="5567083" y="1599982"/>
            <a:ext cx="5470048" cy="3953353"/>
          </a:xfrm>
          <a:prstGeom prst="rect">
            <a:avLst/>
          </a:prstGeom>
        </p:spPr>
      </p:pic>
    </p:spTree>
    <p:extLst>
      <p:ext uri="{BB962C8B-B14F-4D97-AF65-F5344CB8AC3E}">
        <p14:creationId xmlns:p14="http://schemas.microsoft.com/office/powerpoint/2010/main" val="35490923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3" name="Рисунок 2">
            <a:extLst>
              <a:ext uri="{FF2B5EF4-FFF2-40B4-BE49-F238E27FC236}">
                <a16:creationId xmlns:a16="http://schemas.microsoft.com/office/drawing/2014/main" id="{BD2EC443-E821-4D71-A1BE-9BF47E39C1DC}"/>
              </a:ext>
            </a:extLst>
          </p:cNvPr>
          <p:cNvPicPr>
            <a:picLocks noChangeAspect="1"/>
          </p:cNvPicPr>
          <p:nvPr/>
        </p:nvPicPr>
        <p:blipFill>
          <a:blip r:embed="rId2"/>
          <a:stretch>
            <a:fillRect/>
          </a:stretch>
        </p:blipFill>
        <p:spPr>
          <a:xfrm>
            <a:off x="382400" y="391645"/>
            <a:ext cx="5591175" cy="857250"/>
          </a:xfrm>
          <a:prstGeom prst="rect">
            <a:avLst/>
          </a:prstGeom>
        </p:spPr>
      </p:pic>
      <p:pic>
        <p:nvPicPr>
          <p:cNvPr id="7" name="Рисунок 6">
            <a:extLst>
              <a:ext uri="{FF2B5EF4-FFF2-40B4-BE49-F238E27FC236}">
                <a16:creationId xmlns:a16="http://schemas.microsoft.com/office/drawing/2014/main" id="{9EA71EF9-1F2F-4518-9162-DDEF0EAB986C}"/>
              </a:ext>
            </a:extLst>
          </p:cNvPr>
          <p:cNvPicPr>
            <a:picLocks noChangeAspect="1"/>
          </p:cNvPicPr>
          <p:nvPr/>
        </p:nvPicPr>
        <p:blipFill>
          <a:blip r:embed="rId3"/>
          <a:stretch>
            <a:fillRect/>
          </a:stretch>
        </p:blipFill>
        <p:spPr>
          <a:xfrm>
            <a:off x="808223" y="1495985"/>
            <a:ext cx="8034712" cy="4205568"/>
          </a:xfrm>
          <a:prstGeom prst="rect">
            <a:avLst/>
          </a:prstGeom>
        </p:spPr>
      </p:pic>
    </p:spTree>
    <p:extLst>
      <p:ext uri="{BB962C8B-B14F-4D97-AF65-F5344CB8AC3E}">
        <p14:creationId xmlns:p14="http://schemas.microsoft.com/office/powerpoint/2010/main" val="3801799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10638E4-F392-416E-BDAF-8AC4C60AFBC1}"/>
              </a:ext>
            </a:extLst>
          </p:cNvPr>
          <p:cNvPicPr>
            <a:picLocks noChangeAspect="1"/>
          </p:cNvPicPr>
          <p:nvPr/>
        </p:nvPicPr>
        <p:blipFill>
          <a:blip r:embed="rId2"/>
          <a:stretch>
            <a:fillRect/>
          </a:stretch>
        </p:blipFill>
        <p:spPr>
          <a:xfrm>
            <a:off x="1729909" y="1258152"/>
            <a:ext cx="2867306" cy="4451525"/>
          </a:xfrm>
          <a:prstGeom prst="rect">
            <a:avLst/>
          </a:prstGeom>
        </p:spPr>
      </p:pic>
      <p:pic>
        <p:nvPicPr>
          <p:cNvPr id="11" name="Рисунок 10">
            <a:extLst>
              <a:ext uri="{FF2B5EF4-FFF2-40B4-BE49-F238E27FC236}">
                <a16:creationId xmlns:a16="http://schemas.microsoft.com/office/drawing/2014/main" id="{9C142FB1-FE0A-49F0-A6DE-1EE28827E81D}"/>
              </a:ext>
            </a:extLst>
          </p:cNvPr>
          <p:cNvPicPr>
            <a:picLocks noChangeAspect="1"/>
          </p:cNvPicPr>
          <p:nvPr/>
        </p:nvPicPr>
        <p:blipFill>
          <a:blip r:embed="rId3"/>
          <a:stretch>
            <a:fillRect/>
          </a:stretch>
        </p:blipFill>
        <p:spPr>
          <a:xfrm>
            <a:off x="6770698" y="4235824"/>
            <a:ext cx="3691393" cy="1473853"/>
          </a:xfrm>
          <a:prstGeom prst="rect">
            <a:avLst/>
          </a:prstGeom>
        </p:spPr>
      </p:pic>
      <p:sp>
        <p:nvSpPr>
          <p:cNvPr id="12" name="TextBox 11">
            <a:extLst>
              <a:ext uri="{FF2B5EF4-FFF2-40B4-BE49-F238E27FC236}">
                <a16:creationId xmlns:a16="http://schemas.microsoft.com/office/drawing/2014/main" id="{93EC629A-5BBD-4872-BD9B-6948B236478A}"/>
              </a:ext>
            </a:extLst>
          </p:cNvPr>
          <p:cNvSpPr txBox="1"/>
          <p:nvPr/>
        </p:nvSpPr>
        <p:spPr>
          <a:xfrm>
            <a:off x="5916706" y="1250576"/>
            <a:ext cx="4288353" cy="584775"/>
          </a:xfrm>
          <a:prstGeom prst="rect">
            <a:avLst/>
          </a:prstGeom>
          <a:noFill/>
        </p:spPr>
        <p:txBody>
          <a:bodyPr wrap="none" rtlCol="0">
            <a:spAutoFit/>
          </a:bodyPr>
          <a:lstStyle/>
          <a:p>
            <a:r>
              <a:rPr lang="ru-RU" sz="3200" b="1" dirty="0">
                <a:solidFill>
                  <a:srgbClr val="002060"/>
                </a:solidFill>
              </a:rPr>
              <a:t>На 21.00 30 марта 2020</a:t>
            </a:r>
          </a:p>
        </p:txBody>
      </p:sp>
    </p:spTree>
    <p:extLst>
      <p:ext uri="{BB962C8B-B14F-4D97-AF65-F5344CB8AC3E}">
        <p14:creationId xmlns:p14="http://schemas.microsoft.com/office/powerpoint/2010/main" val="3945269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0179D53C-A8D2-4017-97EC-6CE30EE8DD74}"/>
              </a:ext>
            </a:extLst>
          </p:cNvPr>
          <p:cNvPicPr>
            <a:picLocks noChangeAspect="1"/>
          </p:cNvPicPr>
          <p:nvPr/>
        </p:nvPicPr>
        <p:blipFill>
          <a:blip r:embed="rId2"/>
          <a:stretch>
            <a:fillRect/>
          </a:stretch>
        </p:blipFill>
        <p:spPr>
          <a:xfrm>
            <a:off x="422918" y="307041"/>
            <a:ext cx="5181600" cy="838200"/>
          </a:xfrm>
          <a:prstGeom prst="rect">
            <a:avLst/>
          </a:prstGeom>
        </p:spPr>
      </p:pic>
      <p:pic>
        <p:nvPicPr>
          <p:cNvPr id="6" name="Рисунок 5">
            <a:extLst>
              <a:ext uri="{FF2B5EF4-FFF2-40B4-BE49-F238E27FC236}">
                <a16:creationId xmlns:a16="http://schemas.microsoft.com/office/drawing/2014/main" id="{03D6A676-2B2F-4499-91B6-B13A91786FDA}"/>
              </a:ext>
            </a:extLst>
          </p:cNvPr>
          <p:cNvPicPr>
            <a:picLocks noChangeAspect="1"/>
          </p:cNvPicPr>
          <p:nvPr/>
        </p:nvPicPr>
        <p:blipFill>
          <a:blip r:embed="rId3"/>
          <a:stretch>
            <a:fillRect/>
          </a:stretch>
        </p:blipFill>
        <p:spPr>
          <a:xfrm>
            <a:off x="613801" y="1333780"/>
            <a:ext cx="6257925" cy="4486275"/>
          </a:xfrm>
          <a:prstGeom prst="rect">
            <a:avLst/>
          </a:prstGeom>
        </p:spPr>
      </p:pic>
      <p:pic>
        <p:nvPicPr>
          <p:cNvPr id="8" name="Рисунок 7">
            <a:extLst>
              <a:ext uri="{FF2B5EF4-FFF2-40B4-BE49-F238E27FC236}">
                <a16:creationId xmlns:a16="http://schemas.microsoft.com/office/drawing/2014/main" id="{BBCFCF80-9710-4E90-BD9C-A73048088C5C}"/>
              </a:ext>
            </a:extLst>
          </p:cNvPr>
          <p:cNvPicPr>
            <a:picLocks noChangeAspect="1"/>
          </p:cNvPicPr>
          <p:nvPr/>
        </p:nvPicPr>
        <p:blipFill>
          <a:blip r:embed="rId4"/>
          <a:stretch>
            <a:fillRect/>
          </a:stretch>
        </p:blipFill>
        <p:spPr>
          <a:xfrm>
            <a:off x="8515069" y="766482"/>
            <a:ext cx="2638425" cy="1562100"/>
          </a:xfrm>
          <a:prstGeom prst="rect">
            <a:avLst/>
          </a:prstGeom>
        </p:spPr>
      </p:pic>
      <p:pic>
        <p:nvPicPr>
          <p:cNvPr id="9" name="Рисунок 8">
            <a:extLst>
              <a:ext uri="{FF2B5EF4-FFF2-40B4-BE49-F238E27FC236}">
                <a16:creationId xmlns:a16="http://schemas.microsoft.com/office/drawing/2014/main" id="{0908F17D-729F-4815-8283-F4806D87B438}"/>
              </a:ext>
            </a:extLst>
          </p:cNvPr>
          <p:cNvPicPr>
            <a:picLocks noChangeAspect="1"/>
          </p:cNvPicPr>
          <p:nvPr/>
        </p:nvPicPr>
        <p:blipFill>
          <a:blip r:embed="rId5"/>
          <a:stretch>
            <a:fillRect/>
          </a:stretch>
        </p:blipFill>
        <p:spPr>
          <a:xfrm>
            <a:off x="8300195" y="2679606"/>
            <a:ext cx="2790825" cy="2924175"/>
          </a:xfrm>
          <a:prstGeom prst="rect">
            <a:avLst/>
          </a:prstGeom>
        </p:spPr>
      </p:pic>
    </p:spTree>
    <p:extLst>
      <p:ext uri="{BB962C8B-B14F-4D97-AF65-F5344CB8AC3E}">
        <p14:creationId xmlns:p14="http://schemas.microsoft.com/office/powerpoint/2010/main" val="31086506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0179D53C-A8D2-4017-97EC-6CE30EE8DD74}"/>
              </a:ext>
            </a:extLst>
          </p:cNvPr>
          <p:cNvPicPr>
            <a:picLocks noChangeAspect="1"/>
          </p:cNvPicPr>
          <p:nvPr/>
        </p:nvPicPr>
        <p:blipFill>
          <a:blip r:embed="rId2"/>
          <a:stretch>
            <a:fillRect/>
          </a:stretch>
        </p:blipFill>
        <p:spPr>
          <a:xfrm>
            <a:off x="422918" y="307041"/>
            <a:ext cx="5181600" cy="838200"/>
          </a:xfrm>
          <a:prstGeom prst="rect">
            <a:avLst/>
          </a:prstGeom>
        </p:spPr>
      </p:pic>
      <p:pic>
        <p:nvPicPr>
          <p:cNvPr id="3" name="Рисунок 2">
            <a:extLst>
              <a:ext uri="{FF2B5EF4-FFF2-40B4-BE49-F238E27FC236}">
                <a16:creationId xmlns:a16="http://schemas.microsoft.com/office/drawing/2014/main" id="{829264B8-AFE2-47C2-B319-DF8CE691AB1A}"/>
              </a:ext>
            </a:extLst>
          </p:cNvPr>
          <p:cNvPicPr>
            <a:picLocks noChangeAspect="1"/>
          </p:cNvPicPr>
          <p:nvPr/>
        </p:nvPicPr>
        <p:blipFill>
          <a:blip r:embed="rId3"/>
          <a:stretch>
            <a:fillRect/>
          </a:stretch>
        </p:blipFill>
        <p:spPr>
          <a:xfrm>
            <a:off x="5543550" y="230841"/>
            <a:ext cx="6648450" cy="914400"/>
          </a:xfrm>
          <a:prstGeom prst="rect">
            <a:avLst/>
          </a:prstGeom>
        </p:spPr>
      </p:pic>
      <p:pic>
        <p:nvPicPr>
          <p:cNvPr id="4" name="Рисунок 3">
            <a:extLst>
              <a:ext uri="{FF2B5EF4-FFF2-40B4-BE49-F238E27FC236}">
                <a16:creationId xmlns:a16="http://schemas.microsoft.com/office/drawing/2014/main" id="{3B21DC7C-A8B3-48A5-BE7B-BCC20EC8D5F2}"/>
              </a:ext>
            </a:extLst>
          </p:cNvPr>
          <p:cNvPicPr>
            <a:picLocks noChangeAspect="1"/>
          </p:cNvPicPr>
          <p:nvPr/>
        </p:nvPicPr>
        <p:blipFill>
          <a:blip r:embed="rId4"/>
          <a:stretch>
            <a:fillRect/>
          </a:stretch>
        </p:blipFill>
        <p:spPr>
          <a:xfrm>
            <a:off x="1266265" y="1416207"/>
            <a:ext cx="9067800" cy="4714875"/>
          </a:xfrm>
          <a:prstGeom prst="rect">
            <a:avLst/>
          </a:prstGeom>
        </p:spPr>
      </p:pic>
    </p:spTree>
    <p:extLst>
      <p:ext uri="{BB962C8B-B14F-4D97-AF65-F5344CB8AC3E}">
        <p14:creationId xmlns:p14="http://schemas.microsoft.com/office/powerpoint/2010/main" val="42679047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2844D07-6575-44B8-82BA-5F2C0BD11B2E}"/>
              </a:ext>
            </a:extLst>
          </p:cNvPr>
          <p:cNvSpPr/>
          <p:nvPr/>
        </p:nvSpPr>
        <p:spPr>
          <a:xfrm>
            <a:off x="3013718" y="6402048"/>
            <a:ext cx="9178282" cy="369332"/>
          </a:xfrm>
          <a:prstGeom prst="rect">
            <a:avLst/>
          </a:prstGeom>
        </p:spPr>
        <p:txBody>
          <a:bodyPr wrap="none">
            <a:spAutoFit/>
          </a:bodyPr>
          <a:lstStyle/>
          <a:p>
            <a:pPr algn="r"/>
            <a:r>
              <a:rPr lang="ru-RU" b="1" dirty="0">
                <a:solidFill>
                  <a:srgbClr val="002060"/>
                </a:solidFill>
              </a:rPr>
              <a:t>На основе Временных методических рекомендаций Минздрава России вер.3 (03.03.2020)</a:t>
            </a:r>
            <a:endParaRPr lang="ru-RU" dirty="0"/>
          </a:p>
        </p:txBody>
      </p:sp>
      <p:pic>
        <p:nvPicPr>
          <p:cNvPr id="5" name="Рисунок 4">
            <a:extLst>
              <a:ext uri="{FF2B5EF4-FFF2-40B4-BE49-F238E27FC236}">
                <a16:creationId xmlns:a16="http://schemas.microsoft.com/office/drawing/2014/main" id="{0179D53C-A8D2-4017-97EC-6CE30EE8DD74}"/>
              </a:ext>
            </a:extLst>
          </p:cNvPr>
          <p:cNvPicPr>
            <a:picLocks noChangeAspect="1"/>
          </p:cNvPicPr>
          <p:nvPr/>
        </p:nvPicPr>
        <p:blipFill>
          <a:blip r:embed="rId2"/>
          <a:stretch>
            <a:fillRect/>
          </a:stretch>
        </p:blipFill>
        <p:spPr>
          <a:xfrm>
            <a:off x="422918" y="307041"/>
            <a:ext cx="5181600" cy="838200"/>
          </a:xfrm>
          <a:prstGeom prst="rect">
            <a:avLst/>
          </a:prstGeom>
        </p:spPr>
      </p:pic>
      <p:pic>
        <p:nvPicPr>
          <p:cNvPr id="6" name="Рисунок 5">
            <a:extLst>
              <a:ext uri="{FF2B5EF4-FFF2-40B4-BE49-F238E27FC236}">
                <a16:creationId xmlns:a16="http://schemas.microsoft.com/office/drawing/2014/main" id="{E407E98C-2104-4429-8806-CD8EE7133C97}"/>
              </a:ext>
            </a:extLst>
          </p:cNvPr>
          <p:cNvPicPr>
            <a:picLocks noChangeAspect="1"/>
          </p:cNvPicPr>
          <p:nvPr/>
        </p:nvPicPr>
        <p:blipFill>
          <a:blip r:embed="rId3"/>
          <a:stretch>
            <a:fillRect/>
          </a:stretch>
        </p:blipFill>
        <p:spPr>
          <a:xfrm>
            <a:off x="5434957" y="211791"/>
            <a:ext cx="6334125" cy="933450"/>
          </a:xfrm>
          <a:prstGeom prst="rect">
            <a:avLst/>
          </a:prstGeom>
        </p:spPr>
      </p:pic>
      <p:pic>
        <p:nvPicPr>
          <p:cNvPr id="7" name="Рисунок 6">
            <a:extLst>
              <a:ext uri="{FF2B5EF4-FFF2-40B4-BE49-F238E27FC236}">
                <a16:creationId xmlns:a16="http://schemas.microsoft.com/office/drawing/2014/main" id="{908E21FF-6F8F-4B5A-A165-2026F16D4A9A}"/>
              </a:ext>
            </a:extLst>
          </p:cNvPr>
          <p:cNvPicPr>
            <a:picLocks noChangeAspect="1"/>
          </p:cNvPicPr>
          <p:nvPr/>
        </p:nvPicPr>
        <p:blipFill>
          <a:blip r:embed="rId4"/>
          <a:stretch>
            <a:fillRect/>
          </a:stretch>
        </p:blipFill>
        <p:spPr>
          <a:xfrm>
            <a:off x="1319212" y="1287123"/>
            <a:ext cx="9096375" cy="5114925"/>
          </a:xfrm>
          <a:prstGeom prst="rect">
            <a:avLst/>
          </a:prstGeom>
        </p:spPr>
      </p:pic>
    </p:spTree>
    <p:extLst>
      <p:ext uri="{BB962C8B-B14F-4D97-AF65-F5344CB8AC3E}">
        <p14:creationId xmlns:p14="http://schemas.microsoft.com/office/powerpoint/2010/main" val="105997397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5577</Words>
  <Application>Microsoft Office PowerPoint</Application>
  <PresentationFormat>Широкоэкранный</PresentationFormat>
  <Paragraphs>627</Paragraphs>
  <Slides>110</Slides>
  <Notes>86</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110</vt:i4>
      </vt:variant>
    </vt:vector>
  </HeadingPairs>
  <TitlesOfParts>
    <vt:vector size="117" baseType="lpstr">
      <vt:lpstr>Arial</vt:lpstr>
      <vt:lpstr>Arial Unicode MS</vt:lpstr>
      <vt:lpstr>Calibri</vt:lpstr>
      <vt:lpstr>Calibri Light</vt:lpstr>
      <vt:lpstr>Noto Sans</vt:lpstr>
      <vt:lpstr>Тема Office</vt:lpstr>
      <vt:lpstr>Слайд</vt:lpstr>
      <vt:lpstr>Цель – ознакомить аудиторию с основными этиологическими и эпидемиологическими характеристика вируса НКВИ и их проявлениями в человеческой популяции на современном этапе</vt:lpstr>
      <vt:lpstr>О лекторе</vt:lpstr>
      <vt:lpstr>Презентация PowerPoint</vt:lpstr>
      <vt:lpstr>Презентация PowerPoint</vt:lpstr>
      <vt:lpstr>Презентация PowerPoint</vt:lpstr>
      <vt:lpstr>Этиология: дефиниции</vt:lpstr>
      <vt:lpstr>Этиология: дефиниции</vt:lpstr>
      <vt:lpstr>Презентация PowerPoint</vt:lpstr>
      <vt:lpstr>Презентация PowerPoint</vt:lpstr>
      <vt:lpstr>Этиология. SARS-Сov-2</vt:lpstr>
      <vt:lpstr>Этиология: таксономия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Эпидемиология</vt:lpstr>
      <vt:lpstr>Покровский Вадим Валентинович</vt:lpstr>
      <vt:lpstr>Эпидемиология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dc:creator>
  <cp:lastModifiedBy>Алексей</cp:lastModifiedBy>
  <cp:revision>115</cp:revision>
  <dcterms:created xsi:type="dcterms:W3CDTF">2020-03-30T09:09:51Z</dcterms:created>
  <dcterms:modified xsi:type="dcterms:W3CDTF">2020-04-10T08:24:18Z</dcterms:modified>
</cp:coreProperties>
</file>