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0"/>
  </p:notesMasterIdLst>
  <p:sldIdLst>
    <p:sldId id="256" r:id="rId2"/>
    <p:sldId id="481" r:id="rId3"/>
    <p:sldId id="428" r:id="rId4"/>
    <p:sldId id="427" r:id="rId5"/>
    <p:sldId id="519" r:id="rId6"/>
    <p:sldId id="308" r:id="rId7"/>
    <p:sldId id="306" r:id="rId8"/>
    <p:sldId id="436" r:id="rId9"/>
    <p:sldId id="314" r:id="rId10"/>
    <p:sldId id="310" r:id="rId11"/>
    <p:sldId id="311" r:id="rId12"/>
    <p:sldId id="309" r:id="rId13"/>
    <p:sldId id="499" r:id="rId14"/>
    <p:sldId id="500" r:id="rId15"/>
    <p:sldId id="501" r:id="rId16"/>
    <p:sldId id="320" r:id="rId17"/>
    <p:sldId id="437" r:id="rId18"/>
    <p:sldId id="438" r:id="rId19"/>
    <p:sldId id="440" r:id="rId20"/>
    <p:sldId id="448" r:id="rId21"/>
    <p:sldId id="441" r:id="rId22"/>
    <p:sldId id="442" r:id="rId23"/>
    <p:sldId id="445" r:id="rId24"/>
    <p:sldId id="443" r:id="rId25"/>
    <p:sldId id="446" r:id="rId26"/>
    <p:sldId id="447" r:id="rId27"/>
    <p:sldId id="449" r:id="rId28"/>
    <p:sldId id="450" r:id="rId29"/>
    <p:sldId id="452" r:id="rId30"/>
    <p:sldId id="451" r:id="rId31"/>
    <p:sldId id="453" r:id="rId32"/>
    <p:sldId id="455" r:id="rId33"/>
    <p:sldId id="456" r:id="rId34"/>
    <p:sldId id="313" r:id="rId35"/>
    <p:sldId id="316" r:id="rId36"/>
    <p:sldId id="426" r:id="rId37"/>
    <p:sldId id="502" r:id="rId38"/>
    <p:sldId id="317" r:id="rId39"/>
    <p:sldId id="319" r:id="rId40"/>
    <p:sldId id="318" r:id="rId41"/>
    <p:sldId id="322" r:id="rId42"/>
    <p:sldId id="526" r:id="rId43"/>
    <p:sldId id="545" r:id="rId44"/>
    <p:sldId id="323" r:id="rId45"/>
    <p:sldId id="522" r:id="rId46"/>
    <p:sldId id="523" r:id="rId47"/>
    <p:sldId id="524" r:id="rId48"/>
    <p:sldId id="546" r:id="rId49"/>
    <p:sldId id="462" r:id="rId50"/>
    <p:sldId id="534" r:id="rId51"/>
    <p:sldId id="371" r:id="rId52"/>
    <p:sldId id="372" r:id="rId53"/>
    <p:sldId id="330" r:id="rId54"/>
    <p:sldId id="331" r:id="rId55"/>
    <p:sldId id="332" r:id="rId56"/>
    <p:sldId id="333" r:id="rId57"/>
    <p:sldId id="336" r:id="rId58"/>
    <p:sldId id="337" r:id="rId59"/>
    <p:sldId id="402" r:id="rId60"/>
    <p:sldId id="403" r:id="rId61"/>
    <p:sldId id="355" r:id="rId62"/>
    <p:sldId id="338" r:id="rId63"/>
    <p:sldId id="339" r:id="rId64"/>
    <p:sldId id="340" r:id="rId65"/>
    <p:sldId id="341" r:id="rId66"/>
    <p:sldId id="342" r:id="rId67"/>
    <p:sldId id="343" r:id="rId68"/>
    <p:sldId id="344" r:id="rId69"/>
    <p:sldId id="346" r:id="rId70"/>
    <p:sldId id="347" r:id="rId71"/>
    <p:sldId id="348" r:id="rId72"/>
    <p:sldId id="358" r:id="rId73"/>
    <p:sldId id="357" r:id="rId74"/>
    <p:sldId id="353" r:id="rId75"/>
    <p:sldId id="360" r:id="rId76"/>
    <p:sldId id="350" r:id="rId77"/>
    <p:sldId id="373" r:id="rId78"/>
    <p:sldId id="374" r:id="rId79"/>
    <p:sldId id="375" r:id="rId80"/>
    <p:sldId id="376" r:id="rId81"/>
    <p:sldId id="377" r:id="rId82"/>
    <p:sldId id="544" r:id="rId83"/>
    <p:sldId id="432" r:id="rId84"/>
    <p:sldId id="528" r:id="rId85"/>
    <p:sldId id="530" r:id="rId86"/>
    <p:sldId id="531" r:id="rId87"/>
    <p:sldId id="535" r:id="rId88"/>
    <p:sldId id="536" r:id="rId89"/>
    <p:sldId id="538" r:id="rId90"/>
    <p:sldId id="540" r:id="rId91"/>
    <p:sldId id="541" r:id="rId92"/>
    <p:sldId id="543" r:id="rId93"/>
    <p:sldId id="527" r:id="rId94"/>
    <p:sldId id="378" r:id="rId95"/>
    <p:sldId id="379" r:id="rId96"/>
    <p:sldId id="380" r:id="rId97"/>
    <p:sldId id="381" r:id="rId98"/>
    <p:sldId id="335" r:id="rId99"/>
    <p:sldId id="359" r:id="rId100"/>
    <p:sldId id="384" r:id="rId101"/>
    <p:sldId id="382" r:id="rId102"/>
    <p:sldId id="401" r:id="rId103"/>
    <p:sldId id="383" r:id="rId104"/>
    <p:sldId id="385" r:id="rId105"/>
    <p:sldId id="386" r:id="rId106"/>
    <p:sldId id="387" r:id="rId107"/>
    <p:sldId id="388" r:id="rId108"/>
    <p:sldId id="389" r:id="rId109"/>
    <p:sldId id="390" r:id="rId110"/>
    <p:sldId id="391" r:id="rId111"/>
    <p:sldId id="392" r:id="rId112"/>
    <p:sldId id="393" r:id="rId113"/>
    <p:sldId id="394" r:id="rId114"/>
    <p:sldId id="395" r:id="rId115"/>
    <p:sldId id="396" r:id="rId116"/>
    <p:sldId id="397" r:id="rId117"/>
    <p:sldId id="503" r:id="rId118"/>
    <p:sldId id="404" r:id="rId119"/>
    <p:sldId id="407" r:id="rId120"/>
    <p:sldId id="405" r:id="rId121"/>
    <p:sldId id="429" r:id="rId122"/>
    <p:sldId id="520" r:id="rId123"/>
    <p:sldId id="505" r:id="rId124"/>
    <p:sldId id="504" r:id="rId125"/>
    <p:sldId id="435" r:id="rId126"/>
    <p:sldId id="434" r:id="rId127"/>
    <p:sldId id="518" r:id="rId128"/>
    <p:sldId id="431" r:id="rId129"/>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Раздел по умолчанию" id="{FFD4CB7C-B651-44BE-80FC-A717B9972067}">
          <p14:sldIdLst>
            <p14:sldId id="256"/>
            <p14:sldId id="481"/>
            <p14:sldId id="428"/>
            <p14:sldId id="427"/>
            <p14:sldId id="519"/>
            <p14:sldId id="308"/>
            <p14:sldId id="306"/>
            <p14:sldId id="436"/>
            <p14:sldId id="314"/>
            <p14:sldId id="310"/>
            <p14:sldId id="311"/>
            <p14:sldId id="309"/>
            <p14:sldId id="499"/>
            <p14:sldId id="500"/>
            <p14:sldId id="501"/>
            <p14:sldId id="320"/>
            <p14:sldId id="437"/>
            <p14:sldId id="438"/>
            <p14:sldId id="440"/>
            <p14:sldId id="448"/>
            <p14:sldId id="441"/>
            <p14:sldId id="442"/>
            <p14:sldId id="445"/>
            <p14:sldId id="443"/>
            <p14:sldId id="446"/>
            <p14:sldId id="447"/>
            <p14:sldId id="449"/>
            <p14:sldId id="450"/>
            <p14:sldId id="452"/>
            <p14:sldId id="451"/>
            <p14:sldId id="453"/>
            <p14:sldId id="455"/>
            <p14:sldId id="456"/>
            <p14:sldId id="313"/>
            <p14:sldId id="316"/>
            <p14:sldId id="426"/>
            <p14:sldId id="502"/>
            <p14:sldId id="317"/>
            <p14:sldId id="319"/>
            <p14:sldId id="318"/>
            <p14:sldId id="322"/>
            <p14:sldId id="526"/>
            <p14:sldId id="545"/>
            <p14:sldId id="323"/>
            <p14:sldId id="522"/>
            <p14:sldId id="523"/>
            <p14:sldId id="524"/>
            <p14:sldId id="546"/>
            <p14:sldId id="462"/>
            <p14:sldId id="534"/>
            <p14:sldId id="371"/>
            <p14:sldId id="372"/>
            <p14:sldId id="330"/>
            <p14:sldId id="331"/>
            <p14:sldId id="332"/>
            <p14:sldId id="333"/>
            <p14:sldId id="336"/>
            <p14:sldId id="337"/>
            <p14:sldId id="402"/>
            <p14:sldId id="403"/>
            <p14:sldId id="355"/>
            <p14:sldId id="338"/>
            <p14:sldId id="339"/>
            <p14:sldId id="340"/>
            <p14:sldId id="341"/>
            <p14:sldId id="342"/>
            <p14:sldId id="343"/>
            <p14:sldId id="344"/>
            <p14:sldId id="346"/>
            <p14:sldId id="347"/>
            <p14:sldId id="348"/>
            <p14:sldId id="358"/>
            <p14:sldId id="357"/>
            <p14:sldId id="353"/>
            <p14:sldId id="360"/>
            <p14:sldId id="350"/>
            <p14:sldId id="373"/>
            <p14:sldId id="374"/>
            <p14:sldId id="375"/>
            <p14:sldId id="376"/>
            <p14:sldId id="377"/>
            <p14:sldId id="544"/>
            <p14:sldId id="432"/>
            <p14:sldId id="528"/>
            <p14:sldId id="530"/>
            <p14:sldId id="531"/>
            <p14:sldId id="535"/>
            <p14:sldId id="536"/>
            <p14:sldId id="538"/>
            <p14:sldId id="540"/>
            <p14:sldId id="541"/>
            <p14:sldId id="543"/>
            <p14:sldId id="527"/>
            <p14:sldId id="378"/>
            <p14:sldId id="379"/>
            <p14:sldId id="380"/>
            <p14:sldId id="381"/>
            <p14:sldId id="335"/>
            <p14:sldId id="359"/>
            <p14:sldId id="384"/>
            <p14:sldId id="382"/>
            <p14:sldId id="401"/>
            <p14:sldId id="383"/>
          </p14:sldIdLst>
        </p14:section>
        <p14:section name="Раздел без заголовка" id="{FDB8B45A-0AED-4CE3-B8D6-7B8450ADAD60}">
          <p14:sldIdLst>
            <p14:sldId id="385"/>
            <p14:sldId id="386"/>
            <p14:sldId id="387"/>
            <p14:sldId id="388"/>
            <p14:sldId id="389"/>
            <p14:sldId id="390"/>
            <p14:sldId id="391"/>
            <p14:sldId id="392"/>
            <p14:sldId id="393"/>
            <p14:sldId id="394"/>
            <p14:sldId id="395"/>
            <p14:sldId id="396"/>
            <p14:sldId id="397"/>
            <p14:sldId id="503"/>
            <p14:sldId id="404"/>
            <p14:sldId id="407"/>
            <p14:sldId id="405"/>
            <p14:sldId id="429"/>
            <p14:sldId id="520"/>
            <p14:sldId id="505"/>
            <p14:sldId id="504"/>
            <p14:sldId id="435"/>
            <p14:sldId id="434"/>
            <p14:sldId id="518"/>
            <p14:sldId id="431"/>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912AE"/>
    <a:srgbClr val="F53D4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Средний стиль 2 — акцент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Средний стиль 2 — акцент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Средний стиль 2 — акцент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69648" autoAdjust="0"/>
  </p:normalViewPr>
  <p:slideViewPr>
    <p:cSldViewPr>
      <p:cViewPr>
        <p:scale>
          <a:sx n="80" d="100"/>
          <a:sy n="80" d="100"/>
        </p:scale>
        <p:origin x="1302" y="33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tableStyles" Target="tableStyle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notesMaster" Target="notesMasters/notesMaster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viewProps" Target="view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875ADE-C24C-412F-A233-257E884BFF65}" type="datetimeFigureOut">
              <a:rPr lang="ru-RU" smtClean="0"/>
              <a:t>03.04.2020</a:t>
            </a:fld>
            <a:endParaRPr lang="ru-RU"/>
          </a:p>
        </p:txBody>
      </p:sp>
      <p:sp>
        <p:nvSpPr>
          <p:cNvPr id="4" name="Образ слайда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43CEACD-9AA2-4176-A663-A769C27DDF57}" type="slidenum">
              <a:rPr lang="ru-RU" smtClean="0"/>
              <a:t>‹#›</a:t>
            </a:fld>
            <a:endParaRPr lang="ru-RU"/>
          </a:p>
        </p:txBody>
      </p:sp>
    </p:spTree>
    <p:extLst>
      <p:ext uri="{BB962C8B-B14F-4D97-AF65-F5344CB8AC3E}">
        <p14:creationId xmlns:p14="http://schemas.microsoft.com/office/powerpoint/2010/main" val="8436851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43CEACD-9AA2-4176-A663-A769C27DDF57}" type="slidenum">
              <a:rPr lang="ru-RU" smtClean="0"/>
              <a:t>12</a:t>
            </a:fld>
            <a:endParaRPr lang="ru-RU"/>
          </a:p>
        </p:txBody>
      </p:sp>
    </p:spTree>
    <p:extLst>
      <p:ext uri="{BB962C8B-B14F-4D97-AF65-F5344CB8AC3E}">
        <p14:creationId xmlns:p14="http://schemas.microsoft.com/office/powerpoint/2010/main" val="6981369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43CEACD-9AA2-4176-A663-A769C27DDF57}" type="slidenum">
              <a:rPr lang="ru-RU" smtClean="0"/>
              <a:t>122</a:t>
            </a:fld>
            <a:endParaRPr lang="ru-RU"/>
          </a:p>
        </p:txBody>
      </p:sp>
    </p:spTree>
    <p:extLst>
      <p:ext uri="{BB962C8B-B14F-4D97-AF65-F5344CB8AC3E}">
        <p14:creationId xmlns:p14="http://schemas.microsoft.com/office/powerpoint/2010/main" val="246744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43CEACD-9AA2-4176-A663-A769C27DDF57}" type="slidenum">
              <a:rPr lang="ru-RU" smtClean="0"/>
              <a:t>125</a:t>
            </a:fld>
            <a:endParaRPr lang="ru-RU"/>
          </a:p>
        </p:txBody>
      </p:sp>
    </p:spTree>
    <p:extLst>
      <p:ext uri="{BB962C8B-B14F-4D97-AF65-F5344CB8AC3E}">
        <p14:creationId xmlns:p14="http://schemas.microsoft.com/office/powerpoint/2010/main" val="1752079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43CEACD-9AA2-4176-A663-A769C27DDF57}" type="slidenum">
              <a:rPr lang="ru-RU" smtClean="0"/>
              <a:t>126</a:t>
            </a:fld>
            <a:endParaRPr lang="ru-RU"/>
          </a:p>
        </p:txBody>
      </p:sp>
    </p:spTree>
    <p:extLst>
      <p:ext uri="{BB962C8B-B14F-4D97-AF65-F5344CB8AC3E}">
        <p14:creationId xmlns:p14="http://schemas.microsoft.com/office/powerpoint/2010/main" val="28785427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43CEACD-9AA2-4176-A663-A769C27DDF57}" type="slidenum">
              <a:rPr lang="ru-RU" smtClean="0"/>
              <a:t>127</a:t>
            </a:fld>
            <a:endParaRPr lang="ru-RU"/>
          </a:p>
        </p:txBody>
      </p:sp>
    </p:spTree>
    <p:extLst>
      <p:ext uri="{BB962C8B-B14F-4D97-AF65-F5344CB8AC3E}">
        <p14:creationId xmlns:p14="http://schemas.microsoft.com/office/powerpoint/2010/main" val="31078837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43CEACD-9AA2-4176-A663-A769C27DDF57}" type="slidenum">
              <a:rPr lang="ru-RU" smtClean="0"/>
              <a:t>48</a:t>
            </a:fld>
            <a:endParaRPr lang="ru-RU"/>
          </a:p>
        </p:txBody>
      </p:sp>
    </p:spTree>
    <p:extLst>
      <p:ext uri="{BB962C8B-B14F-4D97-AF65-F5344CB8AC3E}">
        <p14:creationId xmlns:p14="http://schemas.microsoft.com/office/powerpoint/2010/main" val="26457833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43CEACD-9AA2-4176-A663-A769C27DDF57}" type="slidenum">
              <a:rPr lang="ru-RU" smtClean="0"/>
              <a:t>59</a:t>
            </a:fld>
            <a:endParaRPr lang="ru-RU"/>
          </a:p>
        </p:txBody>
      </p:sp>
    </p:spTree>
    <p:extLst>
      <p:ext uri="{BB962C8B-B14F-4D97-AF65-F5344CB8AC3E}">
        <p14:creationId xmlns:p14="http://schemas.microsoft.com/office/powerpoint/2010/main" val="29461600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43CEACD-9AA2-4176-A663-A769C27DDF57}" type="slidenum">
              <a:rPr lang="ru-RU" smtClean="0"/>
              <a:t>60</a:t>
            </a:fld>
            <a:endParaRPr lang="ru-RU"/>
          </a:p>
        </p:txBody>
      </p:sp>
    </p:spTree>
    <p:extLst>
      <p:ext uri="{BB962C8B-B14F-4D97-AF65-F5344CB8AC3E}">
        <p14:creationId xmlns:p14="http://schemas.microsoft.com/office/powerpoint/2010/main" val="29389070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43CEACD-9AA2-4176-A663-A769C27DDF57}" type="slidenum">
              <a:rPr lang="ru-RU" smtClean="0"/>
              <a:t>102</a:t>
            </a:fld>
            <a:endParaRPr lang="ru-RU"/>
          </a:p>
        </p:txBody>
      </p:sp>
    </p:spTree>
    <p:extLst>
      <p:ext uri="{BB962C8B-B14F-4D97-AF65-F5344CB8AC3E}">
        <p14:creationId xmlns:p14="http://schemas.microsoft.com/office/powerpoint/2010/main" val="40316157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43CEACD-9AA2-4176-A663-A769C27DDF57}" type="slidenum">
              <a:rPr lang="ru-RU" smtClean="0"/>
              <a:t>115</a:t>
            </a:fld>
            <a:endParaRPr lang="ru-RU"/>
          </a:p>
        </p:txBody>
      </p:sp>
    </p:spTree>
    <p:extLst>
      <p:ext uri="{BB962C8B-B14F-4D97-AF65-F5344CB8AC3E}">
        <p14:creationId xmlns:p14="http://schemas.microsoft.com/office/powerpoint/2010/main" val="37561954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43CEACD-9AA2-4176-A663-A769C27DDF57}" type="slidenum">
              <a:rPr lang="ru-RU" smtClean="0"/>
              <a:t>116</a:t>
            </a:fld>
            <a:endParaRPr lang="ru-RU"/>
          </a:p>
        </p:txBody>
      </p:sp>
    </p:spTree>
    <p:extLst>
      <p:ext uri="{BB962C8B-B14F-4D97-AF65-F5344CB8AC3E}">
        <p14:creationId xmlns:p14="http://schemas.microsoft.com/office/powerpoint/2010/main" val="35104885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43CEACD-9AA2-4176-A663-A769C27DDF57}" type="slidenum">
              <a:rPr lang="ru-RU" smtClean="0"/>
              <a:t>120</a:t>
            </a:fld>
            <a:endParaRPr lang="ru-RU"/>
          </a:p>
        </p:txBody>
      </p:sp>
    </p:spTree>
    <p:extLst>
      <p:ext uri="{BB962C8B-B14F-4D97-AF65-F5344CB8AC3E}">
        <p14:creationId xmlns:p14="http://schemas.microsoft.com/office/powerpoint/2010/main" val="629523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43CEACD-9AA2-4176-A663-A769C27DDF57}" type="slidenum">
              <a:rPr lang="ru-RU" smtClean="0"/>
              <a:t>121</a:t>
            </a:fld>
            <a:endParaRPr lang="ru-RU"/>
          </a:p>
        </p:txBody>
      </p:sp>
    </p:spTree>
    <p:extLst>
      <p:ext uri="{BB962C8B-B14F-4D97-AF65-F5344CB8AC3E}">
        <p14:creationId xmlns:p14="http://schemas.microsoft.com/office/powerpoint/2010/main" val="1777472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03.04.2020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03.04.2020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03.04.2020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03.04.2020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5B106E36-FD25-4E2D-B0AA-010F637433A0}" type="datetimeFigureOut">
              <a:rPr lang="ru-RU" smtClean="0"/>
              <a:pPr/>
              <a:t>03.04.2020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5B106E36-FD25-4E2D-B0AA-010F637433A0}" type="datetimeFigureOut">
              <a:rPr lang="ru-RU" smtClean="0"/>
              <a:pPr/>
              <a:t>03.04.2020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5B106E36-FD25-4E2D-B0AA-010F637433A0}" type="datetimeFigureOut">
              <a:rPr lang="ru-RU" smtClean="0"/>
              <a:pPr/>
              <a:t>03.04.2020</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5B106E36-FD25-4E2D-B0AA-010F637433A0}" type="datetimeFigureOut">
              <a:rPr lang="ru-RU" smtClean="0"/>
              <a:pPr/>
              <a:t>03.04.2020</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B106E36-FD25-4E2D-B0AA-010F637433A0}" type="datetimeFigureOut">
              <a:rPr lang="ru-RU" smtClean="0"/>
              <a:pPr/>
              <a:t>03.04.2020</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03.04.2020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03.04.2020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106E36-FD25-4E2D-B0AA-010F637433A0}" type="datetimeFigureOut">
              <a:rPr lang="ru-RU" smtClean="0"/>
              <a:pPr/>
              <a:t>03.04.2020</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5C68B6-61C2-468F-89AB-4B9F7531AA68}"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85.emf"/><Relationship Id="rId2" Type="http://schemas.openxmlformats.org/officeDocument/2006/relationships/image" Target="../media/image84.emf"/><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86.emf"/><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87.emf"/><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88.emf"/><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2" Type="http://schemas.openxmlformats.org/officeDocument/2006/relationships/image" Target="../media/image89.emf"/><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90.emf"/><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91.emf"/><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93.emf"/><Relationship Id="rId2" Type="http://schemas.openxmlformats.org/officeDocument/2006/relationships/image" Target="../media/image92.emf"/><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92.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94.emf"/><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96.emf"/><Relationship Id="rId2" Type="http://schemas.openxmlformats.org/officeDocument/2006/relationships/image" Target="../media/image95.emf"/><Relationship Id="rId1" Type="http://schemas.openxmlformats.org/officeDocument/2006/relationships/slideLayout" Target="../slideLayouts/slideLayout2.xml"/><Relationship Id="rId5" Type="http://schemas.openxmlformats.org/officeDocument/2006/relationships/image" Target="../media/image93.emf"/><Relationship Id="rId4" Type="http://schemas.openxmlformats.org/officeDocument/2006/relationships/image" Target="../media/image97.emf"/></Relationships>
</file>

<file path=ppt/slides/_rels/slide112.xml.rels><?xml version="1.0" encoding="UTF-8" standalone="yes"?>
<Relationships xmlns="http://schemas.openxmlformats.org/package/2006/relationships"><Relationship Id="rId2" Type="http://schemas.openxmlformats.org/officeDocument/2006/relationships/image" Target="../media/image98.emf"/><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100.emf"/><Relationship Id="rId2" Type="http://schemas.openxmlformats.org/officeDocument/2006/relationships/image" Target="../media/image99.emf"/><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102.emf"/><Relationship Id="rId2" Type="http://schemas.openxmlformats.org/officeDocument/2006/relationships/image" Target="../media/image101.emf"/><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03.em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06.emf"/><Relationship Id="rId5" Type="http://schemas.openxmlformats.org/officeDocument/2006/relationships/image" Target="../media/image105.emf"/><Relationship Id="rId4" Type="http://schemas.openxmlformats.org/officeDocument/2006/relationships/image" Target="../media/image104.emf"/></Relationships>
</file>

<file path=ppt/slides/_rels/slide116.xml.rels><?xml version="1.0" encoding="UTF-8" standalone="yes"?>
<Relationships xmlns="http://schemas.openxmlformats.org/package/2006/relationships"><Relationship Id="rId3" Type="http://schemas.openxmlformats.org/officeDocument/2006/relationships/image" Target="../media/image107.em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08.emf"/></Relationships>
</file>

<file path=ppt/slides/_rels/slide117.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112.emf"/><Relationship Id="rId2" Type="http://schemas.openxmlformats.org/officeDocument/2006/relationships/image" Target="../media/image111.emf"/><Relationship Id="rId1" Type="http://schemas.openxmlformats.org/officeDocument/2006/relationships/slideLayout" Target="../slideLayouts/slideLayout2.xml"/><Relationship Id="rId4" Type="http://schemas.openxmlformats.org/officeDocument/2006/relationships/image" Target="../media/image113.emf"/></Relationships>
</file>

<file path=ppt/slides/_rels/slide119.xml.rels><?xml version="1.0" encoding="UTF-8" standalone="yes"?>
<Relationships xmlns="http://schemas.openxmlformats.org/package/2006/relationships"><Relationship Id="rId3" Type="http://schemas.openxmlformats.org/officeDocument/2006/relationships/image" Target="../media/image115.emf"/><Relationship Id="rId2" Type="http://schemas.openxmlformats.org/officeDocument/2006/relationships/image" Target="../media/image114.emf"/><Relationship Id="rId1" Type="http://schemas.openxmlformats.org/officeDocument/2006/relationships/slideLayout" Target="../slideLayouts/slideLayout2.xml"/><Relationship Id="rId4" Type="http://schemas.openxmlformats.org/officeDocument/2006/relationships/image" Target="../media/image116.emf"/></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ru.wikipedia.org/wiki/%D0%9A%D0%B0%D1%88%D0%B5%D0%BB%D1%8C" TargetMode="External"/><Relationship Id="rId2" Type="http://schemas.openxmlformats.org/officeDocument/2006/relationships/hyperlink" Target="http://ru.wikipedia.org/wiki/%D0%98%D0%BD%D1%84%D0%B5%D0%BA%D1%86%D0%B8%D1%8F" TargetMode="External"/><Relationship Id="rId1" Type="http://schemas.openxmlformats.org/officeDocument/2006/relationships/slideLayout" Target="../slideLayouts/slideLayout7.xml"/><Relationship Id="rId5" Type="http://schemas.openxmlformats.org/officeDocument/2006/relationships/hyperlink" Target="http://ru.wikipedia.org/wiki/%D0%A7%D0%B5%D0%BB%D0%BE%D0%B2%D0%B5%D0%BA" TargetMode="External"/><Relationship Id="rId4" Type="http://schemas.openxmlformats.org/officeDocument/2006/relationships/hyperlink" Target="http://ru.wikipedia.org/wiki/%D0%A7%D0%B8%D1%85%D0%B0%D0%BD%D0%B8%D0%B5"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ru.wikipedia.org/wiki/%D0%93%D0%BB%D0%B0%D0%B7" TargetMode="External"/><Relationship Id="rId2" Type="http://schemas.openxmlformats.org/officeDocument/2006/relationships/hyperlink" Target="http://ru.wikipedia.org/wiki/%D0%9A%D0%BE%D0%B6%D0%B0" TargetMode="External"/><Relationship Id="rId1" Type="http://schemas.openxmlformats.org/officeDocument/2006/relationships/slideLayout" Target="../slideLayouts/slideLayout7.xml"/><Relationship Id="rId5" Type="http://schemas.openxmlformats.org/officeDocument/2006/relationships/hyperlink" Target="http://ru.wikipedia.org/wiki/%D0%9F%D0%BE%D0%BB%D0%BE%D0%B2%D1%8B%D0%B5_%D0%BE%D1%80%D0%B3%D0%B0%D0%BD%D1%8B" TargetMode="External"/><Relationship Id="rId4" Type="http://schemas.openxmlformats.org/officeDocument/2006/relationships/hyperlink" Target="http://ru.wikipedia.org/wiki/%D0%A0%D0%BE%D1%82"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ru.wikipedia.org/wiki/%D0%A4%D0%B5%D0%BA%D0%B0%D0%BB%D0%B8%D0%B8" TargetMode="External"/><Relationship Id="rId2" Type="http://schemas.openxmlformats.org/officeDocument/2006/relationships/hyperlink" Target="http://ru.wikipedia.org/wiki/%D0%9A%D0%B8%D1%88%D0%B5%D1%87%D0%BD%D0%B8%D0%BA" TargetMode="External"/><Relationship Id="rId1" Type="http://schemas.openxmlformats.org/officeDocument/2006/relationships/slideLayout" Target="../slideLayouts/slideLayout7.xml"/><Relationship Id="rId5" Type="http://schemas.openxmlformats.org/officeDocument/2006/relationships/hyperlink" Target="http://ru.wikipedia.org/wiki/%D0%A0%D0%B2%D0%BE%D1%82%D0%B0" TargetMode="External"/><Relationship Id="rId4" Type="http://schemas.openxmlformats.org/officeDocument/2006/relationships/hyperlink" Target="http://ru.wikipedia.org/wiki/%D0%9C%D0%BE%D1%87%D0%B0" TargetMode="External"/></Relationships>
</file>

<file path=ppt/slides/_rels/slide16.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62.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68.png"/></Relationships>
</file>

<file path=ppt/slides/_rels/slide9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image" Target="../media/image66.png"/><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9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emf"/><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94.xml.rels><?xml version="1.0" encoding="UTF-8" standalone="yes"?>
<Relationships xmlns="http://schemas.openxmlformats.org/package/2006/relationships"><Relationship Id="rId2" Type="http://schemas.openxmlformats.org/officeDocument/2006/relationships/image" Target="../media/image79.emf"/><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80.emf"/><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81.emf"/><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82.emf"/><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83.emf"/><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qwerty\Desktop\200px-Biohazard_symbol.svg.png"/>
          <p:cNvPicPr>
            <a:picLocks noChangeAspect="1" noChangeArrowheads="1"/>
          </p:cNvPicPr>
          <p:nvPr/>
        </p:nvPicPr>
        <p:blipFill>
          <a:blip r:embed="rId2" cstate="print"/>
          <a:srcRect/>
          <a:stretch>
            <a:fillRect/>
          </a:stretch>
        </p:blipFill>
        <p:spPr bwMode="auto">
          <a:xfrm>
            <a:off x="1214414" y="642918"/>
            <a:ext cx="6786578" cy="5857916"/>
          </a:xfrm>
          <a:prstGeom prst="rect">
            <a:avLst/>
          </a:prstGeom>
          <a:noFill/>
        </p:spPr>
      </p:pic>
      <p:sp>
        <p:nvSpPr>
          <p:cNvPr id="2" name="Заголовок 1"/>
          <p:cNvSpPr>
            <a:spLocks noGrp="1"/>
          </p:cNvSpPr>
          <p:nvPr>
            <p:ph type="ctrTitle"/>
          </p:nvPr>
        </p:nvSpPr>
        <p:spPr>
          <a:xfrm>
            <a:off x="0" y="0"/>
            <a:ext cx="9144000" cy="6741368"/>
          </a:xfrm>
          <a:solidFill>
            <a:srgbClr val="FFFF00">
              <a:alpha val="58000"/>
            </a:srgbClr>
          </a:solidFill>
          <a:ln>
            <a:solidFill>
              <a:schemeClr val="accent1"/>
            </a:solidFill>
          </a:ln>
        </p:spPr>
        <p:style>
          <a:lnRef idx="1">
            <a:schemeClr val="accent6"/>
          </a:lnRef>
          <a:fillRef idx="3">
            <a:schemeClr val="accent6"/>
          </a:fillRef>
          <a:effectRef idx="2">
            <a:schemeClr val="accent6"/>
          </a:effectRef>
          <a:fontRef idx="minor">
            <a:schemeClr val="lt1"/>
          </a:fontRef>
        </p:style>
        <p:txBody>
          <a:bodyPr>
            <a:normAutofit/>
          </a:bodyPr>
          <a:lstStyle/>
          <a:p>
            <a:r>
              <a:rPr lang="ru-RU" sz="3600" b="1" dirty="0">
                <a:solidFill>
                  <a:srgbClr val="1912AE"/>
                </a:solidFill>
              </a:rPr>
              <a:t>Тактика среднего медицинского персонала при оказании медицинской помощи в условиях </a:t>
            </a:r>
            <a:r>
              <a:rPr lang="ru-RU" sz="3600" b="1" dirty="0" smtClean="0">
                <a:solidFill>
                  <a:srgbClr val="1912AE"/>
                </a:solidFill>
              </a:rPr>
              <a:t>с</a:t>
            </a:r>
            <a:r>
              <a:rPr lang="ru-RU" sz="3600" b="1" dirty="0" smtClean="0">
                <a:solidFill>
                  <a:srgbClr val="1912AE"/>
                </a:solidFill>
              </a:rPr>
              <a:t>корой медицинский помощи</a:t>
            </a:r>
            <a:r>
              <a:rPr lang="ru-RU" sz="3600" b="1" dirty="0">
                <a:solidFill>
                  <a:srgbClr val="1912AE"/>
                </a:solidFill>
              </a:rPr>
              <a:t/>
            </a:r>
            <a:br>
              <a:rPr lang="ru-RU" sz="3600" b="1" dirty="0">
                <a:solidFill>
                  <a:srgbClr val="1912AE"/>
                </a:solidFill>
              </a:rPr>
            </a:br>
            <a:r>
              <a:rPr lang="ru-RU" sz="3600" b="1" dirty="0" smtClean="0">
                <a:solidFill>
                  <a:srgbClr val="1912AE"/>
                </a:solidFill>
              </a:rPr>
              <a:t>с </a:t>
            </a:r>
            <a:r>
              <a:rPr lang="ru-RU" sz="3600" b="1" dirty="0">
                <a:solidFill>
                  <a:srgbClr val="1912AE"/>
                </a:solidFill>
              </a:rPr>
              <a:t>клиническими признаками </a:t>
            </a:r>
            <a:r>
              <a:rPr lang="ru-RU" sz="3600" b="1" dirty="0" err="1">
                <a:solidFill>
                  <a:srgbClr val="1912AE"/>
                </a:solidFill>
              </a:rPr>
              <a:t>коронавирусной</a:t>
            </a:r>
            <a:r>
              <a:rPr lang="ru-RU" sz="3600" b="1" dirty="0">
                <a:solidFill>
                  <a:srgbClr val="1912AE"/>
                </a:solidFill>
              </a:rPr>
              <a:t> </a:t>
            </a:r>
            <a:r>
              <a:rPr lang="ru-RU" sz="3600" b="1" dirty="0" smtClean="0">
                <a:solidFill>
                  <a:srgbClr val="1912AE"/>
                </a:solidFill>
              </a:rPr>
              <a:t>инфекцией</a:t>
            </a:r>
            <a:r>
              <a:rPr lang="ru-RU" sz="3600" b="1" dirty="0" smtClean="0">
                <a:ln w="24500" cmpd="dbl">
                  <a:solidFill>
                    <a:sysClr val="windowText" lastClr="000000"/>
                  </a:solidFill>
                  <a:prstDash val="solid"/>
                  <a:miter lim="800000"/>
                </a:ln>
                <a:solidFill>
                  <a:srgbClr val="1912AE"/>
                </a:solidFill>
                <a:effectLst>
                  <a:outerShdw blurRad="50800" dist="38100" dir="18900000" algn="bl" rotWithShape="0">
                    <a:prstClr val="black">
                      <a:alpha val="40000"/>
                    </a:prstClr>
                  </a:outerShdw>
                </a:effectLst>
              </a:rPr>
              <a:t/>
            </a:r>
            <a:br>
              <a:rPr lang="ru-RU" sz="3600" b="1" dirty="0" smtClean="0">
                <a:ln w="24500" cmpd="dbl">
                  <a:solidFill>
                    <a:sysClr val="windowText" lastClr="000000"/>
                  </a:solidFill>
                  <a:prstDash val="solid"/>
                  <a:miter lim="800000"/>
                </a:ln>
                <a:solidFill>
                  <a:srgbClr val="1912AE"/>
                </a:solidFill>
                <a:effectLst>
                  <a:outerShdw blurRad="50800" dist="38100" dir="18900000" algn="bl" rotWithShape="0">
                    <a:prstClr val="black">
                      <a:alpha val="40000"/>
                    </a:prstClr>
                  </a:outerShdw>
                </a:effectLst>
              </a:rPr>
            </a:br>
            <a:r>
              <a:rPr lang="ru-RU" sz="3200" b="1" dirty="0" smtClean="0">
                <a:ln w="24500" cmpd="dbl">
                  <a:solidFill>
                    <a:sysClr val="windowText" lastClr="000000"/>
                  </a:solidFill>
                  <a:prstDash val="solid"/>
                  <a:miter lim="800000"/>
                </a:ln>
                <a:solidFill>
                  <a:srgbClr val="00B0F0"/>
                </a:solidFill>
                <a:effectLst>
                  <a:outerShdw blurRad="50800" dist="38100" dir="18900000" algn="bl" rotWithShape="0">
                    <a:prstClr val="black">
                      <a:alpha val="40000"/>
                    </a:prstClr>
                  </a:outerShdw>
                </a:effectLst>
              </a:rPr>
              <a:t/>
            </a:r>
            <a:br>
              <a:rPr lang="ru-RU" sz="3200" b="1" dirty="0" smtClean="0">
                <a:ln w="24500" cmpd="dbl">
                  <a:solidFill>
                    <a:sysClr val="windowText" lastClr="000000"/>
                  </a:solidFill>
                  <a:prstDash val="solid"/>
                  <a:miter lim="800000"/>
                </a:ln>
                <a:solidFill>
                  <a:srgbClr val="00B0F0"/>
                </a:solidFill>
                <a:effectLst>
                  <a:outerShdw blurRad="50800" dist="38100" dir="18900000" algn="bl" rotWithShape="0">
                    <a:prstClr val="black">
                      <a:alpha val="40000"/>
                    </a:prstClr>
                  </a:outerShdw>
                </a:effectLst>
              </a:rPr>
            </a:br>
            <a:r>
              <a:rPr lang="ru-RU" sz="3200" b="1" dirty="0" smtClean="0">
                <a:ln w="24500" cmpd="dbl">
                  <a:solidFill>
                    <a:sysClr val="windowText" lastClr="000000"/>
                  </a:solidFill>
                  <a:prstDash val="solid"/>
                  <a:miter lim="800000"/>
                </a:ln>
                <a:solidFill>
                  <a:srgbClr val="00B0F0"/>
                </a:solidFill>
                <a:effectLst>
                  <a:outerShdw blurRad="50800" dist="38100" dir="18900000" algn="bl" rotWithShape="0">
                    <a:prstClr val="black">
                      <a:alpha val="40000"/>
                    </a:prstClr>
                  </a:outerShdw>
                </a:effectLst>
              </a:rPr>
              <a:t/>
            </a:r>
            <a:br>
              <a:rPr lang="ru-RU" sz="3200" b="1" dirty="0" smtClean="0">
                <a:ln w="24500" cmpd="dbl">
                  <a:solidFill>
                    <a:sysClr val="windowText" lastClr="000000"/>
                  </a:solidFill>
                  <a:prstDash val="solid"/>
                  <a:miter lim="800000"/>
                </a:ln>
                <a:solidFill>
                  <a:srgbClr val="00B0F0"/>
                </a:solidFill>
                <a:effectLst>
                  <a:outerShdw blurRad="50800" dist="38100" dir="18900000" algn="bl" rotWithShape="0">
                    <a:prstClr val="black">
                      <a:alpha val="40000"/>
                    </a:prstClr>
                  </a:outerShdw>
                </a:effectLst>
              </a:rPr>
            </a:br>
            <a:r>
              <a:rPr lang="ru-RU" sz="2000" b="1" i="1" dirty="0" smtClean="0">
                <a:solidFill>
                  <a:schemeClr val="tx2">
                    <a:lumMod val="75000"/>
                  </a:schemeClr>
                </a:solidFill>
                <a:latin typeface="Arial" charset="0"/>
              </a:rPr>
              <a:t>Володин Анатолий Владимирович</a:t>
            </a:r>
            <a:br>
              <a:rPr lang="ru-RU" sz="2000" b="1" i="1" dirty="0" smtClean="0">
                <a:solidFill>
                  <a:schemeClr val="tx2">
                    <a:lumMod val="75000"/>
                  </a:schemeClr>
                </a:solidFill>
                <a:latin typeface="Arial" charset="0"/>
              </a:rPr>
            </a:br>
            <a:r>
              <a:rPr lang="ru-RU" sz="1800" b="1" i="1" dirty="0" smtClean="0">
                <a:solidFill>
                  <a:schemeClr val="tx2">
                    <a:lumMod val="75000"/>
                  </a:schemeClr>
                </a:solidFill>
                <a:latin typeface="Arial" charset="0"/>
              </a:rPr>
              <a:t>кандидат медицинских наук, доцент кафедры сестринского дела </a:t>
            </a:r>
            <a:r>
              <a:rPr lang="ru-RU" sz="1800" b="1" i="1" dirty="0">
                <a:solidFill>
                  <a:schemeClr val="tx2">
                    <a:lumMod val="75000"/>
                  </a:schemeClr>
                </a:solidFill>
              </a:rPr>
              <a:t>ФГБОУ ВО </a:t>
            </a:r>
            <a:r>
              <a:rPr lang="ru-RU" sz="1800" b="1" i="1" dirty="0" err="1">
                <a:solidFill>
                  <a:schemeClr val="tx2">
                    <a:lumMod val="75000"/>
                  </a:schemeClr>
                </a:solidFill>
              </a:rPr>
              <a:t>ОрГМУ</a:t>
            </a:r>
            <a:r>
              <a:rPr lang="ru-RU" sz="1800" b="1" i="1" dirty="0">
                <a:solidFill>
                  <a:schemeClr val="tx2">
                    <a:lumMod val="75000"/>
                  </a:schemeClr>
                </a:solidFill>
              </a:rPr>
              <a:t> Минздрава </a:t>
            </a:r>
            <a:r>
              <a:rPr lang="ru-RU" sz="1800" b="1" i="1" dirty="0" smtClean="0">
                <a:solidFill>
                  <a:schemeClr val="tx2">
                    <a:lumMod val="75000"/>
                  </a:schemeClr>
                </a:solidFill>
              </a:rPr>
              <a:t>России</a:t>
            </a:r>
            <a:r>
              <a:rPr lang="ru-RU" sz="1800" b="1" i="1" dirty="0" smtClean="0">
                <a:solidFill>
                  <a:schemeClr val="tx2">
                    <a:lumMod val="75000"/>
                  </a:schemeClr>
                </a:solidFill>
                <a:latin typeface="Arial" charset="0"/>
              </a:rPr>
              <a:t>,</a:t>
            </a:r>
            <a:r>
              <a:rPr lang="ru-RU" sz="1800" b="1" i="1" dirty="0" smtClean="0">
                <a:solidFill>
                  <a:schemeClr val="tx2">
                    <a:lumMod val="75000"/>
                  </a:schemeClr>
                </a:solidFill>
              </a:rPr>
              <a:t> </a:t>
            </a:r>
            <a:r>
              <a:rPr lang="ru-RU" sz="1800" b="1" i="1" dirty="0">
                <a:solidFill>
                  <a:schemeClr val="tx2">
                    <a:lumMod val="75000"/>
                  </a:schemeClr>
                </a:solidFill>
              </a:rPr>
              <a:t>главный специалист министерства здравоохранения Оренбургской области по управлению сестринской деятельностью</a:t>
            </a:r>
            <a:r>
              <a:rPr lang="en-US" sz="2200" b="1" i="1" dirty="0" smtClean="0">
                <a:solidFill>
                  <a:schemeClr val="tx2">
                    <a:lumMod val="75000"/>
                  </a:schemeClr>
                </a:solidFill>
                <a:latin typeface="Arial" charset="0"/>
              </a:rPr>
              <a:t/>
            </a:r>
            <a:br>
              <a:rPr lang="en-US" sz="2200" b="1" i="1" dirty="0" smtClean="0">
                <a:solidFill>
                  <a:schemeClr val="tx2">
                    <a:lumMod val="75000"/>
                  </a:schemeClr>
                </a:solidFill>
                <a:latin typeface="Arial" charset="0"/>
              </a:rPr>
            </a:br>
            <a:r>
              <a:rPr lang="de-DE" sz="2200" b="1" i="1" dirty="0" smtClean="0">
                <a:solidFill>
                  <a:schemeClr val="tx2">
                    <a:lumMod val="75000"/>
                  </a:schemeClr>
                </a:solidFill>
                <a:latin typeface="Arial" charset="0"/>
              </a:rPr>
              <a:t/>
            </a:r>
            <a:br>
              <a:rPr lang="de-DE" sz="2200" b="1" i="1" dirty="0" smtClean="0">
                <a:solidFill>
                  <a:schemeClr val="tx2">
                    <a:lumMod val="75000"/>
                  </a:schemeClr>
                </a:solidFill>
                <a:latin typeface="Arial" charset="0"/>
              </a:rPr>
            </a:br>
            <a:endParaRPr lang="ru-RU" sz="2200" b="1" i="1" dirty="0">
              <a:ln w="24500" cmpd="dbl">
                <a:solidFill>
                  <a:sysClr val="windowText" lastClr="000000"/>
                </a:solidFill>
                <a:prstDash val="solid"/>
                <a:miter lim="800000"/>
              </a:ln>
              <a:solidFill>
                <a:schemeClr val="tx2">
                  <a:lumMod val="75000"/>
                </a:schemeClr>
              </a:solidFill>
              <a:effectLst>
                <a:outerShdw blurRad="50800" dist="38100" dir="18900000" algn="bl" rotWithShape="0">
                  <a:prstClr val="black">
                    <a:alpha val="40000"/>
                  </a:prstClr>
                </a:outerShdw>
              </a:effectLst>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51520" y="188640"/>
            <a:ext cx="8784976" cy="7200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4000" b="1" dirty="0"/>
              <a:t>Устойчивость </a:t>
            </a:r>
            <a:r>
              <a:rPr lang="ru-RU" sz="4000" b="1" dirty="0" err="1" smtClean="0"/>
              <a:t>коронавируса</a:t>
            </a:r>
            <a:endParaRPr lang="ru-RU" sz="4000" b="1" dirty="0"/>
          </a:p>
        </p:txBody>
      </p:sp>
      <p:sp>
        <p:nvSpPr>
          <p:cNvPr id="5" name="Прямоугольник 4"/>
          <p:cNvSpPr/>
          <p:nvPr/>
        </p:nvSpPr>
        <p:spPr>
          <a:xfrm>
            <a:off x="251520" y="994718"/>
            <a:ext cx="8784976" cy="180020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ru-RU" sz="2400" b="1" dirty="0" err="1"/>
              <a:t>Коронавирус</a:t>
            </a:r>
            <a:r>
              <a:rPr lang="ru-RU" sz="2400" b="1" dirty="0"/>
              <a:t> COVID-19 наиболее активен при 4°C, следует из исследования ученых Университета Гонконга, опубликованного на портале medRxiv.org (.</a:t>
            </a:r>
            <a:r>
              <a:rPr lang="ru-RU" sz="2400" b="1" dirty="0" err="1"/>
              <a:t>pdf</a:t>
            </a:r>
            <a:r>
              <a:rPr lang="ru-RU" sz="2400" b="1" dirty="0"/>
              <a:t>). </a:t>
            </a:r>
            <a:r>
              <a:rPr lang="ru-RU" sz="2400" b="1" dirty="0" smtClean="0"/>
              <a:t>При </a:t>
            </a:r>
            <a:r>
              <a:rPr lang="ru-RU" sz="2400" b="1" dirty="0"/>
              <a:t>такой температуре вирус может существовать более двух недель</a:t>
            </a:r>
          </a:p>
        </p:txBody>
      </p:sp>
      <p:sp>
        <p:nvSpPr>
          <p:cNvPr id="6" name="Прямоугольник 5"/>
          <p:cNvSpPr/>
          <p:nvPr/>
        </p:nvSpPr>
        <p:spPr>
          <a:xfrm>
            <a:off x="219719" y="2996952"/>
            <a:ext cx="8784976" cy="352839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ru-RU" sz="2800" b="1" dirty="0"/>
              <a:t>Сколько существует </a:t>
            </a:r>
            <a:r>
              <a:rPr lang="ru-RU" sz="2800" b="1" dirty="0" err="1"/>
              <a:t>коронавирус</a:t>
            </a:r>
            <a:r>
              <a:rPr lang="ru-RU" sz="2800" b="1" dirty="0"/>
              <a:t> при разных температурах</a:t>
            </a:r>
            <a:r>
              <a:rPr lang="ru-RU" sz="2800" b="1" dirty="0" smtClean="0"/>
              <a:t>:</a:t>
            </a:r>
            <a:endParaRPr lang="ru-RU" sz="2800" b="1" dirty="0"/>
          </a:p>
          <a:p>
            <a:pPr algn="ctr"/>
            <a:r>
              <a:rPr lang="ru-RU" sz="3200" b="1" dirty="0"/>
              <a:t>4°C — более двух недель,</a:t>
            </a:r>
          </a:p>
          <a:p>
            <a:pPr algn="ctr"/>
            <a:r>
              <a:rPr lang="ru-RU" sz="3200" b="1" dirty="0"/>
              <a:t>22°C — около недели,</a:t>
            </a:r>
          </a:p>
          <a:p>
            <a:pPr algn="ctr"/>
            <a:r>
              <a:rPr lang="ru-RU" sz="3200" b="1" dirty="0"/>
              <a:t>37°C — менее двух дней,</a:t>
            </a:r>
          </a:p>
          <a:p>
            <a:pPr algn="ctr"/>
            <a:r>
              <a:rPr lang="ru-RU" sz="3200" b="1" dirty="0"/>
              <a:t>56°C — менее 30 мин,</a:t>
            </a:r>
          </a:p>
          <a:p>
            <a:pPr algn="ctr"/>
            <a:r>
              <a:rPr lang="ru-RU" sz="3200" b="1" dirty="0"/>
              <a:t>70°C — менее 5 мин.</a:t>
            </a:r>
          </a:p>
        </p:txBody>
      </p:sp>
      <p:sp>
        <p:nvSpPr>
          <p:cNvPr id="7" name="Прямоугольник 6"/>
          <p:cNvSpPr/>
          <p:nvPr/>
        </p:nvSpPr>
        <p:spPr>
          <a:xfrm>
            <a:off x="3280567" y="6457121"/>
            <a:ext cx="5724128" cy="369332"/>
          </a:xfrm>
          <a:prstGeom prst="rect">
            <a:avLst/>
          </a:prstGeom>
        </p:spPr>
        <p:txBody>
          <a:bodyPr wrap="square">
            <a:spAutoFit/>
          </a:bodyPr>
          <a:lstStyle/>
          <a:p>
            <a:r>
              <a:rPr lang="ru-RU" dirty="0"/>
              <a:t>Источник: </a:t>
            </a:r>
            <a:r>
              <a:rPr lang="en-US" dirty="0"/>
              <a:t>https://doi.org/10.1101/2020.03.15.20036673</a:t>
            </a:r>
          </a:p>
        </p:txBody>
      </p:sp>
    </p:spTree>
    <p:extLst>
      <p:ext uri="{BB962C8B-B14F-4D97-AF65-F5344CB8AC3E}">
        <p14:creationId xmlns:p14="http://schemas.microsoft.com/office/powerpoint/2010/main" val="420476279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3200" b="1" dirty="0">
                <a:solidFill>
                  <a:srgbClr val="FF0000"/>
                </a:solidFill>
              </a:rPr>
              <a:t>Забор биоматериала на лабораторное</a:t>
            </a:r>
            <a:br>
              <a:rPr lang="ru-RU" sz="3200" b="1" dirty="0">
                <a:solidFill>
                  <a:srgbClr val="FF0000"/>
                </a:solidFill>
              </a:rPr>
            </a:br>
            <a:r>
              <a:rPr lang="ru-RU" sz="3200" b="1" dirty="0">
                <a:solidFill>
                  <a:srgbClr val="FF0000"/>
                </a:solidFill>
              </a:rPr>
              <a:t>исследование</a:t>
            </a:r>
            <a:endParaRPr lang="ru-RU" sz="3200" dirty="0">
              <a:solidFill>
                <a:srgbClr val="FF0000"/>
              </a:solidFill>
            </a:endParaRPr>
          </a:p>
        </p:txBody>
      </p:sp>
      <p:pic>
        <p:nvPicPr>
          <p:cNvPr id="4" name="Объект 3"/>
          <p:cNvPicPr>
            <a:picLocks noGrp="1" noChangeAspect="1"/>
          </p:cNvPicPr>
          <p:nvPr>
            <p:ph idx="1"/>
          </p:nvPr>
        </p:nvPicPr>
        <p:blipFill>
          <a:blip r:embed="rId2"/>
          <a:stretch>
            <a:fillRect/>
          </a:stretch>
        </p:blipFill>
        <p:spPr>
          <a:xfrm>
            <a:off x="4344868" y="3071623"/>
            <a:ext cx="4370100" cy="3606535"/>
          </a:xfrm>
          <a:prstGeom prst="rect">
            <a:avLst/>
          </a:prstGeom>
        </p:spPr>
      </p:pic>
      <p:pic>
        <p:nvPicPr>
          <p:cNvPr id="5" name="Рисунок 4"/>
          <p:cNvPicPr>
            <a:picLocks noChangeAspect="1"/>
          </p:cNvPicPr>
          <p:nvPr/>
        </p:nvPicPr>
        <p:blipFill>
          <a:blip r:embed="rId3"/>
          <a:stretch>
            <a:fillRect/>
          </a:stretch>
        </p:blipFill>
        <p:spPr>
          <a:xfrm>
            <a:off x="251520" y="3068960"/>
            <a:ext cx="3816424" cy="3609199"/>
          </a:xfrm>
          <a:prstGeom prst="rect">
            <a:avLst/>
          </a:prstGeom>
        </p:spPr>
      </p:pic>
      <p:sp>
        <p:nvSpPr>
          <p:cNvPr id="6" name="Прямоугольник 5"/>
          <p:cNvSpPr/>
          <p:nvPr/>
        </p:nvSpPr>
        <p:spPr>
          <a:xfrm>
            <a:off x="251520" y="1417638"/>
            <a:ext cx="8712968" cy="15073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b="1" dirty="0"/>
              <a:t>«Временными рекомендациями</a:t>
            </a:r>
          </a:p>
          <a:p>
            <a:pPr algn="ctr"/>
            <a:r>
              <a:rPr lang="ru-RU" sz="2000" b="1" dirty="0"/>
              <a:t>по лабораторной диагностике новой </a:t>
            </a:r>
            <a:r>
              <a:rPr lang="ru-RU" sz="2000" b="1" dirty="0" err="1"/>
              <a:t>коронавирусной</a:t>
            </a:r>
            <a:r>
              <a:rPr lang="ru-RU" sz="2000" b="1" dirty="0"/>
              <a:t> инфекции, вызванной</a:t>
            </a:r>
          </a:p>
          <a:p>
            <a:pPr algn="ctr"/>
            <a:r>
              <a:rPr lang="ru-RU" sz="2000" b="1" dirty="0"/>
              <a:t>2019-nCov», направленными в адрес органов исполнительной власти</a:t>
            </a:r>
          </a:p>
          <a:p>
            <a:pPr algn="ctr"/>
            <a:r>
              <a:rPr lang="ru-RU" sz="2000" b="1" dirty="0" smtClean="0"/>
              <a:t>субъектов </a:t>
            </a:r>
            <a:r>
              <a:rPr lang="ru-RU" sz="2000" b="1" dirty="0"/>
              <a:t>Российской Федерации в сфере охраны здоровья</a:t>
            </a:r>
          </a:p>
          <a:p>
            <a:pPr algn="ctr"/>
            <a:r>
              <a:rPr lang="ru-RU" sz="2000" b="1" dirty="0" err="1"/>
              <a:t>Роспотребнадзором</a:t>
            </a:r>
            <a:r>
              <a:rPr lang="ru-RU" sz="2000" b="1" dirty="0"/>
              <a:t> письмом от 21.01.2020 № 02/706-2020-27.</a:t>
            </a:r>
          </a:p>
        </p:txBody>
      </p:sp>
    </p:spTree>
    <p:extLst>
      <p:ext uri="{BB962C8B-B14F-4D97-AF65-F5344CB8AC3E}">
        <p14:creationId xmlns:p14="http://schemas.microsoft.com/office/powerpoint/2010/main" val="2417939562"/>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stretch>
            <a:fillRect/>
          </a:stretch>
        </p:blipFill>
        <p:spPr>
          <a:xfrm>
            <a:off x="5704368" y="2732936"/>
            <a:ext cx="3275044" cy="3960440"/>
          </a:xfrm>
          <a:prstGeom prst="rect">
            <a:avLst/>
          </a:prstGeom>
        </p:spPr>
      </p:pic>
      <p:sp>
        <p:nvSpPr>
          <p:cNvPr id="5" name="Прямоугольник 4"/>
          <p:cNvSpPr/>
          <p:nvPr/>
        </p:nvSpPr>
        <p:spPr>
          <a:xfrm>
            <a:off x="179512" y="2732936"/>
            <a:ext cx="2448272" cy="39604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t>Отбор</a:t>
            </a:r>
          </a:p>
          <a:p>
            <a:pPr algn="ctr"/>
            <a:r>
              <a:rPr lang="ru-RU" dirty="0"/>
              <a:t>клинического</a:t>
            </a:r>
          </a:p>
          <a:p>
            <a:pPr algn="ctr"/>
            <a:r>
              <a:rPr lang="ru-RU" dirty="0"/>
              <a:t>материала</a:t>
            </a:r>
          </a:p>
          <a:p>
            <a:pPr algn="ctr"/>
            <a:r>
              <a:rPr lang="ru-RU" dirty="0"/>
              <a:t>осуществляют с</a:t>
            </a:r>
          </a:p>
          <a:p>
            <a:pPr algn="ctr"/>
            <a:r>
              <a:rPr lang="ru-RU" dirty="0"/>
              <a:t>использованием</a:t>
            </a:r>
          </a:p>
          <a:p>
            <a:pPr algn="ctr"/>
            <a:r>
              <a:rPr lang="ru-RU" dirty="0"/>
              <a:t>средств</a:t>
            </a:r>
          </a:p>
          <a:p>
            <a:pPr algn="ctr"/>
            <a:r>
              <a:rPr lang="ru-RU" dirty="0"/>
              <a:t>индивидуальной</a:t>
            </a:r>
          </a:p>
          <a:p>
            <a:pPr algn="ctr"/>
            <a:r>
              <a:rPr lang="ru-RU" dirty="0"/>
              <a:t>защиты</a:t>
            </a:r>
          </a:p>
        </p:txBody>
      </p:sp>
      <p:sp>
        <p:nvSpPr>
          <p:cNvPr id="6" name="Прямоугольник 5"/>
          <p:cNvSpPr/>
          <p:nvPr/>
        </p:nvSpPr>
        <p:spPr>
          <a:xfrm>
            <a:off x="197924" y="116632"/>
            <a:ext cx="8784976" cy="7920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b="1" dirty="0"/>
              <a:t>Отбор клинического </a:t>
            </a:r>
            <a:r>
              <a:rPr lang="ru-RU" sz="2000" b="1" dirty="0" smtClean="0"/>
              <a:t>материала на </a:t>
            </a:r>
            <a:r>
              <a:rPr lang="ru-RU" sz="2000" b="1" dirty="0" err="1"/>
              <a:t>коронавирусную</a:t>
            </a:r>
            <a:r>
              <a:rPr lang="ru-RU" sz="2000" b="1" dirty="0"/>
              <a:t> инфекцию COVID-2019</a:t>
            </a:r>
          </a:p>
          <a:p>
            <a:pPr algn="ctr"/>
            <a:r>
              <a:rPr lang="ru-RU" sz="2000" b="1" dirty="0"/>
              <a:t>(мазок из </a:t>
            </a:r>
            <a:r>
              <a:rPr lang="ru-RU" sz="2000" b="1" dirty="0" err="1"/>
              <a:t>носо</a:t>
            </a:r>
            <a:r>
              <a:rPr lang="ru-RU" sz="2000" b="1" dirty="0"/>
              <a:t>-, ротоглотки в одну пробирку)</a:t>
            </a:r>
          </a:p>
        </p:txBody>
      </p:sp>
      <p:sp>
        <p:nvSpPr>
          <p:cNvPr id="7" name="Стрелка вправо 6"/>
          <p:cNvSpPr/>
          <p:nvPr/>
        </p:nvSpPr>
        <p:spPr>
          <a:xfrm>
            <a:off x="2752040" y="4002457"/>
            <a:ext cx="2828072" cy="165618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Прямоугольник 7"/>
          <p:cNvSpPr/>
          <p:nvPr/>
        </p:nvSpPr>
        <p:spPr>
          <a:xfrm>
            <a:off x="179512" y="1052736"/>
            <a:ext cx="8784976" cy="1584176"/>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ru-RU" sz="2000" b="1" dirty="0"/>
              <a:t>Сбор клинического материала и его упаковку осуществляет работник медицинской организации, обученный требованиям и правилам биологической безопасности при работе и сборе материала, подозрительного на зараженность микроорганизмами II группы патогенности.</a:t>
            </a:r>
          </a:p>
        </p:txBody>
      </p:sp>
    </p:spTree>
    <p:extLst>
      <p:ext uri="{BB962C8B-B14F-4D97-AF65-F5344CB8AC3E}">
        <p14:creationId xmlns:p14="http://schemas.microsoft.com/office/powerpoint/2010/main" val="2079233527"/>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274042"/>
          </a:xfrm>
        </p:spPr>
        <p:txBody>
          <a:bodyPr>
            <a:noAutofit/>
          </a:bodyPr>
          <a:lstStyle/>
          <a:p>
            <a:r>
              <a:rPr lang="ru-RU" sz="1800" b="1" dirty="0">
                <a:solidFill>
                  <a:srgbClr val="C00000"/>
                </a:solidFill>
              </a:rPr>
              <a:t>ОБРАЗЦЫ, МАТЕРИАЛА ОТ ЛЮДЕЙ, ПОДЛЕЖАЩИЕ </a:t>
            </a:r>
            <a:r>
              <a:rPr lang="ru-RU" sz="1800" b="1" dirty="0" smtClean="0">
                <a:solidFill>
                  <a:srgbClr val="C00000"/>
                </a:solidFill>
              </a:rPr>
              <a:t>СБОРУ ДЛЯ </a:t>
            </a:r>
            <a:r>
              <a:rPr lang="ru-RU" sz="1800" b="1" dirty="0">
                <a:solidFill>
                  <a:srgbClr val="C00000"/>
                </a:solidFill>
              </a:rPr>
              <a:t>ЛАБОРАТОРНОЙ ДИАГНОСТИКИ 2019-NCOV</a:t>
            </a:r>
            <a:br>
              <a:rPr lang="ru-RU" sz="1800" b="1" dirty="0">
                <a:solidFill>
                  <a:srgbClr val="C00000"/>
                </a:solidFill>
              </a:rPr>
            </a:br>
            <a:endParaRPr lang="ru-RU" sz="1800" b="1" dirty="0">
              <a:solidFill>
                <a:srgbClr val="C00000"/>
              </a:solidFill>
            </a:endParaRPr>
          </a:p>
        </p:txBody>
      </p:sp>
      <p:sp>
        <p:nvSpPr>
          <p:cNvPr id="5" name="Объект 4"/>
          <p:cNvSpPr>
            <a:spLocks noGrp="1"/>
          </p:cNvSpPr>
          <p:nvPr>
            <p:ph idx="1"/>
          </p:nvPr>
        </p:nvSpPr>
        <p:spPr/>
        <p:txBody>
          <a:bodyPr/>
          <a:lstStyle/>
          <a:p>
            <a:endParaRPr lang="ru-RU"/>
          </a:p>
        </p:txBody>
      </p:sp>
      <p:sp>
        <p:nvSpPr>
          <p:cNvPr id="6" name="Прямоугольник 5"/>
          <p:cNvSpPr/>
          <p:nvPr/>
        </p:nvSpPr>
        <p:spPr>
          <a:xfrm>
            <a:off x="0" y="620688"/>
            <a:ext cx="9144000" cy="630932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ru-RU"/>
          </a:p>
        </p:txBody>
      </p:sp>
      <p:graphicFrame>
        <p:nvGraphicFramePr>
          <p:cNvPr id="7" name="Объект 3"/>
          <p:cNvGraphicFramePr>
            <a:graphicFrameLocks/>
          </p:cNvGraphicFramePr>
          <p:nvPr>
            <p:extLst>
              <p:ext uri="{D42A27DB-BD31-4B8C-83A1-F6EECF244321}">
                <p14:modId xmlns:p14="http://schemas.microsoft.com/office/powerpoint/2010/main" val="3443454871"/>
              </p:ext>
            </p:extLst>
          </p:nvPr>
        </p:nvGraphicFramePr>
        <p:xfrm>
          <a:off x="179511" y="764704"/>
          <a:ext cx="8856983" cy="6120292"/>
        </p:xfrm>
        <a:graphic>
          <a:graphicData uri="http://schemas.openxmlformats.org/drawingml/2006/table">
            <a:tbl>
              <a:tblPr/>
              <a:tblGrid>
                <a:gridCol w="1999964">
                  <a:extLst>
                    <a:ext uri="{9D8B030D-6E8A-4147-A177-3AD203B41FA5}">
                      <a16:colId xmlns:a16="http://schemas.microsoft.com/office/drawing/2014/main" val="74018142"/>
                    </a:ext>
                  </a:extLst>
                </a:gridCol>
                <a:gridCol w="1714255">
                  <a:extLst>
                    <a:ext uri="{9D8B030D-6E8A-4147-A177-3AD203B41FA5}">
                      <a16:colId xmlns:a16="http://schemas.microsoft.com/office/drawing/2014/main" val="1126794531"/>
                    </a:ext>
                  </a:extLst>
                </a:gridCol>
                <a:gridCol w="1214264">
                  <a:extLst>
                    <a:ext uri="{9D8B030D-6E8A-4147-A177-3AD203B41FA5}">
                      <a16:colId xmlns:a16="http://schemas.microsoft.com/office/drawing/2014/main" val="1428217884"/>
                    </a:ext>
                  </a:extLst>
                </a:gridCol>
                <a:gridCol w="1642828">
                  <a:extLst>
                    <a:ext uri="{9D8B030D-6E8A-4147-A177-3AD203B41FA5}">
                      <a16:colId xmlns:a16="http://schemas.microsoft.com/office/drawing/2014/main" val="1638877531"/>
                    </a:ext>
                  </a:extLst>
                </a:gridCol>
                <a:gridCol w="2285672">
                  <a:extLst>
                    <a:ext uri="{9D8B030D-6E8A-4147-A177-3AD203B41FA5}">
                      <a16:colId xmlns:a16="http://schemas.microsoft.com/office/drawing/2014/main" val="1154331181"/>
                    </a:ext>
                  </a:extLst>
                </a:gridCol>
              </a:tblGrid>
              <a:tr h="249244">
                <a:tc>
                  <a:txBody>
                    <a:bodyPr/>
                    <a:lstStyle/>
                    <a:p>
                      <a:pPr marL="38100" marR="38100" algn="ctr" fontAlgn="t">
                        <a:spcBef>
                          <a:spcPts val="500"/>
                        </a:spcBef>
                        <a:spcAft>
                          <a:spcPts val="500"/>
                        </a:spcAft>
                      </a:pPr>
                      <a:r>
                        <a:rPr lang="ru-RU" sz="1200" b="1" dirty="0">
                          <a:effectLst/>
                          <a:latin typeface="Times New Roman" panose="02020603050405020304" pitchFamily="18" charset="0"/>
                          <a:cs typeface="Times New Roman" panose="02020603050405020304" pitchFamily="18" charset="0"/>
                        </a:rPr>
                        <a:t>Тип образца</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8100" marR="38100" algn="ctr" fontAlgn="t">
                        <a:spcBef>
                          <a:spcPts val="500"/>
                        </a:spcBef>
                        <a:spcAft>
                          <a:spcPts val="500"/>
                        </a:spcAft>
                      </a:pPr>
                      <a:r>
                        <a:rPr lang="ru-RU" sz="1200" b="1" dirty="0">
                          <a:effectLst/>
                          <a:latin typeface="Times New Roman" panose="02020603050405020304" pitchFamily="18" charset="0"/>
                          <a:cs typeface="Times New Roman" panose="02020603050405020304" pitchFamily="18" charset="0"/>
                        </a:rPr>
                        <a:t>Требования к сбору материала</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8100" marR="38100" algn="ctr" fontAlgn="t">
                        <a:spcBef>
                          <a:spcPts val="500"/>
                        </a:spcBef>
                        <a:spcAft>
                          <a:spcPts val="500"/>
                        </a:spcAft>
                      </a:pPr>
                      <a:r>
                        <a:rPr lang="ru-RU" sz="1200" b="1" dirty="0">
                          <a:effectLst/>
                          <a:latin typeface="Times New Roman" panose="02020603050405020304" pitchFamily="18" charset="0"/>
                          <a:cs typeface="Times New Roman" panose="02020603050405020304" pitchFamily="18" charset="0"/>
                        </a:rPr>
                        <a:t>Транспортировка</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8100" marR="38100" algn="ctr" fontAlgn="t">
                        <a:spcBef>
                          <a:spcPts val="500"/>
                        </a:spcBef>
                        <a:spcAft>
                          <a:spcPts val="500"/>
                        </a:spcAft>
                      </a:pPr>
                      <a:r>
                        <a:rPr lang="ru-RU" sz="1200" b="1">
                          <a:effectLst/>
                          <a:latin typeface="Times New Roman" panose="02020603050405020304" pitchFamily="18" charset="0"/>
                          <a:cs typeface="Times New Roman" panose="02020603050405020304" pitchFamily="18" charset="0"/>
                        </a:rPr>
                        <a:t>Условия хранения до тестирования</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8100" marR="38100" algn="ctr" fontAlgn="t">
                        <a:spcBef>
                          <a:spcPts val="500"/>
                        </a:spcBef>
                        <a:spcAft>
                          <a:spcPts val="500"/>
                        </a:spcAft>
                      </a:pPr>
                      <a:r>
                        <a:rPr lang="ru-RU" sz="1200" b="1">
                          <a:effectLst/>
                          <a:latin typeface="Times New Roman" panose="02020603050405020304" pitchFamily="18" charset="0"/>
                        </a:rPr>
                        <a:t>Комментарии</a:t>
                      </a:r>
                      <a:endParaRPr lang="ru-RU" sz="1200" b="1">
                        <a:effectLst/>
                        <a:latin typeface="Verdana" panose="020B060403050404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14858549"/>
                  </a:ext>
                </a:extLst>
              </a:tr>
              <a:tr h="1065104">
                <a:tc>
                  <a:txBody>
                    <a:bodyPr/>
                    <a:lstStyle/>
                    <a:p>
                      <a:pPr marL="38100" marR="38100" fontAlgn="t">
                        <a:spcBef>
                          <a:spcPts val="500"/>
                        </a:spcBef>
                        <a:spcAft>
                          <a:spcPts val="500"/>
                        </a:spcAft>
                      </a:pPr>
                      <a:r>
                        <a:rPr lang="ru-RU" sz="1200" b="1" dirty="0">
                          <a:effectLst/>
                          <a:latin typeface="Times New Roman" panose="02020603050405020304" pitchFamily="18" charset="0"/>
                          <a:cs typeface="Times New Roman" panose="02020603050405020304" pitchFamily="18" charset="0"/>
                        </a:rPr>
                        <a:t>Мазок с носоглотки и зева (ротоглотки)</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8100" marR="38100" fontAlgn="t">
                        <a:spcBef>
                          <a:spcPts val="500"/>
                        </a:spcBef>
                        <a:spcAft>
                          <a:spcPts val="500"/>
                        </a:spcAft>
                      </a:pPr>
                      <a:r>
                        <a:rPr lang="ru-RU" sz="1200" b="1" dirty="0">
                          <a:effectLst/>
                          <a:latin typeface="Times New Roman" panose="02020603050405020304" pitchFamily="18" charset="0"/>
                          <a:cs typeface="Times New Roman" panose="02020603050405020304" pitchFamily="18" charset="0"/>
                        </a:rPr>
                        <a:t>Пластиковые пробирки и тампоны для мазков &lt;**&gt;</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8100" marR="38100" algn="ctr" fontAlgn="t">
                        <a:spcBef>
                          <a:spcPts val="500"/>
                        </a:spcBef>
                        <a:spcAft>
                          <a:spcPts val="500"/>
                        </a:spcAft>
                      </a:pPr>
                      <a:r>
                        <a:rPr lang="en-US" sz="1200" b="1" dirty="0">
                          <a:effectLst/>
                          <a:latin typeface="Times New Roman" panose="02020603050405020304" pitchFamily="18" charset="0"/>
                          <a:cs typeface="Times New Roman" panose="02020603050405020304" pitchFamily="18" charset="0"/>
                        </a:rPr>
                        <a:t>4 °C</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8100" marR="38100" fontAlgn="t">
                        <a:spcBef>
                          <a:spcPts val="500"/>
                        </a:spcBef>
                        <a:spcAft>
                          <a:spcPts val="500"/>
                        </a:spcAft>
                      </a:pPr>
                      <a:r>
                        <a:rPr lang="ru-RU" sz="1200" b="1" dirty="0">
                          <a:effectLst/>
                          <a:latin typeface="Times New Roman" panose="02020603050405020304" pitchFamily="18" charset="0"/>
                          <a:cs typeface="Times New Roman" panose="02020603050405020304" pitchFamily="18" charset="0"/>
                        </a:rPr>
                        <a:t>&lt;= 5 дней: 4 °C</a:t>
                      </a:r>
                    </a:p>
                    <a:p>
                      <a:pPr marL="38100" marR="38100" fontAlgn="t">
                        <a:spcBef>
                          <a:spcPts val="500"/>
                        </a:spcBef>
                        <a:spcAft>
                          <a:spcPts val="500"/>
                        </a:spcAft>
                      </a:pPr>
                      <a:r>
                        <a:rPr lang="ru-RU" sz="1200" b="1" dirty="0">
                          <a:effectLst/>
                          <a:latin typeface="Times New Roman" panose="02020603050405020304" pitchFamily="18" charset="0"/>
                          <a:cs typeface="Times New Roman" panose="02020603050405020304" pitchFamily="18" charset="0"/>
                        </a:rPr>
                        <a:t>&gt; 5 дней &lt;*&gt;: -70 °C</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8100" marR="38100" fontAlgn="t">
                        <a:spcBef>
                          <a:spcPts val="500"/>
                        </a:spcBef>
                        <a:spcAft>
                          <a:spcPts val="500"/>
                        </a:spcAft>
                      </a:pPr>
                      <a:r>
                        <a:rPr lang="ru-RU" sz="1200" b="1" dirty="0">
                          <a:effectLst/>
                          <a:latin typeface="Times New Roman" panose="02020603050405020304" pitchFamily="18" charset="0"/>
                        </a:rPr>
                        <a:t>Носоглоточные и </a:t>
                      </a:r>
                      <a:r>
                        <a:rPr lang="ru-RU" sz="1200" b="1" dirty="0" err="1">
                          <a:effectLst/>
                          <a:latin typeface="Times New Roman" panose="02020603050405020304" pitchFamily="18" charset="0"/>
                        </a:rPr>
                        <a:t>орофарингеальные</a:t>
                      </a:r>
                      <a:r>
                        <a:rPr lang="ru-RU" sz="1200" b="1" dirty="0">
                          <a:effectLst/>
                          <a:latin typeface="Times New Roman" panose="02020603050405020304" pitchFamily="18" charset="0"/>
                        </a:rPr>
                        <a:t> тампоны должны быть помещены в одну пробирку для увеличения вирусной нагрузки</a:t>
                      </a:r>
                      <a:endParaRPr lang="ru-RU" sz="1200" b="1" dirty="0">
                        <a:effectLst/>
                        <a:latin typeface="Verdana" panose="020B060403050404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08314346"/>
                  </a:ext>
                </a:extLst>
              </a:tr>
              <a:tr h="542217">
                <a:tc>
                  <a:txBody>
                    <a:bodyPr/>
                    <a:lstStyle/>
                    <a:p>
                      <a:pPr marL="38100" marR="38100" fontAlgn="t">
                        <a:spcBef>
                          <a:spcPts val="500"/>
                        </a:spcBef>
                        <a:spcAft>
                          <a:spcPts val="500"/>
                        </a:spcAft>
                      </a:pPr>
                      <a:r>
                        <a:rPr lang="ru-RU" sz="1200" b="1" dirty="0">
                          <a:effectLst/>
                          <a:latin typeface="Times New Roman" panose="02020603050405020304" pitchFamily="18" charset="0"/>
                          <a:cs typeface="Times New Roman" panose="02020603050405020304" pitchFamily="18" charset="0"/>
                        </a:rPr>
                        <a:t>Бронхоальвеолярный </a:t>
                      </a:r>
                      <a:r>
                        <a:rPr lang="ru-RU" sz="1200" b="1" dirty="0" err="1">
                          <a:effectLst/>
                          <a:latin typeface="Times New Roman" panose="02020603050405020304" pitchFamily="18" charset="0"/>
                          <a:cs typeface="Times New Roman" panose="02020603050405020304" pitchFamily="18" charset="0"/>
                        </a:rPr>
                        <a:t>лаваж</a:t>
                      </a:r>
                      <a:endParaRPr lang="ru-RU" sz="1200" b="1" dirty="0">
                        <a:effectLst/>
                        <a:latin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8100" marR="38100" fontAlgn="t">
                        <a:spcBef>
                          <a:spcPts val="500"/>
                        </a:spcBef>
                        <a:spcAft>
                          <a:spcPts val="500"/>
                        </a:spcAft>
                      </a:pPr>
                      <a:r>
                        <a:rPr lang="ru-RU" sz="1200" b="1">
                          <a:effectLst/>
                          <a:latin typeface="Times New Roman" panose="02020603050405020304" pitchFamily="18" charset="0"/>
                          <a:cs typeface="Times New Roman" panose="02020603050405020304" pitchFamily="18" charset="0"/>
                        </a:rPr>
                        <a:t>Стерильный контейнер</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8100" marR="38100" algn="ctr" fontAlgn="t">
                        <a:spcBef>
                          <a:spcPts val="500"/>
                        </a:spcBef>
                        <a:spcAft>
                          <a:spcPts val="500"/>
                        </a:spcAft>
                      </a:pPr>
                      <a:r>
                        <a:rPr lang="en-US" sz="1200" b="1">
                          <a:effectLst/>
                          <a:latin typeface="Times New Roman" panose="02020603050405020304" pitchFamily="18" charset="0"/>
                          <a:cs typeface="Times New Roman" panose="02020603050405020304" pitchFamily="18" charset="0"/>
                        </a:rPr>
                        <a:t>4 °C</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8100" marR="38100" fontAlgn="t">
                        <a:spcBef>
                          <a:spcPts val="500"/>
                        </a:spcBef>
                        <a:spcAft>
                          <a:spcPts val="500"/>
                        </a:spcAft>
                      </a:pPr>
                      <a:r>
                        <a:rPr lang="ru-RU" sz="1200" b="1">
                          <a:effectLst/>
                          <a:latin typeface="Times New Roman" panose="02020603050405020304" pitchFamily="18" charset="0"/>
                          <a:cs typeface="Times New Roman" panose="02020603050405020304" pitchFamily="18" charset="0"/>
                        </a:rPr>
                        <a:t>&lt;= 48 часов: 4 °C</a:t>
                      </a:r>
                    </a:p>
                    <a:p>
                      <a:pPr marL="38100" marR="38100" fontAlgn="t">
                        <a:spcBef>
                          <a:spcPts val="500"/>
                        </a:spcBef>
                        <a:spcAft>
                          <a:spcPts val="500"/>
                        </a:spcAft>
                      </a:pPr>
                      <a:r>
                        <a:rPr lang="ru-RU" sz="1200" b="1">
                          <a:effectLst/>
                          <a:latin typeface="Times New Roman" panose="02020603050405020304" pitchFamily="18" charset="0"/>
                          <a:cs typeface="Times New Roman" panose="02020603050405020304" pitchFamily="18" charset="0"/>
                        </a:rPr>
                        <a:t>&gt; 48 часов &lt;*&gt;: -70 °C</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8100" marR="38100" fontAlgn="t">
                        <a:spcBef>
                          <a:spcPts val="500"/>
                        </a:spcBef>
                        <a:spcAft>
                          <a:spcPts val="500"/>
                        </a:spcAft>
                      </a:pPr>
                      <a:r>
                        <a:rPr lang="ru-RU" sz="1200" b="1" dirty="0">
                          <a:effectLst/>
                          <a:latin typeface="Times New Roman" panose="02020603050405020304" pitchFamily="18" charset="0"/>
                        </a:rPr>
                        <a:t>Возможно (небольшое разведение образца</a:t>
                      </a:r>
                      <a:endParaRPr lang="ru-RU" sz="1200" b="1" dirty="0">
                        <a:effectLst/>
                        <a:latin typeface="Verdana" panose="020B060403050404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06370057"/>
                  </a:ext>
                </a:extLst>
              </a:tr>
              <a:tr h="589884">
                <a:tc>
                  <a:txBody>
                    <a:bodyPr/>
                    <a:lstStyle/>
                    <a:p>
                      <a:pPr marL="38100" marR="38100" fontAlgn="t">
                        <a:spcBef>
                          <a:spcPts val="500"/>
                        </a:spcBef>
                        <a:spcAft>
                          <a:spcPts val="500"/>
                        </a:spcAft>
                      </a:pPr>
                      <a:r>
                        <a:rPr lang="ru-RU" sz="1200" b="1" dirty="0" err="1">
                          <a:effectLst/>
                          <a:latin typeface="Times New Roman" panose="02020603050405020304" pitchFamily="18" charset="0"/>
                          <a:cs typeface="Times New Roman" panose="02020603050405020304" pitchFamily="18" charset="0"/>
                        </a:rPr>
                        <a:t>Эндотрахеальный</a:t>
                      </a:r>
                      <a:r>
                        <a:rPr lang="ru-RU" sz="1200" b="1" dirty="0">
                          <a:effectLst/>
                          <a:latin typeface="Times New Roman" panose="02020603050405020304" pitchFamily="18" charset="0"/>
                          <a:cs typeface="Times New Roman" panose="02020603050405020304" pitchFamily="18" charset="0"/>
                        </a:rPr>
                        <a:t> аспират, аспират носоглотки или смыв из носа</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8100" marR="38100" fontAlgn="t">
                        <a:spcBef>
                          <a:spcPts val="500"/>
                        </a:spcBef>
                        <a:spcAft>
                          <a:spcPts val="500"/>
                        </a:spcAft>
                      </a:pPr>
                      <a:r>
                        <a:rPr lang="ru-RU" sz="1200" b="1">
                          <a:effectLst/>
                          <a:latin typeface="Times New Roman" panose="02020603050405020304" pitchFamily="18" charset="0"/>
                          <a:cs typeface="Times New Roman" panose="02020603050405020304" pitchFamily="18" charset="0"/>
                        </a:rPr>
                        <a:t>Стерильный контейнер</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8100" marR="38100" algn="ctr" fontAlgn="t">
                        <a:spcBef>
                          <a:spcPts val="500"/>
                        </a:spcBef>
                        <a:spcAft>
                          <a:spcPts val="500"/>
                        </a:spcAft>
                      </a:pPr>
                      <a:r>
                        <a:rPr lang="en-US" sz="1200" b="1">
                          <a:effectLst/>
                          <a:latin typeface="Times New Roman" panose="02020603050405020304" pitchFamily="18" charset="0"/>
                          <a:cs typeface="Times New Roman" panose="02020603050405020304" pitchFamily="18" charset="0"/>
                        </a:rPr>
                        <a:t>4 °C</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8100" marR="38100" fontAlgn="t">
                        <a:spcBef>
                          <a:spcPts val="500"/>
                        </a:spcBef>
                        <a:spcAft>
                          <a:spcPts val="500"/>
                        </a:spcAft>
                      </a:pPr>
                      <a:r>
                        <a:rPr lang="ru-RU" sz="1200" b="1" dirty="0">
                          <a:effectLst/>
                          <a:latin typeface="Times New Roman" panose="02020603050405020304" pitchFamily="18" charset="0"/>
                          <a:cs typeface="Times New Roman" panose="02020603050405020304" pitchFamily="18" charset="0"/>
                        </a:rPr>
                        <a:t>&lt;= 48 часов: 4 °C</a:t>
                      </a:r>
                    </a:p>
                    <a:p>
                      <a:pPr marL="38100" marR="38100" fontAlgn="t">
                        <a:spcBef>
                          <a:spcPts val="500"/>
                        </a:spcBef>
                        <a:spcAft>
                          <a:spcPts val="500"/>
                        </a:spcAft>
                      </a:pPr>
                      <a:r>
                        <a:rPr lang="ru-RU" sz="1200" b="1" dirty="0">
                          <a:effectLst/>
                          <a:latin typeface="Times New Roman" panose="02020603050405020304" pitchFamily="18" charset="0"/>
                          <a:cs typeface="Times New Roman" panose="02020603050405020304" pitchFamily="18" charset="0"/>
                        </a:rPr>
                        <a:t>&gt; 48 часов &lt;*&gt;: -70 °C</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8100" marR="38100" fontAlgn="t">
                        <a:spcBef>
                          <a:spcPts val="500"/>
                        </a:spcBef>
                        <a:spcAft>
                          <a:spcPts val="500"/>
                        </a:spcAft>
                      </a:pPr>
                      <a:r>
                        <a:rPr lang="ru-RU" sz="1200" b="1" dirty="0">
                          <a:effectLst/>
                          <a:latin typeface="Times New Roman" panose="02020603050405020304" pitchFamily="18" charset="0"/>
                        </a:rPr>
                        <a:t> </a:t>
                      </a:r>
                      <a:endParaRPr lang="ru-RU" sz="1200" b="1" dirty="0">
                        <a:effectLst/>
                        <a:latin typeface="Verdana" panose="020B060403050404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58044021"/>
                  </a:ext>
                </a:extLst>
              </a:tr>
              <a:tr h="639063">
                <a:tc>
                  <a:txBody>
                    <a:bodyPr/>
                    <a:lstStyle/>
                    <a:p>
                      <a:pPr marL="38100" marR="38100" fontAlgn="t">
                        <a:spcBef>
                          <a:spcPts val="500"/>
                        </a:spcBef>
                        <a:spcAft>
                          <a:spcPts val="500"/>
                        </a:spcAft>
                      </a:pPr>
                      <a:r>
                        <a:rPr lang="ru-RU" sz="1200" b="1" dirty="0">
                          <a:effectLst/>
                          <a:latin typeface="Times New Roman" panose="02020603050405020304" pitchFamily="18" charset="0"/>
                          <a:cs typeface="Times New Roman" panose="02020603050405020304" pitchFamily="18" charset="0"/>
                        </a:rPr>
                        <a:t>Мокрота</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8100" marR="38100" fontAlgn="t">
                        <a:spcBef>
                          <a:spcPts val="500"/>
                        </a:spcBef>
                        <a:spcAft>
                          <a:spcPts val="500"/>
                        </a:spcAft>
                      </a:pPr>
                      <a:r>
                        <a:rPr lang="ru-RU" sz="1200" b="1" dirty="0">
                          <a:effectLst/>
                          <a:latin typeface="Times New Roman" panose="02020603050405020304" pitchFamily="18" charset="0"/>
                          <a:cs typeface="Times New Roman" panose="02020603050405020304" pitchFamily="18" charset="0"/>
                        </a:rPr>
                        <a:t>Стерильный контейнер &lt;**&gt;</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8100" marR="38100" algn="ctr" fontAlgn="t">
                        <a:spcBef>
                          <a:spcPts val="500"/>
                        </a:spcBef>
                        <a:spcAft>
                          <a:spcPts val="500"/>
                        </a:spcAft>
                      </a:pPr>
                      <a:r>
                        <a:rPr lang="en-US" sz="1200" b="1">
                          <a:effectLst/>
                          <a:latin typeface="Times New Roman" panose="02020603050405020304" pitchFamily="18" charset="0"/>
                          <a:cs typeface="Times New Roman" panose="02020603050405020304" pitchFamily="18" charset="0"/>
                        </a:rPr>
                        <a:t>4 °C</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8100" marR="38100" fontAlgn="t">
                        <a:spcBef>
                          <a:spcPts val="500"/>
                        </a:spcBef>
                        <a:spcAft>
                          <a:spcPts val="500"/>
                        </a:spcAft>
                      </a:pPr>
                      <a:r>
                        <a:rPr lang="ru-RU" sz="1200" b="1" dirty="0">
                          <a:effectLst/>
                          <a:latin typeface="Times New Roman" panose="02020603050405020304" pitchFamily="18" charset="0"/>
                          <a:cs typeface="Times New Roman" panose="02020603050405020304" pitchFamily="18" charset="0"/>
                        </a:rPr>
                        <a:t>&lt;= 48 часов: 4 °C</a:t>
                      </a:r>
                    </a:p>
                    <a:p>
                      <a:pPr marL="38100" marR="38100" fontAlgn="t">
                        <a:spcBef>
                          <a:spcPts val="500"/>
                        </a:spcBef>
                        <a:spcAft>
                          <a:spcPts val="500"/>
                        </a:spcAft>
                      </a:pPr>
                      <a:r>
                        <a:rPr lang="ru-RU" sz="1200" b="1" dirty="0">
                          <a:effectLst/>
                          <a:latin typeface="Times New Roman" panose="02020603050405020304" pitchFamily="18" charset="0"/>
                          <a:cs typeface="Times New Roman" panose="02020603050405020304" pitchFamily="18" charset="0"/>
                        </a:rPr>
                        <a:t>&gt; 48 часов &lt;*&gt;: -70 °C</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8100" marR="38100" fontAlgn="t">
                        <a:spcBef>
                          <a:spcPts val="500"/>
                        </a:spcBef>
                        <a:spcAft>
                          <a:spcPts val="500"/>
                        </a:spcAft>
                      </a:pPr>
                      <a:r>
                        <a:rPr lang="ru-RU" sz="1200" b="1" dirty="0">
                          <a:effectLst/>
                          <a:latin typeface="Times New Roman" panose="02020603050405020304" pitchFamily="18" charset="0"/>
                        </a:rPr>
                        <a:t>Убедитесь, что материал поступает из нижних дыхательных путей</a:t>
                      </a:r>
                      <a:endParaRPr lang="ru-RU" sz="1200" b="1" dirty="0">
                        <a:effectLst/>
                        <a:latin typeface="Verdana" panose="020B060403050404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22316217"/>
                  </a:ext>
                </a:extLst>
              </a:tr>
              <a:tr h="704410">
                <a:tc>
                  <a:txBody>
                    <a:bodyPr/>
                    <a:lstStyle/>
                    <a:p>
                      <a:pPr marL="38100" marR="38100" fontAlgn="t">
                        <a:spcBef>
                          <a:spcPts val="500"/>
                        </a:spcBef>
                        <a:spcAft>
                          <a:spcPts val="500"/>
                        </a:spcAft>
                      </a:pPr>
                      <a:r>
                        <a:rPr lang="ru-RU" sz="1200" b="1" dirty="0">
                          <a:effectLst/>
                          <a:latin typeface="Times New Roman" panose="02020603050405020304" pitchFamily="18" charset="0"/>
                          <a:cs typeface="Times New Roman" panose="02020603050405020304" pitchFamily="18" charset="0"/>
                        </a:rPr>
                        <a:t>Ткани биопсии или аутопсии, включая легкие</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8100" marR="38100" fontAlgn="t">
                        <a:spcBef>
                          <a:spcPts val="500"/>
                        </a:spcBef>
                        <a:spcAft>
                          <a:spcPts val="500"/>
                        </a:spcAft>
                      </a:pPr>
                      <a:r>
                        <a:rPr lang="ru-RU" sz="1200" b="1" dirty="0">
                          <a:effectLst/>
                          <a:latin typeface="Times New Roman" panose="02020603050405020304" pitchFamily="18" charset="0"/>
                          <a:cs typeface="Times New Roman" panose="02020603050405020304" pitchFamily="18" charset="0"/>
                        </a:rPr>
                        <a:t>Стерильный контейнер с физиологическим раствором &lt;**&gt;</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8100" marR="38100" algn="ctr" fontAlgn="t">
                        <a:spcBef>
                          <a:spcPts val="500"/>
                        </a:spcBef>
                        <a:spcAft>
                          <a:spcPts val="500"/>
                        </a:spcAft>
                      </a:pPr>
                      <a:r>
                        <a:rPr lang="en-US" sz="1200" b="1" dirty="0">
                          <a:effectLst/>
                          <a:latin typeface="Times New Roman" panose="02020603050405020304" pitchFamily="18" charset="0"/>
                          <a:cs typeface="Times New Roman" panose="02020603050405020304" pitchFamily="18" charset="0"/>
                        </a:rPr>
                        <a:t>4 °C</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8100" marR="38100" fontAlgn="t">
                        <a:spcBef>
                          <a:spcPts val="500"/>
                        </a:spcBef>
                        <a:spcAft>
                          <a:spcPts val="500"/>
                        </a:spcAft>
                      </a:pPr>
                      <a:r>
                        <a:rPr lang="ru-RU" sz="1200" b="1">
                          <a:effectLst/>
                          <a:latin typeface="Times New Roman" panose="02020603050405020304" pitchFamily="18" charset="0"/>
                          <a:cs typeface="Times New Roman" panose="02020603050405020304" pitchFamily="18" charset="0"/>
                        </a:rPr>
                        <a:t>&lt;= 24 часа: 4 °C</a:t>
                      </a:r>
                    </a:p>
                    <a:p>
                      <a:pPr marL="38100" marR="38100" fontAlgn="t">
                        <a:spcBef>
                          <a:spcPts val="500"/>
                        </a:spcBef>
                        <a:spcAft>
                          <a:spcPts val="500"/>
                        </a:spcAft>
                      </a:pPr>
                      <a:r>
                        <a:rPr lang="ru-RU" sz="1200" b="1">
                          <a:effectLst/>
                          <a:latin typeface="Times New Roman" panose="02020603050405020304" pitchFamily="18" charset="0"/>
                          <a:cs typeface="Times New Roman" panose="02020603050405020304" pitchFamily="18" charset="0"/>
                        </a:rPr>
                        <a:t>&gt; 24 часа &lt;*&gt;: -70 °C</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8100" marR="38100" fontAlgn="t">
                        <a:spcBef>
                          <a:spcPts val="500"/>
                        </a:spcBef>
                        <a:spcAft>
                          <a:spcPts val="500"/>
                        </a:spcAft>
                      </a:pPr>
                      <a:r>
                        <a:rPr lang="ru-RU" sz="1200" b="1" dirty="0">
                          <a:effectLst/>
                          <a:latin typeface="Times New Roman" panose="02020603050405020304" pitchFamily="18" charset="0"/>
                        </a:rPr>
                        <a:t> </a:t>
                      </a:r>
                      <a:endParaRPr lang="ru-RU" sz="1200" b="1" dirty="0">
                        <a:effectLst/>
                        <a:latin typeface="Verdana" panose="020B060403050404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67445335"/>
                  </a:ext>
                </a:extLst>
              </a:tr>
              <a:tr h="786512">
                <a:tc>
                  <a:txBody>
                    <a:bodyPr/>
                    <a:lstStyle/>
                    <a:p>
                      <a:pPr marL="38100" marR="38100" fontAlgn="t">
                        <a:spcBef>
                          <a:spcPts val="500"/>
                        </a:spcBef>
                        <a:spcAft>
                          <a:spcPts val="500"/>
                        </a:spcAft>
                      </a:pPr>
                      <a:r>
                        <a:rPr lang="ru-RU" sz="1200" b="1" dirty="0">
                          <a:effectLst/>
                          <a:latin typeface="Times New Roman" panose="02020603050405020304" pitchFamily="18" charset="0"/>
                          <a:cs typeface="Times New Roman" panose="02020603050405020304" pitchFamily="18" charset="0"/>
                        </a:rPr>
                        <a:t>Сыворотка (две пробы: острая фаза и через 2 - 4 недели после острой фазы)</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8100" marR="38100" fontAlgn="t">
                        <a:spcBef>
                          <a:spcPts val="500"/>
                        </a:spcBef>
                        <a:spcAft>
                          <a:spcPts val="500"/>
                        </a:spcAft>
                      </a:pPr>
                      <a:r>
                        <a:rPr lang="ru-RU" sz="1200" b="1" dirty="0">
                          <a:effectLst/>
                          <a:latin typeface="Times New Roman" panose="02020603050405020304" pitchFamily="18" charset="0"/>
                          <a:cs typeface="Times New Roman" panose="02020603050405020304" pitchFamily="18" charset="0"/>
                        </a:rPr>
                        <a:t>Пробирки, для разделения сыворотки (взрослые: собирают 3 - 5 мл цельной крови)</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8100" marR="38100" algn="ctr" fontAlgn="t">
                        <a:spcBef>
                          <a:spcPts val="500"/>
                        </a:spcBef>
                        <a:spcAft>
                          <a:spcPts val="500"/>
                        </a:spcAft>
                      </a:pPr>
                      <a:r>
                        <a:rPr lang="en-US" sz="1200" b="1" dirty="0">
                          <a:effectLst/>
                          <a:latin typeface="Times New Roman" panose="02020603050405020304" pitchFamily="18" charset="0"/>
                          <a:cs typeface="Times New Roman" panose="02020603050405020304" pitchFamily="18" charset="0"/>
                        </a:rPr>
                        <a:t>4 °C</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8100" marR="38100" fontAlgn="t">
                        <a:spcBef>
                          <a:spcPts val="500"/>
                        </a:spcBef>
                        <a:spcAft>
                          <a:spcPts val="500"/>
                        </a:spcAft>
                      </a:pPr>
                      <a:r>
                        <a:rPr lang="ru-RU" sz="1200" b="1" dirty="0">
                          <a:effectLst/>
                          <a:latin typeface="Times New Roman" panose="02020603050405020304" pitchFamily="18" charset="0"/>
                          <a:cs typeface="Times New Roman" panose="02020603050405020304" pitchFamily="18" charset="0"/>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8100" marR="38100" fontAlgn="t">
                        <a:spcBef>
                          <a:spcPts val="500"/>
                        </a:spcBef>
                        <a:spcAft>
                          <a:spcPts val="500"/>
                        </a:spcAft>
                      </a:pPr>
                      <a:r>
                        <a:rPr lang="ru-RU" sz="1200" b="1" dirty="0">
                          <a:effectLst/>
                          <a:latin typeface="Times New Roman" panose="02020603050405020304" pitchFamily="18" charset="0"/>
                        </a:rPr>
                        <a:t>Острая фаза - первая неделя болезни, выздоравливающий - от 2 до 3 недель и позже</a:t>
                      </a:r>
                      <a:endParaRPr lang="ru-RU" sz="1200" b="1" dirty="0">
                        <a:effectLst/>
                        <a:latin typeface="Verdana" panose="020B060403050404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84202651"/>
                  </a:ext>
                </a:extLst>
              </a:tr>
              <a:tr h="750763">
                <a:tc>
                  <a:txBody>
                    <a:bodyPr/>
                    <a:lstStyle/>
                    <a:p>
                      <a:pPr marL="38100" marR="38100" fontAlgn="t">
                        <a:spcBef>
                          <a:spcPts val="500"/>
                        </a:spcBef>
                        <a:spcAft>
                          <a:spcPts val="500"/>
                        </a:spcAft>
                      </a:pPr>
                      <a:r>
                        <a:rPr lang="ru-RU" sz="1200" b="1" dirty="0">
                          <a:effectLst/>
                          <a:latin typeface="Times New Roman" panose="02020603050405020304" pitchFamily="18" charset="0"/>
                          <a:cs typeface="Times New Roman" panose="02020603050405020304" pitchFamily="18" charset="0"/>
                        </a:rPr>
                        <a:t>Цельная кровь</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8100" marR="38100" fontAlgn="t">
                        <a:spcBef>
                          <a:spcPts val="500"/>
                        </a:spcBef>
                        <a:spcAft>
                          <a:spcPts val="500"/>
                        </a:spcAft>
                      </a:pPr>
                      <a:r>
                        <a:rPr lang="ru-RU" sz="1200" b="1" dirty="0">
                          <a:effectLst/>
                          <a:latin typeface="Times New Roman" panose="02020603050405020304" pitchFamily="18" charset="0"/>
                          <a:cs typeface="Times New Roman" panose="02020603050405020304" pitchFamily="18" charset="0"/>
                        </a:rPr>
                        <a:t>Пробирка</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8100" marR="38100" algn="ctr" fontAlgn="t">
                        <a:spcBef>
                          <a:spcPts val="500"/>
                        </a:spcBef>
                        <a:spcAft>
                          <a:spcPts val="500"/>
                        </a:spcAft>
                      </a:pPr>
                      <a:r>
                        <a:rPr lang="en-US" sz="1200" b="1" dirty="0">
                          <a:effectLst/>
                          <a:latin typeface="Times New Roman" panose="02020603050405020304" pitchFamily="18" charset="0"/>
                          <a:cs typeface="Times New Roman" panose="02020603050405020304" pitchFamily="18" charset="0"/>
                        </a:rPr>
                        <a:t>4 °C</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8100" marR="38100" fontAlgn="t">
                        <a:spcBef>
                          <a:spcPts val="500"/>
                        </a:spcBef>
                        <a:spcAft>
                          <a:spcPts val="500"/>
                        </a:spcAft>
                      </a:pPr>
                      <a:r>
                        <a:rPr lang="ru-RU" sz="1200" b="1" dirty="0">
                          <a:effectLst/>
                          <a:latin typeface="Times New Roman" panose="02020603050405020304" pitchFamily="18" charset="0"/>
                          <a:cs typeface="Times New Roman" panose="02020603050405020304" pitchFamily="18" charset="0"/>
                        </a:rPr>
                        <a:t>&lt;= 5 дней: 4 °C</a:t>
                      </a:r>
                    </a:p>
                    <a:p>
                      <a:pPr marL="38100" marR="38100" fontAlgn="t">
                        <a:spcBef>
                          <a:spcPts val="500"/>
                        </a:spcBef>
                        <a:spcAft>
                          <a:spcPts val="500"/>
                        </a:spcAft>
                      </a:pPr>
                      <a:r>
                        <a:rPr lang="ru-RU" sz="1200" b="1" dirty="0">
                          <a:effectLst/>
                          <a:latin typeface="Times New Roman" panose="02020603050405020304" pitchFamily="18" charset="0"/>
                          <a:cs typeface="Times New Roman" panose="02020603050405020304" pitchFamily="18" charset="0"/>
                        </a:rPr>
                        <a:t>&gt; 5 дней &lt;*&gt;: -70 °C</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8100" marR="38100" fontAlgn="t">
                        <a:spcBef>
                          <a:spcPts val="500"/>
                        </a:spcBef>
                        <a:spcAft>
                          <a:spcPts val="500"/>
                        </a:spcAft>
                      </a:pPr>
                      <a:r>
                        <a:rPr lang="ru-RU" sz="1200" b="1" dirty="0">
                          <a:effectLst/>
                          <a:latin typeface="Times New Roman" panose="02020603050405020304" pitchFamily="18" charset="0"/>
                        </a:rPr>
                        <a:t>Для обнаружения антигена, особенно в первую неделю болезни</a:t>
                      </a:r>
                      <a:endParaRPr lang="ru-RU" sz="1200" b="1" dirty="0">
                        <a:effectLst/>
                        <a:latin typeface="Verdana" panose="020B060403050404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86037225"/>
                  </a:ext>
                </a:extLst>
              </a:tr>
              <a:tr h="649469">
                <a:tc>
                  <a:txBody>
                    <a:bodyPr/>
                    <a:lstStyle/>
                    <a:p>
                      <a:pPr marL="38100" marR="38100" fontAlgn="t">
                        <a:spcBef>
                          <a:spcPts val="500"/>
                        </a:spcBef>
                        <a:spcAft>
                          <a:spcPts val="500"/>
                        </a:spcAft>
                      </a:pPr>
                      <a:r>
                        <a:rPr lang="ru-RU" sz="1200" b="1" dirty="0">
                          <a:effectLst/>
                          <a:latin typeface="Times New Roman" panose="02020603050405020304" pitchFamily="18" charset="0"/>
                          <a:cs typeface="Times New Roman" panose="02020603050405020304" pitchFamily="18" charset="0"/>
                        </a:rPr>
                        <a:t>Моча</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8100" marR="38100" fontAlgn="t">
                        <a:spcBef>
                          <a:spcPts val="500"/>
                        </a:spcBef>
                        <a:spcAft>
                          <a:spcPts val="500"/>
                        </a:spcAft>
                      </a:pPr>
                      <a:r>
                        <a:rPr lang="ru-RU" sz="1200" b="1" dirty="0">
                          <a:effectLst/>
                          <a:latin typeface="Times New Roman" panose="02020603050405020304" pitchFamily="18" charset="0"/>
                          <a:cs typeface="Times New Roman" panose="02020603050405020304" pitchFamily="18" charset="0"/>
                        </a:rPr>
                        <a:t>Контейнер для сбора мочи</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8100" marR="38100" algn="ctr" fontAlgn="t">
                        <a:spcBef>
                          <a:spcPts val="500"/>
                        </a:spcBef>
                        <a:spcAft>
                          <a:spcPts val="500"/>
                        </a:spcAft>
                      </a:pPr>
                      <a:r>
                        <a:rPr lang="en-US" sz="1200" b="1" dirty="0">
                          <a:effectLst/>
                          <a:latin typeface="Times New Roman" panose="02020603050405020304" pitchFamily="18" charset="0"/>
                          <a:cs typeface="Times New Roman" panose="02020603050405020304" pitchFamily="18" charset="0"/>
                        </a:rPr>
                        <a:t>4 °C</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8100" marR="38100" fontAlgn="t">
                        <a:spcBef>
                          <a:spcPts val="500"/>
                        </a:spcBef>
                        <a:spcAft>
                          <a:spcPts val="500"/>
                        </a:spcAft>
                      </a:pPr>
                      <a:r>
                        <a:rPr lang="ru-RU" sz="1200" b="1" dirty="0">
                          <a:effectLst/>
                          <a:latin typeface="Times New Roman" panose="02020603050405020304" pitchFamily="18" charset="0"/>
                          <a:cs typeface="Times New Roman" panose="02020603050405020304" pitchFamily="18" charset="0"/>
                        </a:rPr>
                        <a:t>&lt;= 5 дней: 4 °C</a:t>
                      </a:r>
                    </a:p>
                    <a:p>
                      <a:pPr marL="38100" marR="38100" fontAlgn="t">
                        <a:spcBef>
                          <a:spcPts val="500"/>
                        </a:spcBef>
                        <a:spcAft>
                          <a:spcPts val="500"/>
                        </a:spcAft>
                      </a:pPr>
                      <a:r>
                        <a:rPr lang="ru-RU" sz="1200" b="1" dirty="0">
                          <a:effectLst/>
                          <a:latin typeface="Times New Roman" panose="02020603050405020304" pitchFamily="18" charset="0"/>
                          <a:cs typeface="Times New Roman" panose="02020603050405020304" pitchFamily="18" charset="0"/>
                        </a:rPr>
                        <a:t>&gt; 5 дней &lt;*&gt;: -70 °C</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8100" marR="38100" fontAlgn="t">
                        <a:spcBef>
                          <a:spcPts val="500"/>
                        </a:spcBef>
                        <a:spcAft>
                          <a:spcPts val="500"/>
                        </a:spcAft>
                      </a:pPr>
                      <a:r>
                        <a:rPr lang="ru-RU" sz="1200" b="1" dirty="0">
                          <a:effectLst/>
                          <a:latin typeface="Times New Roman" panose="02020603050405020304" pitchFamily="18" charset="0"/>
                        </a:rPr>
                        <a:t> </a:t>
                      </a:r>
                      <a:endParaRPr lang="ru-RU" sz="1200" b="1" dirty="0">
                        <a:effectLst/>
                        <a:latin typeface="Verdana" panose="020B060403050404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78095421"/>
                  </a:ext>
                </a:extLst>
              </a:tr>
            </a:tbl>
          </a:graphicData>
        </a:graphic>
      </p:graphicFrame>
    </p:spTree>
    <p:extLst>
      <p:ext uri="{BB962C8B-B14F-4D97-AF65-F5344CB8AC3E}">
        <p14:creationId xmlns:p14="http://schemas.microsoft.com/office/powerpoint/2010/main" val="969631085"/>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3568" y="188640"/>
            <a:ext cx="8229600" cy="1728192"/>
          </a:xfrm>
        </p:spPr>
        <p:txBody>
          <a:bodyPr>
            <a:noAutofit/>
          </a:bodyPr>
          <a:lstStyle/>
          <a:p>
            <a:r>
              <a:rPr lang="ru-RU" sz="2800" b="1" dirty="0">
                <a:solidFill>
                  <a:srgbClr val="C00000"/>
                </a:solidFill>
              </a:rPr>
              <a:t>Отбор клинического материала</a:t>
            </a:r>
            <a:br>
              <a:rPr lang="ru-RU" sz="2800" b="1" dirty="0">
                <a:solidFill>
                  <a:srgbClr val="C00000"/>
                </a:solidFill>
              </a:rPr>
            </a:br>
            <a:r>
              <a:rPr lang="ru-RU" sz="2800" b="1" dirty="0">
                <a:solidFill>
                  <a:srgbClr val="C00000"/>
                </a:solidFill>
              </a:rPr>
              <a:t>на </a:t>
            </a:r>
            <a:r>
              <a:rPr lang="ru-RU" sz="2800" b="1" dirty="0" err="1">
                <a:solidFill>
                  <a:srgbClr val="C00000"/>
                </a:solidFill>
              </a:rPr>
              <a:t>коронавирусную</a:t>
            </a:r>
            <a:r>
              <a:rPr lang="ru-RU" sz="2800" b="1" dirty="0">
                <a:solidFill>
                  <a:srgbClr val="C00000"/>
                </a:solidFill>
              </a:rPr>
              <a:t> инфекцию COVID-2019</a:t>
            </a:r>
            <a:br>
              <a:rPr lang="ru-RU" sz="2800" b="1" dirty="0">
                <a:solidFill>
                  <a:srgbClr val="C00000"/>
                </a:solidFill>
              </a:rPr>
            </a:br>
            <a:r>
              <a:rPr lang="ru-RU" sz="2800" b="1" dirty="0">
                <a:solidFill>
                  <a:srgbClr val="C00000"/>
                </a:solidFill>
              </a:rPr>
              <a:t>(мазок из </a:t>
            </a:r>
            <a:r>
              <a:rPr lang="ru-RU" sz="2800" b="1" dirty="0" err="1">
                <a:solidFill>
                  <a:srgbClr val="C00000"/>
                </a:solidFill>
              </a:rPr>
              <a:t>носо</a:t>
            </a:r>
            <a:r>
              <a:rPr lang="ru-RU" sz="2800" b="1" dirty="0">
                <a:solidFill>
                  <a:srgbClr val="C00000"/>
                </a:solidFill>
              </a:rPr>
              <a:t>-, ротоглотки в одну пробирку)</a:t>
            </a:r>
          </a:p>
        </p:txBody>
      </p:sp>
      <p:pic>
        <p:nvPicPr>
          <p:cNvPr id="4" name="Объект 3"/>
          <p:cNvPicPr>
            <a:picLocks noGrp="1" noChangeAspect="1"/>
          </p:cNvPicPr>
          <p:nvPr>
            <p:ph idx="1"/>
          </p:nvPr>
        </p:nvPicPr>
        <p:blipFill>
          <a:blip r:embed="rId2"/>
          <a:stretch>
            <a:fillRect/>
          </a:stretch>
        </p:blipFill>
        <p:spPr>
          <a:xfrm>
            <a:off x="4725406" y="1916832"/>
            <a:ext cx="4187762" cy="4525963"/>
          </a:xfrm>
          <a:prstGeom prst="rect">
            <a:avLst/>
          </a:prstGeom>
        </p:spPr>
      </p:pic>
      <p:sp>
        <p:nvSpPr>
          <p:cNvPr id="5" name="Прямоугольник 4"/>
          <p:cNvSpPr/>
          <p:nvPr/>
        </p:nvSpPr>
        <p:spPr>
          <a:xfrm>
            <a:off x="97932" y="2815853"/>
            <a:ext cx="2843808" cy="27363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4400" dirty="0"/>
              <a:t>Отбор из</a:t>
            </a:r>
          </a:p>
          <a:p>
            <a:pPr algn="ctr"/>
            <a:r>
              <a:rPr lang="ru-RU" sz="4400" dirty="0"/>
              <a:t>носоглотки</a:t>
            </a:r>
          </a:p>
        </p:txBody>
      </p:sp>
      <p:sp>
        <p:nvSpPr>
          <p:cNvPr id="7" name="Стрелка вправо 6"/>
          <p:cNvSpPr/>
          <p:nvPr/>
        </p:nvSpPr>
        <p:spPr>
          <a:xfrm>
            <a:off x="2984234" y="3531741"/>
            <a:ext cx="1656184" cy="129614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568434533"/>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44625"/>
            <a:ext cx="7772400" cy="1619183"/>
          </a:xfrm>
        </p:spPr>
        <p:txBody>
          <a:bodyPr>
            <a:noAutofit/>
          </a:bodyPr>
          <a:lstStyle/>
          <a:p>
            <a:r>
              <a:rPr lang="ru-RU" sz="2800" b="1" dirty="0">
                <a:solidFill>
                  <a:srgbClr val="C00000"/>
                </a:solidFill>
              </a:rPr>
              <a:t>Отбор клинического материала</a:t>
            </a:r>
            <a:br>
              <a:rPr lang="ru-RU" sz="2800" b="1" dirty="0">
                <a:solidFill>
                  <a:srgbClr val="C00000"/>
                </a:solidFill>
              </a:rPr>
            </a:br>
            <a:r>
              <a:rPr lang="ru-RU" sz="2800" b="1" dirty="0">
                <a:solidFill>
                  <a:srgbClr val="C00000"/>
                </a:solidFill>
              </a:rPr>
              <a:t>на </a:t>
            </a:r>
            <a:r>
              <a:rPr lang="ru-RU" sz="2800" b="1" dirty="0" err="1">
                <a:solidFill>
                  <a:srgbClr val="C00000"/>
                </a:solidFill>
              </a:rPr>
              <a:t>коронавирусную</a:t>
            </a:r>
            <a:r>
              <a:rPr lang="ru-RU" sz="2800" b="1" dirty="0">
                <a:solidFill>
                  <a:srgbClr val="C00000"/>
                </a:solidFill>
              </a:rPr>
              <a:t> инфекцию </a:t>
            </a:r>
            <a:r>
              <a:rPr lang="en-US" sz="2800" b="1" dirty="0">
                <a:solidFill>
                  <a:srgbClr val="C00000"/>
                </a:solidFill>
              </a:rPr>
              <a:t>COVID-2019</a:t>
            </a:r>
            <a:br>
              <a:rPr lang="en-US" sz="2800" b="1" dirty="0">
                <a:solidFill>
                  <a:srgbClr val="C00000"/>
                </a:solidFill>
              </a:rPr>
            </a:br>
            <a:r>
              <a:rPr lang="ru-RU" sz="2800" b="1" dirty="0">
                <a:solidFill>
                  <a:srgbClr val="C00000"/>
                </a:solidFill>
              </a:rPr>
              <a:t>(мазок из </a:t>
            </a:r>
            <a:r>
              <a:rPr lang="ru-RU" sz="2800" b="1" dirty="0" err="1">
                <a:solidFill>
                  <a:srgbClr val="C00000"/>
                </a:solidFill>
              </a:rPr>
              <a:t>носо</a:t>
            </a:r>
            <a:r>
              <a:rPr lang="ru-RU" sz="2800" b="1" dirty="0">
                <a:solidFill>
                  <a:srgbClr val="C00000"/>
                </a:solidFill>
              </a:rPr>
              <a:t>-, ротоглотки в одну пробирку)</a:t>
            </a:r>
            <a:endParaRPr lang="ru-RU" sz="2800" dirty="0">
              <a:solidFill>
                <a:srgbClr val="C00000"/>
              </a:solidFill>
            </a:endParaRPr>
          </a:p>
        </p:txBody>
      </p:sp>
      <p:pic>
        <p:nvPicPr>
          <p:cNvPr id="4" name="Рисунок 3"/>
          <p:cNvPicPr>
            <a:picLocks noChangeAspect="1"/>
          </p:cNvPicPr>
          <p:nvPr/>
        </p:nvPicPr>
        <p:blipFill>
          <a:blip r:embed="rId2"/>
          <a:stretch>
            <a:fillRect/>
          </a:stretch>
        </p:blipFill>
        <p:spPr>
          <a:xfrm>
            <a:off x="4860033" y="1663808"/>
            <a:ext cx="3598168" cy="4593842"/>
          </a:xfrm>
          <a:prstGeom prst="rect">
            <a:avLst/>
          </a:prstGeom>
        </p:spPr>
      </p:pic>
      <p:sp>
        <p:nvSpPr>
          <p:cNvPr id="3" name="Подзаголовок 2"/>
          <p:cNvSpPr>
            <a:spLocks noGrp="1"/>
          </p:cNvSpPr>
          <p:nvPr>
            <p:ph type="subTitle" idx="1"/>
          </p:nvPr>
        </p:nvSpPr>
        <p:spPr>
          <a:xfrm>
            <a:off x="0" y="1484784"/>
            <a:ext cx="8458200" cy="4968552"/>
          </a:xfrm>
        </p:spPr>
        <p:txBody>
          <a:bodyPr>
            <a:normAutofit/>
          </a:bodyPr>
          <a:lstStyle/>
          <a:p>
            <a:endParaRPr lang="ru-RU" sz="1800" dirty="0"/>
          </a:p>
        </p:txBody>
      </p:sp>
      <p:sp>
        <p:nvSpPr>
          <p:cNvPr id="5" name="Прямоугольник 4"/>
          <p:cNvSpPr/>
          <p:nvPr/>
        </p:nvSpPr>
        <p:spPr>
          <a:xfrm>
            <a:off x="144015" y="2784952"/>
            <a:ext cx="3131840" cy="25922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4800" b="1" dirty="0"/>
              <a:t>Отбор из</a:t>
            </a:r>
          </a:p>
          <a:p>
            <a:r>
              <a:rPr lang="ru-RU" sz="4800" b="1" dirty="0"/>
              <a:t>ротоглотки</a:t>
            </a:r>
            <a:endParaRPr lang="ru-RU" sz="4800" dirty="0"/>
          </a:p>
        </p:txBody>
      </p:sp>
      <p:sp>
        <p:nvSpPr>
          <p:cNvPr id="6" name="Стрелка вправо 5"/>
          <p:cNvSpPr/>
          <p:nvPr/>
        </p:nvSpPr>
        <p:spPr>
          <a:xfrm>
            <a:off x="3275856" y="3420669"/>
            <a:ext cx="1584176" cy="10801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4253315703"/>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2800" b="1" dirty="0">
                <a:solidFill>
                  <a:srgbClr val="C00000"/>
                </a:solidFill>
              </a:rPr>
              <a:t>Отбор клинического материала</a:t>
            </a:r>
            <a:br>
              <a:rPr lang="ru-RU" sz="2800" b="1" dirty="0">
                <a:solidFill>
                  <a:srgbClr val="C00000"/>
                </a:solidFill>
              </a:rPr>
            </a:br>
            <a:r>
              <a:rPr lang="ru-RU" sz="2800" b="1" dirty="0">
                <a:solidFill>
                  <a:srgbClr val="C00000"/>
                </a:solidFill>
              </a:rPr>
              <a:t>на </a:t>
            </a:r>
            <a:r>
              <a:rPr lang="ru-RU" sz="2800" b="1" dirty="0" err="1">
                <a:solidFill>
                  <a:srgbClr val="C00000"/>
                </a:solidFill>
              </a:rPr>
              <a:t>коронавирусную</a:t>
            </a:r>
            <a:r>
              <a:rPr lang="ru-RU" sz="2800" b="1" dirty="0">
                <a:solidFill>
                  <a:srgbClr val="C00000"/>
                </a:solidFill>
              </a:rPr>
              <a:t> инфекцию </a:t>
            </a:r>
            <a:r>
              <a:rPr lang="en-US" sz="2800" b="1" dirty="0">
                <a:solidFill>
                  <a:srgbClr val="C00000"/>
                </a:solidFill>
              </a:rPr>
              <a:t>COVID-2019</a:t>
            </a:r>
            <a:br>
              <a:rPr lang="en-US" sz="2800" b="1" dirty="0">
                <a:solidFill>
                  <a:srgbClr val="C00000"/>
                </a:solidFill>
              </a:rPr>
            </a:br>
            <a:r>
              <a:rPr lang="ru-RU" sz="2800" b="1" dirty="0">
                <a:solidFill>
                  <a:srgbClr val="C00000"/>
                </a:solidFill>
              </a:rPr>
              <a:t>(мазок из </a:t>
            </a:r>
            <a:r>
              <a:rPr lang="ru-RU" sz="2800" b="1" dirty="0" err="1">
                <a:solidFill>
                  <a:srgbClr val="C00000"/>
                </a:solidFill>
              </a:rPr>
              <a:t>носо</a:t>
            </a:r>
            <a:r>
              <a:rPr lang="ru-RU" sz="2800" b="1" dirty="0">
                <a:solidFill>
                  <a:srgbClr val="C00000"/>
                </a:solidFill>
              </a:rPr>
              <a:t>-, ротоглотки в одну пробирку)</a:t>
            </a:r>
            <a:endParaRPr lang="ru-RU" sz="2800" dirty="0">
              <a:solidFill>
                <a:srgbClr val="C00000"/>
              </a:solidFill>
            </a:endParaRPr>
          </a:p>
        </p:txBody>
      </p:sp>
      <p:pic>
        <p:nvPicPr>
          <p:cNvPr id="4" name="Объект 3"/>
          <p:cNvPicPr>
            <a:picLocks noGrp="1" noChangeAspect="1"/>
          </p:cNvPicPr>
          <p:nvPr>
            <p:ph idx="1"/>
          </p:nvPr>
        </p:nvPicPr>
        <p:blipFill>
          <a:blip r:embed="rId2"/>
          <a:stretch>
            <a:fillRect/>
          </a:stretch>
        </p:blipFill>
        <p:spPr>
          <a:xfrm>
            <a:off x="5150311" y="1772816"/>
            <a:ext cx="3545435" cy="4525963"/>
          </a:xfrm>
          <a:prstGeom prst="rect">
            <a:avLst/>
          </a:prstGeom>
        </p:spPr>
      </p:pic>
      <p:sp>
        <p:nvSpPr>
          <p:cNvPr id="5" name="Прямоугольник 4"/>
          <p:cNvSpPr/>
          <p:nvPr/>
        </p:nvSpPr>
        <p:spPr>
          <a:xfrm>
            <a:off x="107503" y="2688282"/>
            <a:ext cx="2625824" cy="26950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600" b="1" dirty="0"/>
              <a:t>Два</a:t>
            </a:r>
          </a:p>
          <a:p>
            <a:pPr algn="ctr"/>
            <a:r>
              <a:rPr lang="ru-RU" sz="3600" b="1" dirty="0" err="1"/>
              <a:t>тупфера</a:t>
            </a:r>
            <a:endParaRPr lang="ru-RU" sz="3600" b="1" dirty="0"/>
          </a:p>
          <a:p>
            <a:pPr algn="ctr"/>
            <a:r>
              <a:rPr lang="ru-RU" sz="3600" b="1" dirty="0"/>
              <a:t>в</a:t>
            </a:r>
          </a:p>
          <a:p>
            <a:pPr algn="ctr"/>
            <a:r>
              <a:rPr lang="ru-RU" sz="3600" b="1" dirty="0"/>
              <a:t>одной</a:t>
            </a:r>
          </a:p>
          <a:p>
            <a:pPr algn="ctr"/>
            <a:r>
              <a:rPr lang="ru-RU" sz="3600" b="1" dirty="0"/>
              <a:t>пробирке !</a:t>
            </a:r>
            <a:endParaRPr lang="ru-RU" sz="3600" dirty="0"/>
          </a:p>
        </p:txBody>
      </p:sp>
      <p:sp>
        <p:nvSpPr>
          <p:cNvPr id="6" name="Стрелка вправо 5"/>
          <p:cNvSpPr/>
          <p:nvPr/>
        </p:nvSpPr>
        <p:spPr>
          <a:xfrm>
            <a:off x="2733327" y="3243708"/>
            <a:ext cx="2448272" cy="158417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601226137"/>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44624"/>
            <a:ext cx="8229600" cy="1728192"/>
          </a:xfrm>
        </p:spPr>
        <p:txBody>
          <a:bodyPr>
            <a:noAutofit/>
          </a:bodyPr>
          <a:lstStyle/>
          <a:p>
            <a:r>
              <a:rPr lang="ru-RU" sz="2800" b="1" dirty="0">
                <a:solidFill>
                  <a:srgbClr val="C00000"/>
                </a:solidFill>
              </a:rPr>
              <a:t>Отбор клинического материала</a:t>
            </a:r>
            <a:br>
              <a:rPr lang="ru-RU" sz="2800" b="1" dirty="0">
                <a:solidFill>
                  <a:srgbClr val="C00000"/>
                </a:solidFill>
              </a:rPr>
            </a:br>
            <a:r>
              <a:rPr lang="ru-RU" sz="2800" b="1" dirty="0">
                <a:solidFill>
                  <a:srgbClr val="C00000"/>
                </a:solidFill>
              </a:rPr>
              <a:t>на </a:t>
            </a:r>
            <a:r>
              <a:rPr lang="ru-RU" sz="2800" b="1" dirty="0" err="1">
                <a:solidFill>
                  <a:srgbClr val="C00000"/>
                </a:solidFill>
              </a:rPr>
              <a:t>коронавирусную</a:t>
            </a:r>
            <a:r>
              <a:rPr lang="ru-RU" sz="2800" b="1" dirty="0">
                <a:solidFill>
                  <a:srgbClr val="C00000"/>
                </a:solidFill>
              </a:rPr>
              <a:t> инфекцию </a:t>
            </a:r>
            <a:r>
              <a:rPr lang="en-US" sz="2800" b="1" dirty="0">
                <a:solidFill>
                  <a:srgbClr val="C00000"/>
                </a:solidFill>
              </a:rPr>
              <a:t>COVID-2019</a:t>
            </a:r>
            <a:br>
              <a:rPr lang="en-US" sz="2800" b="1" dirty="0">
                <a:solidFill>
                  <a:srgbClr val="C00000"/>
                </a:solidFill>
              </a:rPr>
            </a:br>
            <a:r>
              <a:rPr lang="ru-RU" sz="2800" b="1" dirty="0">
                <a:solidFill>
                  <a:srgbClr val="C00000"/>
                </a:solidFill>
              </a:rPr>
              <a:t>(мазок из </a:t>
            </a:r>
            <a:r>
              <a:rPr lang="ru-RU" sz="2800" b="1" dirty="0" err="1">
                <a:solidFill>
                  <a:srgbClr val="C00000"/>
                </a:solidFill>
              </a:rPr>
              <a:t>носо</a:t>
            </a:r>
            <a:r>
              <a:rPr lang="ru-RU" sz="2800" b="1" dirty="0">
                <a:solidFill>
                  <a:srgbClr val="C00000"/>
                </a:solidFill>
              </a:rPr>
              <a:t>-, ротоглотки в одну пробирку)</a:t>
            </a:r>
            <a:endParaRPr lang="ru-RU" sz="2800" dirty="0">
              <a:solidFill>
                <a:srgbClr val="C00000"/>
              </a:solidFill>
            </a:endParaRPr>
          </a:p>
        </p:txBody>
      </p:sp>
      <p:pic>
        <p:nvPicPr>
          <p:cNvPr id="4" name="Объект 3"/>
          <p:cNvPicPr>
            <a:picLocks noGrp="1" noChangeAspect="1"/>
          </p:cNvPicPr>
          <p:nvPr>
            <p:ph idx="1"/>
          </p:nvPr>
        </p:nvPicPr>
        <p:blipFill>
          <a:blip r:embed="rId2"/>
          <a:stretch>
            <a:fillRect/>
          </a:stretch>
        </p:blipFill>
        <p:spPr>
          <a:xfrm>
            <a:off x="5102696" y="1772816"/>
            <a:ext cx="3610744" cy="4723964"/>
          </a:xfrm>
          <a:prstGeom prst="rect">
            <a:avLst/>
          </a:prstGeom>
        </p:spPr>
      </p:pic>
      <p:sp>
        <p:nvSpPr>
          <p:cNvPr id="5" name="Прямоугольник 4"/>
          <p:cNvSpPr/>
          <p:nvPr/>
        </p:nvSpPr>
        <p:spPr>
          <a:xfrm>
            <a:off x="48300" y="2766646"/>
            <a:ext cx="3299564" cy="27363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4000" b="1" dirty="0"/>
              <a:t>Крышка</a:t>
            </a:r>
          </a:p>
          <a:p>
            <a:pPr algn="ctr"/>
            <a:r>
              <a:rPr lang="ru-RU" sz="4000" b="1" dirty="0"/>
              <a:t>должна быть</a:t>
            </a:r>
          </a:p>
          <a:p>
            <a:pPr algn="ctr"/>
            <a:r>
              <a:rPr lang="ru-RU" sz="4000" b="1" dirty="0"/>
              <a:t>плотно</a:t>
            </a:r>
          </a:p>
          <a:p>
            <a:pPr algn="ctr"/>
            <a:r>
              <a:rPr lang="ru-RU" sz="4000" b="1" dirty="0"/>
              <a:t>закрыта</a:t>
            </a:r>
          </a:p>
        </p:txBody>
      </p:sp>
      <p:sp>
        <p:nvSpPr>
          <p:cNvPr id="6" name="Стрелка вправо 5"/>
          <p:cNvSpPr/>
          <p:nvPr/>
        </p:nvSpPr>
        <p:spPr>
          <a:xfrm>
            <a:off x="3419872" y="3522730"/>
            <a:ext cx="1682824" cy="122413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75898909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2800" b="1" dirty="0">
                <a:solidFill>
                  <a:srgbClr val="C00000"/>
                </a:solidFill>
              </a:rPr>
              <a:t>Отбор клинического материала</a:t>
            </a:r>
            <a:br>
              <a:rPr lang="ru-RU" sz="2800" b="1" dirty="0">
                <a:solidFill>
                  <a:srgbClr val="C00000"/>
                </a:solidFill>
              </a:rPr>
            </a:br>
            <a:r>
              <a:rPr lang="ru-RU" sz="2800" b="1" dirty="0">
                <a:solidFill>
                  <a:srgbClr val="C00000"/>
                </a:solidFill>
              </a:rPr>
              <a:t>на </a:t>
            </a:r>
            <a:r>
              <a:rPr lang="ru-RU" sz="2800" b="1" dirty="0" err="1">
                <a:solidFill>
                  <a:srgbClr val="C00000"/>
                </a:solidFill>
              </a:rPr>
              <a:t>коронавирусную</a:t>
            </a:r>
            <a:r>
              <a:rPr lang="ru-RU" sz="2800" b="1" dirty="0">
                <a:solidFill>
                  <a:srgbClr val="C00000"/>
                </a:solidFill>
              </a:rPr>
              <a:t> инфекцию COVID-2019</a:t>
            </a:r>
            <a:br>
              <a:rPr lang="ru-RU" sz="2800" b="1" dirty="0">
                <a:solidFill>
                  <a:srgbClr val="C00000"/>
                </a:solidFill>
              </a:rPr>
            </a:br>
            <a:r>
              <a:rPr lang="ru-RU" sz="2800" b="1" dirty="0">
                <a:solidFill>
                  <a:srgbClr val="C00000"/>
                </a:solidFill>
              </a:rPr>
              <a:t>(мазок из </a:t>
            </a:r>
            <a:r>
              <a:rPr lang="ru-RU" sz="2800" b="1" dirty="0" err="1">
                <a:solidFill>
                  <a:srgbClr val="C00000"/>
                </a:solidFill>
              </a:rPr>
              <a:t>носо</a:t>
            </a:r>
            <a:r>
              <a:rPr lang="ru-RU" sz="2800" b="1" dirty="0">
                <a:solidFill>
                  <a:srgbClr val="C00000"/>
                </a:solidFill>
              </a:rPr>
              <a:t>-, ротоглотки в одну пробирку</a:t>
            </a:r>
            <a:r>
              <a:rPr lang="ru-RU" sz="3200" dirty="0">
                <a:solidFill>
                  <a:srgbClr val="C00000"/>
                </a:solidFill>
              </a:rPr>
              <a:t>)</a:t>
            </a:r>
          </a:p>
        </p:txBody>
      </p:sp>
      <p:pic>
        <p:nvPicPr>
          <p:cNvPr id="4" name="Объект 3"/>
          <p:cNvPicPr>
            <a:picLocks noGrp="1" noChangeAspect="1"/>
          </p:cNvPicPr>
          <p:nvPr>
            <p:ph idx="1"/>
          </p:nvPr>
        </p:nvPicPr>
        <p:blipFill>
          <a:blip r:embed="rId2"/>
          <a:stretch>
            <a:fillRect/>
          </a:stretch>
        </p:blipFill>
        <p:spPr>
          <a:xfrm>
            <a:off x="5292080" y="1700808"/>
            <a:ext cx="3564009" cy="4778956"/>
          </a:xfrm>
          <a:prstGeom prst="rect">
            <a:avLst/>
          </a:prstGeom>
        </p:spPr>
      </p:pic>
      <p:sp>
        <p:nvSpPr>
          <p:cNvPr id="5" name="Прямоугольник 4"/>
          <p:cNvSpPr/>
          <p:nvPr/>
        </p:nvSpPr>
        <p:spPr>
          <a:xfrm>
            <a:off x="153843" y="3068960"/>
            <a:ext cx="2843808" cy="23042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4400" b="1" dirty="0"/>
              <a:t>Отбор</a:t>
            </a:r>
          </a:p>
          <a:p>
            <a:pPr algn="ctr"/>
            <a:r>
              <a:rPr lang="ru-RU" sz="4400" b="1" dirty="0"/>
              <a:t>материала</a:t>
            </a:r>
          </a:p>
          <a:p>
            <a:pPr algn="ctr"/>
            <a:r>
              <a:rPr lang="ru-RU" sz="4400" b="1" dirty="0"/>
              <a:t>закончен</a:t>
            </a:r>
            <a:endParaRPr lang="ru-RU" sz="4400" dirty="0"/>
          </a:p>
        </p:txBody>
      </p:sp>
      <p:sp>
        <p:nvSpPr>
          <p:cNvPr id="6" name="Стрелка вправо 5"/>
          <p:cNvSpPr/>
          <p:nvPr/>
        </p:nvSpPr>
        <p:spPr>
          <a:xfrm>
            <a:off x="3049762" y="3478218"/>
            <a:ext cx="2232248" cy="122413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44817279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44624"/>
            <a:ext cx="8229600" cy="1555576"/>
          </a:xfrm>
        </p:spPr>
        <p:txBody>
          <a:bodyPr>
            <a:noAutofit/>
          </a:bodyPr>
          <a:lstStyle/>
          <a:p>
            <a:r>
              <a:rPr lang="ru-RU" sz="2800" b="1" dirty="0" smtClean="0">
                <a:solidFill>
                  <a:srgbClr val="C00000"/>
                </a:solidFill>
              </a:rPr>
              <a:t>Упаковка клинического </a:t>
            </a:r>
            <a:r>
              <a:rPr lang="ru-RU" sz="2800" b="1" dirty="0">
                <a:solidFill>
                  <a:srgbClr val="C00000"/>
                </a:solidFill>
              </a:rPr>
              <a:t>материала на </a:t>
            </a:r>
            <a:r>
              <a:rPr lang="ru-RU" sz="2800" b="1" dirty="0" err="1">
                <a:solidFill>
                  <a:srgbClr val="C00000"/>
                </a:solidFill>
              </a:rPr>
              <a:t>коронавирусную</a:t>
            </a:r>
            <a:r>
              <a:rPr lang="ru-RU" sz="2800" b="1" dirty="0">
                <a:solidFill>
                  <a:srgbClr val="C00000"/>
                </a:solidFill>
              </a:rPr>
              <a:t> инфекцию COVID-2019</a:t>
            </a:r>
            <a:br>
              <a:rPr lang="ru-RU" sz="2800" b="1" dirty="0">
                <a:solidFill>
                  <a:srgbClr val="C00000"/>
                </a:solidFill>
              </a:rPr>
            </a:br>
            <a:r>
              <a:rPr lang="ru-RU" sz="2800" b="1" dirty="0">
                <a:solidFill>
                  <a:srgbClr val="C00000"/>
                </a:solidFill>
              </a:rPr>
              <a:t>(мазок из </a:t>
            </a:r>
            <a:r>
              <a:rPr lang="ru-RU" sz="2800" b="1" dirty="0" err="1">
                <a:solidFill>
                  <a:srgbClr val="C00000"/>
                </a:solidFill>
              </a:rPr>
              <a:t>носо</a:t>
            </a:r>
            <a:r>
              <a:rPr lang="ru-RU" sz="2800" b="1" dirty="0">
                <a:solidFill>
                  <a:srgbClr val="C00000"/>
                </a:solidFill>
              </a:rPr>
              <a:t>-, ротоглотки в одну пробирку)</a:t>
            </a:r>
          </a:p>
        </p:txBody>
      </p:sp>
      <p:pic>
        <p:nvPicPr>
          <p:cNvPr id="5" name="Объект 4"/>
          <p:cNvPicPr>
            <a:picLocks noGrp="1" noChangeAspect="1"/>
          </p:cNvPicPr>
          <p:nvPr>
            <p:ph idx="1"/>
          </p:nvPr>
        </p:nvPicPr>
        <p:blipFill>
          <a:blip r:embed="rId2"/>
          <a:stretch>
            <a:fillRect/>
          </a:stretch>
        </p:blipFill>
        <p:spPr>
          <a:xfrm>
            <a:off x="2339753" y="1600200"/>
            <a:ext cx="2939466" cy="3556992"/>
          </a:xfrm>
          <a:prstGeom prst="rect">
            <a:avLst/>
          </a:prstGeom>
        </p:spPr>
      </p:pic>
      <p:sp>
        <p:nvSpPr>
          <p:cNvPr id="4" name="Прямоугольник 3"/>
          <p:cNvSpPr/>
          <p:nvPr/>
        </p:nvSpPr>
        <p:spPr>
          <a:xfrm>
            <a:off x="107504" y="4365104"/>
            <a:ext cx="2232249" cy="24482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b="1" dirty="0"/>
              <a:t>Все материалы,</a:t>
            </a:r>
          </a:p>
          <a:p>
            <a:pPr algn="ctr"/>
            <a:r>
              <a:rPr lang="ru-RU" sz="2000" b="1" dirty="0"/>
              <a:t>доставляемые в</a:t>
            </a:r>
          </a:p>
          <a:p>
            <a:pPr algn="ctr"/>
            <a:r>
              <a:rPr lang="ru-RU" sz="2000" b="1" dirty="0"/>
              <a:t>лабораторию,</a:t>
            </a:r>
          </a:p>
          <a:p>
            <a:pPr algn="ctr"/>
            <a:r>
              <a:rPr lang="ru-RU" sz="2000" b="1" dirty="0"/>
              <a:t>должны быть</a:t>
            </a:r>
          </a:p>
          <a:p>
            <a:pPr algn="ctr"/>
            <a:r>
              <a:rPr lang="ru-RU" sz="2000" b="1" dirty="0"/>
              <a:t>последовательно</a:t>
            </a:r>
          </a:p>
          <a:p>
            <a:pPr algn="ctr"/>
            <a:r>
              <a:rPr lang="ru-RU" sz="2000" b="1" dirty="0"/>
              <a:t>«дважды</a:t>
            </a:r>
          </a:p>
          <a:p>
            <a:pPr algn="ctr"/>
            <a:r>
              <a:rPr lang="ru-RU" sz="2000" b="1" dirty="0"/>
              <a:t>упакованы</a:t>
            </a:r>
            <a:r>
              <a:rPr lang="ru-RU" sz="2000" b="1" dirty="0" smtClean="0"/>
              <a:t>»</a:t>
            </a:r>
            <a:endParaRPr lang="ru-RU" sz="2000" dirty="0"/>
          </a:p>
        </p:txBody>
      </p:sp>
      <p:pic>
        <p:nvPicPr>
          <p:cNvPr id="6" name="Рисунок 5"/>
          <p:cNvPicPr>
            <a:picLocks noChangeAspect="1"/>
          </p:cNvPicPr>
          <p:nvPr/>
        </p:nvPicPr>
        <p:blipFill>
          <a:blip r:embed="rId3"/>
          <a:stretch>
            <a:fillRect/>
          </a:stretch>
        </p:blipFill>
        <p:spPr>
          <a:xfrm>
            <a:off x="6296428" y="3833803"/>
            <a:ext cx="2827720" cy="2981760"/>
          </a:xfrm>
          <a:prstGeom prst="rect">
            <a:avLst/>
          </a:prstGeom>
        </p:spPr>
      </p:pic>
      <p:sp>
        <p:nvSpPr>
          <p:cNvPr id="7" name="Стрелка вправо 6"/>
          <p:cNvSpPr/>
          <p:nvPr/>
        </p:nvSpPr>
        <p:spPr>
          <a:xfrm>
            <a:off x="5279219" y="4149080"/>
            <a:ext cx="1037061" cy="7200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Прямоугольник 7"/>
          <p:cNvSpPr/>
          <p:nvPr/>
        </p:nvSpPr>
        <p:spPr>
          <a:xfrm>
            <a:off x="1691680" y="2652082"/>
            <a:ext cx="359416" cy="769441"/>
          </a:xfrm>
          <a:prstGeom prst="rect">
            <a:avLst/>
          </a:prstGeom>
        </p:spPr>
        <p:txBody>
          <a:bodyPr wrap="square">
            <a:spAutoFit/>
          </a:bodyPr>
          <a:lstStyle/>
          <a:p>
            <a:r>
              <a:rPr lang="ru-RU" sz="4400" dirty="0">
                <a:latin typeface="Times New Roman" panose="02020603050405020304" pitchFamily="18" charset="0"/>
              </a:rPr>
              <a:t>1</a:t>
            </a:r>
            <a:endParaRPr lang="ru-RU" sz="4400" dirty="0"/>
          </a:p>
        </p:txBody>
      </p:sp>
      <p:sp>
        <p:nvSpPr>
          <p:cNvPr id="9" name="Прямоугольник 8"/>
          <p:cNvSpPr/>
          <p:nvPr/>
        </p:nvSpPr>
        <p:spPr>
          <a:xfrm>
            <a:off x="7380313" y="3244334"/>
            <a:ext cx="936104" cy="769441"/>
          </a:xfrm>
          <a:prstGeom prst="rect">
            <a:avLst/>
          </a:prstGeom>
        </p:spPr>
        <p:txBody>
          <a:bodyPr wrap="square">
            <a:spAutoFit/>
          </a:bodyPr>
          <a:lstStyle/>
          <a:p>
            <a:r>
              <a:rPr lang="ru-RU" sz="4400" dirty="0">
                <a:latin typeface="Times New Roman" panose="02020603050405020304" pitchFamily="18" charset="0"/>
              </a:rPr>
              <a:t>2</a:t>
            </a:r>
            <a:endParaRPr lang="ru-RU" sz="4400" dirty="0"/>
          </a:p>
        </p:txBody>
      </p:sp>
    </p:spTree>
    <p:extLst>
      <p:ext uri="{BB962C8B-B14F-4D97-AF65-F5344CB8AC3E}">
        <p14:creationId xmlns:p14="http://schemas.microsoft.com/office/powerpoint/2010/main" val="101579271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88640"/>
            <a:ext cx="8229600" cy="1228998"/>
          </a:xfrm>
        </p:spPr>
        <p:txBody>
          <a:bodyPr>
            <a:noAutofit/>
          </a:bodyPr>
          <a:lstStyle/>
          <a:p>
            <a:r>
              <a:rPr lang="ru-RU" sz="2400" b="1" dirty="0" smtClean="0">
                <a:solidFill>
                  <a:srgbClr val="C00000"/>
                </a:solidFill>
              </a:rPr>
              <a:t>Упаковка клинического </a:t>
            </a:r>
            <a:r>
              <a:rPr lang="ru-RU" sz="2400" b="1" dirty="0">
                <a:solidFill>
                  <a:srgbClr val="C00000"/>
                </a:solidFill>
              </a:rPr>
              <a:t>материала на </a:t>
            </a:r>
            <a:r>
              <a:rPr lang="ru-RU" sz="2400" b="1" dirty="0" err="1">
                <a:solidFill>
                  <a:srgbClr val="C00000"/>
                </a:solidFill>
              </a:rPr>
              <a:t>коронавирусную</a:t>
            </a:r>
            <a:r>
              <a:rPr lang="ru-RU" sz="2400" b="1" dirty="0">
                <a:solidFill>
                  <a:srgbClr val="C00000"/>
                </a:solidFill>
              </a:rPr>
              <a:t> инфекцию COVID-2019</a:t>
            </a:r>
            <a:br>
              <a:rPr lang="ru-RU" sz="2400" b="1" dirty="0">
                <a:solidFill>
                  <a:srgbClr val="C00000"/>
                </a:solidFill>
              </a:rPr>
            </a:br>
            <a:r>
              <a:rPr lang="ru-RU" sz="2400" b="1" dirty="0">
                <a:solidFill>
                  <a:srgbClr val="C00000"/>
                </a:solidFill>
              </a:rPr>
              <a:t>(мазок из </a:t>
            </a:r>
            <a:r>
              <a:rPr lang="ru-RU" sz="2400" b="1" dirty="0" err="1">
                <a:solidFill>
                  <a:srgbClr val="C00000"/>
                </a:solidFill>
              </a:rPr>
              <a:t>носо</a:t>
            </a:r>
            <a:r>
              <a:rPr lang="ru-RU" sz="2400" b="1" dirty="0">
                <a:solidFill>
                  <a:srgbClr val="C00000"/>
                </a:solidFill>
              </a:rPr>
              <a:t>-, ротоглотки в одну пробирку)</a:t>
            </a:r>
            <a:endParaRPr lang="ru-RU" sz="2400" dirty="0">
              <a:solidFill>
                <a:srgbClr val="C00000"/>
              </a:solidFill>
            </a:endParaRPr>
          </a:p>
        </p:txBody>
      </p:sp>
      <p:pic>
        <p:nvPicPr>
          <p:cNvPr id="4" name="Объект 3"/>
          <p:cNvPicPr>
            <a:picLocks noGrp="1" noChangeAspect="1"/>
          </p:cNvPicPr>
          <p:nvPr>
            <p:ph idx="1"/>
          </p:nvPr>
        </p:nvPicPr>
        <p:blipFill>
          <a:blip r:embed="rId2"/>
          <a:stretch>
            <a:fillRect/>
          </a:stretch>
        </p:blipFill>
        <p:spPr>
          <a:xfrm>
            <a:off x="4572000" y="1916832"/>
            <a:ext cx="4334770" cy="4701177"/>
          </a:xfrm>
          <a:prstGeom prst="rect">
            <a:avLst/>
          </a:prstGeom>
        </p:spPr>
      </p:pic>
      <p:sp>
        <p:nvSpPr>
          <p:cNvPr id="5" name="Прямоугольник 4"/>
          <p:cNvSpPr/>
          <p:nvPr/>
        </p:nvSpPr>
        <p:spPr>
          <a:xfrm>
            <a:off x="248786" y="2636912"/>
            <a:ext cx="2811046" cy="35283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b="1" dirty="0"/>
              <a:t>Плотно закрытый</a:t>
            </a:r>
          </a:p>
          <a:p>
            <a:pPr algn="ctr"/>
            <a:r>
              <a:rPr lang="ru-RU" sz="2400" b="1" dirty="0"/>
              <a:t>верхний конец</a:t>
            </a:r>
          </a:p>
          <a:p>
            <a:pPr algn="ctr"/>
            <a:r>
              <a:rPr lang="ru-RU" sz="2400" b="1" dirty="0"/>
              <a:t>транспортной</a:t>
            </a:r>
          </a:p>
          <a:p>
            <a:pPr algn="ctr"/>
            <a:r>
              <a:rPr lang="ru-RU" sz="2400" b="1" dirty="0"/>
              <a:t>емкости вместе с</a:t>
            </a:r>
          </a:p>
          <a:p>
            <a:pPr algn="ctr"/>
            <a:r>
              <a:rPr lang="ru-RU" sz="2400" b="1" dirty="0"/>
              <a:t>крышкой</a:t>
            </a:r>
          </a:p>
          <a:p>
            <a:pPr algn="ctr"/>
            <a:r>
              <a:rPr lang="ru-RU" sz="2400" b="1" dirty="0"/>
              <a:t>заклеивают</a:t>
            </a:r>
          </a:p>
        </p:txBody>
      </p:sp>
      <p:sp>
        <p:nvSpPr>
          <p:cNvPr id="6" name="Стрелка вправо 5"/>
          <p:cNvSpPr/>
          <p:nvPr/>
        </p:nvSpPr>
        <p:spPr>
          <a:xfrm>
            <a:off x="3131840" y="3719298"/>
            <a:ext cx="1512168" cy="10801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Прямоугольник 6"/>
          <p:cNvSpPr/>
          <p:nvPr/>
        </p:nvSpPr>
        <p:spPr>
          <a:xfrm>
            <a:off x="3131840" y="3140968"/>
            <a:ext cx="1008112" cy="1107996"/>
          </a:xfrm>
          <a:prstGeom prst="rect">
            <a:avLst/>
          </a:prstGeom>
        </p:spPr>
        <p:txBody>
          <a:bodyPr wrap="square">
            <a:spAutoFit/>
          </a:bodyPr>
          <a:lstStyle/>
          <a:p>
            <a:r>
              <a:rPr lang="ru-RU" sz="6600" dirty="0">
                <a:latin typeface="Times New Roman" panose="02020603050405020304" pitchFamily="18" charset="0"/>
              </a:rPr>
              <a:t>1</a:t>
            </a:r>
            <a:endParaRPr lang="ru-RU" sz="6600" dirty="0"/>
          </a:p>
        </p:txBody>
      </p:sp>
    </p:spTree>
    <p:extLst>
      <p:ext uri="{BB962C8B-B14F-4D97-AF65-F5344CB8AC3E}">
        <p14:creationId xmlns:p14="http://schemas.microsoft.com/office/powerpoint/2010/main" val="17787000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dirty="0"/>
          </a:p>
        </p:txBody>
      </p:sp>
      <p:sp>
        <p:nvSpPr>
          <p:cNvPr id="4" name="Прямоугольник 3"/>
          <p:cNvSpPr/>
          <p:nvPr/>
        </p:nvSpPr>
        <p:spPr>
          <a:xfrm>
            <a:off x="457200" y="274638"/>
            <a:ext cx="8435280" cy="178621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ru-RU" sz="3200" b="1" dirty="0"/>
              <a:t>При комнатной температуре и относительной влажности 65% COVID-19 может существовать:</a:t>
            </a:r>
          </a:p>
        </p:txBody>
      </p:sp>
      <p:sp>
        <p:nvSpPr>
          <p:cNvPr id="5" name="Прямоугольник 4"/>
          <p:cNvSpPr/>
          <p:nvPr/>
        </p:nvSpPr>
        <p:spPr>
          <a:xfrm>
            <a:off x="457200" y="2276871"/>
            <a:ext cx="8507288" cy="40458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3200" b="1" dirty="0" smtClean="0"/>
              <a:t>на внешней стороне маски — </a:t>
            </a:r>
            <a:r>
              <a:rPr lang="ru-RU" sz="3200" b="1" dirty="0" smtClean="0">
                <a:solidFill>
                  <a:srgbClr val="FFFF00"/>
                </a:solidFill>
              </a:rPr>
              <a:t>не менее двух недель;</a:t>
            </a:r>
          </a:p>
          <a:p>
            <a:r>
              <a:rPr lang="ru-RU" sz="3200" b="1" dirty="0" smtClean="0"/>
              <a:t>на нержавеющей стали и пластмассе — </a:t>
            </a:r>
            <a:r>
              <a:rPr lang="ru-RU" sz="3200" b="1" dirty="0" smtClean="0">
                <a:solidFill>
                  <a:srgbClr val="FFFF00"/>
                </a:solidFill>
              </a:rPr>
              <a:t>меньше недели</a:t>
            </a:r>
            <a:r>
              <a:rPr lang="ru-RU" sz="3200" b="1" dirty="0" smtClean="0"/>
              <a:t>;</a:t>
            </a:r>
          </a:p>
          <a:p>
            <a:r>
              <a:rPr lang="ru-RU" sz="3200" b="1" dirty="0" smtClean="0"/>
              <a:t>на стекле </a:t>
            </a:r>
            <a:r>
              <a:rPr lang="ru-RU" sz="3200" b="1" dirty="0" smtClean="0">
                <a:solidFill>
                  <a:srgbClr val="FFFF00"/>
                </a:solidFill>
              </a:rPr>
              <a:t>— меньше четырех дней</a:t>
            </a:r>
            <a:r>
              <a:rPr lang="ru-RU" sz="3200" b="1" dirty="0" smtClean="0"/>
              <a:t>;</a:t>
            </a:r>
          </a:p>
          <a:p>
            <a:r>
              <a:rPr lang="ru-RU" sz="3200" b="1" dirty="0" smtClean="0"/>
              <a:t>на дереве и тканях — </a:t>
            </a:r>
            <a:r>
              <a:rPr lang="ru-RU" sz="3200" b="1" dirty="0" smtClean="0">
                <a:solidFill>
                  <a:srgbClr val="FFFF00"/>
                </a:solidFill>
              </a:rPr>
              <a:t>менее двух дней;</a:t>
            </a:r>
          </a:p>
          <a:p>
            <a:r>
              <a:rPr lang="ru-RU" sz="3200" b="1" dirty="0" smtClean="0"/>
              <a:t>на картоне (бумаге)  — </a:t>
            </a:r>
            <a:r>
              <a:rPr lang="ru-RU" sz="3200" b="1" dirty="0" smtClean="0">
                <a:solidFill>
                  <a:srgbClr val="FFFF00"/>
                </a:solidFill>
              </a:rPr>
              <a:t>до 24 часов.</a:t>
            </a:r>
            <a:endParaRPr lang="ru-RU" sz="3200" b="1" dirty="0">
              <a:solidFill>
                <a:srgbClr val="FFFF00"/>
              </a:solidFill>
            </a:endParaRPr>
          </a:p>
        </p:txBody>
      </p:sp>
      <p:sp>
        <p:nvSpPr>
          <p:cNvPr id="6" name="Прямоугольник 5"/>
          <p:cNvSpPr/>
          <p:nvPr/>
        </p:nvSpPr>
        <p:spPr>
          <a:xfrm>
            <a:off x="2962672" y="6322715"/>
            <a:ext cx="5724128" cy="369332"/>
          </a:xfrm>
          <a:prstGeom prst="rect">
            <a:avLst/>
          </a:prstGeom>
        </p:spPr>
        <p:txBody>
          <a:bodyPr wrap="square">
            <a:spAutoFit/>
          </a:bodyPr>
          <a:lstStyle/>
          <a:p>
            <a:r>
              <a:rPr lang="ru-RU" dirty="0"/>
              <a:t>Источник: </a:t>
            </a:r>
            <a:r>
              <a:rPr lang="en-US" dirty="0"/>
              <a:t>https://doi.org/10.1101/2020.03.15.20036673</a:t>
            </a:r>
            <a:endParaRPr lang="ru-RU" dirty="0"/>
          </a:p>
        </p:txBody>
      </p:sp>
    </p:spTree>
    <p:extLst>
      <p:ext uri="{BB962C8B-B14F-4D97-AF65-F5344CB8AC3E}">
        <p14:creationId xmlns:p14="http://schemas.microsoft.com/office/powerpoint/2010/main" val="161769209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88640"/>
            <a:ext cx="8892480" cy="1296144"/>
          </a:xfrm>
        </p:spPr>
        <p:txBody>
          <a:bodyPr>
            <a:noAutofit/>
          </a:bodyPr>
          <a:lstStyle/>
          <a:p>
            <a:r>
              <a:rPr lang="ru-RU" sz="2400" b="1" dirty="0" smtClean="0">
                <a:solidFill>
                  <a:srgbClr val="C00000"/>
                </a:solidFill>
              </a:rPr>
              <a:t>Упаковка клинического </a:t>
            </a:r>
            <a:r>
              <a:rPr lang="ru-RU" sz="2400" b="1" dirty="0">
                <a:solidFill>
                  <a:srgbClr val="C00000"/>
                </a:solidFill>
              </a:rPr>
              <a:t>материала на </a:t>
            </a:r>
            <a:r>
              <a:rPr lang="ru-RU" sz="2400" b="1" dirty="0" err="1">
                <a:solidFill>
                  <a:srgbClr val="C00000"/>
                </a:solidFill>
              </a:rPr>
              <a:t>коронавирусную</a:t>
            </a:r>
            <a:r>
              <a:rPr lang="ru-RU" sz="2400" b="1" dirty="0">
                <a:solidFill>
                  <a:srgbClr val="C00000"/>
                </a:solidFill>
              </a:rPr>
              <a:t> инфекцию COVID-2019</a:t>
            </a:r>
            <a:br>
              <a:rPr lang="ru-RU" sz="2400" b="1" dirty="0">
                <a:solidFill>
                  <a:srgbClr val="C00000"/>
                </a:solidFill>
              </a:rPr>
            </a:br>
            <a:r>
              <a:rPr lang="ru-RU" sz="2400" b="1" dirty="0">
                <a:solidFill>
                  <a:srgbClr val="C00000"/>
                </a:solidFill>
              </a:rPr>
              <a:t>(мазок из </a:t>
            </a:r>
            <a:r>
              <a:rPr lang="ru-RU" sz="2400" b="1" dirty="0" err="1">
                <a:solidFill>
                  <a:srgbClr val="C00000"/>
                </a:solidFill>
              </a:rPr>
              <a:t>носо</a:t>
            </a:r>
            <a:r>
              <a:rPr lang="ru-RU" sz="2400" b="1" dirty="0">
                <a:solidFill>
                  <a:srgbClr val="C00000"/>
                </a:solidFill>
              </a:rPr>
              <a:t>-, ротоглотки в одну пробирку)</a:t>
            </a:r>
          </a:p>
        </p:txBody>
      </p:sp>
      <p:pic>
        <p:nvPicPr>
          <p:cNvPr id="4" name="Объект 3"/>
          <p:cNvPicPr>
            <a:picLocks noGrp="1" noChangeAspect="1"/>
          </p:cNvPicPr>
          <p:nvPr>
            <p:ph idx="1"/>
          </p:nvPr>
        </p:nvPicPr>
        <p:blipFill>
          <a:blip r:embed="rId2"/>
          <a:stretch>
            <a:fillRect/>
          </a:stretch>
        </p:blipFill>
        <p:spPr>
          <a:xfrm>
            <a:off x="4123459" y="1988840"/>
            <a:ext cx="4769021" cy="4581128"/>
          </a:xfrm>
          <a:prstGeom prst="rect">
            <a:avLst/>
          </a:prstGeom>
        </p:spPr>
      </p:pic>
      <p:sp>
        <p:nvSpPr>
          <p:cNvPr id="5" name="Прямоугольник 4"/>
          <p:cNvSpPr/>
          <p:nvPr/>
        </p:nvSpPr>
        <p:spPr>
          <a:xfrm>
            <a:off x="179512" y="2522776"/>
            <a:ext cx="2808312" cy="29300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b="1" dirty="0"/>
              <a:t>Пластиковый</a:t>
            </a:r>
          </a:p>
          <a:p>
            <a:pPr algn="ctr"/>
            <a:r>
              <a:rPr lang="ru-RU" sz="2400" b="1" dirty="0"/>
              <a:t>пакет вместе с</a:t>
            </a:r>
          </a:p>
          <a:p>
            <a:pPr algn="ctr"/>
            <a:r>
              <a:rPr lang="ru-RU" sz="2400" b="1" dirty="0"/>
              <a:t>небольшим</a:t>
            </a:r>
          </a:p>
          <a:p>
            <a:pPr algn="ctr"/>
            <a:r>
              <a:rPr lang="ru-RU" sz="2400" b="1" dirty="0"/>
              <a:t>количеством</a:t>
            </a:r>
          </a:p>
          <a:p>
            <a:pPr algn="ctr"/>
            <a:r>
              <a:rPr lang="ru-RU" sz="2400" b="1" dirty="0"/>
              <a:t>адсорбирующего</a:t>
            </a:r>
          </a:p>
          <a:p>
            <a:pPr algn="ctr"/>
            <a:r>
              <a:rPr lang="ru-RU" sz="2400" b="1" dirty="0"/>
              <a:t>материала (вата)</a:t>
            </a:r>
          </a:p>
          <a:p>
            <a:pPr algn="ctr"/>
            <a:r>
              <a:rPr lang="ru-RU" sz="2400" b="1" dirty="0"/>
              <a:t>заклеить</a:t>
            </a:r>
          </a:p>
        </p:txBody>
      </p:sp>
      <p:sp>
        <p:nvSpPr>
          <p:cNvPr id="6" name="Стрелка вправо 5"/>
          <p:cNvSpPr/>
          <p:nvPr/>
        </p:nvSpPr>
        <p:spPr>
          <a:xfrm>
            <a:off x="2987824" y="3453302"/>
            <a:ext cx="1154408" cy="106896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Прямоугольник 6"/>
          <p:cNvSpPr/>
          <p:nvPr/>
        </p:nvSpPr>
        <p:spPr>
          <a:xfrm>
            <a:off x="3131841" y="2564905"/>
            <a:ext cx="847602" cy="1092607"/>
          </a:xfrm>
          <a:prstGeom prst="rect">
            <a:avLst/>
          </a:prstGeom>
        </p:spPr>
        <p:txBody>
          <a:bodyPr wrap="square">
            <a:spAutoFit/>
          </a:bodyPr>
          <a:lstStyle/>
          <a:p>
            <a:r>
              <a:rPr lang="ru-RU" sz="6500" dirty="0">
                <a:latin typeface="Times New Roman" panose="02020603050405020304" pitchFamily="18" charset="0"/>
              </a:rPr>
              <a:t>2</a:t>
            </a:r>
            <a:endParaRPr lang="ru-RU" dirty="0"/>
          </a:p>
        </p:txBody>
      </p:sp>
    </p:spTree>
    <p:extLst>
      <p:ext uri="{BB962C8B-B14F-4D97-AF65-F5344CB8AC3E}">
        <p14:creationId xmlns:p14="http://schemas.microsoft.com/office/powerpoint/2010/main" val="414867651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2400" b="1" dirty="0" smtClean="0">
                <a:solidFill>
                  <a:srgbClr val="C00000"/>
                </a:solidFill>
              </a:rPr>
              <a:t>Упаковка клинического </a:t>
            </a:r>
            <a:r>
              <a:rPr lang="ru-RU" sz="2400" b="1" dirty="0">
                <a:solidFill>
                  <a:srgbClr val="C00000"/>
                </a:solidFill>
              </a:rPr>
              <a:t>материала на </a:t>
            </a:r>
            <a:r>
              <a:rPr lang="ru-RU" sz="2400" b="1" dirty="0" err="1">
                <a:solidFill>
                  <a:srgbClr val="C00000"/>
                </a:solidFill>
              </a:rPr>
              <a:t>коронавирусную</a:t>
            </a:r>
            <a:r>
              <a:rPr lang="ru-RU" sz="2400" b="1" dirty="0">
                <a:solidFill>
                  <a:srgbClr val="C00000"/>
                </a:solidFill>
              </a:rPr>
              <a:t> инфекцию COVID-2019</a:t>
            </a:r>
            <a:br>
              <a:rPr lang="ru-RU" sz="2400" b="1" dirty="0">
                <a:solidFill>
                  <a:srgbClr val="C00000"/>
                </a:solidFill>
              </a:rPr>
            </a:br>
            <a:r>
              <a:rPr lang="ru-RU" sz="2400" b="1" dirty="0">
                <a:solidFill>
                  <a:srgbClr val="C00000"/>
                </a:solidFill>
              </a:rPr>
              <a:t>(мазок из </a:t>
            </a:r>
            <a:r>
              <a:rPr lang="ru-RU" sz="2400" b="1" dirty="0" err="1">
                <a:solidFill>
                  <a:srgbClr val="C00000"/>
                </a:solidFill>
              </a:rPr>
              <a:t>носо</a:t>
            </a:r>
            <a:r>
              <a:rPr lang="ru-RU" sz="2400" b="1" dirty="0">
                <a:solidFill>
                  <a:srgbClr val="C00000"/>
                </a:solidFill>
              </a:rPr>
              <a:t>-, ротоглотки в одну пробирку)</a:t>
            </a:r>
          </a:p>
        </p:txBody>
      </p:sp>
      <p:sp>
        <p:nvSpPr>
          <p:cNvPr id="4" name="Прямоугольник 3"/>
          <p:cNvSpPr/>
          <p:nvPr/>
        </p:nvSpPr>
        <p:spPr>
          <a:xfrm>
            <a:off x="179512" y="4561490"/>
            <a:ext cx="3960440" cy="21798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b="1" dirty="0"/>
              <a:t>Два или более образца одного</a:t>
            </a:r>
          </a:p>
          <a:p>
            <a:pPr algn="ctr"/>
            <a:r>
              <a:rPr lang="ru-RU" sz="2000" b="1" dirty="0"/>
              <a:t>пациента могут быть упакованы</a:t>
            </a:r>
          </a:p>
          <a:p>
            <a:pPr algn="ctr"/>
            <a:r>
              <a:rPr lang="ru-RU" sz="2000" b="1" dirty="0"/>
              <a:t>в один пластиковый пакет.</a:t>
            </a:r>
          </a:p>
          <a:p>
            <a:pPr algn="ctr"/>
            <a:r>
              <a:rPr lang="ru-RU" sz="2000" b="1" dirty="0"/>
              <a:t>Не допускается упаковывать</a:t>
            </a:r>
          </a:p>
          <a:p>
            <a:pPr algn="ctr"/>
            <a:r>
              <a:rPr lang="ru-RU" sz="2000" b="1" dirty="0"/>
              <a:t>образцы материалов от разных</a:t>
            </a:r>
          </a:p>
          <a:p>
            <a:pPr algn="ctr"/>
            <a:r>
              <a:rPr lang="ru-RU" sz="2000" b="1" dirty="0"/>
              <a:t>людей в один и тот же пакет.</a:t>
            </a:r>
          </a:p>
        </p:txBody>
      </p:sp>
      <p:pic>
        <p:nvPicPr>
          <p:cNvPr id="7" name="Объект 6"/>
          <p:cNvPicPr>
            <a:picLocks noGrp="1" noChangeAspect="1"/>
          </p:cNvPicPr>
          <p:nvPr>
            <p:ph idx="1"/>
          </p:nvPr>
        </p:nvPicPr>
        <p:blipFill>
          <a:blip r:embed="rId2"/>
          <a:stretch>
            <a:fillRect/>
          </a:stretch>
        </p:blipFill>
        <p:spPr>
          <a:xfrm>
            <a:off x="34174" y="1813462"/>
            <a:ext cx="2323974" cy="2071200"/>
          </a:xfrm>
          <a:prstGeom prst="rect">
            <a:avLst/>
          </a:prstGeom>
        </p:spPr>
      </p:pic>
      <p:pic>
        <p:nvPicPr>
          <p:cNvPr id="8" name="Рисунок 7"/>
          <p:cNvPicPr>
            <a:picLocks noChangeAspect="1"/>
          </p:cNvPicPr>
          <p:nvPr/>
        </p:nvPicPr>
        <p:blipFill>
          <a:blip r:embed="rId3"/>
          <a:stretch>
            <a:fillRect/>
          </a:stretch>
        </p:blipFill>
        <p:spPr>
          <a:xfrm>
            <a:off x="2627784" y="1813463"/>
            <a:ext cx="1798552" cy="2083810"/>
          </a:xfrm>
          <a:prstGeom prst="rect">
            <a:avLst/>
          </a:prstGeom>
        </p:spPr>
      </p:pic>
      <p:pic>
        <p:nvPicPr>
          <p:cNvPr id="9" name="Рисунок 8"/>
          <p:cNvPicPr>
            <a:picLocks noChangeAspect="1"/>
          </p:cNvPicPr>
          <p:nvPr/>
        </p:nvPicPr>
        <p:blipFill>
          <a:blip r:embed="rId4"/>
          <a:stretch>
            <a:fillRect/>
          </a:stretch>
        </p:blipFill>
        <p:spPr>
          <a:xfrm>
            <a:off x="4707408" y="1813462"/>
            <a:ext cx="2091427" cy="2083810"/>
          </a:xfrm>
          <a:prstGeom prst="rect">
            <a:avLst/>
          </a:prstGeom>
        </p:spPr>
      </p:pic>
      <p:pic>
        <p:nvPicPr>
          <p:cNvPr id="10" name="Рисунок 9"/>
          <p:cNvPicPr>
            <a:picLocks noChangeAspect="1"/>
          </p:cNvPicPr>
          <p:nvPr/>
        </p:nvPicPr>
        <p:blipFill>
          <a:blip r:embed="rId5"/>
          <a:stretch>
            <a:fillRect/>
          </a:stretch>
        </p:blipFill>
        <p:spPr>
          <a:xfrm>
            <a:off x="6660233" y="4149081"/>
            <a:ext cx="2483768" cy="2690330"/>
          </a:xfrm>
          <a:prstGeom prst="rect">
            <a:avLst/>
          </a:prstGeom>
        </p:spPr>
      </p:pic>
      <p:cxnSp>
        <p:nvCxnSpPr>
          <p:cNvPr id="12" name="Прямая со стрелкой 11"/>
          <p:cNvCxnSpPr/>
          <p:nvPr/>
        </p:nvCxnSpPr>
        <p:spPr>
          <a:xfrm>
            <a:off x="5508104" y="4653136"/>
            <a:ext cx="1152128" cy="4320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Прямая соединительная линия 14"/>
          <p:cNvCxnSpPr/>
          <p:nvPr/>
        </p:nvCxnSpPr>
        <p:spPr>
          <a:xfrm>
            <a:off x="179512" y="3897272"/>
            <a:ext cx="5328592" cy="755864"/>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Прямая соединительная линия 16"/>
          <p:cNvCxnSpPr>
            <a:stCxn id="8" idx="2"/>
          </p:cNvCxnSpPr>
          <p:nvPr/>
        </p:nvCxnSpPr>
        <p:spPr>
          <a:xfrm>
            <a:off x="3527060" y="3897273"/>
            <a:ext cx="1981044" cy="755863"/>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Прямая соединительная линия 18"/>
          <p:cNvCxnSpPr/>
          <p:nvPr/>
        </p:nvCxnSpPr>
        <p:spPr>
          <a:xfrm flipH="1">
            <a:off x="5508104" y="3897272"/>
            <a:ext cx="72008" cy="755864"/>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386282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2400" b="1" dirty="0" smtClean="0">
                <a:solidFill>
                  <a:srgbClr val="C00000"/>
                </a:solidFill>
              </a:rPr>
              <a:t>Упаковка клинического </a:t>
            </a:r>
            <a:r>
              <a:rPr lang="ru-RU" sz="2400" b="1" dirty="0">
                <a:solidFill>
                  <a:srgbClr val="C00000"/>
                </a:solidFill>
              </a:rPr>
              <a:t>материала на </a:t>
            </a:r>
            <a:r>
              <a:rPr lang="ru-RU" sz="2400" b="1" dirty="0" err="1">
                <a:solidFill>
                  <a:srgbClr val="C00000"/>
                </a:solidFill>
              </a:rPr>
              <a:t>коронавирусную</a:t>
            </a:r>
            <a:r>
              <a:rPr lang="ru-RU" sz="2400" b="1" dirty="0">
                <a:solidFill>
                  <a:srgbClr val="C00000"/>
                </a:solidFill>
              </a:rPr>
              <a:t> инфекцию COVID-2019</a:t>
            </a:r>
            <a:br>
              <a:rPr lang="ru-RU" sz="2400" b="1" dirty="0">
                <a:solidFill>
                  <a:srgbClr val="C00000"/>
                </a:solidFill>
              </a:rPr>
            </a:br>
            <a:r>
              <a:rPr lang="ru-RU" sz="2400" b="1" dirty="0">
                <a:solidFill>
                  <a:srgbClr val="C00000"/>
                </a:solidFill>
              </a:rPr>
              <a:t>(мазок из </a:t>
            </a:r>
            <a:r>
              <a:rPr lang="ru-RU" sz="2400" b="1" dirty="0" err="1">
                <a:solidFill>
                  <a:srgbClr val="C00000"/>
                </a:solidFill>
              </a:rPr>
              <a:t>носо</a:t>
            </a:r>
            <a:r>
              <a:rPr lang="ru-RU" sz="2400" b="1" dirty="0">
                <a:solidFill>
                  <a:srgbClr val="C00000"/>
                </a:solidFill>
              </a:rPr>
              <a:t>-, ротоглотки в одну пробирку)</a:t>
            </a:r>
          </a:p>
        </p:txBody>
      </p:sp>
      <p:pic>
        <p:nvPicPr>
          <p:cNvPr id="4" name="Объект 3"/>
          <p:cNvPicPr>
            <a:picLocks noGrp="1" noChangeAspect="1"/>
          </p:cNvPicPr>
          <p:nvPr>
            <p:ph idx="1"/>
          </p:nvPr>
        </p:nvPicPr>
        <p:blipFill>
          <a:blip r:embed="rId2"/>
          <a:stretch>
            <a:fillRect/>
          </a:stretch>
        </p:blipFill>
        <p:spPr>
          <a:xfrm>
            <a:off x="4932040" y="1700808"/>
            <a:ext cx="4062073" cy="4833558"/>
          </a:xfrm>
          <a:prstGeom prst="rect">
            <a:avLst/>
          </a:prstGeom>
        </p:spPr>
      </p:pic>
      <p:sp>
        <p:nvSpPr>
          <p:cNvPr id="5" name="Прямоугольник 4"/>
          <p:cNvSpPr/>
          <p:nvPr/>
        </p:nvSpPr>
        <p:spPr>
          <a:xfrm>
            <a:off x="179512" y="1700808"/>
            <a:ext cx="3168352" cy="48335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b="1" dirty="0"/>
              <a:t>Заклеенные пакеты с</a:t>
            </a:r>
          </a:p>
          <a:p>
            <a:pPr algn="ctr"/>
            <a:r>
              <a:rPr lang="ru-RU" sz="2000" b="1" dirty="0"/>
              <a:t>образцами помещают</a:t>
            </a:r>
          </a:p>
          <a:p>
            <a:pPr algn="ctr"/>
            <a:r>
              <a:rPr lang="ru-RU" sz="2000" b="1" dirty="0"/>
              <a:t>внутрь</a:t>
            </a:r>
          </a:p>
          <a:p>
            <a:pPr algn="ctr"/>
            <a:r>
              <a:rPr lang="ru-RU" sz="2000" b="1" dirty="0"/>
              <a:t>дополнительного</a:t>
            </a:r>
          </a:p>
          <a:p>
            <a:pPr algn="ctr"/>
            <a:r>
              <a:rPr lang="ru-RU" sz="2000" b="1" dirty="0"/>
              <a:t>пластикового</a:t>
            </a:r>
          </a:p>
          <a:p>
            <a:pPr algn="ctr"/>
            <a:r>
              <a:rPr lang="ru-RU" sz="2000" b="1" dirty="0"/>
              <a:t>контейнера с</a:t>
            </a:r>
          </a:p>
          <a:p>
            <a:pPr algn="ctr"/>
            <a:r>
              <a:rPr lang="ru-RU" sz="2000" b="1" dirty="0"/>
              <a:t>завинчивающейся</a:t>
            </a:r>
          </a:p>
          <a:p>
            <a:pPr algn="ctr"/>
            <a:r>
              <a:rPr lang="ru-RU" sz="2000" b="1" dirty="0"/>
              <a:t>крышкой. В</a:t>
            </a:r>
          </a:p>
          <a:p>
            <a:pPr algn="ctr"/>
            <a:r>
              <a:rPr lang="ru-RU" sz="2000" b="1" dirty="0"/>
              <a:t>дополнительный</a:t>
            </a:r>
          </a:p>
          <a:p>
            <a:pPr algn="ctr"/>
            <a:r>
              <a:rPr lang="ru-RU" sz="2000" b="1" dirty="0"/>
              <a:t>контейнер также</a:t>
            </a:r>
          </a:p>
          <a:p>
            <a:pPr algn="ctr"/>
            <a:r>
              <a:rPr lang="ru-RU" sz="2000" b="1" dirty="0"/>
              <a:t>следует положить</a:t>
            </a:r>
          </a:p>
          <a:p>
            <a:pPr algn="ctr"/>
            <a:r>
              <a:rPr lang="ru-RU" sz="2000" b="1" dirty="0"/>
              <a:t>некоторое количество</a:t>
            </a:r>
          </a:p>
          <a:p>
            <a:pPr algn="ctr"/>
            <a:r>
              <a:rPr lang="ru-RU" sz="2000" b="1" dirty="0"/>
              <a:t>адсорбирующего</a:t>
            </a:r>
          </a:p>
          <a:p>
            <a:pPr algn="ctr"/>
            <a:r>
              <a:rPr lang="ru-RU" sz="2000" b="1" dirty="0"/>
              <a:t>материала.</a:t>
            </a:r>
            <a:endParaRPr lang="ru-RU" sz="2000" dirty="0"/>
          </a:p>
        </p:txBody>
      </p:sp>
      <p:sp>
        <p:nvSpPr>
          <p:cNvPr id="6" name="Стрелка вправо 5"/>
          <p:cNvSpPr/>
          <p:nvPr/>
        </p:nvSpPr>
        <p:spPr>
          <a:xfrm>
            <a:off x="3347864" y="3356992"/>
            <a:ext cx="1584176" cy="11206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25417083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0"/>
            <a:ext cx="8229600" cy="1417638"/>
          </a:xfrm>
        </p:spPr>
        <p:txBody>
          <a:bodyPr>
            <a:noAutofit/>
          </a:bodyPr>
          <a:lstStyle/>
          <a:p>
            <a:r>
              <a:rPr lang="ru-RU" sz="2400" b="1" dirty="0" smtClean="0">
                <a:solidFill>
                  <a:srgbClr val="C00000"/>
                </a:solidFill>
              </a:rPr>
              <a:t>Упаковка клинического </a:t>
            </a:r>
            <a:r>
              <a:rPr lang="ru-RU" sz="2400" b="1" dirty="0">
                <a:solidFill>
                  <a:srgbClr val="C00000"/>
                </a:solidFill>
              </a:rPr>
              <a:t>материала на </a:t>
            </a:r>
            <a:r>
              <a:rPr lang="ru-RU" sz="2400" b="1" dirty="0" err="1">
                <a:solidFill>
                  <a:srgbClr val="C00000"/>
                </a:solidFill>
              </a:rPr>
              <a:t>коронавирусную</a:t>
            </a:r>
            <a:r>
              <a:rPr lang="ru-RU" sz="2400" b="1" dirty="0">
                <a:solidFill>
                  <a:srgbClr val="C00000"/>
                </a:solidFill>
              </a:rPr>
              <a:t> инфекцию COVID-2019</a:t>
            </a:r>
            <a:br>
              <a:rPr lang="ru-RU" sz="2400" b="1" dirty="0">
                <a:solidFill>
                  <a:srgbClr val="C00000"/>
                </a:solidFill>
              </a:rPr>
            </a:br>
            <a:r>
              <a:rPr lang="ru-RU" sz="2400" b="1" dirty="0">
                <a:solidFill>
                  <a:srgbClr val="C00000"/>
                </a:solidFill>
              </a:rPr>
              <a:t>(мазок из </a:t>
            </a:r>
            <a:r>
              <a:rPr lang="ru-RU" sz="2400" b="1" dirty="0" err="1">
                <a:solidFill>
                  <a:srgbClr val="C00000"/>
                </a:solidFill>
              </a:rPr>
              <a:t>носо</a:t>
            </a:r>
            <a:r>
              <a:rPr lang="ru-RU" sz="2400" b="1" dirty="0">
                <a:solidFill>
                  <a:srgbClr val="C00000"/>
                </a:solidFill>
              </a:rPr>
              <a:t>-, ротоглотки в одну пробирку)</a:t>
            </a:r>
          </a:p>
        </p:txBody>
      </p:sp>
      <p:pic>
        <p:nvPicPr>
          <p:cNvPr id="5" name="Объект 4"/>
          <p:cNvPicPr>
            <a:picLocks noGrp="1" noChangeAspect="1"/>
          </p:cNvPicPr>
          <p:nvPr>
            <p:ph idx="1"/>
          </p:nvPr>
        </p:nvPicPr>
        <p:blipFill>
          <a:blip r:embed="rId2"/>
          <a:stretch>
            <a:fillRect/>
          </a:stretch>
        </p:blipFill>
        <p:spPr>
          <a:xfrm>
            <a:off x="1619672" y="1417638"/>
            <a:ext cx="3064571" cy="3041618"/>
          </a:xfrm>
          <a:prstGeom prst="rect">
            <a:avLst/>
          </a:prstGeom>
        </p:spPr>
      </p:pic>
      <p:sp>
        <p:nvSpPr>
          <p:cNvPr id="4" name="Прямоугольник 3"/>
          <p:cNvSpPr/>
          <p:nvPr/>
        </p:nvSpPr>
        <p:spPr>
          <a:xfrm>
            <a:off x="107504" y="4077072"/>
            <a:ext cx="3168352" cy="26642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800" b="1" dirty="0"/>
              <a:t>Материалы от</a:t>
            </a:r>
          </a:p>
          <a:p>
            <a:pPr algn="ctr"/>
            <a:r>
              <a:rPr lang="ru-RU" sz="2800" b="1" dirty="0"/>
              <a:t>разных пациентов</a:t>
            </a:r>
          </a:p>
          <a:p>
            <a:pPr algn="ctr"/>
            <a:r>
              <a:rPr lang="ru-RU" sz="2800" b="1" dirty="0"/>
              <a:t>не могут быть</a:t>
            </a:r>
          </a:p>
          <a:p>
            <a:pPr algn="ctr"/>
            <a:r>
              <a:rPr lang="ru-RU" sz="2800" b="1" dirty="0"/>
              <a:t>транспортированы</a:t>
            </a:r>
          </a:p>
          <a:p>
            <a:pPr algn="ctr"/>
            <a:r>
              <a:rPr lang="ru-RU" sz="2800" b="1" dirty="0"/>
              <a:t>в одном</a:t>
            </a:r>
          </a:p>
          <a:p>
            <a:pPr algn="ctr"/>
            <a:r>
              <a:rPr lang="ru-RU" sz="2800" b="1" dirty="0"/>
              <a:t>контейнере.</a:t>
            </a:r>
          </a:p>
        </p:txBody>
      </p:sp>
      <p:pic>
        <p:nvPicPr>
          <p:cNvPr id="6" name="Рисунок 5"/>
          <p:cNvPicPr>
            <a:picLocks noChangeAspect="1"/>
          </p:cNvPicPr>
          <p:nvPr/>
        </p:nvPicPr>
        <p:blipFill>
          <a:blip r:embed="rId3"/>
          <a:stretch>
            <a:fillRect/>
          </a:stretch>
        </p:blipFill>
        <p:spPr>
          <a:xfrm>
            <a:off x="5794517" y="3240360"/>
            <a:ext cx="3325819" cy="3501008"/>
          </a:xfrm>
          <a:prstGeom prst="rect">
            <a:avLst/>
          </a:prstGeom>
        </p:spPr>
      </p:pic>
      <p:sp>
        <p:nvSpPr>
          <p:cNvPr id="7" name="Стрелка вправо 6"/>
          <p:cNvSpPr/>
          <p:nvPr/>
        </p:nvSpPr>
        <p:spPr>
          <a:xfrm>
            <a:off x="4695898" y="3753036"/>
            <a:ext cx="1162472" cy="6480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83973042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2400" b="1" dirty="0" smtClean="0">
                <a:solidFill>
                  <a:srgbClr val="C00000"/>
                </a:solidFill>
              </a:rPr>
              <a:t>Упаковка клинического </a:t>
            </a:r>
            <a:r>
              <a:rPr lang="ru-RU" sz="2400" b="1" dirty="0">
                <a:solidFill>
                  <a:srgbClr val="C00000"/>
                </a:solidFill>
              </a:rPr>
              <a:t>материала на </a:t>
            </a:r>
            <a:r>
              <a:rPr lang="ru-RU" sz="2400" b="1" dirty="0" err="1">
                <a:solidFill>
                  <a:srgbClr val="C00000"/>
                </a:solidFill>
              </a:rPr>
              <a:t>коронавирусную</a:t>
            </a:r>
            <a:r>
              <a:rPr lang="ru-RU" sz="2400" b="1" dirty="0">
                <a:solidFill>
                  <a:srgbClr val="C00000"/>
                </a:solidFill>
              </a:rPr>
              <a:t> инфекцию COVID-2019</a:t>
            </a:r>
            <a:br>
              <a:rPr lang="ru-RU" sz="2400" b="1" dirty="0">
                <a:solidFill>
                  <a:srgbClr val="C00000"/>
                </a:solidFill>
              </a:rPr>
            </a:br>
            <a:r>
              <a:rPr lang="ru-RU" sz="2400" b="1" dirty="0">
                <a:solidFill>
                  <a:srgbClr val="C00000"/>
                </a:solidFill>
              </a:rPr>
              <a:t>(мазок из </a:t>
            </a:r>
            <a:r>
              <a:rPr lang="ru-RU" sz="2400" b="1" dirty="0" err="1">
                <a:solidFill>
                  <a:srgbClr val="C00000"/>
                </a:solidFill>
              </a:rPr>
              <a:t>носо</a:t>
            </a:r>
            <a:r>
              <a:rPr lang="ru-RU" sz="2400" b="1" dirty="0">
                <a:solidFill>
                  <a:srgbClr val="C00000"/>
                </a:solidFill>
              </a:rPr>
              <a:t>-, ротоглотки в одну пробирку)</a:t>
            </a:r>
          </a:p>
        </p:txBody>
      </p:sp>
      <p:pic>
        <p:nvPicPr>
          <p:cNvPr id="5" name="Объект 4"/>
          <p:cNvPicPr>
            <a:picLocks noGrp="1" noChangeAspect="1"/>
          </p:cNvPicPr>
          <p:nvPr>
            <p:ph idx="1"/>
          </p:nvPr>
        </p:nvPicPr>
        <p:blipFill>
          <a:blip r:embed="rId2"/>
          <a:stretch>
            <a:fillRect/>
          </a:stretch>
        </p:blipFill>
        <p:spPr>
          <a:xfrm>
            <a:off x="3260911" y="2564904"/>
            <a:ext cx="2808312" cy="3492217"/>
          </a:xfrm>
          <a:prstGeom prst="rect">
            <a:avLst/>
          </a:prstGeom>
        </p:spPr>
      </p:pic>
      <p:sp>
        <p:nvSpPr>
          <p:cNvPr id="4" name="Прямоугольник 3"/>
          <p:cNvSpPr/>
          <p:nvPr/>
        </p:nvSpPr>
        <p:spPr>
          <a:xfrm>
            <a:off x="107504" y="3140968"/>
            <a:ext cx="2530624" cy="33843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800" b="1" dirty="0"/>
              <a:t>Плотно</a:t>
            </a:r>
          </a:p>
          <a:p>
            <a:pPr algn="ctr"/>
            <a:r>
              <a:rPr lang="ru-RU" sz="2800" b="1" dirty="0"/>
              <a:t>закрыть</a:t>
            </a:r>
          </a:p>
          <a:p>
            <a:pPr algn="ctr"/>
            <a:r>
              <a:rPr lang="ru-RU" sz="2800" b="1" dirty="0"/>
              <a:t>пластиковые</a:t>
            </a:r>
          </a:p>
          <a:p>
            <a:pPr algn="ctr"/>
            <a:r>
              <a:rPr lang="ru-RU" sz="2800" b="1" dirty="0"/>
              <a:t>контейнеры,</a:t>
            </a:r>
          </a:p>
          <a:p>
            <a:pPr algn="ctr"/>
            <a:r>
              <a:rPr lang="ru-RU" sz="2800" b="1" dirty="0"/>
              <a:t>заклеить</a:t>
            </a:r>
          </a:p>
          <a:p>
            <a:pPr algn="ctr"/>
            <a:r>
              <a:rPr lang="ru-RU" sz="2800" b="1" dirty="0"/>
              <a:t>крышки</a:t>
            </a:r>
            <a:endParaRPr lang="ru-RU" sz="2800" dirty="0"/>
          </a:p>
        </p:txBody>
      </p:sp>
      <p:pic>
        <p:nvPicPr>
          <p:cNvPr id="6" name="Рисунок 5"/>
          <p:cNvPicPr>
            <a:picLocks noChangeAspect="1"/>
          </p:cNvPicPr>
          <p:nvPr/>
        </p:nvPicPr>
        <p:blipFill>
          <a:blip r:embed="rId3"/>
          <a:stretch>
            <a:fillRect/>
          </a:stretch>
        </p:blipFill>
        <p:spPr>
          <a:xfrm>
            <a:off x="6260870" y="2564904"/>
            <a:ext cx="2648531" cy="3503128"/>
          </a:xfrm>
          <a:prstGeom prst="rect">
            <a:avLst/>
          </a:prstGeom>
        </p:spPr>
      </p:pic>
      <p:sp>
        <p:nvSpPr>
          <p:cNvPr id="7" name="Стрелка вправо 6"/>
          <p:cNvSpPr/>
          <p:nvPr/>
        </p:nvSpPr>
        <p:spPr>
          <a:xfrm>
            <a:off x="2638128" y="4437112"/>
            <a:ext cx="622783" cy="7920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75829334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2400" b="1" dirty="0" smtClean="0">
                <a:solidFill>
                  <a:srgbClr val="C00000"/>
                </a:solidFill>
              </a:rPr>
              <a:t>Упаковка клинического </a:t>
            </a:r>
            <a:r>
              <a:rPr lang="ru-RU" sz="2400" b="1" dirty="0">
                <a:solidFill>
                  <a:srgbClr val="C00000"/>
                </a:solidFill>
              </a:rPr>
              <a:t>материала на </a:t>
            </a:r>
            <a:r>
              <a:rPr lang="ru-RU" sz="2400" b="1" dirty="0" err="1">
                <a:solidFill>
                  <a:srgbClr val="C00000"/>
                </a:solidFill>
              </a:rPr>
              <a:t>коронавирусную</a:t>
            </a:r>
            <a:r>
              <a:rPr lang="ru-RU" sz="2400" b="1" dirty="0">
                <a:solidFill>
                  <a:srgbClr val="C00000"/>
                </a:solidFill>
              </a:rPr>
              <a:t> инфекцию COVID-2019</a:t>
            </a:r>
            <a:br>
              <a:rPr lang="ru-RU" sz="2400" b="1" dirty="0">
                <a:solidFill>
                  <a:srgbClr val="C00000"/>
                </a:solidFill>
              </a:rPr>
            </a:br>
            <a:r>
              <a:rPr lang="ru-RU" sz="2400" b="1" dirty="0">
                <a:solidFill>
                  <a:srgbClr val="C00000"/>
                </a:solidFill>
              </a:rPr>
              <a:t>(мазок из </a:t>
            </a:r>
            <a:r>
              <a:rPr lang="ru-RU" sz="2400" b="1" dirty="0" err="1">
                <a:solidFill>
                  <a:srgbClr val="C00000"/>
                </a:solidFill>
              </a:rPr>
              <a:t>носо</a:t>
            </a:r>
            <a:r>
              <a:rPr lang="ru-RU" sz="2400" b="1" dirty="0">
                <a:solidFill>
                  <a:srgbClr val="C00000"/>
                </a:solidFill>
              </a:rPr>
              <a:t>-, ротоглотки в одну пробирку)</a:t>
            </a:r>
            <a:endParaRPr lang="ru-RU" sz="2400" dirty="0">
              <a:solidFill>
                <a:srgbClr val="C00000"/>
              </a:solidFill>
            </a:endParaRPr>
          </a:p>
        </p:txBody>
      </p:sp>
      <p:pic>
        <p:nvPicPr>
          <p:cNvPr id="5" name="Объект 4"/>
          <p:cNvPicPr>
            <a:picLocks noGrp="1" noChangeAspect="1"/>
          </p:cNvPicPr>
          <p:nvPr>
            <p:ph idx="1"/>
          </p:nvPr>
        </p:nvPicPr>
        <p:blipFill>
          <a:blip r:embed="rId3"/>
          <a:stretch>
            <a:fillRect/>
          </a:stretch>
        </p:blipFill>
        <p:spPr>
          <a:xfrm>
            <a:off x="3971398" y="3390240"/>
            <a:ext cx="2235200" cy="3332641"/>
          </a:xfrm>
          <a:prstGeom prst="rect">
            <a:avLst/>
          </a:prstGeom>
        </p:spPr>
      </p:pic>
      <p:sp>
        <p:nvSpPr>
          <p:cNvPr id="4" name="Прямоугольник 3"/>
          <p:cNvSpPr/>
          <p:nvPr/>
        </p:nvSpPr>
        <p:spPr>
          <a:xfrm>
            <a:off x="142216" y="1483503"/>
            <a:ext cx="4464496" cy="17281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2000" b="1" dirty="0"/>
              <a:t>Каждую пробу </a:t>
            </a:r>
            <a:r>
              <a:rPr lang="ru-RU" sz="2000" b="1" dirty="0" smtClean="0"/>
              <a:t>материала сопровождают бланк </a:t>
            </a:r>
            <a:r>
              <a:rPr lang="ru-RU" sz="2000" b="1" dirty="0"/>
              <a:t>направления, которые помещают </a:t>
            </a:r>
            <a:r>
              <a:rPr lang="ru-RU" sz="2000" b="1" dirty="0" smtClean="0"/>
              <a:t>в  </a:t>
            </a:r>
            <a:r>
              <a:rPr lang="ru-RU" sz="2000" b="1" dirty="0"/>
              <a:t>файл, а затем внутрь </a:t>
            </a:r>
            <a:r>
              <a:rPr lang="ru-RU" sz="2000" b="1" dirty="0" smtClean="0"/>
              <a:t>дополнительного</a:t>
            </a:r>
            <a:endParaRPr lang="ru-RU" sz="2000" dirty="0"/>
          </a:p>
          <a:p>
            <a:endParaRPr lang="ru-RU" dirty="0"/>
          </a:p>
        </p:txBody>
      </p:sp>
      <p:pic>
        <p:nvPicPr>
          <p:cNvPr id="6" name="Рисунок 5"/>
          <p:cNvPicPr>
            <a:picLocks noChangeAspect="1"/>
          </p:cNvPicPr>
          <p:nvPr/>
        </p:nvPicPr>
        <p:blipFill>
          <a:blip r:embed="rId4"/>
          <a:stretch>
            <a:fillRect/>
          </a:stretch>
        </p:blipFill>
        <p:spPr>
          <a:xfrm>
            <a:off x="5381836" y="3419439"/>
            <a:ext cx="2235200" cy="3332641"/>
          </a:xfrm>
          <a:prstGeom prst="rect">
            <a:avLst/>
          </a:prstGeom>
        </p:spPr>
      </p:pic>
      <p:pic>
        <p:nvPicPr>
          <p:cNvPr id="7" name="Рисунок 6"/>
          <p:cNvPicPr>
            <a:picLocks noChangeAspect="1"/>
          </p:cNvPicPr>
          <p:nvPr/>
        </p:nvPicPr>
        <p:blipFill>
          <a:blip r:embed="rId5"/>
          <a:stretch>
            <a:fillRect/>
          </a:stretch>
        </p:blipFill>
        <p:spPr>
          <a:xfrm>
            <a:off x="6908800" y="3448638"/>
            <a:ext cx="2235200" cy="3332641"/>
          </a:xfrm>
          <a:prstGeom prst="rect">
            <a:avLst/>
          </a:prstGeom>
        </p:spPr>
      </p:pic>
      <p:pic>
        <p:nvPicPr>
          <p:cNvPr id="8" name="Рисунок 7"/>
          <p:cNvPicPr>
            <a:picLocks noChangeAspect="1"/>
          </p:cNvPicPr>
          <p:nvPr/>
        </p:nvPicPr>
        <p:blipFill>
          <a:blip r:embed="rId6"/>
          <a:stretch>
            <a:fillRect/>
          </a:stretch>
        </p:blipFill>
        <p:spPr>
          <a:xfrm>
            <a:off x="4796160" y="1623999"/>
            <a:ext cx="4347840" cy="3610001"/>
          </a:xfrm>
          <a:prstGeom prst="rect">
            <a:avLst/>
          </a:prstGeom>
        </p:spPr>
      </p:pic>
      <p:sp>
        <p:nvSpPr>
          <p:cNvPr id="9" name="Прямоугольник 8"/>
          <p:cNvSpPr/>
          <p:nvPr/>
        </p:nvSpPr>
        <p:spPr>
          <a:xfrm>
            <a:off x="142216" y="3277560"/>
            <a:ext cx="4464496" cy="3445321"/>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ru-RU" b="1" dirty="0" smtClean="0"/>
              <a:t>Бланк </a:t>
            </a:r>
            <a:r>
              <a:rPr lang="ru-RU" b="1" dirty="0"/>
              <a:t>направления с указанием следующих данных: </a:t>
            </a:r>
            <a:endParaRPr lang="ru-RU" b="1" dirty="0" smtClean="0"/>
          </a:p>
          <a:p>
            <a:r>
              <a:rPr lang="ru-RU" b="1" dirty="0" smtClean="0"/>
              <a:t>наименование </a:t>
            </a:r>
            <a:r>
              <a:rPr lang="ru-RU" b="1" dirty="0"/>
              <a:t>направляющего материал учреждения, </a:t>
            </a:r>
            <a:endParaRPr lang="ru-RU" b="1" dirty="0" smtClean="0"/>
          </a:p>
          <a:p>
            <a:r>
              <a:rPr lang="ru-RU" b="1" dirty="0" smtClean="0"/>
              <a:t>Ф.И.О</a:t>
            </a:r>
            <a:r>
              <a:rPr lang="ru-RU" b="1" dirty="0"/>
              <a:t>. больного, его возраст, место жительства, </a:t>
            </a:r>
            <a:endParaRPr lang="ru-RU" b="1" dirty="0" smtClean="0"/>
          </a:p>
          <a:p>
            <a:r>
              <a:rPr lang="ru-RU" b="1" dirty="0" smtClean="0"/>
              <a:t>предварительный </a:t>
            </a:r>
            <a:r>
              <a:rPr lang="ru-RU" b="1" dirty="0"/>
              <a:t>диагноз, эпидемиологический анамнез, сопутствующие заболевания (при наличии), </a:t>
            </a:r>
            <a:endParaRPr lang="ru-RU" b="1" dirty="0" smtClean="0"/>
          </a:p>
          <a:p>
            <a:r>
              <a:rPr lang="ru-RU" b="1" dirty="0" smtClean="0"/>
              <a:t>вид </a:t>
            </a:r>
            <a:r>
              <a:rPr lang="ru-RU" b="1" dirty="0"/>
              <a:t>материала</a:t>
            </a:r>
            <a:r>
              <a:rPr lang="ru-RU" b="1" dirty="0" smtClean="0"/>
              <a:t>,</a:t>
            </a:r>
          </a:p>
          <a:p>
            <a:r>
              <a:rPr lang="ru-RU" b="1" dirty="0" smtClean="0"/>
              <a:t> </a:t>
            </a:r>
            <a:r>
              <a:rPr lang="ru-RU" b="1" dirty="0"/>
              <a:t>дата и время отбора материала.</a:t>
            </a:r>
          </a:p>
        </p:txBody>
      </p:sp>
    </p:spTree>
    <p:extLst>
      <p:ext uri="{BB962C8B-B14F-4D97-AF65-F5344CB8AC3E}">
        <p14:creationId xmlns:p14="http://schemas.microsoft.com/office/powerpoint/2010/main" val="382926652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p:cNvSpPr>
            <a:spLocks noGrp="1"/>
          </p:cNvSpPr>
          <p:nvPr>
            <p:ph type="title"/>
          </p:nvPr>
        </p:nvSpPr>
        <p:spPr/>
        <p:txBody>
          <a:bodyPr>
            <a:noAutofit/>
          </a:bodyPr>
          <a:lstStyle/>
          <a:p>
            <a:r>
              <a:rPr lang="ru-RU" sz="2400" b="1" dirty="0">
                <a:solidFill>
                  <a:srgbClr val="C00000"/>
                </a:solidFill>
              </a:rPr>
              <a:t>Упаковка клинического материала на </a:t>
            </a:r>
            <a:r>
              <a:rPr lang="ru-RU" sz="2400" b="1" dirty="0" err="1">
                <a:solidFill>
                  <a:srgbClr val="C00000"/>
                </a:solidFill>
              </a:rPr>
              <a:t>коронавирусную</a:t>
            </a:r>
            <a:r>
              <a:rPr lang="ru-RU" sz="2400" b="1" dirty="0">
                <a:solidFill>
                  <a:srgbClr val="C00000"/>
                </a:solidFill>
              </a:rPr>
              <a:t> инфекцию COVID-2019</a:t>
            </a:r>
            <a:br>
              <a:rPr lang="ru-RU" sz="2400" b="1" dirty="0">
                <a:solidFill>
                  <a:srgbClr val="C00000"/>
                </a:solidFill>
              </a:rPr>
            </a:br>
            <a:r>
              <a:rPr lang="ru-RU" sz="2400" b="1" dirty="0">
                <a:solidFill>
                  <a:srgbClr val="C00000"/>
                </a:solidFill>
              </a:rPr>
              <a:t>(мазок из </a:t>
            </a:r>
            <a:r>
              <a:rPr lang="ru-RU" sz="2400" b="1" dirty="0" err="1">
                <a:solidFill>
                  <a:srgbClr val="C00000"/>
                </a:solidFill>
              </a:rPr>
              <a:t>носо</a:t>
            </a:r>
            <a:r>
              <a:rPr lang="ru-RU" sz="2400" b="1" dirty="0">
                <a:solidFill>
                  <a:srgbClr val="C00000"/>
                </a:solidFill>
              </a:rPr>
              <a:t>-, ротоглотки в одну пробирку)</a:t>
            </a:r>
          </a:p>
        </p:txBody>
      </p:sp>
      <p:sp>
        <p:nvSpPr>
          <p:cNvPr id="6" name="Прямоугольник 5"/>
          <p:cNvSpPr/>
          <p:nvPr/>
        </p:nvSpPr>
        <p:spPr>
          <a:xfrm>
            <a:off x="251520" y="1556792"/>
            <a:ext cx="8712968" cy="9361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a:t>Поместить пробы</a:t>
            </a:r>
          </a:p>
          <a:p>
            <a:pPr algn="ctr"/>
            <a:r>
              <a:rPr lang="ru-RU" b="1" dirty="0"/>
              <a:t>в </a:t>
            </a:r>
            <a:r>
              <a:rPr lang="ru-RU" b="1" dirty="0" err="1"/>
              <a:t>термоизолирующий</a:t>
            </a:r>
            <a:r>
              <a:rPr lang="ru-RU" b="1" dirty="0"/>
              <a:t> контейнер (термос) с </a:t>
            </a:r>
            <a:r>
              <a:rPr lang="ru-RU" b="1" dirty="0" err="1"/>
              <a:t>хладоэлементами</a:t>
            </a:r>
            <a:r>
              <a:rPr lang="ru-RU" b="1" dirty="0"/>
              <a:t>,</a:t>
            </a:r>
          </a:p>
          <a:p>
            <a:pPr algn="ctr"/>
            <a:r>
              <a:rPr lang="ru-RU" b="1" dirty="0"/>
              <a:t>приспособленный для транспортирования биологических материалов.</a:t>
            </a:r>
          </a:p>
        </p:txBody>
      </p:sp>
      <p:pic>
        <p:nvPicPr>
          <p:cNvPr id="7" name="Рисунок 6"/>
          <p:cNvPicPr>
            <a:picLocks noChangeAspect="1"/>
          </p:cNvPicPr>
          <p:nvPr/>
        </p:nvPicPr>
        <p:blipFill>
          <a:blip r:embed="rId3"/>
          <a:stretch>
            <a:fillRect/>
          </a:stretch>
        </p:blipFill>
        <p:spPr>
          <a:xfrm>
            <a:off x="275928" y="2538224"/>
            <a:ext cx="3456384" cy="4188296"/>
          </a:xfrm>
          <a:prstGeom prst="rect">
            <a:avLst/>
          </a:prstGeom>
        </p:spPr>
      </p:pic>
      <p:pic>
        <p:nvPicPr>
          <p:cNvPr id="8" name="Рисунок 7"/>
          <p:cNvPicPr>
            <a:picLocks noChangeAspect="1"/>
          </p:cNvPicPr>
          <p:nvPr/>
        </p:nvPicPr>
        <p:blipFill>
          <a:blip r:embed="rId4"/>
          <a:stretch>
            <a:fillRect/>
          </a:stretch>
        </p:blipFill>
        <p:spPr>
          <a:xfrm>
            <a:off x="5436096" y="2523376"/>
            <a:ext cx="3518088" cy="4217993"/>
          </a:xfrm>
          <a:prstGeom prst="rect">
            <a:avLst/>
          </a:prstGeom>
        </p:spPr>
      </p:pic>
      <p:sp>
        <p:nvSpPr>
          <p:cNvPr id="9" name="Прямоугольник 8"/>
          <p:cNvSpPr/>
          <p:nvPr/>
        </p:nvSpPr>
        <p:spPr>
          <a:xfrm>
            <a:off x="251520" y="5301209"/>
            <a:ext cx="8702664" cy="14401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400" b="1" dirty="0" smtClean="0"/>
          </a:p>
          <a:p>
            <a:pPr algn="ctr"/>
            <a:r>
              <a:rPr lang="ru-RU" sz="2400" b="1" dirty="0" smtClean="0"/>
              <a:t>К </a:t>
            </a:r>
            <a:r>
              <a:rPr lang="ru-RU" sz="2400" b="1" dirty="0"/>
              <a:t>наружной стенке </a:t>
            </a:r>
            <a:r>
              <a:rPr lang="ru-RU" sz="2400" b="1" dirty="0" err="1"/>
              <a:t>термоконтейнера</a:t>
            </a:r>
            <a:r>
              <a:rPr lang="ru-RU" sz="2400" b="1" dirty="0"/>
              <a:t> необходимо прикрепить этикетку с указанием вида материала, условий транспортирования, названия пункта назначения.</a:t>
            </a:r>
          </a:p>
          <a:p>
            <a:pPr algn="ctr"/>
            <a:endParaRPr lang="ru-RU" sz="4000" b="1" dirty="0"/>
          </a:p>
        </p:txBody>
      </p:sp>
    </p:spTree>
    <p:extLst>
      <p:ext uri="{BB962C8B-B14F-4D97-AF65-F5344CB8AC3E}">
        <p14:creationId xmlns:p14="http://schemas.microsoft.com/office/powerpoint/2010/main" val="10981913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нов_голубой_"/>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Picture 3" descr="нов_желтый_"/>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8596" name="Rectangle 4"/>
          <p:cNvSpPr>
            <a:spLocks noGrp="1" noChangeArrowheads="1"/>
          </p:cNvSpPr>
          <p:nvPr>
            <p:ph type="title"/>
          </p:nvPr>
        </p:nvSpPr>
        <p:spPr>
          <a:xfrm>
            <a:off x="539750" y="0"/>
            <a:ext cx="8010525" cy="981075"/>
          </a:xfrm>
        </p:spPr>
        <p:txBody>
          <a:bodyPr/>
          <a:lstStyle/>
          <a:p>
            <a:pPr>
              <a:defRPr/>
            </a:pPr>
            <a:r>
              <a:rPr lang="ru-RU" sz="3200" b="1">
                <a:solidFill>
                  <a:srgbClr val="663300"/>
                </a:solidFill>
                <a:latin typeface="Verdana" pitchFamily="34" charset="0"/>
              </a:rPr>
              <a:t>Нормативно-правовая база</a:t>
            </a:r>
          </a:p>
        </p:txBody>
      </p:sp>
      <p:sp>
        <p:nvSpPr>
          <p:cNvPr id="14341" name="Rectangle 5"/>
          <p:cNvSpPr>
            <a:spLocks noChangeArrowheads="1"/>
          </p:cNvSpPr>
          <p:nvPr/>
        </p:nvSpPr>
        <p:spPr bwMode="auto">
          <a:xfrm>
            <a:off x="395288" y="836613"/>
            <a:ext cx="8461375" cy="544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eaLnBrk="1" hangingPunct="1">
              <a:buFont typeface="Wingdings" pitchFamily="2" charset="2"/>
              <a:buChar char="§"/>
            </a:pPr>
            <a:r>
              <a:rPr lang="ru-RU" altLang="ru-RU" sz="2400" b="1">
                <a:solidFill>
                  <a:srgbClr val="005400"/>
                </a:solidFill>
                <a:latin typeface="Verdana" pitchFamily="34" charset="0"/>
              </a:rPr>
              <a:t>ФЗ от 24.06.1998г. №89-ФЗ «Об отходах производства и потребления»</a:t>
            </a:r>
          </a:p>
          <a:p>
            <a:pPr eaLnBrk="1" hangingPunct="1">
              <a:buFont typeface="Wingdings" pitchFamily="2" charset="2"/>
              <a:buChar char="§"/>
            </a:pPr>
            <a:endParaRPr lang="ru-RU" altLang="ru-RU" sz="2400" b="1">
              <a:solidFill>
                <a:srgbClr val="005400"/>
              </a:solidFill>
              <a:latin typeface="Verdana" pitchFamily="34" charset="0"/>
            </a:endParaRPr>
          </a:p>
          <a:p>
            <a:pPr eaLnBrk="1" hangingPunct="1"/>
            <a:r>
              <a:rPr lang="ru-RU" altLang="ru-RU" sz="2800" b="1" u="sng">
                <a:solidFill>
                  <a:srgbClr val="FF0000"/>
                </a:solidFill>
              </a:rPr>
              <a:t>СанПиН 2.1.7.2790-10</a:t>
            </a:r>
            <a:r>
              <a:rPr lang="ru-RU" altLang="ru-RU" sz="2800" u="sng">
                <a:solidFill>
                  <a:srgbClr val="FF0000"/>
                </a:solidFill>
              </a:rPr>
              <a:t> </a:t>
            </a:r>
            <a:r>
              <a:rPr lang="ru-RU" altLang="ru-RU" sz="2800" b="1" u="sng">
                <a:solidFill>
                  <a:srgbClr val="FF0000"/>
                </a:solidFill>
              </a:rPr>
              <a:t>Санитарно-эпидемиологические требования к обращению с медицинскими отходами</a:t>
            </a:r>
            <a:endParaRPr lang="ru-RU" altLang="ru-RU" sz="2800" u="sng">
              <a:solidFill>
                <a:srgbClr val="FF0000"/>
              </a:solidFill>
            </a:endParaRPr>
          </a:p>
          <a:p>
            <a:pPr eaLnBrk="1" hangingPunct="1">
              <a:buFont typeface="Wingdings" pitchFamily="2" charset="2"/>
              <a:buNone/>
            </a:pPr>
            <a:endParaRPr lang="ru-RU" altLang="ru-RU" sz="2400" b="1">
              <a:solidFill>
                <a:srgbClr val="005400"/>
              </a:solidFill>
              <a:latin typeface="Verdana" pitchFamily="34" charset="0"/>
            </a:endParaRPr>
          </a:p>
          <a:p>
            <a:pPr eaLnBrk="1" hangingPunct="1">
              <a:buFont typeface="Wingdings" pitchFamily="2" charset="2"/>
              <a:buChar char="§"/>
            </a:pPr>
            <a:r>
              <a:rPr lang="ru-RU" altLang="ru-RU" sz="2400" b="1">
                <a:solidFill>
                  <a:srgbClr val="005000"/>
                </a:solidFill>
                <a:latin typeface="Verdana" pitchFamily="34" charset="0"/>
              </a:rPr>
              <a:t>МУ 3.1.2313-08 Требования к обеззараживанию, уничтожению и утилизации шприцев инъекционных однократного применения</a:t>
            </a:r>
          </a:p>
          <a:p>
            <a:pPr eaLnBrk="1" hangingPunct="1">
              <a:buFont typeface="Wingdings" pitchFamily="2" charset="2"/>
              <a:buChar char="§"/>
            </a:pPr>
            <a:endParaRPr lang="ru-RU" altLang="ru-RU" sz="2400" b="1">
              <a:solidFill>
                <a:srgbClr val="005000"/>
              </a:solidFill>
              <a:latin typeface="Verdana" pitchFamily="34" charset="0"/>
            </a:endParaRPr>
          </a:p>
          <a:p>
            <a:pPr eaLnBrk="1" hangingPunct="1">
              <a:buFont typeface="Wingdings" pitchFamily="2" charset="2"/>
              <a:buChar char="§"/>
            </a:pPr>
            <a:r>
              <a:rPr lang="ru-RU" altLang="ru-RU" sz="2400" b="1">
                <a:solidFill>
                  <a:srgbClr val="005400"/>
                </a:solidFill>
                <a:latin typeface="Verdana" pitchFamily="34" charset="0"/>
              </a:rPr>
              <a:t>СП 3.3.2342-08 "Обеспечение безопасности иммунизации» </a:t>
            </a:r>
            <a:endParaRPr lang="en-US" altLang="ru-RU" sz="2400" b="1">
              <a:solidFill>
                <a:srgbClr val="005400"/>
              </a:solidFill>
              <a:latin typeface="Verdana" pitchFamily="34" charset="0"/>
            </a:endParaRPr>
          </a:p>
        </p:txBody>
      </p:sp>
    </p:spTree>
    <p:extLst>
      <p:ext uri="{BB962C8B-B14F-4D97-AF65-F5344CB8AC3E}">
        <p14:creationId xmlns:p14="http://schemas.microsoft.com/office/powerpoint/2010/main" val="1054472748"/>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b="1" dirty="0">
                <a:solidFill>
                  <a:srgbClr val="FF0000"/>
                </a:solidFill>
              </a:rPr>
              <a:t>Дезинфекция </a:t>
            </a:r>
            <a:r>
              <a:rPr lang="ru-RU" b="1" dirty="0" err="1">
                <a:solidFill>
                  <a:srgbClr val="FF0000"/>
                </a:solidFill>
              </a:rPr>
              <a:t>медотходов</a:t>
            </a:r>
            <a:r>
              <a:rPr lang="ru-RU" b="1" dirty="0">
                <a:solidFill>
                  <a:srgbClr val="FF0000"/>
                </a:solidFill>
              </a:rPr>
              <a:t/>
            </a:r>
            <a:br>
              <a:rPr lang="ru-RU" b="1" dirty="0">
                <a:solidFill>
                  <a:srgbClr val="FF0000"/>
                </a:solidFill>
              </a:rPr>
            </a:br>
            <a:r>
              <a:rPr lang="ru-RU" b="1" dirty="0">
                <a:solidFill>
                  <a:srgbClr val="FF0000"/>
                </a:solidFill>
              </a:rPr>
              <a:t>отходов</a:t>
            </a:r>
            <a:endParaRPr lang="ru-RU" dirty="0">
              <a:solidFill>
                <a:srgbClr val="FF0000"/>
              </a:solidFill>
            </a:endParaRPr>
          </a:p>
        </p:txBody>
      </p:sp>
      <p:pic>
        <p:nvPicPr>
          <p:cNvPr id="4" name="Объект 3"/>
          <p:cNvPicPr>
            <a:picLocks noGrp="1" noChangeAspect="1"/>
          </p:cNvPicPr>
          <p:nvPr>
            <p:ph idx="1"/>
          </p:nvPr>
        </p:nvPicPr>
        <p:blipFill>
          <a:blip r:embed="rId2"/>
          <a:stretch>
            <a:fillRect/>
          </a:stretch>
        </p:blipFill>
        <p:spPr>
          <a:xfrm>
            <a:off x="89208" y="1628800"/>
            <a:ext cx="2743200" cy="2111520"/>
          </a:xfrm>
          <a:prstGeom prst="rect">
            <a:avLst/>
          </a:prstGeom>
        </p:spPr>
      </p:pic>
      <p:pic>
        <p:nvPicPr>
          <p:cNvPr id="5" name="Рисунок 4"/>
          <p:cNvPicPr>
            <a:picLocks noChangeAspect="1"/>
          </p:cNvPicPr>
          <p:nvPr/>
        </p:nvPicPr>
        <p:blipFill>
          <a:blip r:embed="rId3"/>
          <a:stretch>
            <a:fillRect/>
          </a:stretch>
        </p:blipFill>
        <p:spPr>
          <a:xfrm>
            <a:off x="2801888" y="2924944"/>
            <a:ext cx="2743200" cy="2760240"/>
          </a:xfrm>
          <a:prstGeom prst="rect">
            <a:avLst/>
          </a:prstGeom>
        </p:spPr>
      </p:pic>
      <p:pic>
        <p:nvPicPr>
          <p:cNvPr id="6" name="Рисунок 5"/>
          <p:cNvPicPr>
            <a:picLocks noChangeAspect="1"/>
          </p:cNvPicPr>
          <p:nvPr/>
        </p:nvPicPr>
        <p:blipFill>
          <a:blip r:embed="rId4"/>
          <a:stretch>
            <a:fillRect/>
          </a:stretch>
        </p:blipFill>
        <p:spPr>
          <a:xfrm>
            <a:off x="5940152" y="1772816"/>
            <a:ext cx="3148960" cy="5000843"/>
          </a:xfrm>
          <a:prstGeom prst="rect">
            <a:avLst/>
          </a:prstGeom>
        </p:spPr>
      </p:pic>
    </p:spTree>
    <p:extLst>
      <p:ext uri="{BB962C8B-B14F-4D97-AF65-F5344CB8AC3E}">
        <p14:creationId xmlns:p14="http://schemas.microsoft.com/office/powerpoint/2010/main" val="386886529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4" name="Прямоугольник 3"/>
          <p:cNvSpPr/>
          <p:nvPr/>
        </p:nvSpPr>
        <p:spPr>
          <a:xfrm>
            <a:off x="179512" y="116632"/>
            <a:ext cx="8712968" cy="2736304"/>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ru-RU" sz="2000" b="1" dirty="0"/>
              <a:t>Класс В это чрезвычайно опасные отходы медицинских учреждений. В </a:t>
            </a:r>
            <a:r>
              <a:rPr lang="ru-RU" sz="2000" b="1" dirty="0" smtClean="0"/>
              <a:t>данную категорию </a:t>
            </a:r>
            <a:r>
              <a:rPr lang="ru-RU" sz="2000" b="1" dirty="0"/>
              <a:t>попадают: Все материалы, которые имели контакт с </a:t>
            </a:r>
            <a:r>
              <a:rPr lang="ru-RU" sz="2000" b="1" dirty="0" smtClean="0"/>
              <a:t>больными особо </a:t>
            </a:r>
            <a:r>
              <a:rPr lang="ru-RU" sz="2000" b="1" dirty="0"/>
              <a:t>опасными инфекциями. Отходы фтизиатрических и </a:t>
            </a:r>
            <a:r>
              <a:rPr lang="ru-RU" sz="2000" b="1" dirty="0" smtClean="0"/>
              <a:t>микологических больниц</a:t>
            </a:r>
            <a:r>
              <a:rPr lang="ru-RU" sz="2000" b="1" dirty="0"/>
              <a:t>. Отходы микробиологических лабораторий, которые работают </a:t>
            </a:r>
            <a:r>
              <a:rPr lang="ru-RU" sz="2000" b="1" dirty="0" smtClean="0"/>
              <a:t>с микроорганизмами </a:t>
            </a:r>
            <a:r>
              <a:rPr lang="ru-RU" sz="2000" b="1" dirty="0"/>
              <a:t>1-2 классами патогенности. Медицинские отходы </a:t>
            </a:r>
            <a:r>
              <a:rPr lang="ru-RU" sz="2000" b="1" dirty="0" smtClean="0"/>
              <a:t>от пациентов </a:t>
            </a:r>
            <a:r>
              <a:rPr lang="ru-RU" sz="2000" b="1" dirty="0"/>
              <a:t>с анаэробными инфекциями. Сбор подобного </a:t>
            </a:r>
            <a:r>
              <a:rPr lang="ru-RU" sz="2000" b="1" dirty="0" smtClean="0"/>
              <a:t>мусора осуществляется </a:t>
            </a:r>
            <a:r>
              <a:rPr lang="ru-RU" sz="2000" b="1" dirty="0"/>
              <a:t>в герметичные пакеты красного цвета, на которые </a:t>
            </a:r>
            <a:r>
              <a:rPr lang="ru-RU" sz="2000" b="1" dirty="0" smtClean="0"/>
              <a:t>наносится маркировка </a:t>
            </a:r>
            <a:r>
              <a:rPr lang="ru-RU" sz="2000" b="1" dirty="0"/>
              <a:t>(надпись).</a:t>
            </a:r>
          </a:p>
        </p:txBody>
      </p:sp>
      <p:pic>
        <p:nvPicPr>
          <p:cNvPr id="5" name="Рисунок 4"/>
          <p:cNvPicPr>
            <a:picLocks noChangeAspect="1"/>
          </p:cNvPicPr>
          <p:nvPr/>
        </p:nvPicPr>
        <p:blipFill>
          <a:blip r:embed="rId2"/>
          <a:stretch>
            <a:fillRect/>
          </a:stretch>
        </p:blipFill>
        <p:spPr>
          <a:xfrm>
            <a:off x="192480" y="3010942"/>
            <a:ext cx="2579320" cy="1930226"/>
          </a:xfrm>
          <a:prstGeom prst="rect">
            <a:avLst/>
          </a:prstGeom>
        </p:spPr>
      </p:pic>
      <p:pic>
        <p:nvPicPr>
          <p:cNvPr id="6" name="Рисунок 5"/>
          <p:cNvPicPr>
            <a:picLocks noChangeAspect="1"/>
          </p:cNvPicPr>
          <p:nvPr/>
        </p:nvPicPr>
        <p:blipFill>
          <a:blip r:embed="rId3"/>
          <a:stretch>
            <a:fillRect/>
          </a:stretch>
        </p:blipFill>
        <p:spPr>
          <a:xfrm>
            <a:off x="6145088" y="3010942"/>
            <a:ext cx="2743200" cy="3663361"/>
          </a:xfrm>
          <a:prstGeom prst="rect">
            <a:avLst/>
          </a:prstGeom>
        </p:spPr>
      </p:pic>
      <p:pic>
        <p:nvPicPr>
          <p:cNvPr id="7" name="Рисунок 6"/>
          <p:cNvPicPr>
            <a:picLocks noChangeAspect="1"/>
          </p:cNvPicPr>
          <p:nvPr/>
        </p:nvPicPr>
        <p:blipFill>
          <a:blip r:embed="rId4"/>
          <a:stretch>
            <a:fillRect/>
          </a:stretch>
        </p:blipFill>
        <p:spPr>
          <a:xfrm>
            <a:off x="2882508" y="4276583"/>
            <a:ext cx="3149600" cy="2378640"/>
          </a:xfrm>
          <a:prstGeom prst="rect">
            <a:avLst/>
          </a:prstGeom>
        </p:spPr>
      </p:pic>
    </p:spTree>
    <p:extLst>
      <p:ext uri="{BB962C8B-B14F-4D97-AF65-F5344CB8AC3E}">
        <p14:creationId xmlns:p14="http://schemas.microsoft.com/office/powerpoint/2010/main" val="21527371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79512" y="92076"/>
            <a:ext cx="8784976" cy="10326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600" b="1" dirty="0"/>
              <a:t>Механизм и путь передачи инфекций</a:t>
            </a:r>
          </a:p>
        </p:txBody>
      </p:sp>
      <p:sp>
        <p:nvSpPr>
          <p:cNvPr id="5" name="Прямоугольник 4"/>
          <p:cNvSpPr/>
          <p:nvPr/>
        </p:nvSpPr>
        <p:spPr>
          <a:xfrm>
            <a:off x="4283968" y="6211669"/>
            <a:ext cx="4572000" cy="369332"/>
          </a:xfrm>
          <a:prstGeom prst="rect">
            <a:avLst/>
          </a:prstGeom>
        </p:spPr>
        <p:txBody>
          <a:bodyPr>
            <a:spAutoFit/>
          </a:bodyPr>
          <a:lstStyle/>
          <a:p>
            <a:r>
              <a:rPr lang="en-US" dirty="0" smtClean="0"/>
              <a:t>.</a:t>
            </a:r>
            <a:endParaRPr lang="ru-RU" dirty="0"/>
          </a:p>
        </p:txBody>
      </p:sp>
      <p:sp>
        <p:nvSpPr>
          <p:cNvPr id="8" name="Прямоугольник 7"/>
          <p:cNvSpPr/>
          <p:nvPr/>
        </p:nvSpPr>
        <p:spPr>
          <a:xfrm>
            <a:off x="6012160" y="1961977"/>
            <a:ext cx="2430016" cy="646331"/>
          </a:xfrm>
          <a:prstGeom prst="rect">
            <a:avLst/>
          </a:prstGeom>
        </p:spPr>
        <p:txBody>
          <a:bodyPr wrap="square">
            <a:spAutoFit/>
          </a:bodyPr>
          <a:lstStyle/>
          <a:p>
            <a:endParaRPr lang="ru-RU" dirty="0"/>
          </a:p>
          <a:p>
            <a:r>
              <a:rPr lang="ru-RU" dirty="0" smtClean="0"/>
              <a:t>.</a:t>
            </a:r>
            <a:endParaRPr lang="ru-RU" dirty="0"/>
          </a:p>
        </p:txBody>
      </p:sp>
      <p:sp>
        <p:nvSpPr>
          <p:cNvPr id="9" name="Прямоугольник 8"/>
          <p:cNvSpPr/>
          <p:nvPr/>
        </p:nvSpPr>
        <p:spPr>
          <a:xfrm>
            <a:off x="3419872" y="1226739"/>
            <a:ext cx="5544616" cy="1283917"/>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just"/>
            <a:endParaRPr lang="ru-RU" b="1" dirty="0" smtClean="0">
              <a:solidFill>
                <a:srgbClr val="C00000"/>
              </a:solidFill>
            </a:endParaRPr>
          </a:p>
          <a:p>
            <a:pPr algn="just"/>
            <a:r>
              <a:rPr lang="ru-RU" sz="2000" b="1" dirty="0" smtClean="0">
                <a:solidFill>
                  <a:srgbClr val="C00000"/>
                </a:solidFill>
              </a:rPr>
              <a:t>Основные </a:t>
            </a:r>
            <a:r>
              <a:rPr lang="ru-RU" sz="2000" b="1" dirty="0">
                <a:solidFill>
                  <a:srgbClr val="C00000"/>
                </a:solidFill>
              </a:rPr>
              <a:t>механизмы передачи </a:t>
            </a:r>
            <a:endParaRPr lang="ru-RU" sz="2000" b="1" dirty="0" smtClean="0">
              <a:solidFill>
                <a:srgbClr val="C00000"/>
              </a:solidFill>
            </a:endParaRPr>
          </a:p>
          <a:p>
            <a:pPr algn="just"/>
            <a:r>
              <a:rPr lang="ru-RU" sz="2000" b="1" dirty="0" smtClean="0">
                <a:solidFill>
                  <a:srgbClr val="C00000"/>
                </a:solidFill>
              </a:rPr>
              <a:t>-    воздушно-капельный </a:t>
            </a:r>
          </a:p>
          <a:p>
            <a:pPr marL="285750" indent="-285750" algn="just">
              <a:buFontTx/>
              <a:buChar char="-"/>
            </a:pPr>
            <a:r>
              <a:rPr lang="ru-RU" sz="2000" b="1" dirty="0">
                <a:solidFill>
                  <a:srgbClr val="C00000"/>
                </a:solidFill>
              </a:rPr>
              <a:t>к</a:t>
            </a:r>
            <a:r>
              <a:rPr lang="ru-RU" sz="2000" b="1" dirty="0" smtClean="0">
                <a:solidFill>
                  <a:srgbClr val="C00000"/>
                </a:solidFill>
              </a:rPr>
              <a:t>онтактный</a:t>
            </a:r>
          </a:p>
          <a:p>
            <a:pPr marL="285750" indent="-285750" algn="just">
              <a:buFontTx/>
              <a:buChar char="-"/>
            </a:pPr>
            <a:r>
              <a:rPr lang="ru-RU" sz="2000" b="1" dirty="0">
                <a:solidFill>
                  <a:srgbClr val="C00000"/>
                </a:solidFill>
              </a:rPr>
              <a:t>в</a:t>
            </a:r>
            <a:r>
              <a:rPr lang="ru-RU" sz="2000" b="1" dirty="0" smtClean="0">
                <a:solidFill>
                  <a:srgbClr val="C00000"/>
                </a:solidFill>
              </a:rPr>
              <a:t>озможен фекально-оральный </a:t>
            </a:r>
            <a:r>
              <a:rPr lang="ru-RU" sz="2000" b="1" dirty="0">
                <a:solidFill>
                  <a:srgbClr val="C00000"/>
                </a:solidFill>
              </a:rPr>
              <a:t>механизм </a:t>
            </a:r>
          </a:p>
          <a:p>
            <a:pPr algn="just"/>
            <a:endParaRPr lang="ru-RU" b="1" dirty="0">
              <a:solidFill>
                <a:srgbClr val="C00000"/>
              </a:solidFill>
            </a:endParaRPr>
          </a:p>
        </p:txBody>
      </p:sp>
      <p:sp>
        <p:nvSpPr>
          <p:cNvPr id="10" name="Прямоугольник 9"/>
          <p:cNvSpPr/>
          <p:nvPr/>
        </p:nvSpPr>
        <p:spPr>
          <a:xfrm>
            <a:off x="3419872" y="2592882"/>
            <a:ext cx="5502756" cy="1062359"/>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ru-RU" sz="1600" b="1" dirty="0"/>
              <a:t>Путь </a:t>
            </a:r>
            <a:r>
              <a:rPr lang="ru-RU" sz="1600" b="1" dirty="0" smtClean="0"/>
              <a:t>передачи</a:t>
            </a:r>
          </a:p>
          <a:p>
            <a:r>
              <a:rPr lang="ru-RU" sz="1600" b="1" dirty="0" smtClean="0"/>
              <a:t> </a:t>
            </a:r>
            <a:r>
              <a:rPr lang="ru-RU" sz="1600" b="1" dirty="0"/>
              <a:t>- воздушно-капельный, </a:t>
            </a:r>
          </a:p>
          <a:p>
            <a:r>
              <a:rPr lang="ru-RU" sz="1600" b="1" dirty="0" smtClean="0"/>
              <a:t>- контактно-бытовой </a:t>
            </a:r>
            <a:endParaRPr lang="ru-RU" sz="1600" b="1" dirty="0"/>
          </a:p>
          <a:p>
            <a:r>
              <a:rPr lang="ru-RU" sz="1600" b="1" dirty="0" smtClean="0"/>
              <a:t>- воз­можно</a:t>
            </a:r>
            <a:r>
              <a:rPr lang="ru-RU" sz="1600" b="1" dirty="0"/>
              <a:t>, воздушно-пылевой.</a:t>
            </a:r>
            <a:r>
              <a:rPr lang="ru-RU" sz="1600" dirty="0"/>
              <a:t> </a:t>
            </a:r>
          </a:p>
        </p:txBody>
      </p:sp>
      <p:sp>
        <p:nvSpPr>
          <p:cNvPr id="11" name="Прямоугольник 10"/>
          <p:cNvSpPr/>
          <p:nvPr/>
        </p:nvSpPr>
        <p:spPr>
          <a:xfrm>
            <a:off x="179512" y="5095401"/>
            <a:ext cx="8784976" cy="1645967"/>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ru-RU" sz="1600" b="1" dirty="0" smtClean="0"/>
              <a:t>        Необходим </a:t>
            </a:r>
            <a:r>
              <a:rPr lang="ru-RU" sz="1600" b="1" dirty="0"/>
              <a:t>контакт с больным — совместное проживание, уход за пациентом, контакт с биологическими жидкостями пациента (кровь, мокрота). </a:t>
            </a:r>
          </a:p>
          <a:p>
            <a:pPr algn="ctr"/>
            <a:r>
              <a:rPr lang="ru-RU" sz="1600" b="1" dirty="0" smtClean="0"/>
              <a:t>       Не </a:t>
            </a:r>
            <a:r>
              <a:rPr lang="ru-RU" sz="1600" b="1" dirty="0"/>
              <a:t>исключе­но присутствие возбудителя в слюне, потовой жидкости, рвотных и каловых  массах. </a:t>
            </a:r>
            <a:r>
              <a:rPr lang="ru-RU" sz="1600" b="1" dirty="0" smtClean="0"/>
              <a:t>Тесный </a:t>
            </a:r>
            <a:r>
              <a:rPr lang="ru-RU" sz="1600" b="1" dirty="0"/>
              <a:t>контакт подразумевает поцелуи, объятия, мытье посуды, разговор на расстоянии менее </a:t>
            </a:r>
            <a:r>
              <a:rPr lang="ru-RU" sz="1600" b="1" dirty="0" smtClean="0"/>
              <a:t>200 </a:t>
            </a:r>
            <a:r>
              <a:rPr lang="ru-RU" sz="1600" b="1" dirty="0"/>
              <a:t>см, в том числе объективный осмотр пациента врачом и проведение медицинских манипуляций, что объясняет большое число заболевших среди медицинских работников.</a:t>
            </a:r>
          </a:p>
        </p:txBody>
      </p:sp>
      <p:sp>
        <p:nvSpPr>
          <p:cNvPr id="13" name="Прямоугольник 12"/>
          <p:cNvSpPr/>
          <p:nvPr/>
        </p:nvSpPr>
        <p:spPr>
          <a:xfrm>
            <a:off x="3419872" y="3861048"/>
            <a:ext cx="5544616" cy="1152128"/>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r>
              <a:rPr lang="ru-RU" b="1" dirty="0"/>
              <a:t>Факторы передачи: </a:t>
            </a:r>
            <a:endParaRPr lang="ru-RU" b="1" dirty="0" smtClean="0"/>
          </a:p>
          <a:p>
            <a:r>
              <a:rPr lang="ru-RU" b="1" dirty="0" smtClean="0"/>
              <a:t>- воздух </a:t>
            </a:r>
            <a:r>
              <a:rPr lang="ru-RU" b="1" dirty="0"/>
              <a:t>(основной</a:t>
            </a:r>
            <a:r>
              <a:rPr lang="ru-RU" b="1" dirty="0" smtClean="0"/>
              <a:t>),</a:t>
            </a:r>
          </a:p>
          <a:p>
            <a:r>
              <a:rPr lang="ru-RU" b="1" dirty="0" smtClean="0"/>
              <a:t>- пищевые </a:t>
            </a:r>
            <a:r>
              <a:rPr lang="ru-RU" b="1" dirty="0"/>
              <a:t>продукты и предметы обихода,</a:t>
            </a:r>
          </a:p>
          <a:p>
            <a:r>
              <a:rPr lang="ru-RU" b="1" dirty="0"/>
              <a:t>контаминированные вирусом.</a:t>
            </a:r>
          </a:p>
        </p:txBody>
      </p:sp>
      <p:pic>
        <p:nvPicPr>
          <p:cNvPr id="14" name="Рисунок 13"/>
          <p:cNvPicPr>
            <a:picLocks noChangeAspect="1"/>
          </p:cNvPicPr>
          <p:nvPr/>
        </p:nvPicPr>
        <p:blipFill>
          <a:blip r:embed="rId3"/>
          <a:stretch>
            <a:fillRect/>
          </a:stretch>
        </p:blipFill>
        <p:spPr>
          <a:xfrm>
            <a:off x="213916" y="1226741"/>
            <a:ext cx="3205956" cy="2634307"/>
          </a:xfrm>
          <a:prstGeom prst="rect">
            <a:avLst/>
          </a:prstGeom>
        </p:spPr>
      </p:pic>
      <p:sp>
        <p:nvSpPr>
          <p:cNvPr id="15" name="Прямоугольник 14"/>
          <p:cNvSpPr/>
          <p:nvPr/>
        </p:nvSpPr>
        <p:spPr>
          <a:xfrm>
            <a:off x="213916" y="3861048"/>
            <a:ext cx="3061940" cy="1008112"/>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ru-RU" sz="2400" b="1" i="1" dirty="0">
                <a:solidFill>
                  <a:srgbClr val="C00000"/>
                </a:solidFill>
              </a:rPr>
              <a:t>Источник </a:t>
            </a:r>
            <a:r>
              <a:rPr lang="ru-RU" sz="2400" b="1" i="1" dirty="0" smtClean="0">
                <a:solidFill>
                  <a:srgbClr val="C00000"/>
                </a:solidFill>
              </a:rPr>
              <a:t>инфекции</a:t>
            </a:r>
            <a:endParaRPr lang="ru-RU" sz="2400" b="1" dirty="0">
              <a:solidFill>
                <a:srgbClr val="C00000"/>
              </a:solidFill>
            </a:endParaRPr>
          </a:p>
          <a:p>
            <a:pPr algn="ctr"/>
            <a:r>
              <a:rPr lang="ru-RU" sz="2800" b="1" dirty="0">
                <a:solidFill>
                  <a:srgbClr val="C00000"/>
                </a:solidFill>
              </a:rPr>
              <a:t>больной </a:t>
            </a:r>
            <a:r>
              <a:rPr lang="ru-RU" sz="2800" b="1" dirty="0" smtClean="0">
                <a:solidFill>
                  <a:srgbClr val="C00000"/>
                </a:solidFill>
              </a:rPr>
              <a:t>человек</a:t>
            </a:r>
            <a:r>
              <a:rPr lang="ru-RU" sz="2400" b="1" dirty="0">
                <a:solidFill>
                  <a:srgbClr val="C00000"/>
                </a:solidFill>
              </a:rPr>
              <a:t>!</a:t>
            </a:r>
            <a:endParaRPr lang="ru-RU" sz="2400" dirty="0">
              <a:solidFill>
                <a:srgbClr val="C00000"/>
              </a:solidFill>
            </a:endParaRPr>
          </a:p>
        </p:txBody>
      </p:sp>
    </p:spTree>
    <p:extLst>
      <p:ext uri="{BB962C8B-B14F-4D97-AF65-F5344CB8AC3E}">
        <p14:creationId xmlns:p14="http://schemas.microsoft.com/office/powerpoint/2010/main" val="226683613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0"/>
            <a:ext cx="8229600" cy="1417638"/>
          </a:xfrm>
        </p:spPr>
        <p:txBody>
          <a:bodyPr>
            <a:noAutofit/>
          </a:bodyPr>
          <a:lstStyle/>
          <a:p>
            <a:r>
              <a:rPr lang="ru-RU" sz="2800" b="1" dirty="0">
                <a:solidFill>
                  <a:srgbClr val="FF0000"/>
                </a:solidFill>
              </a:rPr>
              <a:t>СанПиН 2.1.7.2790-10 «</a:t>
            </a:r>
            <a:r>
              <a:rPr lang="ru-RU" sz="2800" b="1" dirty="0" err="1">
                <a:solidFill>
                  <a:srgbClr val="FF0000"/>
                </a:solidFill>
              </a:rPr>
              <a:t>Санитарноэпидемиологические</a:t>
            </a:r>
            <a:r>
              <a:rPr lang="ru-RU" sz="2800" b="1" dirty="0">
                <a:solidFill>
                  <a:srgbClr val="FF0000"/>
                </a:solidFill>
              </a:rPr>
              <a:t> требования к обращению с медицинскими отходами»</a:t>
            </a:r>
          </a:p>
        </p:txBody>
      </p:sp>
      <p:sp>
        <p:nvSpPr>
          <p:cNvPr id="3" name="Объект 2"/>
          <p:cNvSpPr>
            <a:spLocks noGrp="1"/>
          </p:cNvSpPr>
          <p:nvPr>
            <p:ph idx="1"/>
          </p:nvPr>
        </p:nvSpPr>
        <p:spPr/>
        <p:txBody>
          <a:bodyPr/>
          <a:lstStyle/>
          <a:p>
            <a:endParaRPr lang="ru-RU" dirty="0"/>
          </a:p>
        </p:txBody>
      </p:sp>
      <p:sp>
        <p:nvSpPr>
          <p:cNvPr id="4" name="Прямоугольник 3"/>
          <p:cNvSpPr/>
          <p:nvPr/>
        </p:nvSpPr>
        <p:spPr>
          <a:xfrm>
            <a:off x="107504" y="1417638"/>
            <a:ext cx="8856984" cy="5323730"/>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just"/>
            <a:r>
              <a:rPr lang="ru-RU" sz="2000" b="1" dirty="0" smtClean="0"/>
              <a:t>4.21</a:t>
            </a:r>
            <a:r>
              <a:rPr lang="ru-RU" sz="2000" b="1" dirty="0"/>
              <a:t>. Отходы класса В подлежат </a:t>
            </a:r>
            <a:r>
              <a:rPr lang="ru-RU" sz="2000" b="1" dirty="0" smtClean="0"/>
              <a:t>обязательному обеззараживанию </a:t>
            </a:r>
            <a:r>
              <a:rPr lang="ru-RU" sz="2000" b="1" dirty="0"/>
              <a:t>(дезинфекции) физическими </a:t>
            </a:r>
            <a:r>
              <a:rPr lang="ru-RU" sz="2000" b="1" dirty="0" smtClean="0"/>
              <a:t>методами (термические</a:t>
            </a:r>
            <a:r>
              <a:rPr lang="ru-RU" sz="2000" b="1" dirty="0"/>
              <a:t>, микроволновые, радиационные и другие</a:t>
            </a:r>
            <a:r>
              <a:rPr lang="ru-RU" sz="2000" b="1" dirty="0" smtClean="0"/>
              <a:t>). Применение </a:t>
            </a:r>
            <a:r>
              <a:rPr lang="ru-RU" sz="2000" b="1" dirty="0"/>
              <a:t>химических методов дезинфекции допускается только для обеззараживания пищевых отходов и выделений больных, </a:t>
            </a:r>
            <a:r>
              <a:rPr lang="ru-RU" sz="2400" b="1" u="sng" dirty="0"/>
              <a:t>а также при организации первичных противоэпидемических мероприятий в </a:t>
            </a:r>
            <a:r>
              <a:rPr lang="ru-RU" sz="2400" b="1" u="sng" dirty="0" smtClean="0"/>
              <a:t>очагах</a:t>
            </a:r>
            <a:r>
              <a:rPr lang="ru-RU" sz="2000" b="1" dirty="0" smtClean="0"/>
              <a:t>.</a:t>
            </a:r>
            <a:endParaRPr lang="ru-RU" sz="2000" b="1" dirty="0"/>
          </a:p>
          <a:p>
            <a:pPr algn="just"/>
            <a:endParaRPr lang="ru-RU" sz="2000" b="1" dirty="0" smtClean="0"/>
          </a:p>
          <a:p>
            <a:pPr algn="just"/>
            <a:r>
              <a:rPr lang="ru-RU" sz="2000" b="1" dirty="0" smtClean="0"/>
              <a:t> </a:t>
            </a:r>
            <a:r>
              <a:rPr lang="ru-RU" sz="2000" b="1" dirty="0"/>
              <a:t>4.22. Отходы класса В. Жидкие </a:t>
            </a:r>
            <a:r>
              <a:rPr lang="ru-RU" sz="2000" b="1" dirty="0" smtClean="0"/>
              <a:t>биологические </a:t>
            </a:r>
            <a:r>
              <a:rPr lang="ru-RU" sz="2000" b="1" dirty="0" err="1" smtClean="0"/>
              <a:t>отходы</a:t>
            </a:r>
            <a:r>
              <a:rPr lang="ru-RU" sz="2000" b="1" dirty="0" err="1"/>
              <a:t>..помещают</a:t>
            </a:r>
            <a:r>
              <a:rPr lang="ru-RU" sz="2000" b="1" dirty="0"/>
              <a:t> в твердую (</a:t>
            </a:r>
            <a:r>
              <a:rPr lang="ru-RU" sz="2000" b="1" dirty="0" err="1" smtClean="0"/>
              <a:t>непрокалываемую</a:t>
            </a:r>
            <a:r>
              <a:rPr lang="ru-RU" sz="2000" b="1" dirty="0" smtClean="0"/>
              <a:t>) влагостойкую </a:t>
            </a:r>
            <a:r>
              <a:rPr lang="ru-RU" sz="2000" b="1" dirty="0"/>
              <a:t>герметичную упаковку (контейнеры</a:t>
            </a:r>
            <a:r>
              <a:rPr lang="ru-RU" sz="2000" b="1" dirty="0" smtClean="0"/>
              <a:t>).</a:t>
            </a:r>
          </a:p>
          <a:p>
            <a:pPr algn="just"/>
            <a:endParaRPr lang="ru-RU" sz="2000" b="1" dirty="0"/>
          </a:p>
          <a:p>
            <a:pPr algn="just"/>
            <a:r>
              <a:rPr lang="ru-RU" sz="2000" b="1" dirty="0" smtClean="0"/>
              <a:t>4.23</a:t>
            </a:r>
            <a:r>
              <a:rPr lang="ru-RU" sz="2000" b="1" dirty="0"/>
              <a:t>. Мягкая упаковка (одноразовые пакеты) для сбора отходов класса В должна быть закреплена на специальных стойках (тележках) или контейнерах.</a:t>
            </a:r>
          </a:p>
          <a:p>
            <a:pPr algn="just"/>
            <a:endParaRPr lang="ru-RU" sz="2000" b="1" dirty="0"/>
          </a:p>
          <a:p>
            <a:pPr algn="just"/>
            <a:endParaRPr lang="ru-RU" dirty="0" smtClean="0"/>
          </a:p>
        </p:txBody>
      </p:sp>
    </p:spTree>
    <p:extLst>
      <p:ext uri="{BB962C8B-B14F-4D97-AF65-F5344CB8AC3E}">
        <p14:creationId xmlns:p14="http://schemas.microsoft.com/office/powerpoint/2010/main" val="138604906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0"/>
            <a:ext cx="8229600" cy="1417638"/>
          </a:xfrm>
        </p:spPr>
        <p:txBody>
          <a:bodyPr>
            <a:noAutofit/>
          </a:bodyPr>
          <a:lstStyle/>
          <a:p>
            <a:r>
              <a:rPr lang="ru-RU" sz="2800" b="1" dirty="0">
                <a:solidFill>
                  <a:srgbClr val="FF0000"/>
                </a:solidFill>
              </a:rPr>
              <a:t>СанПиН 2.1.7.2790-10 «</a:t>
            </a:r>
            <a:r>
              <a:rPr lang="ru-RU" sz="2800" b="1" dirty="0" err="1">
                <a:solidFill>
                  <a:srgbClr val="FF0000"/>
                </a:solidFill>
              </a:rPr>
              <a:t>Санитарноэпидемиологические</a:t>
            </a:r>
            <a:r>
              <a:rPr lang="ru-RU" sz="2800" b="1" dirty="0">
                <a:solidFill>
                  <a:srgbClr val="FF0000"/>
                </a:solidFill>
              </a:rPr>
              <a:t> требования к обращению с медицинскими отходами»</a:t>
            </a:r>
          </a:p>
        </p:txBody>
      </p:sp>
      <p:sp>
        <p:nvSpPr>
          <p:cNvPr id="3" name="Объект 2"/>
          <p:cNvSpPr>
            <a:spLocks noGrp="1"/>
          </p:cNvSpPr>
          <p:nvPr>
            <p:ph idx="1"/>
          </p:nvPr>
        </p:nvSpPr>
        <p:spPr/>
        <p:txBody>
          <a:bodyPr/>
          <a:lstStyle/>
          <a:p>
            <a:endParaRPr lang="ru-RU" dirty="0"/>
          </a:p>
        </p:txBody>
      </p:sp>
      <p:sp>
        <p:nvSpPr>
          <p:cNvPr id="4" name="Прямоугольник 3"/>
          <p:cNvSpPr/>
          <p:nvPr/>
        </p:nvSpPr>
        <p:spPr>
          <a:xfrm>
            <a:off x="107504" y="1340768"/>
            <a:ext cx="8856984" cy="5400600"/>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just"/>
            <a:endParaRPr lang="ru-RU" sz="1600" b="1" dirty="0"/>
          </a:p>
          <a:p>
            <a:pPr algn="just"/>
            <a:r>
              <a:rPr lang="ru-RU" sz="1600" b="1" dirty="0"/>
              <a:t>4.24. После заполнения пакета не более чем на 3/4 сотрудник, ответственный за сбор отходов в данном медицинском подразделении, с соблюдением требований биологической безопасности завязывает пакет или закрывает с использованием бирок-стяжек или других приспособлений, исключающих высыпание отходов класса В. </a:t>
            </a:r>
            <a:r>
              <a:rPr lang="ru-RU" sz="1600" b="1" dirty="0" smtClean="0"/>
              <a:t>Твердые </a:t>
            </a:r>
            <a:r>
              <a:rPr lang="ru-RU" sz="1600" b="1" dirty="0"/>
              <a:t>(</a:t>
            </a:r>
            <a:r>
              <a:rPr lang="ru-RU" sz="1600" b="1" dirty="0" err="1"/>
              <a:t>непрокалываемые</a:t>
            </a:r>
            <a:r>
              <a:rPr lang="ru-RU" sz="1600" b="1" dirty="0"/>
              <a:t>) емкости закрываются крышками. </a:t>
            </a:r>
            <a:endParaRPr lang="ru-RU" sz="1600" b="1" dirty="0" smtClean="0"/>
          </a:p>
          <a:p>
            <a:pPr algn="just"/>
            <a:r>
              <a:rPr lang="ru-RU" sz="2800" b="1" u="sng" dirty="0" smtClean="0"/>
              <a:t>Перемещение </a:t>
            </a:r>
            <a:r>
              <a:rPr lang="ru-RU" sz="2800" b="1" u="sng" dirty="0"/>
              <a:t>отходов класса В за пределами подразделения в открытых емкостях не допускается.</a:t>
            </a:r>
          </a:p>
          <a:p>
            <a:pPr algn="just"/>
            <a:endParaRPr lang="ru-RU" sz="1600" b="1" dirty="0"/>
          </a:p>
          <a:p>
            <a:pPr algn="just"/>
            <a:r>
              <a:rPr lang="ru-RU" sz="1600" b="1" dirty="0"/>
              <a:t>4.25. При окончательной упаковке отходов класса В для удаления их из подразделения одноразовые емкости (пакеты, баки) с отходами класса В маркируются надписью "Отходы. Класс В" с нанесением названия организации, подразделения, даты и фамилии ответственного за сбор отходов лица.</a:t>
            </a:r>
          </a:p>
          <a:p>
            <a:pPr algn="just"/>
            <a:endParaRPr lang="ru-RU" sz="1600" b="1" dirty="0"/>
          </a:p>
          <a:p>
            <a:pPr algn="just"/>
            <a:r>
              <a:rPr lang="ru-RU" sz="1600" b="1" dirty="0"/>
              <a:t>4.26. Медицинские отходы класса В </a:t>
            </a:r>
            <a:r>
              <a:rPr lang="ru-RU" sz="1600" b="1" dirty="0" err="1"/>
              <a:t>в</a:t>
            </a:r>
            <a:r>
              <a:rPr lang="ru-RU" sz="1600" b="1" dirty="0"/>
              <a:t> закрытых одноразовых емкостях помещают в специальные контейнеры и хранят в помещении для временного хранения медицинских отходов.</a:t>
            </a:r>
          </a:p>
          <a:p>
            <a:endParaRPr lang="ru-RU" sz="2400" b="1" dirty="0"/>
          </a:p>
        </p:txBody>
      </p:sp>
    </p:spTree>
    <p:extLst>
      <p:ext uri="{BB962C8B-B14F-4D97-AF65-F5344CB8AC3E}">
        <p14:creationId xmlns:p14="http://schemas.microsoft.com/office/powerpoint/2010/main" val="309797054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0"/>
            <a:ext cx="8229600" cy="1417638"/>
          </a:xfrm>
        </p:spPr>
        <p:txBody>
          <a:bodyPr>
            <a:noAutofit/>
          </a:bodyPr>
          <a:lstStyle/>
          <a:p>
            <a:r>
              <a:rPr lang="ru-RU" sz="2800" b="1" dirty="0">
                <a:solidFill>
                  <a:srgbClr val="FF0000"/>
                </a:solidFill>
              </a:rPr>
              <a:t>СанПиН 2.1.7.2790-10 «</a:t>
            </a:r>
            <a:r>
              <a:rPr lang="ru-RU" sz="2800" b="1" dirty="0" err="1">
                <a:solidFill>
                  <a:srgbClr val="FF0000"/>
                </a:solidFill>
              </a:rPr>
              <a:t>Санитарноэпидемиологические</a:t>
            </a:r>
            <a:r>
              <a:rPr lang="ru-RU" sz="2800" b="1" dirty="0">
                <a:solidFill>
                  <a:srgbClr val="FF0000"/>
                </a:solidFill>
              </a:rPr>
              <a:t> требования к обращению с медицинскими отходами»</a:t>
            </a:r>
          </a:p>
        </p:txBody>
      </p:sp>
      <p:sp>
        <p:nvSpPr>
          <p:cNvPr id="3" name="Объект 2"/>
          <p:cNvSpPr>
            <a:spLocks noGrp="1"/>
          </p:cNvSpPr>
          <p:nvPr>
            <p:ph idx="1"/>
          </p:nvPr>
        </p:nvSpPr>
        <p:spPr/>
        <p:txBody>
          <a:bodyPr/>
          <a:lstStyle/>
          <a:p>
            <a:endParaRPr lang="ru-RU" dirty="0"/>
          </a:p>
        </p:txBody>
      </p:sp>
      <p:sp>
        <p:nvSpPr>
          <p:cNvPr id="4" name="Прямоугольник 3"/>
          <p:cNvSpPr/>
          <p:nvPr/>
        </p:nvSpPr>
        <p:spPr>
          <a:xfrm>
            <a:off x="107504" y="1417638"/>
            <a:ext cx="8856984" cy="5323730"/>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just"/>
            <a:r>
              <a:rPr lang="ru-RU" dirty="0" smtClean="0"/>
              <a:t>5.3</a:t>
            </a:r>
            <a:r>
              <a:rPr lang="ru-RU" dirty="0"/>
              <a:t>. Отходы класса В обеззараживаются только децентрализованным способом, хранение и транспортирование необеззараженных отходов класса В не допускается.</a:t>
            </a:r>
            <a:endParaRPr lang="ru-RU" sz="2000" b="1" dirty="0" smtClean="0"/>
          </a:p>
          <a:p>
            <a:pPr algn="just"/>
            <a:r>
              <a:rPr lang="ru-RU" dirty="0" smtClean="0"/>
              <a:t>5.4</a:t>
            </a:r>
            <a:r>
              <a:rPr lang="ru-RU" dirty="0"/>
              <a:t>. Физический метод обеззараживания отходов классов Б и В, включающий воздействие водяным насыщенным паром под избыточным давлением, температурой, радиационным, электромагнитным излучением, применяется при наличии специального оборудования - установок для обеззараживания медицинских отходов.</a:t>
            </a:r>
            <a:r>
              <a:rPr lang="ru-RU" sz="2000" dirty="0"/>
              <a:t/>
            </a:r>
            <a:br>
              <a:rPr lang="ru-RU" sz="2000" dirty="0"/>
            </a:br>
            <a:endParaRPr lang="ru-RU" sz="2000" dirty="0" smtClean="0"/>
          </a:p>
          <a:p>
            <a:pPr algn="just"/>
            <a:r>
              <a:rPr lang="ru-RU" dirty="0" smtClean="0"/>
              <a:t>5.5</a:t>
            </a:r>
            <a:r>
              <a:rPr lang="ru-RU" dirty="0"/>
              <a:t>. Химический метод обеззараживания отходов классов Б и В, включающий воздействие растворами дезинфицирующих средств, обладающих бактерицидным (включая </a:t>
            </a:r>
            <a:r>
              <a:rPr lang="ru-RU" dirty="0" err="1"/>
              <a:t>туберкулоцидное</a:t>
            </a:r>
            <a:r>
              <a:rPr lang="ru-RU" dirty="0"/>
              <a:t>), </a:t>
            </a:r>
            <a:r>
              <a:rPr lang="ru-RU" dirty="0" err="1"/>
              <a:t>вирулицидным</a:t>
            </a:r>
            <a:r>
              <a:rPr lang="ru-RU" dirty="0"/>
              <a:t>, </a:t>
            </a:r>
            <a:r>
              <a:rPr lang="ru-RU" dirty="0" err="1"/>
              <a:t>фунгицидным</a:t>
            </a:r>
            <a:r>
              <a:rPr lang="ru-RU" dirty="0"/>
              <a:t> (</a:t>
            </a:r>
            <a:r>
              <a:rPr lang="ru-RU" dirty="0" err="1"/>
              <a:t>спороцидным</a:t>
            </a:r>
            <a:r>
              <a:rPr lang="ru-RU" dirty="0"/>
              <a:t> - по мере необходимости) действием в соответствующих режимах, применяется с помощью специальных установок или способом погружения отходов в промаркированные емкости с дезинфицирующим раствором в местах их образования</a:t>
            </a:r>
            <a:r>
              <a:rPr lang="ru-RU" dirty="0" smtClean="0"/>
              <a:t>.</a:t>
            </a:r>
          </a:p>
          <a:p>
            <a:pPr algn="just"/>
            <a:endParaRPr lang="ru-RU" dirty="0" smtClean="0"/>
          </a:p>
          <a:p>
            <a:pPr algn="just"/>
            <a:r>
              <a:rPr lang="ru-RU" dirty="0" smtClean="0"/>
              <a:t>5.12</a:t>
            </a:r>
            <a:r>
              <a:rPr lang="ru-RU" dirty="0"/>
              <a:t>. Захоронение обезвреженных отходов класса Б и В на полигоне допускается только при изменении их товарного вида (измельчение, спекание, прессование и так далее) и невозможности их повторного применения.</a:t>
            </a:r>
            <a:endParaRPr lang="ru-RU" sz="2000" b="1" dirty="0"/>
          </a:p>
        </p:txBody>
      </p:sp>
    </p:spTree>
    <p:extLst>
      <p:ext uri="{BB962C8B-B14F-4D97-AF65-F5344CB8AC3E}">
        <p14:creationId xmlns:p14="http://schemas.microsoft.com/office/powerpoint/2010/main" val="372094913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512" y="274638"/>
            <a:ext cx="8780920" cy="1143000"/>
          </a:xfrm>
        </p:spPr>
        <p:style>
          <a:lnRef idx="1">
            <a:schemeClr val="accent2"/>
          </a:lnRef>
          <a:fillRef idx="2">
            <a:schemeClr val="accent2"/>
          </a:fillRef>
          <a:effectRef idx="1">
            <a:schemeClr val="accent2"/>
          </a:effectRef>
          <a:fontRef idx="minor">
            <a:schemeClr val="dk1"/>
          </a:fontRef>
        </p:style>
        <p:txBody>
          <a:bodyPr/>
          <a:lstStyle/>
          <a:p>
            <a:r>
              <a:rPr lang="ru-RU" b="1" dirty="0">
                <a:solidFill>
                  <a:srgbClr val="0000CC"/>
                </a:solidFill>
              </a:rPr>
              <a:t>Отходы класса В</a:t>
            </a:r>
            <a:endParaRPr lang="ru-RU" dirty="0">
              <a:solidFill>
                <a:srgbClr val="0000CC"/>
              </a:solidFill>
            </a:endParaRPr>
          </a:p>
        </p:txBody>
      </p:sp>
      <p:sp>
        <p:nvSpPr>
          <p:cNvPr id="3" name="Объект 2"/>
          <p:cNvSpPr>
            <a:spLocks noGrp="1"/>
          </p:cNvSpPr>
          <p:nvPr>
            <p:ph idx="1"/>
          </p:nvPr>
        </p:nvSpPr>
        <p:spPr>
          <a:xfrm>
            <a:off x="2987824" y="1600201"/>
            <a:ext cx="5976664" cy="1612776"/>
          </a:xfrm>
        </p:spPr>
        <p:style>
          <a:lnRef idx="1">
            <a:schemeClr val="accent3"/>
          </a:lnRef>
          <a:fillRef idx="2">
            <a:schemeClr val="accent3"/>
          </a:fillRef>
          <a:effectRef idx="1">
            <a:schemeClr val="accent3"/>
          </a:effectRef>
          <a:fontRef idx="minor">
            <a:schemeClr val="dk1"/>
          </a:fontRef>
        </p:style>
        <p:txBody>
          <a:bodyPr>
            <a:normAutofit fontScale="92500" lnSpcReduction="10000"/>
          </a:bodyPr>
          <a:lstStyle/>
          <a:p>
            <a:pPr marL="0" indent="0" algn="just">
              <a:buNone/>
            </a:pPr>
            <a:r>
              <a:rPr lang="ru-RU" sz="2400" b="1" dirty="0" smtClean="0">
                <a:solidFill>
                  <a:srgbClr val="0000CC"/>
                </a:solidFill>
              </a:rPr>
              <a:t>      Накопление </a:t>
            </a:r>
            <a:r>
              <a:rPr lang="ru-RU" sz="2400" b="1" dirty="0">
                <a:solidFill>
                  <a:srgbClr val="0000CC"/>
                </a:solidFill>
              </a:rPr>
              <a:t>и временное хранение необеззараженных отходов классов Б и В осуществляется раздельно от отходов других классов в специальных помещениях, исключающих доступ посторонних лиц. </a:t>
            </a:r>
            <a:endParaRPr lang="ru-RU" sz="2400" b="1" dirty="0" smtClean="0">
              <a:solidFill>
                <a:srgbClr val="0000CC"/>
              </a:solidFill>
            </a:endParaRPr>
          </a:p>
        </p:txBody>
      </p:sp>
      <p:sp>
        <p:nvSpPr>
          <p:cNvPr id="4" name="Прямоугольник 3"/>
          <p:cNvSpPr/>
          <p:nvPr/>
        </p:nvSpPr>
        <p:spPr>
          <a:xfrm>
            <a:off x="2987823" y="3380959"/>
            <a:ext cx="5972609" cy="32738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2000" b="1" dirty="0" smtClean="0"/>
              <a:t>     В </a:t>
            </a:r>
            <a:r>
              <a:rPr lang="ru-RU" sz="2000" b="1" dirty="0"/>
              <a:t>небольших медицинских организациях (здравпункты, кабинеты, фельдшерско-акушерские пункты и так далее) допускается временное хранение и накопление отходов классов Б и В </a:t>
            </a:r>
            <a:r>
              <a:rPr lang="ru-RU" sz="2000" b="1" dirty="0" err="1"/>
              <a:t>в</a:t>
            </a:r>
            <a:r>
              <a:rPr lang="ru-RU" sz="2000" b="1" dirty="0"/>
              <a:t> емкостях, размещенных в подсобных помещениях (при хранении более 24-х часов используется холодильное оборудование). </a:t>
            </a:r>
          </a:p>
          <a:p>
            <a:pPr algn="just"/>
            <a:r>
              <a:rPr lang="ru-RU" sz="2000" b="1" dirty="0" smtClean="0"/>
              <a:t>    Применение </a:t>
            </a:r>
            <a:r>
              <a:rPr lang="ru-RU" sz="2000" b="1" dirty="0"/>
              <a:t>холодильного оборудования, предназначенного для накопления отходов, для других целей не допускается.</a:t>
            </a:r>
          </a:p>
        </p:txBody>
      </p:sp>
      <p:pic>
        <p:nvPicPr>
          <p:cNvPr id="6" name="Рисунок 5"/>
          <p:cNvPicPr>
            <a:picLocks noChangeAspect="1"/>
          </p:cNvPicPr>
          <p:nvPr/>
        </p:nvPicPr>
        <p:blipFill>
          <a:blip r:embed="rId2"/>
          <a:stretch>
            <a:fillRect/>
          </a:stretch>
        </p:blipFill>
        <p:spPr>
          <a:xfrm>
            <a:off x="197359" y="1988840"/>
            <a:ext cx="2664296" cy="3968675"/>
          </a:xfrm>
          <a:prstGeom prst="rect">
            <a:avLst/>
          </a:prstGeom>
        </p:spPr>
      </p:pic>
    </p:spTree>
    <p:extLst>
      <p:ext uri="{BB962C8B-B14F-4D97-AF65-F5344CB8AC3E}">
        <p14:creationId xmlns:p14="http://schemas.microsoft.com/office/powerpoint/2010/main" val="1612360950"/>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7" name="Rectangle 3"/>
          <p:cNvSpPr>
            <a:spLocks noGrp="1" noChangeArrowheads="1"/>
          </p:cNvSpPr>
          <p:nvPr>
            <p:ph type="title"/>
          </p:nvPr>
        </p:nvSpPr>
        <p:spPr>
          <a:xfrm>
            <a:off x="874713" y="173038"/>
            <a:ext cx="6489700" cy="644525"/>
          </a:xfrm>
        </p:spPr>
        <p:txBody>
          <a:bodyPr>
            <a:normAutofit fontScale="90000"/>
          </a:bodyPr>
          <a:lstStyle/>
          <a:p>
            <a:pPr eaLnBrk="1" hangingPunct="1"/>
            <a:r>
              <a:rPr lang="ru-RU" sz="3600" b="1" u="sng" dirty="0" smtClean="0"/>
              <a:t>Очаговая дезинфекция</a:t>
            </a:r>
            <a:r>
              <a:rPr lang="ru-RU" sz="4000" dirty="0" smtClean="0"/>
              <a:t> </a:t>
            </a:r>
          </a:p>
        </p:txBody>
      </p:sp>
      <p:sp>
        <p:nvSpPr>
          <p:cNvPr id="173060" name="Rectangle 4"/>
          <p:cNvSpPr>
            <a:spLocks noChangeArrowheads="1"/>
          </p:cNvSpPr>
          <p:nvPr/>
        </p:nvSpPr>
        <p:spPr bwMode="auto">
          <a:xfrm>
            <a:off x="539751" y="1196975"/>
            <a:ext cx="3744218" cy="1223963"/>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anchor="ctr"/>
          <a:lstStyle/>
          <a:p>
            <a:pPr algn="ctr">
              <a:defRPr/>
            </a:pPr>
            <a:r>
              <a:rPr lang="ru-RU" sz="3200" b="1" dirty="0">
                <a:solidFill>
                  <a:srgbClr val="FF0000"/>
                </a:solidFill>
              </a:rPr>
              <a:t>Текущая очаговая дезинфекция</a:t>
            </a:r>
            <a:endParaRPr kumimoji="1" lang="ru-RU" sz="3200" dirty="0">
              <a:solidFill>
                <a:srgbClr val="000066"/>
              </a:solidFill>
              <a:latin typeface="Times New Roman" pitchFamily="18" charset="0"/>
            </a:endParaRPr>
          </a:p>
        </p:txBody>
      </p:sp>
      <p:sp>
        <p:nvSpPr>
          <p:cNvPr id="173062" name="Rectangle 6"/>
          <p:cNvSpPr>
            <a:spLocks noChangeArrowheads="1"/>
          </p:cNvSpPr>
          <p:nvPr/>
        </p:nvSpPr>
        <p:spPr bwMode="auto">
          <a:xfrm>
            <a:off x="5004048" y="1196975"/>
            <a:ext cx="3888431" cy="1223963"/>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anchor="ctr"/>
          <a:lstStyle/>
          <a:p>
            <a:pPr algn="ctr">
              <a:defRPr/>
            </a:pPr>
            <a:r>
              <a:rPr kumimoji="1" lang="ru-RU" sz="2800" b="1" dirty="0">
                <a:solidFill>
                  <a:srgbClr val="FF0000"/>
                </a:solidFill>
                <a:latin typeface="Times New Roman" pitchFamily="18" charset="0"/>
              </a:rPr>
              <a:t>Заключительная очаговая дезинфекция </a:t>
            </a:r>
          </a:p>
        </p:txBody>
      </p:sp>
      <p:sp>
        <p:nvSpPr>
          <p:cNvPr id="173063" name="Rectangle 7"/>
          <p:cNvSpPr>
            <a:spLocks noChangeArrowheads="1"/>
          </p:cNvSpPr>
          <p:nvPr/>
        </p:nvSpPr>
        <p:spPr bwMode="auto">
          <a:xfrm>
            <a:off x="468313" y="2565400"/>
            <a:ext cx="3815655" cy="4031952"/>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anchor="ctr"/>
          <a:lstStyle/>
          <a:p>
            <a:pPr algn="just">
              <a:defRPr/>
            </a:pPr>
            <a:r>
              <a:rPr kumimoji="1" lang="ru-RU" sz="2400" b="1" dirty="0">
                <a:solidFill>
                  <a:srgbClr val="000066"/>
                </a:solidFill>
                <a:latin typeface="Times New Roman" pitchFamily="18" charset="0"/>
                <a:sym typeface="Webdings" pitchFamily="18" charset="2"/>
              </a:rPr>
              <a:t>объектов внутрибольничной среды в окружении больного проводится с момента выявления у больного внутрибольничной инфекции и до выписки (или перевода в другое отделение/стационар).</a:t>
            </a:r>
          </a:p>
        </p:txBody>
      </p:sp>
      <p:sp>
        <p:nvSpPr>
          <p:cNvPr id="98313" name="Line 9"/>
          <p:cNvSpPr>
            <a:spLocks noChangeShapeType="1"/>
          </p:cNvSpPr>
          <p:nvPr/>
        </p:nvSpPr>
        <p:spPr bwMode="auto">
          <a:xfrm flipH="1">
            <a:off x="1763687" y="764704"/>
            <a:ext cx="1944215" cy="360041"/>
          </a:xfrm>
          <a:prstGeom prst="line">
            <a:avLst/>
          </a:prstGeom>
          <a:noFill/>
          <a:ln w="635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endParaRPr lang="ru-RU"/>
          </a:p>
        </p:txBody>
      </p:sp>
      <p:sp>
        <p:nvSpPr>
          <p:cNvPr id="98315" name="Line 11"/>
          <p:cNvSpPr>
            <a:spLocks noChangeShapeType="1"/>
          </p:cNvSpPr>
          <p:nvPr/>
        </p:nvSpPr>
        <p:spPr bwMode="auto">
          <a:xfrm>
            <a:off x="4644009" y="764705"/>
            <a:ext cx="2520279" cy="360040"/>
          </a:xfrm>
          <a:prstGeom prst="line">
            <a:avLst/>
          </a:prstGeom>
          <a:noFill/>
          <a:ln w="635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endParaRPr lang="ru-RU"/>
          </a:p>
        </p:txBody>
      </p:sp>
      <p:sp>
        <p:nvSpPr>
          <p:cNvPr id="173069" name="Rectangle 13"/>
          <p:cNvSpPr>
            <a:spLocks noChangeArrowheads="1"/>
          </p:cNvSpPr>
          <p:nvPr/>
        </p:nvSpPr>
        <p:spPr bwMode="auto">
          <a:xfrm>
            <a:off x="5004048" y="2636838"/>
            <a:ext cx="4032448" cy="3960514"/>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anchor="ctr"/>
          <a:lstStyle/>
          <a:p>
            <a:pPr algn="just">
              <a:defRPr/>
            </a:pPr>
            <a:r>
              <a:rPr kumimoji="1" lang="ru-RU" sz="2400" b="1" dirty="0">
                <a:solidFill>
                  <a:srgbClr val="000066"/>
                </a:solidFill>
                <a:latin typeface="Times New Roman" pitchFamily="18" charset="0"/>
              </a:rPr>
              <a:t>проводится после выписки, смерти или перевода больного в другое отделение или стационар с целью обеззараживания объектов внутрибольничной среды, с которыми он контактировал в процессе пребывания в стационаре</a:t>
            </a:r>
            <a:r>
              <a:rPr kumimoji="1" lang="ru-RU" dirty="0">
                <a:solidFill>
                  <a:srgbClr val="000066"/>
                </a:solidFill>
                <a:latin typeface="Times New Roman" pitchFamily="18" charset="0"/>
              </a:rPr>
              <a:t>.</a:t>
            </a:r>
          </a:p>
        </p:txBody>
      </p:sp>
    </p:spTree>
    <p:extLst>
      <p:ext uri="{BB962C8B-B14F-4D97-AF65-F5344CB8AC3E}">
        <p14:creationId xmlns:p14="http://schemas.microsoft.com/office/powerpoint/2010/main" val="2172188677"/>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endParaRPr lang="ru-RU" sz="1600" dirty="0"/>
          </a:p>
        </p:txBody>
      </p:sp>
      <p:sp>
        <p:nvSpPr>
          <p:cNvPr id="4" name="Прямоугольник 3"/>
          <p:cNvSpPr/>
          <p:nvPr/>
        </p:nvSpPr>
        <p:spPr>
          <a:xfrm>
            <a:off x="179512" y="91481"/>
            <a:ext cx="8856984" cy="8892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4400" b="1"/>
              <a:t>Дезинфекция</a:t>
            </a:r>
            <a:endParaRPr lang="ru-RU" sz="4400" b="1" dirty="0"/>
          </a:p>
        </p:txBody>
      </p:sp>
      <p:sp>
        <p:nvSpPr>
          <p:cNvPr id="5" name="Прямоугольник 4"/>
          <p:cNvSpPr/>
          <p:nvPr/>
        </p:nvSpPr>
        <p:spPr>
          <a:xfrm>
            <a:off x="179512" y="2212322"/>
            <a:ext cx="8784976" cy="4457038"/>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ru-RU" sz="2800" b="1" dirty="0"/>
              <a:t>✓ </a:t>
            </a:r>
            <a:r>
              <a:rPr lang="ru-RU" sz="2800" b="1" dirty="0" smtClean="0"/>
              <a:t>меры </a:t>
            </a:r>
            <a:r>
              <a:rPr lang="ru-RU" sz="2800" b="1" dirty="0"/>
              <a:t>гигиены, </a:t>
            </a:r>
          </a:p>
          <a:p>
            <a:r>
              <a:rPr lang="ru-RU" sz="2800" b="1" dirty="0"/>
              <a:t>✓ частое мытье рук с мылом или протирку их кожными антисептиками, </a:t>
            </a:r>
          </a:p>
          <a:p>
            <a:r>
              <a:rPr lang="ru-RU" sz="2800" b="1" dirty="0"/>
              <a:t>✓ регулярное проветривание помещений, </a:t>
            </a:r>
          </a:p>
          <a:p>
            <a:r>
              <a:rPr lang="ru-RU" sz="2800" b="1" dirty="0"/>
              <a:t>✓ проведение влажной уборки. </a:t>
            </a:r>
          </a:p>
          <a:p>
            <a:endParaRPr lang="ru-RU" sz="2000" b="1" dirty="0" smtClean="0"/>
          </a:p>
          <a:p>
            <a:r>
              <a:rPr lang="ru-RU" sz="2000" b="1" dirty="0"/>
              <a:t>▪ </a:t>
            </a:r>
            <a:r>
              <a:rPr lang="ru-RU" sz="2000" b="1" dirty="0" smtClean="0"/>
              <a:t>Текущая </a:t>
            </a:r>
            <a:r>
              <a:rPr lang="ru-RU" sz="2000" b="1" dirty="0"/>
              <a:t>(проводится силами сотрудников дезинфекционного</a:t>
            </a:r>
          </a:p>
          <a:p>
            <a:r>
              <a:rPr lang="ru-RU" sz="2000" b="1" dirty="0"/>
              <a:t>отделения больницы).</a:t>
            </a:r>
          </a:p>
          <a:p>
            <a:r>
              <a:rPr lang="ru-RU" sz="2000" b="1" dirty="0"/>
              <a:t>▪ Заключительная (проводится силами специализированной организации ).</a:t>
            </a:r>
          </a:p>
          <a:p>
            <a:r>
              <a:rPr lang="ru-RU" sz="2000" b="1" dirty="0"/>
              <a:t>▪ Обязательной является камерная обработка одежды и обуви пациента.</a:t>
            </a:r>
          </a:p>
          <a:p>
            <a:r>
              <a:rPr lang="ru-RU" sz="2000" b="1" dirty="0"/>
              <a:t>▪ Наружную поверхность влагонепроницаемых мешков (баков) перед выносом из инфекционной зоны орошают дезинфицирующими средствами.</a:t>
            </a:r>
          </a:p>
        </p:txBody>
      </p:sp>
      <p:sp>
        <p:nvSpPr>
          <p:cNvPr id="6" name="Прямоугольник 5"/>
          <p:cNvSpPr/>
          <p:nvPr/>
        </p:nvSpPr>
        <p:spPr>
          <a:xfrm>
            <a:off x="179512" y="1052736"/>
            <a:ext cx="8856984" cy="792088"/>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ru-RU" sz="1600" b="1"/>
              <a:t>Профилактическая дезинфекция начинается немедленно при возникновении угрозы заболевания и прекращаются через 5 дней после ликвидации угрозы заноса возбудителя</a:t>
            </a:r>
            <a:endParaRPr lang="ru-RU" sz="1600" b="1" dirty="0"/>
          </a:p>
        </p:txBody>
      </p:sp>
      <p:sp>
        <p:nvSpPr>
          <p:cNvPr id="7" name="Стрелка вниз 6"/>
          <p:cNvSpPr/>
          <p:nvPr/>
        </p:nvSpPr>
        <p:spPr>
          <a:xfrm>
            <a:off x="3347864" y="1884557"/>
            <a:ext cx="2376264" cy="288032"/>
          </a:xfrm>
          <a:prstGeom prst="downArrow">
            <a:avLst>
              <a:gd name="adj1" fmla="val 50000"/>
              <a:gd name="adj2" fmla="val 5729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4189953234"/>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endParaRPr lang="ru-RU" sz="1600" dirty="0"/>
          </a:p>
        </p:txBody>
      </p:sp>
      <p:sp>
        <p:nvSpPr>
          <p:cNvPr id="4" name="Прямоугольник 3"/>
          <p:cNvSpPr/>
          <p:nvPr/>
        </p:nvSpPr>
        <p:spPr>
          <a:xfrm>
            <a:off x="179512" y="91481"/>
            <a:ext cx="8856984" cy="8892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4400" b="1" dirty="0"/>
              <a:t>Заключительная дезинфекция</a:t>
            </a:r>
          </a:p>
        </p:txBody>
      </p:sp>
      <p:sp>
        <p:nvSpPr>
          <p:cNvPr id="5" name="Прямоугольник 4"/>
          <p:cNvSpPr/>
          <p:nvPr/>
        </p:nvSpPr>
        <p:spPr>
          <a:xfrm>
            <a:off x="179512" y="2212322"/>
            <a:ext cx="8784976" cy="2659434"/>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ru-RU" sz="1400" b="1"/>
              <a:t>Основными этапами заключительной дезинфекции в эпидемическом очаге являются:</a:t>
            </a:r>
          </a:p>
          <a:p>
            <a:r>
              <a:rPr lang="ru-RU" sz="1400" b="1"/>
              <a:t>• приготовление дезинфицирующих растворов;</a:t>
            </a:r>
          </a:p>
          <a:p>
            <a:r>
              <a:rPr lang="ru-RU" sz="1400" b="1"/>
              <a:t>• обработка дезраствором двери в комнату, где находился больной, пола в комнате</a:t>
            </a:r>
          </a:p>
          <a:p>
            <a:r>
              <a:rPr lang="ru-RU" sz="1400" b="1"/>
              <a:t>больного;</a:t>
            </a:r>
          </a:p>
          <a:p>
            <a:r>
              <a:rPr lang="ru-RU" sz="1400" b="1"/>
              <a:t>• обеззараживание нательного и постельного белья;</a:t>
            </a:r>
          </a:p>
          <a:p>
            <a:r>
              <a:rPr lang="ru-RU" sz="1400" b="1"/>
              <a:t>• обеззараживание остатков пищи больного;</a:t>
            </a:r>
          </a:p>
          <a:p>
            <a:r>
              <a:rPr lang="ru-RU" sz="1400" b="1"/>
              <a:t>• обеззараживание посуды для еды;</a:t>
            </a:r>
          </a:p>
          <a:p>
            <a:r>
              <a:rPr lang="ru-RU" sz="1400" b="1"/>
              <a:t>• обеззараживание выделений</a:t>
            </a:r>
          </a:p>
          <a:p>
            <a:r>
              <a:rPr lang="ru-RU" sz="1400" b="1"/>
              <a:t>• сбор вещей для камерной дезинфекции;</a:t>
            </a:r>
          </a:p>
          <a:p>
            <a:r>
              <a:rPr lang="ru-RU" sz="1400" b="1"/>
              <a:t>• обеззараживание стен, окон, мебели, пола;</a:t>
            </a:r>
          </a:p>
          <a:p>
            <a:r>
              <a:rPr lang="ru-RU" sz="1400" b="1"/>
              <a:t>• обеззараживание уборочного инвентаря, укладка спецодежды, мытье рук.</a:t>
            </a:r>
            <a:endParaRPr lang="ru-RU" sz="1400" b="1" dirty="0"/>
          </a:p>
        </p:txBody>
      </p:sp>
      <p:sp>
        <p:nvSpPr>
          <p:cNvPr id="6" name="Прямоугольник 5"/>
          <p:cNvSpPr/>
          <p:nvPr/>
        </p:nvSpPr>
        <p:spPr>
          <a:xfrm>
            <a:off x="179512" y="1052736"/>
            <a:ext cx="8856984" cy="792088"/>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ru-RU" sz="1600" b="1" dirty="0"/>
              <a:t>проводится после изоляции, госпитализации, выздоровления или смерти больного, то</a:t>
            </a:r>
          </a:p>
          <a:p>
            <a:pPr algn="ctr"/>
            <a:r>
              <a:rPr lang="ru-RU" sz="1600" b="1" dirty="0"/>
              <a:t>есть после удаления источника инфекции, с целью освобождения </a:t>
            </a:r>
            <a:r>
              <a:rPr lang="ru-RU" sz="1600" b="1" dirty="0" err="1" smtClean="0"/>
              <a:t>эпидемическогоочага</a:t>
            </a:r>
            <a:r>
              <a:rPr lang="ru-RU" sz="1600" b="1" dirty="0" smtClean="0"/>
              <a:t> </a:t>
            </a:r>
            <a:r>
              <a:rPr lang="ru-RU" sz="1600" b="1" dirty="0"/>
              <a:t>от возбудителей.</a:t>
            </a:r>
          </a:p>
        </p:txBody>
      </p:sp>
      <p:sp>
        <p:nvSpPr>
          <p:cNvPr id="7" name="Стрелка вниз 6"/>
          <p:cNvSpPr/>
          <p:nvPr/>
        </p:nvSpPr>
        <p:spPr>
          <a:xfrm>
            <a:off x="3347864" y="1884557"/>
            <a:ext cx="2376264" cy="288032"/>
          </a:xfrm>
          <a:prstGeom prst="downArrow">
            <a:avLst>
              <a:gd name="adj1" fmla="val 50000"/>
              <a:gd name="adj2" fmla="val 5729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Прямоугольник 2"/>
          <p:cNvSpPr/>
          <p:nvPr/>
        </p:nvSpPr>
        <p:spPr>
          <a:xfrm>
            <a:off x="179512" y="5013176"/>
            <a:ext cx="8856984" cy="1656184"/>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ru-RU" sz="2800" b="1" dirty="0"/>
              <a:t>Очаг </a:t>
            </a:r>
            <a:r>
              <a:rPr lang="ru-RU" sz="2800" b="1" dirty="0" smtClean="0"/>
              <a:t>считается ликвидированным – после </a:t>
            </a:r>
            <a:r>
              <a:rPr lang="ru-RU" sz="2800" b="1" dirty="0"/>
              <a:t>выписки </a:t>
            </a:r>
            <a:r>
              <a:rPr lang="ru-RU" sz="2800" b="1" dirty="0" smtClean="0"/>
              <a:t>последнего больного </a:t>
            </a:r>
            <a:r>
              <a:rPr lang="ru-RU" sz="2800" b="1" dirty="0"/>
              <a:t>и контактных </a:t>
            </a:r>
            <a:r>
              <a:rPr lang="ru-RU" sz="2800" b="1" dirty="0" smtClean="0"/>
              <a:t>из стационара и проведения заключительной дезинфекции</a:t>
            </a:r>
            <a:r>
              <a:rPr lang="ru-RU" sz="2800" b="1" dirty="0"/>
              <a:t>.</a:t>
            </a:r>
          </a:p>
        </p:txBody>
      </p:sp>
    </p:spTree>
    <p:extLst>
      <p:ext uri="{BB962C8B-B14F-4D97-AF65-F5344CB8AC3E}">
        <p14:creationId xmlns:p14="http://schemas.microsoft.com/office/powerpoint/2010/main" val="1691874701"/>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79512" y="91481"/>
            <a:ext cx="8856984" cy="8892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1400" b="1" dirty="0"/>
              <a:t>Приказ Минздрава России от 27.03.2020 N 246н "О внесении изменений в приказ Министерства здравоохранения Российской Федерации от 19 марта 2020 г. № 198н "О временном порядке организации работы медицинских организаций в целях реализации мер по профилактике и снижению рисков распространения новой </a:t>
            </a:r>
            <a:r>
              <a:rPr lang="ru-RU" sz="1400" b="1" dirty="0" err="1"/>
              <a:t>коронавирусной</a:t>
            </a:r>
            <a:r>
              <a:rPr lang="ru-RU" sz="1400" b="1" dirty="0"/>
              <a:t> инфекции СОVID-19</a:t>
            </a:r>
            <a:r>
              <a:rPr lang="ru-RU" sz="1400" b="1" dirty="0" smtClean="0"/>
              <a:t>»  (приложение № 9);</a:t>
            </a:r>
            <a:endParaRPr lang="ru-RU" sz="1400" b="1" dirty="0"/>
          </a:p>
        </p:txBody>
      </p:sp>
      <p:sp>
        <p:nvSpPr>
          <p:cNvPr id="5" name="Прямоугольник 4"/>
          <p:cNvSpPr/>
          <p:nvPr/>
        </p:nvSpPr>
        <p:spPr>
          <a:xfrm>
            <a:off x="224790" y="1764191"/>
            <a:ext cx="8856984" cy="1924523"/>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just"/>
            <a:r>
              <a:rPr lang="ru-RU" b="1" dirty="0" smtClean="0"/>
              <a:t>Всем средним медицинским работникам необходимо освоить информационные материала </a:t>
            </a:r>
            <a:r>
              <a:rPr lang="ru-RU" b="1" dirty="0"/>
              <a:t>и интерактивных образовательных модулей по актуальным вопросам новой </a:t>
            </a:r>
            <a:r>
              <a:rPr lang="ru-RU" b="1" dirty="0" err="1"/>
              <a:t>коронавирусной</a:t>
            </a:r>
            <a:r>
              <a:rPr lang="ru-RU" b="1" dirty="0"/>
              <a:t> инфекции, которые размещены на Портале непрерывного медицинского и фармацевтического образования Минздрава России </a:t>
            </a:r>
            <a:r>
              <a:rPr lang="ru-RU" b="1" u="sng" dirty="0"/>
              <a:t>(https://edu.rosminzdrav.ru, далее - Портал)</a:t>
            </a:r>
            <a:r>
              <a:rPr lang="ru-RU" b="1" dirty="0"/>
              <a:t> в разделе "Материалы по новой </a:t>
            </a:r>
            <a:r>
              <a:rPr lang="ru-RU" b="1" dirty="0" err="1"/>
              <a:t>коронавирусной</a:t>
            </a:r>
            <a:r>
              <a:rPr lang="ru-RU" b="1" dirty="0"/>
              <a:t> инфекции COVID-19" (далее - информационные материалы и модули</a:t>
            </a:r>
            <a:r>
              <a:rPr lang="ru-RU" b="1" dirty="0" smtClean="0"/>
              <a:t>)</a:t>
            </a:r>
            <a:endParaRPr lang="ru-RU" b="1" dirty="0"/>
          </a:p>
        </p:txBody>
      </p:sp>
      <p:sp>
        <p:nvSpPr>
          <p:cNvPr id="6" name="Прямоугольник 5"/>
          <p:cNvSpPr/>
          <p:nvPr/>
        </p:nvSpPr>
        <p:spPr>
          <a:xfrm>
            <a:off x="179512" y="1047874"/>
            <a:ext cx="8856984" cy="564615"/>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ru-RU" sz="1400" b="1" dirty="0" smtClean="0"/>
              <a:t>Порядок организации </a:t>
            </a:r>
            <a:r>
              <a:rPr lang="ru-RU" sz="1400" b="1" dirty="0"/>
              <a:t>дополнительной подготовки медицинских работников в целях реализации мер по профилактике и снижению рисков распространения новой </a:t>
            </a:r>
            <a:r>
              <a:rPr lang="ru-RU" sz="1400" b="1" dirty="0" err="1"/>
              <a:t>коронавирусной</a:t>
            </a:r>
            <a:r>
              <a:rPr lang="ru-RU" sz="1400" b="1" dirty="0"/>
              <a:t> инфекции COVID-19</a:t>
            </a:r>
          </a:p>
        </p:txBody>
      </p:sp>
      <p:sp>
        <p:nvSpPr>
          <p:cNvPr id="7" name="Стрелка вниз 6"/>
          <p:cNvSpPr/>
          <p:nvPr/>
        </p:nvSpPr>
        <p:spPr>
          <a:xfrm>
            <a:off x="3419872" y="1612489"/>
            <a:ext cx="2376264" cy="127148"/>
          </a:xfrm>
          <a:prstGeom prst="downArrow">
            <a:avLst>
              <a:gd name="adj1" fmla="val 50000"/>
              <a:gd name="adj2" fmla="val 5729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Прямоугольник 2"/>
          <p:cNvSpPr/>
          <p:nvPr/>
        </p:nvSpPr>
        <p:spPr>
          <a:xfrm>
            <a:off x="224790" y="3815863"/>
            <a:ext cx="8856984" cy="1317317"/>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ru-RU" sz="1600" b="1" dirty="0"/>
              <a:t>На Портале размещаются информационные материалы и модули в:</a:t>
            </a:r>
          </a:p>
          <a:p>
            <a:r>
              <a:rPr lang="ru-RU" sz="1600" b="1" u="sng" dirty="0"/>
              <a:t>подразделе N 1 </a:t>
            </a:r>
            <a:r>
              <a:rPr lang="ru-RU" sz="1600" b="1" dirty="0"/>
              <a:t>- обязательные для освоения всеми медицинскими работниками;</a:t>
            </a:r>
          </a:p>
          <a:p>
            <a:r>
              <a:rPr lang="ru-RU" sz="1600" b="1" u="sng" dirty="0"/>
              <a:t>подразделе N 2 </a:t>
            </a:r>
            <a:r>
              <a:rPr lang="ru-RU" sz="1600" b="1" dirty="0"/>
              <a:t>- обязательные для освоения медицинскими работниками в соответствии с профилем оказываемой медицинской помощи и с учетом особенностей трудовых функций, выполняемых медицинским работником</a:t>
            </a:r>
          </a:p>
        </p:txBody>
      </p:sp>
      <p:sp>
        <p:nvSpPr>
          <p:cNvPr id="8" name="Прямоугольник 7"/>
          <p:cNvSpPr/>
          <p:nvPr/>
        </p:nvSpPr>
        <p:spPr>
          <a:xfrm>
            <a:off x="224790" y="5373216"/>
            <a:ext cx="8856984" cy="13681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b="1" dirty="0"/>
              <a:t>Медицинские работники, зарегистрированные на Портале, осуществляют освоение информационных материалов и модулей через личный кабинет специалиста </a:t>
            </a:r>
            <a:r>
              <a:rPr lang="ru-RU" b="1" dirty="0" smtClean="0"/>
              <a:t>со </a:t>
            </a:r>
            <a:r>
              <a:rPr lang="ru-RU" b="1" dirty="0"/>
              <a:t>средним профессиональным медицинским образованием. Освоение модулей считается подтвержденным при условии прохождения тестирования</a:t>
            </a:r>
            <a:r>
              <a:rPr lang="ru-RU" b="1" dirty="0" smtClean="0"/>
              <a:t>.</a:t>
            </a:r>
            <a:endParaRPr lang="ru-RU" b="1" dirty="0"/>
          </a:p>
        </p:txBody>
      </p:sp>
    </p:spTree>
    <p:extLst>
      <p:ext uri="{BB962C8B-B14F-4D97-AF65-F5344CB8AC3E}">
        <p14:creationId xmlns:p14="http://schemas.microsoft.com/office/powerpoint/2010/main" val="71013832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4" name="Прямоугольник 3"/>
          <p:cNvSpPr/>
          <p:nvPr/>
        </p:nvSpPr>
        <p:spPr>
          <a:xfrm>
            <a:off x="0" y="0"/>
            <a:ext cx="9144000" cy="1417638"/>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ru-RU" sz="4800" b="1" i="1" dirty="0">
                <a:solidFill>
                  <a:srgbClr val="C00000"/>
                </a:solidFill>
              </a:rPr>
              <a:t>СПАСИБО ЗА ВНИМАНИЕ!</a:t>
            </a:r>
          </a:p>
        </p:txBody>
      </p:sp>
      <p:sp>
        <p:nvSpPr>
          <p:cNvPr id="5" name="Прямоугольник 4"/>
          <p:cNvSpPr/>
          <p:nvPr/>
        </p:nvSpPr>
        <p:spPr>
          <a:xfrm>
            <a:off x="4055140" y="1417638"/>
            <a:ext cx="5088860" cy="388357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ru-RU" altLang="ru-RU" sz="2400" b="1" i="1" dirty="0">
                <a:solidFill>
                  <a:srgbClr val="1912AE"/>
                </a:solidFill>
                <a:latin typeface="Arial" panose="020B0604020202020204" pitchFamily="34" charset="0"/>
              </a:rPr>
              <a:t>Многолетний опыт показал, что только те, кто знают и уважают правила</a:t>
            </a:r>
            <a:r>
              <a:rPr lang="en-US" altLang="ru-RU" sz="2400" b="1" i="1" dirty="0">
                <a:solidFill>
                  <a:srgbClr val="1912AE"/>
                </a:solidFill>
                <a:latin typeface="Arial" panose="020B0604020202020204" pitchFamily="34" charset="0"/>
              </a:rPr>
              <a:t> </a:t>
            </a:r>
            <a:r>
              <a:rPr lang="ru-RU" altLang="ru-RU" sz="2400" b="1" i="1" dirty="0" smtClean="0">
                <a:solidFill>
                  <a:srgbClr val="1912AE"/>
                </a:solidFill>
                <a:latin typeface="Arial" panose="020B0604020202020204" pitchFamily="34" charset="0"/>
              </a:rPr>
              <a:t>дезинфекции,                                             асептики </a:t>
            </a:r>
            <a:r>
              <a:rPr lang="ru-RU" altLang="ru-RU" sz="2400" b="1" i="1" dirty="0">
                <a:solidFill>
                  <a:srgbClr val="1912AE"/>
                </a:solidFill>
                <a:latin typeface="Arial" panose="020B0604020202020204" pitchFamily="34" charset="0"/>
              </a:rPr>
              <a:t>и соблюдают все возможные предосторожности, способны защитить себя, своё окружение, пациентов и </a:t>
            </a:r>
            <a:r>
              <a:rPr lang="ru-RU" altLang="ru-RU" sz="2400" b="1" i="1" dirty="0" smtClean="0">
                <a:solidFill>
                  <a:srgbClr val="1912AE"/>
                </a:solidFill>
                <a:latin typeface="Arial" panose="020B0604020202020204" pitchFamily="34" charset="0"/>
              </a:rPr>
              <a:t>общество!</a:t>
            </a:r>
            <a:endParaRPr lang="ru-RU" altLang="ru-RU" sz="2400" b="1" i="1" dirty="0">
              <a:solidFill>
                <a:srgbClr val="1912AE"/>
              </a:solidFill>
              <a:latin typeface="Arial" panose="020B0604020202020204" pitchFamily="34" charset="0"/>
            </a:endParaRPr>
          </a:p>
        </p:txBody>
      </p:sp>
      <p:pic>
        <p:nvPicPr>
          <p:cNvPr id="6" name="Рисунок 5"/>
          <p:cNvPicPr>
            <a:picLocks noChangeAspect="1"/>
          </p:cNvPicPr>
          <p:nvPr/>
        </p:nvPicPr>
        <p:blipFill>
          <a:blip r:embed="rId2"/>
          <a:stretch>
            <a:fillRect/>
          </a:stretch>
        </p:blipFill>
        <p:spPr>
          <a:xfrm>
            <a:off x="11346" y="1417638"/>
            <a:ext cx="4032448" cy="3883570"/>
          </a:xfrm>
          <a:prstGeom prst="rect">
            <a:avLst/>
          </a:prstGeom>
        </p:spPr>
      </p:pic>
      <p:sp>
        <p:nvSpPr>
          <p:cNvPr id="7" name="Прямоугольник 6"/>
          <p:cNvSpPr/>
          <p:nvPr/>
        </p:nvSpPr>
        <p:spPr>
          <a:xfrm>
            <a:off x="0" y="5301208"/>
            <a:ext cx="9144000" cy="1505471"/>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ru-RU" sz="4800" b="1" i="1" dirty="0" smtClean="0">
                <a:solidFill>
                  <a:srgbClr val="C00000"/>
                </a:solidFill>
              </a:rPr>
              <a:t>БЕРЕГИТЕ СЕБЯ И СВОИХ БЛИЗКИХ !</a:t>
            </a:r>
            <a:endParaRPr lang="ru-RU" sz="4800" b="1" i="1" dirty="0">
              <a:solidFill>
                <a:srgbClr val="C00000"/>
              </a:solidFill>
            </a:endParaRPr>
          </a:p>
        </p:txBody>
      </p:sp>
    </p:spTree>
    <p:extLst>
      <p:ext uri="{BB962C8B-B14F-4D97-AF65-F5344CB8AC3E}">
        <p14:creationId xmlns:p14="http://schemas.microsoft.com/office/powerpoint/2010/main" val="32522369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idx="4294967295"/>
          </p:nvPr>
        </p:nvSpPr>
        <p:spPr>
          <a:xfrm>
            <a:off x="179512" y="152400"/>
            <a:ext cx="8712968" cy="1332384"/>
          </a:xfrm>
        </p:spPr>
        <p:style>
          <a:lnRef idx="1">
            <a:schemeClr val="accent2"/>
          </a:lnRef>
          <a:fillRef idx="2">
            <a:schemeClr val="accent2"/>
          </a:fillRef>
          <a:effectRef idx="1">
            <a:schemeClr val="accent2"/>
          </a:effectRef>
          <a:fontRef idx="minor">
            <a:schemeClr val="dk1"/>
          </a:fontRef>
        </p:style>
        <p:txBody>
          <a:bodyPr anchor="ctr">
            <a:normAutofit fontScale="90000"/>
          </a:bodyPr>
          <a:lstStyle/>
          <a:p>
            <a:pPr eaLnBrk="1" hangingPunct="1"/>
            <a:r>
              <a:rPr lang="ru-RU" sz="4000" b="1" dirty="0" smtClean="0">
                <a:solidFill>
                  <a:srgbClr val="FF0000"/>
                </a:solidFill>
              </a:rPr>
              <a:t/>
            </a:r>
            <a:br>
              <a:rPr lang="ru-RU" sz="4000" b="1" dirty="0" smtClean="0">
                <a:solidFill>
                  <a:srgbClr val="FF0000"/>
                </a:solidFill>
              </a:rPr>
            </a:br>
            <a:r>
              <a:rPr lang="ru-RU" sz="4000" b="1" dirty="0" smtClean="0">
                <a:solidFill>
                  <a:srgbClr val="0000CC"/>
                </a:solidFill>
              </a:rPr>
              <a:t>1.Воздушно </a:t>
            </a:r>
            <a:r>
              <a:rPr lang="ru-RU" sz="4000" b="1" dirty="0">
                <a:solidFill>
                  <a:srgbClr val="0000CC"/>
                </a:solidFill>
              </a:rPr>
              <a:t>– капельный или воздушно – пылевой</a:t>
            </a:r>
            <a:br>
              <a:rPr lang="ru-RU" sz="4000" b="1" dirty="0">
                <a:solidFill>
                  <a:srgbClr val="0000CC"/>
                </a:solidFill>
              </a:rPr>
            </a:br>
            <a:endParaRPr lang="ru-RU" sz="4000" dirty="0" smtClean="0">
              <a:solidFill>
                <a:srgbClr val="0000CC"/>
              </a:solidFill>
            </a:endParaRPr>
          </a:p>
        </p:txBody>
      </p:sp>
      <p:sp>
        <p:nvSpPr>
          <p:cNvPr id="39939" name="Rectangle 3"/>
          <p:cNvSpPr>
            <a:spLocks noGrp="1" noChangeArrowheads="1"/>
          </p:cNvSpPr>
          <p:nvPr>
            <p:ph type="body" idx="4294967295"/>
          </p:nvPr>
        </p:nvSpPr>
        <p:spPr>
          <a:xfrm>
            <a:off x="179512" y="2852936"/>
            <a:ext cx="8640960" cy="3600252"/>
          </a:xfrm>
        </p:spPr>
        <p:style>
          <a:lnRef idx="1">
            <a:schemeClr val="accent1"/>
          </a:lnRef>
          <a:fillRef idx="2">
            <a:schemeClr val="accent1"/>
          </a:fillRef>
          <a:effectRef idx="1">
            <a:schemeClr val="accent1"/>
          </a:effectRef>
          <a:fontRef idx="minor">
            <a:schemeClr val="dk1"/>
          </a:fontRef>
        </p:style>
        <p:txBody>
          <a:bodyPr/>
          <a:lstStyle/>
          <a:p>
            <a:pPr eaLnBrk="1" hangingPunct="1">
              <a:lnSpc>
                <a:spcPct val="80000"/>
              </a:lnSpc>
              <a:buFontTx/>
              <a:buNone/>
              <a:defRPr/>
            </a:pPr>
            <a:r>
              <a:rPr lang="ru-RU" sz="2800" b="1" i="1" dirty="0" smtClean="0">
                <a:solidFill>
                  <a:srgbClr val="0000CC"/>
                </a:solidFill>
              </a:rPr>
              <a:t>Воздушно-капельный механизм </a:t>
            </a:r>
            <a:r>
              <a:rPr lang="ru-RU" sz="2800" b="1" i="1" dirty="0" smtClean="0"/>
              <a:t>передачи </a:t>
            </a:r>
            <a:r>
              <a:rPr lang="ru-RU" sz="2800" b="1" i="1" dirty="0" smtClean="0">
                <a:solidFill>
                  <a:schemeClr val="tx1">
                    <a:lumMod val="95000"/>
                    <a:lumOff val="5000"/>
                  </a:schemeClr>
                </a:solidFill>
              </a:rPr>
              <a:t>инфекции</a:t>
            </a:r>
            <a:r>
              <a:rPr lang="ru-RU" sz="2800" b="1" dirty="0" smtClean="0">
                <a:solidFill>
                  <a:schemeClr val="tx1">
                    <a:lumMod val="95000"/>
                    <a:lumOff val="5000"/>
                  </a:schemeClr>
                </a:solidFill>
              </a:rPr>
              <a:t> — механизм передачи </a:t>
            </a:r>
            <a:r>
              <a:rPr lang="ru-RU" sz="2800" b="1" dirty="0" smtClean="0">
                <a:solidFill>
                  <a:schemeClr val="tx1">
                    <a:lumMod val="95000"/>
                    <a:lumOff val="5000"/>
                  </a:schemeClr>
                </a:solidFill>
                <a:hlinkClick r:id="rId2" tooltip="Инфекция"/>
              </a:rPr>
              <a:t>инфекции</a:t>
            </a:r>
            <a:r>
              <a:rPr lang="ru-RU" sz="2800" b="1" dirty="0" smtClean="0">
                <a:solidFill>
                  <a:schemeClr val="tx1">
                    <a:lumMod val="95000"/>
                    <a:lumOff val="5000"/>
                  </a:schemeClr>
                </a:solidFill>
              </a:rPr>
              <a:t>, при котором возбудители локализуются в слизистой оболочке дыхательных путей, откуда поступают в воздушную среду (при </a:t>
            </a:r>
            <a:r>
              <a:rPr lang="ru-RU" sz="2800" b="1" dirty="0" smtClean="0">
                <a:solidFill>
                  <a:schemeClr val="tx1">
                    <a:lumMod val="95000"/>
                    <a:lumOff val="5000"/>
                  </a:schemeClr>
                </a:solidFill>
                <a:hlinkClick r:id="rId3" tooltip="Кашель"/>
              </a:rPr>
              <a:t>кашле</a:t>
            </a:r>
            <a:r>
              <a:rPr lang="ru-RU" sz="2800" b="1" dirty="0" smtClean="0">
                <a:solidFill>
                  <a:schemeClr val="tx1">
                    <a:lumMod val="95000"/>
                    <a:lumOff val="5000"/>
                  </a:schemeClr>
                </a:solidFill>
              </a:rPr>
              <a:t>, </a:t>
            </a:r>
            <a:r>
              <a:rPr lang="ru-RU" sz="2800" b="1" dirty="0" smtClean="0">
                <a:solidFill>
                  <a:schemeClr val="tx1">
                    <a:lumMod val="95000"/>
                    <a:lumOff val="5000"/>
                  </a:schemeClr>
                </a:solidFill>
                <a:hlinkClick r:id="rId4" tooltip="Чихание"/>
              </a:rPr>
              <a:t>чихании</a:t>
            </a:r>
            <a:r>
              <a:rPr lang="ru-RU" sz="2800" b="1" dirty="0" smtClean="0">
                <a:solidFill>
                  <a:schemeClr val="tx1">
                    <a:lumMod val="95000"/>
                    <a:lumOff val="5000"/>
                  </a:schemeClr>
                </a:solidFill>
              </a:rPr>
              <a:t> и т. п.), пребывают в ней в форме аэрозоля и внедряются в организм </a:t>
            </a:r>
            <a:r>
              <a:rPr lang="ru-RU" sz="2800" b="1" dirty="0" smtClean="0">
                <a:solidFill>
                  <a:schemeClr val="tx1">
                    <a:lumMod val="95000"/>
                    <a:lumOff val="5000"/>
                  </a:schemeClr>
                </a:solidFill>
                <a:hlinkClick r:id="rId5" tooltip="Человек"/>
              </a:rPr>
              <a:t>человека</a:t>
            </a:r>
            <a:r>
              <a:rPr lang="ru-RU" sz="2800" b="1" dirty="0" smtClean="0">
                <a:solidFill>
                  <a:schemeClr val="tx1">
                    <a:lumMod val="95000"/>
                    <a:lumOff val="5000"/>
                  </a:schemeClr>
                </a:solidFill>
              </a:rPr>
              <a:t> при вдыхании зараженного воздуха.</a:t>
            </a:r>
          </a:p>
        </p:txBody>
      </p:sp>
      <p:sp>
        <p:nvSpPr>
          <p:cNvPr id="2" name="Прямоугольник 1"/>
          <p:cNvSpPr/>
          <p:nvPr/>
        </p:nvSpPr>
        <p:spPr>
          <a:xfrm>
            <a:off x="179512" y="1772816"/>
            <a:ext cx="8640960" cy="781752"/>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eaLnBrk="1" hangingPunct="1">
              <a:lnSpc>
                <a:spcPct val="80000"/>
              </a:lnSpc>
              <a:buFontTx/>
              <a:buNone/>
              <a:defRPr/>
            </a:pPr>
            <a:r>
              <a:rPr lang="en-US" sz="2800" b="1" dirty="0">
                <a:solidFill>
                  <a:srgbClr val="0033CC"/>
                </a:solidFill>
              </a:rPr>
              <a:t>1</a:t>
            </a:r>
            <a:r>
              <a:rPr lang="ru-RU" sz="2800" b="1" dirty="0">
                <a:solidFill>
                  <a:srgbClr val="0033CC"/>
                </a:solidFill>
              </a:rPr>
              <a:t>.1.ПУТИ КАТЕЛЬНЫЙ </a:t>
            </a:r>
          </a:p>
          <a:p>
            <a:pPr eaLnBrk="1" hangingPunct="1">
              <a:lnSpc>
                <a:spcPct val="80000"/>
              </a:lnSpc>
              <a:buFontTx/>
              <a:buNone/>
              <a:defRPr/>
            </a:pPr>
            <a:r>
              <a:rPr lang="ru-RU" sz="2800" b="1" dirty="0">
                <a:solidFill>
                  <a:srgbClr val="0033CC"/>
                </a:solidFill>
              </a:rPr>
              <a:t>1.2.ПЫЛЕВОЙ</a:t>
            </a:r>
          </a:p>
        </p:txBody>
      </p:sp>
    </p:spTree>
    <p:extLst>
      <p:ext uri="{BB962C8B-B14F-4D97-AF65-F5344CB8AC3E}">
        <p14:creationId xmlns:p14="http://schemas.microsoft.com/office/powerpoint/2010/main" val="276942835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idx="4294967295"/>
          </p:nvPr>
        </p:nvSpPr>
        <p:spPr>
          <a:xfrm>
            <a:off x="179512" y="152400"/>
            <a:ext cx="8712968" cy="828328"/>
          </a:xfrm>
        </p:spPr>
        <p:style>
          <a:lnRef idx="1">
            <a:schemeClr val="accent2"/>
          </a:lnRef>
          <a:fillRef idx="2">
            <a:schemeClr val="accent2"/>
          </a:fillRef>
          <a:effectRef idx="1">
            <a:schemeClr val="accent2"/>
          </a:effectRef>
          <a:fontRef idx="minor">
            <a:schemeClr val="dk1"/>
          </a:fontRef>
        </p:style>
        <p:txBody>
          <a:bodyPr anchor="ctr">
            <a:normAutofit fontScale="90000"/>
          </a:bodyPr>
          <a:lstStyle/>
          <a:p>
            <a:pPr>
              <a:lnSpc>
                <a:spcPct val="80000"/>
              </a:lnSpc>
            </a:pPr>
            <a:r>
              <a:rPr lang="ru-RU" sz="3600" b="1" dirty="0" smtClean="0">
                <a:solidFill>
                  <a:srgbClr val="0000CC"/>
                </a:solidFill>
                <a:latin typeface="Arial Unicode MS" pitchFamily="34" charset="-128"/>
                <a:ea typeface="Arial Unicode MS" pitchFamily="34" charset="-128"/>
                <a:cs typeface="Arial Unicode MS" pitchFamily="34" charset="-128"/>
              </a:rPr>
              <a:t/>
            </a:r>
            <a:br>
              <a:rPr lang="ru-RU" sz="3600" b="1" dirty="0" smtClean="0">
                <a:solidFill>
                  <a:srgbClr val="0000CC"/>
                </a:solidFill>
                <a:latin typeface="Arial Unicode MS" pitchFamily="34" charset="-128"/>
                <a:ea typeface="Arial Unicode MS" pitchFamily="34" charset="-128"/>
                <a:cs typeface="Arial Unicode MS" pitchFamily="34" charset="-128"/>
              </a:rPr>
            </a:br>
            <a:r>
              <a:rPr lang="ru-RU" sz="3600" b="1" dirty="0" smtClean="0">
                <a:solidFill>
                  <a:srgbClr val="0000CC"/>
                </a:solidFill>
                <a:latin typeface="Arial Unicode MS" pitchFamily="34" charset="-128"/>
                <a:ea typeface="Arial Unicode MS" pitchFamily="34" charset="-128"/>
                <a:cs typeface="Arial Unicode MS" pitchFamily="34" charset="-128"/>
              </a:rPr>
              <a:t>2</a:t>
            </a:r>
            <a:r>
              <a:rPr lang="ru-RU" sz="3600" b="1" dirty="0">
                <a:solidFill>
                  <a:srgbClr val="0000CC"/>
                </a:solidFill>
                <a:latin typeface="Arial Unicode MS" pitchFamily="34" charset="-128"/>
                <a:ea typeface="Arial Unicode MS" pitchFamily="34" charset="-128"/>
                <a:cs typeface="Arial Unicode MS" pitchFamily="34" charset="-128"/>
              </a:rPr>
              <a:t>. КОНТАКТНЫЙ</a:t>
            </a:r>
            <a:br>
              <a:rPr lang="ru-RU" sz="3600" b="1" dirty="0">
                <a:solidFill>
                  <a:srgbClr val="0000CC"/>
                </a:solidFill>
                <a:latin typeface="Arial Unicode MS" pitchFamily="34" charset="-128"/>
                <a:ea typeface="Arial Unicode MS" pitchFamily="34" charset="-128"/>
                <a:cs typeface="Arial Unicode MS" pitchFamily="34" charset="-128"/>
              </a:rPr>
            </a:br>
            <a:endParaRPr lang="ru-RU" sz="3600" b="1" dirty="0">
              <a:solidFill>
                <a:srgbClr val="0000CC"/>
              </a:solidFill>
              <a:latin typeface="Arial Unicode MS" pitchFamily="34" charset="-128"/>
              <a:ea typeface="Arial Unicode MS" pitchFamily="34" charset="-128"/>
              <a:cs typeface="Arial Unicode MS" pitchFamily="34" charset="-128"/>
            </a:endParaRPr>
          </a:p>
        </p:txBody>
      </p:sp>
      <p:sp>
        <p:nvSpPr>
          <p:cNvPr id="39939" name="Rectangle 3"/>
          <p:cNvSpPr>
            <a:spLocks noGrp="1" noChangeArrowheads="1"/>
          </p:cNvSpPr>
          <p:nvPr>
            <p:ph type="body" idx="4294967295"/>
          </p:nvPr>
        </p:nvSpPr>
        <p:spPr>
          <a:xfrm>
            <a:off x="179512" y="3861048"/>
            <a:ext cx="8784976" cy="2808312"/>
          </a:xfrm>
        </p:spPr>
        <p:style>
          <a:lnRef idx="1">
            <a:schemeClr val="accent1"/>
          </a:lnRef>
          <a:fillRef idx="2">
            <a:schemeClr val="accent1"/>
          </a:fillRef>
          <a:effectRef idx="1">
            <a:schemeClr val="accent1"/>
          </a:effectRef>
          <a:fontRef idx="minor">
            <a:schemeClr val="dk1"/>
          </a:fontRef>
        </p:style>
        <p:txBody>
          <a:bodyPr>
            <a:normAutofit/>
          </a:bodyPr>
          <a:lstStyle/>
          <a:p>
            <a:pPr eaLnBrk="1" hangingPunct="1">
              <a:lnSpc>
                <a:spcPct val="80000"/>
              </a:lnSpc>
              <a:buNone/>
              <a:defRPr/>
            </a:pPr>
            <a:r>
              <a:rPr lang="ru-RU" sz="2400" b="1" i="1" dirty="0">
                <a:solidFill>
                  <a:srgbClr val="0000CC"/>
                </a:solidFill>
                <a:ea typeface="Arial Unicode MS" pitchFamily="34" charset="-128"/>
                <a:cs typeface="Arial Unicode MS" pitchFamily="34" charset="-128"/>
              </a:rPr>
              <a:t>Контактный механизм передачи инфекции</a:t>
            </a:r>
            <a:r>
              <a:rPr lang="ru-RU" sz="2400" b="1" dirty="0">
                <a:ea typeface="Arial Unicode MS" pitchFamily="34" charset="-128"/>
                <a:cs typeface="Arial Unicode MS" pitchFamily="34" charset="-128"/>
              </a:rPr>
              <a:t> — механизм передачи инфекции, при котором возбудители локализуются на </a:t>
            </a:r>
            <a:r>
              <a:rPr lang="ru-RU" sz="2400" b="1" dirty="0">
                <a:ea typeface="Arial Unicode MS" pitchFamily="34" charset="-128"/>
                <a:cs typeface="Arial Unicode MS" pitchFamily="34" charset="-128"/>
                <a:hlinkClick r:id="rId2" tooltip="Кожа"/>
              </a:rPr>
              <a:t>коже</a:t>
            </a:r>
            <a:r>
              <a:rPr lang="ru-RU" sz="2400" b="1" dirty="0">
                <a:ea typeface="Arial Unicode MS" pitchFamily="34" charset="-128"/>
                <a:cs typeface="Arial Unicode MS" pitchFamily="34" charset="-128"/>
              </a:rPr>
              <a:t> и ее придатках, на слизистой оболочке </a:t>
            </a:r>
            <a:r>
              <a:rPr lang="ru-RU" sz="2400" b="1" dirty="0">
                <a:ea typeface="Arial Unicode MS" pitchFamily="34" charset="-128"/>
                <a:cs typeface="Arial Unicode MS" pitchFamily="34" charset="-128"/>
                <a:hlinkClick r:id="rId3" tooltip="Глаз"/>
              </a:rPr>
              <a:t>глаз</a:t>
            </a:r>
            <a:r>
              <a:rPr lang="ru-RU" sz="2400" b="1" dirty="0">
                <a:ea typeface="Arial Unicode MS" pitchFamily="34" charset="-128"/>
                <a:cs typeface="Arial Unicode MS" pitchFamily="34" charset="-128"/>
              </a:rPr>
              <a:t>, полости </a:t>
            </a:r>
            <a:r>
              <a:rPr lang="ru-RU" sz="2400" b="1" dirty="0">
                <a:ea typeface="Arial Unicode MS" pitchFamily="34" charset="-128"/>
                <a:cs typeface="Arial Unicode MS" pitchFamily="34" charset="-128"/>
                <a:hlinkClick r:id="rId4" tooltip="Рот"/>
              </a:rPr>
              <a:t>рта</a:t>
            </a:r>
            <a:r>
              <a:rPr lang="ru-RU" sz="2400" b="1" dirty="0">
                <a:ea typeface="Arial Unicode MS" pitchFamily="34" charset="-128"/>
                <a:cs typeface="Arial Unicode MS" pitchFamily="34" charset="-128"/>
              </a:rPr>
              <a:t>, </a:t>
            </a:r>
            <a:r>
              <a:rPr lang="ru-RU" sz="2400" b="1" u="sng" dirty="0">
                <a:ea typeface="Arial Unicode MS" pitchFamily="34" charset="-128"/>
                <a:cs typeface="Arial Unicode MS" pitchFamily="34" charset="-128"/>
                <a:hlinkClick r:id="rId5" tooltip="Половые органы"/>
              </a:rPr>
              <a:t>половых органов</a:t>
            </a:r>
            <a:r>
              <a:rPr lang="ru-RU" sz="2400" b="1" dirty="0">
                <a:ea typeface="Arial Unicode MS" pitchFamily="34" charset="-128"/>
                <a:cs typeface="Arial Unicode MS" pitchFamily="34" charset="-128"/>
              </a:rPr>
              <a:t>, на поверхности ран, поступают с них на поверхность различных предметов и при контакте с ними восприимчивого человека (иногда при непосредственном контакте с источником инфекции) внедряются в его организм</a:t>
            </a:r>
            <a:endParaRPr lang="ru-RU" sz="2400" b="1" dirty="0">
              <a:solidFill>
                <a:srgbClr val="0033CC"/>
              </a:solidFill>
              <a:ea typeface="Arial Unicode MS" pitchFamily="34" charset="-128"/>
              <a:cs typeface="Arial Unicode MS" pitchFamily="34" charset="-128"/>
            </a:endParaRPr>
          </a:p>
          <a:p>
            <a:pPr eaLnBrk="1" hangingPunct="1">
              <a:lnSpc>
                <a:spcPct val="80000"/>
              </a:lnSpc>
              <a:buFontTx/>
              <a:buNone/>
              <a:defRPr/>
            </a:pPr>
            <a:endParaRPr lang="ru-RU" sz="2000" b="1" dirty="0" smtClean="0">
              <a:solidFill>
                <a:schemeClr val="tx1">
                  <a:lumMod val="95000"/>
                  <a:lumOff val="5000"/>
                </a:schemeClr>
              </a:solidFill>
            </a:endParaRPr>
          </a:p>
        </p:txBody>
      </p:sp>
      <p:sp>
        <p:nvSpPr>
          <p:cNvPr id="2" name="Прямоугольник 1"/>
          <p:cNvSpPr/>
          <p:nvPr/>
        </p:nvSpPr>
        <p:spPr>
          <a:xfrm>
            <a:off x="251520" y="1124744"/>
            <a:ext cx="8640960" cy="2505301"/>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eaLnBrk="1" hangingPunct="1">
              <a:lnSpc>
                <a:spcPct val="80000"/>
              </a:lnSpc>
              <a:buFontTx/>
              <a:buNone/>
              <a:defRPr/>
            </a:pPr>
            <a:r>
              <a:rPr lang="ru-RU" sz="2800" b="1" dirty="0">
                <a:solidFill>
                  <a:srgbClr val="0033CC"/>
                </a:solidFill>
              </a:rPr>
              <a:t>2.1ПРЯМОЙ КОНТАКТ – </a:t>
            </a:r>
            <a:br>
              <a:rPr lang="ru-RU" sz="2800" b="1" dirty="0">
                <a:solidFill>
                  <a:srgbClr val="0033CC"/>
                </a:solidFill>
              </a:rPr>
            </a:br>
            <a:r>
              <a:rPr lang="ru-RU" sz="2800" b="1" dirty="0" smtClean="0">
                <a:solidFill>
                  <a:srgbClr val="0033CC"/>
                </a:solidFill>
              </a:rPr>
              <a:t>- Контактно </a:t>
            </a:r>
            <a:r>
              <a:rPr lang="ru-RU" sz="2800" b="1" dirty="0">
                <a:solidFill>
                  <a:srgbClr val="0033CC"/>
                </a:solidFill>
              </a:rPr>
              <a:t>– бытовой, </a:t>
            </a:r>
            <a:br>
              <a:rPr lang="ru-RU" sz="2800" b="1" dirty="0">
                <a:solidFill>
                  <a:srgbClr val="0033CC"/>
                </a:solidFill>
              </a:rPr>
            </a:br>
            <a:r>
              <a:rPr lang="ru-RU" sz="2800" b="1" dirty="0" smtClean="0">
                <a:solidFill>
                  <a:srgbClr val="0033CC"/>
                </a:solidFill>
              </a:rPr>
              <a:t>- ПОЛОВОЙ</a:t>
            </a:r>
            <a:r>
              <a:rPr lang="ru-RU" sz="2800" b="1" dirty="0">
                <a:solidFill>
                  <a:srgbClr val="0033CC"/>
                </a:solidFill>
              </a:rPr>
              <a:t>, </a:t>
            </a:r>
            <a:br>
              <a:rPr lang="ru-RU" sz="2800" b="1" dirty="0">
                <a:solidFill>
                  <a:srgbClr val="0033CC"/>
                </a:solidFill>
              </a:rPr>
            </a:br>
            <a:r>
              <a:rPr lang="ru-RU" sz="2800" b="1" dirty="0" smtClean="0">
                <a:solidFill>
                  <a:srgbClr val="0033CC"/>
                </a:solidFill>
              </a:rPr>
              <a:t>- ГЕМОКАНТАКТНЫЙ</a:t>
            </a:r>
            <a:r>
              <a:rPr lang="ru-RU" sz="2800" b="1" dirty="0">
                <a:solidFill>
                  <a:srgbClr val="0033CC"/>
                </a:solidFill>
              </a:rPr>
              <a:t/>
            </a:r>
            <a:br>
              <a:rPr lang="ru-RU" sz="2800" b="1" dirty="0">
                <a:solidFill>
                  <a:srgbClr val="0033CC"/>
                </a:solidFill>
              </a:rPr>
            </a:br>
            <a:r>
              <a:rPr lang="ru-RU" sz="2800" b="1" dirty="0">
                <a:solidFill>
                  <a:srgbClr val="0033CC"/>
                </a:solidFill>
              </a:rPr>
              <a:t>2.2.НЕПРАМОЙ КОНТАКТ – </a:t>
            </a:r>
            <a:br>
              <a:rPr lang="ru-RU" sz="2800" b="1" dirty="0">
                <a:solidFill>
                  <a:srgbClr val="0033CC"/>
                </a:solidFill>
              </a:rPr>
            </a:br>
            <a:r>
              <a:rPr lang="ru-RU" sz="2800" b="1" dirty="0" smtClean="0">
                <a:solidFill>
                  <a:srgbClr val="0033CC"/>
                </a:solidFill>
              </a:rPr>
              <a:t>- ПАРЕНТЕРАЛЬНЫЙ </a:t>
            </a:r>
            <a:r>
              <a:rPr lang="ru-RU" sz="2800" b="1" dirty="0">
                <a:solidFill>
                  <a:srgbClr val="0033CC"/>
                </a:solidFill>
              </a:rPr>
              <a:t>, через инструменты и предметы ухода</a:t>
            </a:r>
          </a:p>
        </p:txBody>
      </p:sp>
    </p:spTree>
    <p:extLst>
      <p:ext uri="{BB962C8B-B14F-4D97-AF65-F5344CB8AC3E}">
        <p14:creationId xmlns:p14="http://schemas.microsoft.com/office/powerpoint/2010/main" val="346587228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idx="4294967295"/>
          </p:nvPr>
        </p:nvSpPr>
        <p:spPr>
          <a:xfrm>
            <a:off x="251519" y="116632"/>
            <a:ext cx="8712969" cy="828328"/>
          </a:xfrm>
        </p:spPr>
        <p:style>
          <a:lnRef idx="1">
            <a:schemeClr val="accent2"/>
          </a:lnRef>
          <a:fillRef idx="2">
            <a:schemeClr val="accent2"/>
          </a:fillRef>
          <a:effectRef idx="1">
            <a:schemeClr val="accent2"/>
          </a:effectRef>
          <a:fontRef idx="minor">
            <a:schemeClr val="dk1"/>
          </a:fontRef>
        </p:style>
        <p:txBody>
          <a:bodyPr anchor="ctr">
            <a:normAutofit fontScale="90000"/>
          </a:bodyPr>
          <a:lstStyle/>
          <a:p>
            <a:pPr>
              <a:lnSpc>
                <a:spcPct val="80000"/>
              </a:lnSpc>
            </a:pPr>
            <a:r>
              <a:rPr lang="ru-RU" sz="3600" b="1" dirty="0" smtClean="0">
                <a:solidFill>
                  <a:srgbClr val="0000CC"/>
                </a:solidFill>
                <a:latin typeface="Arial Unicode MS" pitchFamily="34" charset="-128"/>
                <a:ea typeface="Arial Unicode MS" pitchFamily="34" charset="-128"/>
                <a:cs typeface="Arial Unicode MS" pitchFamily="34" charset="-128"/>
              </a:rPr>
              <a:t/>
            </a:r>
            <a:br>
              <a:rPr lang="ru-RU" sz="3600" b="1" dirty="0" smtClean="0">
                <a:solidFill>
                  <a:srgbClr val="0000CC"/>
                </a:solidFill>
                <a:latin typeface="Arial Unicode MS" pitchFamily="34" charset="-128"/>
                <a:ea typeface="Arial Unicode MS" pitchFamily="34" charset="-128"/>
                <a:cs typeface="Arial Unicode MS" pitchFamily="34" charset="-128"/>
              </a:rPr>
            </a:br>
            <a:r>
              <a:rPr lang="ru-RU" sz="3600" b="1" dirty="0" smtClean="0">
                <a:solidFill>
                  <a:srgbClr val="0000CC"/>
                </a:solidFill>
                <a:latin typeface="Arial Unicode MS" pitchFamily="34" charset="-128"/>
                <a:ea typeface="Arial Unicode MS" pitchFamily="34" charset="-128"/>
                <a:cs typeface="Arial Unicode MS" pitchFamily="34" charset="-128"/>
              </a:rPr>
              <a:t/>
            </a:r>
            <a:br>
              <a:rPr lang="ru-RU" sz="3600" b="1" dirty="0" smtClean="0">
                <a:solidFill>
                  <a:srgbClr val="0000CC"/>
                </a:solidFill>
                <a:latin typeface="Arial Unicode MS" pitchFamily="34" charset="-128"/>
                <a:ea typeface="Arial Unicode MS" pitchFamily="34" charset="-128"/>
                <a:cs typeface="Arial Unicode MS" pitchFamily="34" charset="-128"/>
              </a:rPr>
            </a:br>
            <a:r>
              <a:rPr lang="ru-RU" sz="3600" b="1" dirty="0" smtClean="0">
                <a:solidFill>
                  <a:srgbClr val="0000CC"/>
                </a:solidFill>
              </a:rPr>
              <a:t>4.ФЕКАЛЬНО-ОРАЛЬНЫЙ</a:t>
            </a:r>
            <a:r>
              <a:rPr lang="ru-RU" sz="3600" b="1" dirty="0">
                <a:solidFill>
                  <a:srgbClr val="0000CC"/>
                </a:solidFill>
              </a:rPr>
              <a:t/>
            </a:r>
            <a:br>
              <a:rPr lang="ru-RU" sz="3600" b="1" dirty="0">
                <a:solidFill>
                  <a:srgbClr val="0000CC"/>
                </a:solidFill>
              </a:rPr>
            </a:br>
            <a:r>
              <a:rPr lang="ru-RU" sz="3600" b="1" dirty="0">
                <a:solidFill>
                  <a:srgbClr val="0033CC"/>
                </a:solidFill>
              </a:rPr>
              <a:t/>
            </a:r>
            <a:br>
              <a:rPr lang="ru-RU" sz="3600" b="1" dirty="0">
                <a:solidFill>
                  <a:srgbClr val="0033CC"/>
                </a:solidFill>
              </a:rPr>
            </a:br>
            <a:endParaRPr lang="ru-RU" sz="3600" b="1" dirty="0">
              <a:solidFill>
                <a:srgbClr val="0000CC"/>
              </a:solidFill>
              <a:latin typeface="Arial Unicode MS" pitchFamily="34" charset="-128"/>
              <a:ea typeface="Arial Unicode MS" pitchFamily="34" charset="-128"/>
              <a:cs typeface="Arial Unicode MS" pitchFamily="34" charset="-128"/>
            </a:endParaRPr>
          </a:p>
        </p:txBody>
      </p:sp>
      <p:sp>
        <p:nvSpPr>
          <p:cNvPr id="39939" name="Rectangle 3"/>
          <p:cNvSpPr>
            <a:spLocks noGrp="1" noChangeArrowheads="1"/>
          </p:cNvSpPr>
          <p:nvPr>
            <p:ph type="body" idx="4294967295"/>
          </p:nvPr>
        </p:nvSpPr>
        <p:spPr>
          <a:xfrm>
            <a:off x="251520" y="3573016"/>
            <a:ext cx="8712968" cy="3096344"/>
          </a:xfrm>
        </p:spPr>
        <p:style>
          <a:lnRef idx="1">
            <a:schemeClr val="accent1"/>
          </a:lnRef>
          <a:fillRef idx="2">
            <a:schemeClr val="accent1"/>
          </a:fillRef>
          <a:effectRef idx="1">
            <a:schemeClr val="accent1"/>
          </a:effectRef>
          <a:fontRef idx="minor">
            <a:schemeClr val="dk1"/>
          </a:fontRef>
        </p:style>
        <p:txBody>
          <a:bodyPr/>
          <a:lstStyle/>
          <a:p>
            <a:pPr eaLnBrk="1" hangingPunct="1">
              <a:lnSpc>
                <a:spcPct val="80000"/>
              </a:lnSpc>
              <a:buNone/>
              <a:defRPr/>
            </a:pPr>
            <a:r>
              <a:rPr lang="ru-RU" sz="2400" b="1" i="1" dirty="0">
                <a:solidFill>
                  <a:srgbClr val="0000CC"/>
                </a:solidFill>
              </a:rPr>
              <a:t>Фекально-оральный механизм </a:t>
            </a:r>
            <a:r>
              <a:rPr lang="ru-RU" sz="2400" b="1" i="1" dirty="0"/>
              <a:t>передачи инфекции</a:t>
            </a:r>
            <a:r>
              <a:rPr lang="ru-RU" sz="2400" b="1" dirty="0"/>
              <a:t> — механизм передачи инфекции, при котором локализация возбудителя инфекции преимущественно в </a:t>
            </a:r>
            <a:r>
              <a:rPr lang="ru-RU" sz="2400" b="1" dirty="0" err="1">
                <a:hlinkClick r:id="rId2" tooltip="Кишечник"/>
              </a:rPr>
              <a:t>кишечнике</a:t>
            </a:r>
            <a:r>
              <a:rPr lang="ru-RU" sz="2400" b="1" dirty="0" err="1"/>
              <a:t>определяет</a:t>
            </a:r>
            <a:r>
              <a:rPr lang="ru-RU" sz="2400" b="1" dirty="0"/>
              <a:t> его выведение из зараженного организма с испражнениями (</a:t>
            </a:r>
            <a:r>
              <a:rPr lang="ru-RU" sz="2400" b="1" dirty="0">
                <a:hlinkClick r:id="rId3" tooltip="Фекалии"/>
              </a:rPr>
              <a:t>фекалиями</a:t>
            </a:r>
            <a:r>
              <a:rPr lang="ru-RU" sz="2400" b="1" dirty="0"/>
              <a:t>, </a:t>
            </a:r>
            <a:r>
              <a:rPr lang="ru-RU" sz="2400" b="1" dirty="0">
                <a:hlinkClick r:id="rId4" tooltip="Моча"/>
              </a:rPr>
              <a:t>мочой</a:t>
            </a:r>
            <a:r>
              <a:rPr lang="ru-RU" sz="2400" b="1" dirty="0"/>
              <a:t>) или </a:t>
            </a:r>
            <a:r>
              <a:rPr lang="ru-RU" sz="2400" b="1" dirty="0">
                <a:hlinkClick r:id="rId5" tooltip="Рвота"/>
              </a:rPr>
              <a:t>рвотными массами</a:t>
            </a:r>
            <a:r>
              <a:rPr lang="ru-RU" sz="2400" b="1" dirty="0"/>
              <a:t>. Проникновение в восприимчивый организм происходит через рот, главным образом при заглатывании загрязненной воды или пищи, после чего он вновь локализуется в пищеварительном тракте нового организма.</a:t>
            </a:r>
          </a:p>
          <a:p>
            <a:pPr eaLnBrk="1" hangingPunct="1">
              <a:lnSpc>
                <a:spcPct val="80000"/>
              </a:lnSpc>
              <a:buFontTx/>
              <a:buNone/>
              <a:defRPr/>
            </a:pPr>
            <a:endParaRPr lang="ru-RU" sz="2000" b="1" dirty="0" smtClean="0">
              <a:solidFill>
                <a:schemeClr val="tx1">
                  <a:lumMod val="95000"/>
                  <a:lumOff val="5000"/>
                </a:schemeClr>
              </a:solidFill>
            </a:endParaRPr>
          </a:p>
        </p:txBody>
      </p:sp>
      <p:sp>
        <p:nvSpPr>
          <p:cNvPr id="2" name="Прямоугольник 1"/>
          <p:cNvSpPr/>
          <p:nvPr/>
        </p:nvSpPr>
        <p:spPr>
          <a:xfrm>
            <a:off x="179512" y="1412776"/>
            <a:ext cx="8712968" cy="1865126"/>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eaLnBrk="1" hangingPunct="1">
              <a:lnSpc>
                <a:spcPct val="80000"/>
              </a:lnSpc>
              <a:buFontTx/>
              <a:buNone/>
              <a:defRPr/>
            </a:pPr>
            <a:r>
              <a:rPr lang="ru-RU" sz="3600" b="1" dirty="0" smtClean="0">
                <a:solidFill>
                  <a:srgbClr val="0033CC"/>
                </a:solidFill>
              </a:rPr>
              <a:t>                             ПУТИ ПЕРЕДАЧИ</a:t>
            </a:r>
            <a:r>
              <a:rPr lang="ru-RU" sz="3600" b="1" dirty="0">
                <a:solidFill>
                  <a:srgbClr val="0033CC"/>
                </a:solidFill>
              </a:rPr>
              <a:t/>
            </a:r>
            <a:br>
              <a:rPr lang="ru-RU" sz="3600" b="1" dirty="0">
                <a:solidFill>
                  <a:srgbClr val="0033CC"/>
                </a:solidFill>
              </a:rPr>
            </a:br>
            <a:r>
              <a:rPr lang="ru-RU" sz="3600" b="1" dirty="0">
                <a:solidFill>
                  <a:srgbClr val="0033CC"/>
                </a:solidFill>
              </a:rPr>
              <a:t> </a:t>
            </a:r>
            <a:r>
              <a:rPr lang="ru-RU" sz="3600" b="1" dirty="0" smtClean="0">
                <a:solidFill>
                  <a:srgbClr val="0033CC"/>
                </a:solidFill>
              </a:rPr>
              <a:t>1</a:t>
            </a:r>
            <a:r>
              <a:rPr lang="ru-RU" sz="3600" b="1" dirty="0">
                <a:solidFill>
                  <a:srgbClr val="0033CC"/>
                </a:solidFill>
              </a:rPr>
              <a:t>. ВОДНЫЙ</a:t>
            </a:r>
            <a:br>
              <a:rPr lang="ru-RU" sz="3600" b="1" dirty="0">
                <a:solidFill>
                  <a:srgbClr val="0033CC"/>
                </a:solidFill>
              </a:rPr>
            </a:br>
            <a:r>
              <a:rPr lang="ru-RU" sz="3600" b="1" dirty="0" smtClean="0">
                <a:solidFill>
                  <a:srgbClr val="0033CC"/>
                </a:solidFill>
              </a:rPr>
              <a:t>2</a:t>
            </a:r>
            <a:r>
              <a:rPr lang="ru-RU" sz="3600" b="1" dirty="0">
                <a:solidFill>
                  <a:srgbClr val="0033CC"/>
                </a:solidFill>
              </a:rPr>
              <a:t>. ПИЩЕВОЙ (АЛИМЕНТАРНЫЙ)</a:t>
            </a:r>
            <a:br>
              <a:rPr lang="ru-RU" sz="3600" b="1" dirty="0">
                <a:solidFill>
                  <a:srgbClr val="0033CC"/>
                </a:solidFill>
              </a:rPr>
            </a:br>
            <a:r>
              <a:rPr lang="ru-RU" sz="3600" b="1" dirty="0" smtClean="0">
                <a:solidFill>
                  <a:srgbClr val="0033CC"/>
                </a:solidFill>
              </a:rPr>
              <a:t>3</a:t>
            </a:r>
            <a:r>
              <a:rPr lang="ru-RU" sz="3600" b="1" dirty="0">
                <a:solidFill>
                  <a:srgbClr val="0033CC"/>
                </a:solidFill>
              </a:rPr>
              <a:t>. </a:t>
            </a:r>
            <a:r>
              <a:rPr lang="ru-RU" sz="3600" b="1" dirty="0" smtClean="0">
                <a:solidFill>
                  <a:srgbClr val="0033CC"/>
                </a:solidFill>
              </a:rPr>
              <a:t>КОНТАКТНЫЙ</a:t>
            </a:r>
            <a:endParaRPr lang="ru-RU" sz="3600" b="1" dirty="0">
              <a:solidFill>
                <a:srgbClr val="0033CC"/>
              </a:solidFill>
            </a:endParaRPr>
          </a:p>
        </p:txBody>
      </p:sp>
    </p:spTree>
    <p:extLst>
      <p:ext uri="{BB962C8B-B14F-4D97-AF65-F5344CB8AC3E}">
        <p14:creationId xmlns:p14="http://schemas.microsoft.com/office/powerpoint/2010/main" val="1773864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94944" y="116632"/>
            <a:ext cx="8941552" cy="7920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b="1" dirty="0"/>
              <a:t>Инкубационный период составляет от 2 до 14 суток, в среднем 5-7 суток.</a:t>
            </a:r>
          </a:p>
        </p:txBody>
      </p:sp>
      <p:sp>
        <p:nvSpPr>
          <p:cNvPr id="6" name="Объект 5"/>
          <p:cNvSpPr>
            <a:spLocks noGrp="1"/>
          </p:cNvSpPr>
          <p:nvPr>
            <p:ph idx="1"/>
          </p:nvPr>
        </p:nvSpPr>
        <p:spPr/>
        <p:txBody>
          <a:bodyPr/>
          <a:lstStyle/>
          <a:p>
            <a:endParaRPr lang="ru-RU" dirty="0" smtClean="0"/>
          </a:p>
          <a:p>
            <a:endParaRPr lang="ru-RU" dirty="0"/>
          </a:p>
          <a:p>
            <a:endParaRPr lang="ru-RU" dirty="0"/>
          </a:p>
        </p:txBody>
      </p:sp>
      <p:sp>
        <p:nvSpPr>
          <p:cNvPr id="7" name="Прямоугольник 6"/>
          <p:cNvSpPr/>
          <p:nvPr/>
        </p:nvSpPr>
        <p:spPr>
          <a:xfrm>
            <a:off x="2476584" y="931244"/>
            <a:ext cx="6552728" cy="3577876"/>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just"/>
            <a:r>
              <a:rPr lang="ru-RU" b="1" dirty="0" smtClean="0"/>
              <a:t>- Выделение </a:t>
            </a:r>
            <a:r>
              <a:rPr lang="ru-RU" b="1" dirty="0"/>
              <a:t>вируса от больного максимально в первые 1-3 дня от начала болезни и может начинаться за 48 часов до начала </a:t>
            </a:r>
            <a:r>
              <a:rPr lang="ru-RU" b="1" dirty="0" smtClean="0"/>
              <a:t>заболевания. </a:t>
            </a:r>
          </a:p>
          <a:p>
            <a:pPr algn="just"/>
            <a:r>
              <a:rPr lang="ru-RU" b="1" dirty="0" smtClean="0"/>
              <a:t>- Выделение </a:t>
            </a:r>
            <a:r>
              <a:rPr lang="ru-RU" b="1" dirty="0"/>
              <a:t>вируса обычно продолжается до 12 дней в легких/умеренных случаях и в течение &gt;2 недель в тяжелых случаях. </a:t>
            </a:r>
            <a:endParaRPr lang="ru-RU" b="1" dirty="0" smtClean="0"/>
          </a:p>
          <a:p>
            <a:pPr algn="just"/>
            <a:r>
              <a:rPr lang="ru-RU" b="1" dirty="0" smtClean="0"/>
              <a:t>- У </a:t>
            </a:r>
            <a:r>
              <a:rPr lang="ru-RU" b="1" dirty="0"/>
              <a:t>выздоровевших пациентов ПЦР может быть положительной после исчезновения </a:t>
            </a:r>
            <a:r>
              <a:rPr lang="ru-RU" b="1" dirty="0" smtClean="0"/>
              <a:t>симптомов.</a:t>
            </a:r>
          </a:p>
          <a:p>
            <a:pPr algn="just"/>
            <a:r>
              <a:rPr lang="ru-RU" b="1" dirty="0" smtClean="0"/>
              <a:t>- Подавляющее </a:t>
            </a:r>
            <a:r>
              <a:rPr lang="ru-RU" b="1" dirty="0"/>
              <a:t>большинство случаев заражения возникает при контакте с клинически манифестированными случаями (у 1-5% из 38 000 близких контактов развивается COVID-19) </a:t>
            </a:r>
            <a:endParaRPr lang="ru-RU" b="1" dirty="0" smtClean="0"/>
          </a:p>
          <a:p>
            <a:pPr algn="just"/>
            <a:r>
              <a:rPr lang="ru-RU" b="1" dirty="0" smtClean="0"/>
              <a:t>- Передача </a:t>
            </a:r>
            <a:r>
              <a:rPr lang="ru-RU" b="1" dirty="0"/>
              <a:t>в большинстве случаев осуществляется в семейных </a:t>
            </a:r>
            <a:r>
              <a:rPr lang="ru-RU" b="1" dirty="0" smtClean="0"/>
              <a:t>очагах  </a:t>
            </a:r>
            <a:r>
              <a:rPr lang="ru-RU" b="1" dirty="0"/>
              <a:t>(75-85% кластеров</a:t>
            </a:r>
            <a:r>
              <a:rPr lang="ru-RU" sz="1200" dirty="0"/>
              <a:t>)</a:t>
            </a:r>
            <a:endParaRPr lang="ru-RU" sz="1200" b="1" dirty="0"/>
          </a:p>
        </p:txBody>
      </p:sp>
      <p:pic>
        <p:nvPicPr>
          <p:cNvPr id="8" name="Рисунок 7"/>
          <p:cNvPicPr>
            <a:picLocks noChangeAspect="1"/>
          </p:cNvPicPr>
          <p:nvPr/>
        </p:nvPicPr>
        <p:blipFill>
          <a:blip r:embed="rId2"/>
          <a:stretch>
            <a:fillRect/>
          </a:stretch>
        </p:blipFill>
        <p:spPr>
          <a:xfrm>
            <a:off x="94944" y="947313"/>
            <a:ext cx="2381640" cy="3561807"/>
          </a:xfrm>
          <a:prstGeom prst="rect">
            <a:avLst/>
          </a:prstGeom>
        </p:spPr>
      </p:pic>
      <p:sp>
        <p:nvSpPr>
          <p:cNvPr id="3" name="Прямоугольник 2"/>
          <p:cNvSpPr/>
          <p:nvPr/>
        </p:nvSpPr>
        <p:spPr>
          <a:xfrm>
            <a:off x="94944" y="4547713"/>
            <a:ext cx="8944636" cy="720080"/>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ru-RU" sz="2000" b="1" dirty="0"/>
              <a:t>ВОСПРИИМЧИВОСТЬ К ВОЗБУДИТЕЛЮ ВЫСОКАЯ У ВСЕХ ГРУПП НАСЕЛЕНИЯ </a:t>
            </a:r>
          </a:p>
        </p:txBody>
      </p:sp>
      <p:sp>
        <p:nvSpPr>
          <p:cNvPr id="5" name="Скругленный прямоугольник 4"/>
          <p:cNvSpPr/>
          <p:nvPr/>
        </p:nvSpPr>
        <p:spPr>
          <a:xfrm>
            <a:off x="94944" y="5445224"/>
            <a:ext cx="8941552" cy="136815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b="1" dirty="0"/>
              <a:t>Группы риска тяжёлого </a:t>
            </a:r>
            <a:r>
              <a:rPr lang="ru-RU" sz="2000" b="1" dirty="0" smtClean="0"/>
              <a:t>течения заболевания </a:t>
            </a:r>
            <a:r>
              <a:rPr lang="ru-RU" sz="2000" b="1" dirty="0"/>
              <a:t>и риска летального исхода:</a:t>
            </a:r>
          </a:p>
          <a:p>
            <a:r>
              <a:rPr lang="ru-RU" sz="1200" dirty="0"/>
              <a:t>- </a:t>
            </a:r>
            <a:r>
              <a:rPr lang="ru-RU" b="1" dirty="0">
                <a:solidFill>
                  <a:srgbClr val="FFFF00"/>
                </a:solidFill>
              </a:rPr>
              <a:t>люди старше 60 лет;</a:t>
            </a:r>
          </a:p>
          <a:p>
            <a:r>
              <a:rPr lang="ru-RU" b="1" dirty="0">
                <a:solidFill>
                  <a:srgbClr val="FFFF00"/>
                </a:solidFill>
              </a:rPr>
              <a:t>- пациенты с хроническими болезнями (сахарным диабетом, </a:t>
            </a:r>
            <a:r>
              <a:rPr lang="ru-RU" b="1" dirty="0" smtClean="0">
                <a:solidFill>
                  <a:srgbClr val="FFFF00"/>
                </a:solidFill>
              </a:rPr>
              <a:t>болезнями органов </a:t>
            </a:r>
            <a:r>
              <a:rPr lang="ru-RU" b="1" dirty="0">
                <a:solidFill>
                  <a:srgbClr val="FFFF00"/>
                </a:solidFill>
              </a:rPr>
              <a:t>дыхания, сердечно-сосудистой системы, </a:t>
            </a:r>
            <a:r>
              <a:rPr lang="ru-RU" b="1" dirty="0" smtClean="0">
                <a:solidFill>
                  <a:srgbClr val="FFFF00"/>
                </a:solidFill>
              </a:rPr>
              <a:t>онкологическими заболеваниями</a:t>
            </a:r>
            <a:r>
              <a:rPr lang="ru-RU" b="1" dirty="0">
                <a:solidFill>
                  <a:srgbClr val="FFFF00"/>
                </a:solidFill>
              </a:rPr>
              <a:t>).</a:t>
            </a:r>
          </a:p>
        </p:txBody>
      </p:sp>
    </p:spTree>
    <p:extLst>
      <p:ext uri="{BB962C8B-B14F-4D97-AF65-F5344CB8AC3E}">
        <p14:creationId xmlns:p14="http://schemas.microsoft.com/office/powerpoint/2010/main" val="41704444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07504" y="296124"/>
            <a:ext cx="2972426" cy="6351532"/>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ru-RU" sz="2800" b="1" dirty="0"/>
              <a:t>Подозрительный </a:t>
            </a:r>
            <a:r>
              <a:rPr lang="ru-RU" sz="2800" b="1" dirty="0" smtClean="0"/>
              <a:t>на</a:t>
            </a:r>
          </a:p>
          <a:p>
            <a:pPr algn="ctr"/>
            <a:r>
              <a:rPr lang="en-US" sz="2800" b="1" dirty="0" smtClean="0"/>
              <a:t>COVID-19 </a:t>
            </a:r>
            <a:r>
              <a:rPr lang="ru-RU" sz="2800" b="1" dirty="0"/>
              <a:t>случай</a:t>
            </a:r>
          </a:p>
        </p:txBody>
      </p:sp>
      <p:sp>
        <p:nvSpPr>
          <p:cNvPr id="5" name="Прямоугольник 4"/>
          <p:cNvSpPr/>
          <p:nvPr/>
        </p:nvSpPr>
        <p:spPr>
          <a:xfrm>
            <a:off x="4216106" y="296124"/>
            <a:ext cx="4686718" cy="16572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b="1" dirty="0" smtClean="0"/>
              <a:t>Наличие </a:t>
            </a:r>
            <a:r>
              <a:rPr lang="ru-RU" sz="2000" b="1" dirty="0"/>
              <a:t>клинических проявлений острой респираторной инфекции,</a:t>
            </a:r>
          </a:p>
          <a:p>
            <a:pPr algn="ctr"/>
            <a:r>
              <a:rPr lang="ru-RU" sz="2000" b="1" dirty="0"/>
              <a:t>бронхита, пневмонии, ОРДС, сепсиса в сочетании со следующими данными</a:t>
            </a:r>
          </a:p>
          <a:p>
            <a:pPr algn="ctr"/>
            <a:r>
              <a:rPr lang="ru-RU" sz="2000" b="1" dirty="0"/>
              <a:t>эпидемиологического анамнеза</a:t>
            </a:r>
          </a:p>
        </p:txBody>
      </p:sp>
      <p:sp>
        <p:nvSpPr>
          <p:cNvPr id="6" name="Прямоугольник 5"/>
          <p:cNvSpPr/>
          <p:nvPr/>
        </p:nvSpPr>
        <p:spPr>
          <a:xfrm>
            <a:off x="4216106" y="2132857"/>
            <a:ext cx="4686718" cy="1224136"/>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just"/>
            <a:r>
              <a:rPr lang="ru-RU" sz="2800" b="1" dirty="0"/>
              <a:t>- </a:t>
            </a:r>
            <a:r>
              <a:rPr lang="ru-RU" sz="2400" b="1" dirty="0"/>
              <a:t>возвращение из зарубежной поездки за </a:t>
            </a:r>
            <a:r>
              <a:rPr lang="ru-RU" sz="2400" b="1" dirty="0" smtClean="0"/>
              <a:t>14 дней </a:t>
            </a:r>
            <a:r>
              <a:rPr lang="ru-RU" sz="2400" b="1" dirty="0"/>
              <a:t>до появления симптомов;</a:t>
            </a:r>
          </a:p>
        </p:txBody>
      </p:sp>
      <p:sp>
        <p:nvSpPr>
          <p:cNvPr id="7" name="Прямоугольник 6"/>
          <p:cNvSpPr/>
          <p:nvPr/>
        </p:nvSpPr>
        <p:spPr>
          <a:xfrm>
            <a:off x="4235452" y="3573016"/>
            <a:ext cx="4667372" cy="1656184"/>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just"/>
            <a:r>
              <a:rPr lang="ru-RU" b="1" dirty="0" smtClean="0"/>
              <a:t>- наличие </a:t>
            </a:r>
            <a:r>
              <a:rPr lang="ru-RU" b="1" dirty="0"/>
              <a:t>тесных контактов за последние </a:t>
            </a:r>
            <a:r>
              <a:rPr lang="ru-RU" b="1" dirty="0" smtClean="0"/>
              <a:t>14 дней </a:t>
            </a:r>
            <a:r>
              <a:rPr lang="ru-RU" b="1" dirty="0"/>
              <a:t>с лицами, находящимися под</a:t>
            </a:r>
          </a:p>
          <a:p>
            <a:pPr algn="just"/>
            <a:r>
              <a:rPr lang="ru-RU" b="1" dirty="0"/>
              <a:t>наблюдением по инфекции, вызванной новым </a:t>
            </a:r>
            <a:r>
              <a:rPr lang="ru-RU" b="1" dirty="0" err="1"/>
              <a:t>коронавирусом</a:t>
            </a:r>
            <a:r>
              <a:rPr lang="ru-RU" b="1" dirty="0"/>
              <a:t> SARS-CoV-2,</a:t>
            </a:r>
          </a:p>
          <a:p>
            <a:pPr algn="just"/>
            <a:r>
              <a:rPr lang="ru-RU" b="1" dirty="0"/>
              <a:t>которые в последующем заболели;</a:t>
            </a:r>
          </a:p>
        </p:txBody>
      </p:sp>
      <p:sp>
        <p:nvSpPr>
          <p:cNvPr id="9" name="Стрелка вправо 8"/>
          <p:cNvSpPr/>
          <p:nvPr/>
        </p:nvSpPr>
        <p:spPr>
          <a:xfrm>
            <a:off x="3141743" y="614007"/>
            <a:ext cx="978408" cy="102152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Стрелка вправо 9"/>
          <p:cNvSpPr/>
          <p:nvPr/>
        </p:nvSpPr>
        <p:spPr>
          <a:xfrm>
            <a:off x="3138609" y="2386641"/>
            <a:ext cx="978408" cy="8984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Стрелка вправо 10"/>
          <p:cNvSpPr/>
          <p:nvPr/>
        </p:nvSpPr>
        <p:spPr>
          <a:xfrm>
            <a:off x="3175359" y="4073626"/>
            <a:ext cx="978408" cy="7430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Прямоугольник 1"/>
          <p:cNvSpPr/>
          <p:nvPr/>
        </p:nvSpPr>
        <p:spPr>
          <a:xfrm>
            <a:off x="4235452" y="5373216"/>
            <a:ext cx="4667372" cy="1274440"/>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r>
              <a:rPr lang="ru-RU" sz="1050" dirty="0"/>
              <a:t>- </a:t>
            </a:r>
            <a:r>
              <a:rPr lang="ru-RU" sz="2000" b="1" dirty="0"/>
              <a:t>наличие тесных контактов за последние 14 дней с лицами, у которых лабораторно подтвержден диагноз COVID-19.</a:t>
            </a:r>
          </a:p>
        </p:txBody>
      </p:sp>
      <p:pic>
        <p:nvPicPr>
          <p:cNvPr id="8" name="Рисунок 7"/>
          <p:cNvPicPr>
            <a:picLocks noChangeAspect="1"/>
          </p:cNvPicPr>
          <p:nvPr/>
        </p:nvPicPr>
        <p:blipFill>
          <a:blip r:embed="rId2"/>
          <a:stretch>
            <a:fillRect/>
          </a:stretch>
        </p:blipFill>
        <p:spPr>
          <a:xfrm>
            <a:off x="3141743" y="5608065"/>
            <a:ext cx="1012024" cy="804742"/>
          </a:xfrm>
          <a:prstGeom prst="rect">
            <a:avLst/>
          </a:prstGeom>
        </p:spPr>
      </p:pic>
    </p:spTree>
    <p:extLst>
      <p:ext uri="{BB962C8B-B14F-4D97-AF65-F5344CB8AC3E}">
        <p14:creationId xmlns:p14="http://schemas.microsoft.com/office/powerpoint/2010/main" val="26475524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51520" y="116632"/>
            <a:ext cx="8784976"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b="1" dirty="0"/>
              <a:t>АЛГОРИТМ ОБСЛЕДОВАНИЯ ПАЦИЕНТА С </a:t>
            </a:r>
            <a:r>
              <a:rPr lang="ru-RU" sz="2000" b="1" dirty="0" smtClean="0"/>
              <a:t>ПОДОЗРЕНИЕМ НА </a:t>
            </a:r>
            <a:r>
              <a:rPr lang="ru-RU" sz="2000" b="1" dirty="0"/>
              <a:t>COVID-19</a:t>
            </a:r>
          </a:p>
        </p:txBody>
      </p:sp>
      <p:sp>
        <p:nvSpPr>
          <p:cNvPr id="5" name="Прямоугольник 4"/>
          <p:cNvSpPr/>
          <p:nvPr/>
        </p:nvSpPr>
        <p:spPr>
          <a:xfrm>
            <a:off x="3563888" y="1505808"/>
            <a:ext cx="5445284" cy="2571264"/>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just"/>
            <a:r>
              <a:rPr lang="ru-RU" b="1" dirty="0" smtClean="0"/>
              <a:t>- </a:t>
            </a:r>
            <a:r>
              <a:rPr lang="ru-RU" sz="2000" b="1" dirty="0" smtClean="0"/>
              <a:t>устанавливается </a:t>
            </a:r>
            <a:r>
              <a:rPr lang="ru-RU" sz="2000" b="1" dirty="0"/>
              <a:t>наличие зарубежных поездок за 14 дней до первых </a:t>
            </a:r>
            <a:r>
              <a:rPr lang="ru-RU" sz="2000" b="1" dirty="0" smtClean="0"/>
              <a:t>симптомов; </a:t>
            </a:r>
          </a:p>
          <a:p>
            <a:pPr algn="just"/>
            <a:r>
              <a:rPr lang="ru-RU" sz="2000" b="1" dirty="0" smtClean="0"/>
              <a:t>- наличие </a:t>
            </a:r>
            <a:r>
              <a:rPr lang="ru-RU" sz="2000" b="1" dirty="0"/>
              <a:t>тесных контактов за последние 14 дней с лицами, подозрительными на инфицирование SARS-CoV-2, или лицами у которых диагноз подтвержден </a:t>
            </a:r>
            <a:r>
              <a:rPr lang="ru-RU" sz="2000" b="1" dirty="0" smtClean="0"/>
              <a:t>лабораторно.</a:t>
            </a:r>
            <a:endParaRPr lang="ru-RU" sz="2000" b="1" dirty="0"/>
          </a:p>
        </p:txBody>
      </p:sp>
      <p:sp>
        <p:nvSpPr>
          <p:cNvPr id="8" name="Объект 7"/>
          <p:cNvSpPr>
            <a:spLocks noGrp="1"/>
          </p:cNvSpPr>
          <p:nvPr>
            <p:ph idx="1"/>
          </p:nvPr>
        </p:nvSpPr>
        <p:spPr>
          <a:xfrm>
            <a:off x="3563887" y="4176297"/>
            <a:ext cx="5445285" cy="2565070"/>
          </a:xfrm>
          <a:prstGeom prst="rect">
            <a:avLst/>
          </a:prstGeom>
        </p:spPr>
        <p:style>
          <a:lnRef idx="1">
            <a:schemeClr val="accent3"/>
          </a:lnRef>
          <a:fillRef idx="2">
            <a:schemeClr val="accent3"/>
          </a:fillRef>
          <a:effectRef idx="1">
            <a:schemeClr val="accent3"/>
          </a:effectRef>
          <a:fontRef idx="minor">
            <a:schemeClr val="dk1"/>
          </a:fontRef>
        </p:style>
        <p:txBody>
          <a:bodyPr rtlCol="0" anchor="ctr">
            <a:normAutofit fontScale="92500" lnSpcReduction="10000"/>
          </a:bodyPr>
          <a:lstStyle/>
          <a:p>
            <a:pPr marL="0" indent="0">
              <a:buNone/>
            </a:pPr>
            <a:r>
              <a:rPr lang="ru-RU" sz="1600" b="1" dirty="0" smtClean="0"/>
              <a:t>- оценку </a:t>
            </a:r>
            <a:r>
              <a:rPr lang="ru-RU" sz="1600" b="1" dirty="0"/>
              <a:t>видимых слизистых оболочек верхних дыхательных путей</a:t>
            </a:r>
            <a:r>
              <a:rPr lang="ru-RU" sz="1600" b="1" dirty="0" smtClean="0"/>
              <a:t>,</a:t>
            </a:r>
          </a:p>
          <a:p>
            <a:pPr marL="0" indent="0">
              <a:buNone/>
            </a:pPr>
            <a:r>
              <a:rPr lang="ru-RU" sz="1600" b="1" dirty="0" smtClean="0"/>
              <a:t> </a:t>
            </a:r>
            <a:r>
              <a:rPr lang="ru-RU" sz="1600" b="1" dirty="0"/>
              <a:t>- аускультацию и перкуссию легких, </a:t>
            </a:r>
            <a:endParaRPr lang="ru-RU" sz="1600" b="1" dirty="0" smtClean="0"/>
          </a:p>
          <a:p>
            <a:pPr marL="0" indent="0">
              <a:buNone/>
            </a:pPr>
            <a:r>
              <a:rPr lang="ru-RU" sz="1600" b="1" dirty="0" smtClean="0"/>
              <a:t> - </a:t>
            </a:r>
            <a:r>
              <a:rPr lang="ru-RU" sz="1600" b="1" dirty="0"/>
              <a:t>пальпацию лимфатических узлов</a:t>
            </a:r>
            <a:r>
              <a:rPr lang="ru-RU" sz="1600" b="1" dirty="0" smtClean="0"/>
              <a:t>,</a:t>
            </a:r>
          </a:p>
          <a:p>
            <a:pPr marL="0" indent="0">
              <a:buNone/>
            </a:pPr>
            <a:r>
              <a:rPr lang="ru-RU" sz="1600" b="1" dirty="0" smtClean="0"/>
              <a:t> </a:t>
            </a:r>
            <a:r>
              <a:rPr lang="ru-RU" sz="1600" b="1" dirty="0"/>
              <a:t>- исследование органов брюшной полости с определением размеров печени и селезенки</a:t>
            </a:r>
            <a:r>
              <a:rPr lang="ru-RU" sz="1600" b="1" dirty="0" smtClean="0"/>
              <a:t>,</a:t>
            </a:r>
          </a:p>
          <a:p>
            <a:pPr marL="0" indent="0">
              <a:buNone/>
            </a:pPr>
            <a:r>
              <a:rPr lang="ru-RU" sz="1600" b="1" dirty="0" smtClean="0"/>
              <a:t> </a:t>
            </a:r>
            <a:r>
              <a:rPr lang="ru-RU" sz="1600" b="1" dirty="0"/>
              <a:t>- термометрию</a:t>
            </a:r>
            <a:r>
              <a:rPr lang="ru-RU" sz="1600" b="1" dirty="0" smtClean="0"/>
              <a:t>,</a:t>
            </a:r>
          </a:p>
          <a:p>
            <a:pPr marL="0" indent="0">
              <a:buNone/>
            </a:pPr>
            <a:r>
              <a:rPr lang="ru-RU" sz="1600" b="1" dirty="0" smtClean="0"/>
              <a:t> </a:t>
            </a:r>
            <a:r>
              <a:rPr lang="ru-RU" sz="1600" b="1" dirty="0"/>
              <a:t>- оценку уровня сознания, </a:t>
            </a:r>
            <a:endParaRPr lang="ru-RU" sz="1600" b="1" dirty="0" smtClean="0"/>
          </a:p>
          <a:p>
            <a:pPr marL="0" indent="0">
              <a:buNone/>
            </a:pPr>
            <a:r>
              <a:rPr lang="ru-RU" sz="1600" b="1" dirty="0" smtClean="0"/>
              <a:t>- </a:t>
            </a:r>
            <a:r>
              <a:rPr lang="ru-RU" sz="1600" b="1" dirty="0"/>
              <a:t>измерение частоты сердечных сокращений, артериального давления, частоты дыхательных движений</a:t>
            </a:r>
            <a:r>
              <a:rPr lang="ru-RU" sz="1050" dirty="0"/>
              <a:t>.</a:t>
            </a:r>
            <a:endParaRPr lang="ru-RU" sz="1050" b="1" dirty="0"/>
          </a:p>
        </p:txBody>
      </p:sp>
      <p:sp>
        <p:nvSpPr>
          <p:cNvPr id="2" name="Прямоугольник 1"/>
          <p:cNvSpPr/>
          <p:nvPr/>
        </p:nvSpPr>
        <p:spPr>
          <a:xfrm>
            <a:off x="261545" y="688156"/>
            <a:ext cx="8747627" cy="71842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ru-RU" sz="1600" b="1" dirty="0"/>
              <a:t>Диагноз устанавливается на основании клинического обследования, данных эпидемиологического анамнеза и результатов лабораторных </a:t>
            </a:r>
            <a:r>
              <a:rPr lang="ru-RU" sz="1600" b="1" dirty="0" smtClean="0"/>
              <a:t>исследований.</a:t>
            </a:r>
          </a:p>
          <a:p>
            <a:pPr algn="ctr"/>
            <a:r>
              <a:rPr lang="ru-RU" sz="1600" b="1" dirty="0" smtClean="0"/>
              <a:t>Подробная </a:t>
            </a:r>
            <a:r>
              <a:rPr lang="ru-RU" sz="1600" b="1" dirty="0"/>
              <a:t>оценка всех жалоб, анамнеза заболевания, эпидемиологического анамнеза. </a:t>
            </a:r>
          </a:p>
        </p:txBody>
      </p:sp>
      <p:sp>
        <p:nvSpPr>
          <p:cNvPr id="3" name="Прямоугольник 2"/>
          <p:cNvSpPr/>
          <p:nvPr/>
        </p:nvSpPr>
        <p:spPr>
          <a:xfrm>
            <a:off x="261545" y="1505807"/>
            <a:ext cx="2654272" cy="25712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b="1" dirty="0" smtClean="0"/>
              <a:t>Сбор </a:t>
            </a:r>
            <a:r>
              <a:rPr lang="ru-RU" sz="2400" b="1" dirty="0"/>
              <a:t>эпидемиологического анамнеза </a:t>
            </a:r>
          </a:p>
        </p:txBody>
      </p:sp>
      <p:sp>
        <p:nvSpPr>
          <p:cNvPr id="6" name="Прямоугольник 5"/>
          <p:cNvSpPr/>
          <p:nvPr/>
        </p:nvSpPr>
        <p:spPr>
          <a:xfrm>
            <a:off x="251521" y="4176298"/>
            <a:ext cx="2664296" cy="25650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b="1" dirty="0" err="1"/>
              <a:t>Физикальное</a:t>
            </a:r>
            <a:r>
              <a:rPr lang="ru-RU" sz="2000" b="1" dirty="0"/>
              <a:t> обследование с установлением степени тяжести состояния пациента, обязательно включающее:</a:t>
            </a:r>
          </a:p>
        </p:txBody>
      </p:sp>
      <p:sp>
        <p:nvSpPr>
          <p:cNvPr id="7" name="Стрелка вправо 6"/>
          <p:cNvSpPr/>
          <p:nvPr/>
        </p:nvSpPr>
        <p:spPr>
          <a:xfrm>
            <a:off x="2931902" y="2201478"/>
            <a:ext cx="620595" cy="113133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 name="Рисунок 9"/>
          <p:cNvPicPr>
            <a:picLocks noChangeAspect="1"/>
          </p:cNvPicPr>
          <p:nvPr/>
        </p:nvPicPr>
        <p:blipFill>
          <a:blip r:embed="rId2"/>
          <a:stretch>
            <a:fillRect/>
          </a:stretch>
        </p:blipFill>
        <p:spPr>
          <a:xfrm>
            <a:off x="2915817" y="4846131"/>
            <a:ext cx="648070" cy="1225402"/>
          </a:xfrm>
          <a:prstGeom prst="rect">
            <a:avLst/>
          </a:prstGeom>
        </p:spPr>
      </p:pic>
    </p:spTree>
    <p:extLst>
      <p:ext uri="{BB962C8B-B14F-4D97-AF65-F5344CB8AC3E}">
        <p14:creationId xmlns:p14="http://schemas.microsoft.com/office/powerpoint/2010/main" val="66766368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51520" y="116632"/>
            <a:ext cx="8784976"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b="1" dirty="0"/>
              <a:t>АЛГОРИТМ ОБСЛЕДОВАНИЯ ПАЦИЕНТА С </a:t>
            </a:r>
            <a:r>
              <a:rPr lang="ru-RU" sz="2000" b="1" dirty="0" smtClean="0"/>
              <a:t>ПОДОЗРЕНИЕМ НА </a:t>
            </a:r>
            <a:r>
              <a:rPr lang="ru-RU" sz="2000" b="1" dirty="0"/>
              <a:t>COVID-19</a:t>
            </a:r>
          </a:p>
        </p:txBody>
      </p:sp>
      <p:sp>
        <p:nvSpPr>
          <p:cNvPr id="5" name="Прямоугольник 4"/>
          <p:cNvSpPr/>
          <p:nvPr/>
        </p:nvSpPr>
        <p:spPr>
          <a:xfrm>
            <a:off x="3563888" y="1505808"/>
            <a:ext cx="5445284" cy="844438"/>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just"/>
            <a:r>
              <a:rPr lang="ru-RU" b="1" dirty="0" smtClean="0"/>
              <a:t>определение уровня эритроцитов</a:t>
            </a:r>
            <a:r>
              <a:rPr lang="ru-RU" b="1" dirty="0"/>
              <a:t>, гематокрита, лейкоцитов, тромбоцитов, лейкоцитарной</a:t>
            </a:r>
          </a:p>
          <a:p>
            <a:pPr algn="just"/>
            <a:r>
              <a:rPr lang="ru-RU" b="1" dirty="0"/>
              <a:t>формулы;</a:t>
            </a:r>
            <a:endParaRPr lang="ru-RU" sz="2000" b="1" dirty="0"/>
          </a:p>
        </p:txBody>
      </p:sp>
      <p:sp>
        <p:nvSpPr>
          <p:cNvPr id="8" name="Объект 7"/>
          <p:cNvSpPr>
            <a:spLocks noGrp="1"/>
          </p:cNvSpPr>
          <p:nvPr>
            <p:ph idx="1"/>
          </p:nvPr>
        </p:nvSpPr>
        <p:spPr>
          <a:xfrm>
            <a:off x="3577624" y="2531877"/>
            <a:ext cx="5445285" cy="897123"/>
          </a:xfrm>
          <a:prstGeom prst="rect">
            <a:avLst/>
          </a:prstGeom>
        </p:spPr>
        <p:style>
          <a:lnRef idx="1">
            <a:schemeClr val="accent3"/>
          </a:lnRef>
          <a:fillRef idx="2">
            <a:schemeClr val="accent3"/>
          </a:fillRef>
          <a:effectRef idx="1">
            <a:schemeClr val="accent3"/>
          </a:effectRef>
          <a:fontRef idx="minor">
            <a:schemeClr val="dk1"/>
          </a:fontRef>
        </p:style>
        <p:txBody>
          <a:bodyPr rtlCol="0" anchor="ctr">
            <a:normAutofit fontScale="92500" lnSpcReduction="10000"/>
          </a:bodyPr>
          <a:lstStyle/>
          <a:p>
            <a:pPr marL="0" indent="0">
              <a:buNone/>
            </a:pPr>
            <a:r>
              <a:rPr lang="ru-RU" sz="1050" dirty="0" smtClean="0"/>
              <a:t>- </a:t>
            </a:r>
            <a:r>
              <a:rPr lang="ru-RU" sz="2000" b="1" dirty="0"/>
              <a:t>определение уровня </a:t>
            </a:r>
            <a:r>
              <a:rPr lang="ru-RU" sz="2000" b="1" dirty="0" smtClean="0"/>
              <a:t> мочевины, </a:t>
            </a:r>
            <a:r>
              <a:rPr lang="ru-RU" sz="2000" b="1" dirty="0" err="1" smtClean="0"/>
              <a:t>креатинина</a:t>
            </a:r>
            <a:r>
              <a:rPr lang="ru-RU" sz="2000" b="1" dirty="0" smtClean="0"/>
              <a:t>, электролитов, печеночных ферментов, билирубина, глюкозы, альбумина). </a:t>
            </a:r>
            <a:endParaRPr lang="ru-RU" sz="2000" b="1" dirty="0"/>
          </a:p>
        </p:txBody>
      </p:sp>
      <p:sp>
        <p:nvSpPr>
          <p:cNvPr id="2" name="Прямоугольник 1"/>
          <p:cNvSpPr/>
          <p:nvPr/>
        </p:nvSpPr>
        <p:spPr>
          <a:xfrm>
            <a:off x="248634" y="688156"/>
            <a:ext cx="8747627" cy="71842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ru-RU" sz="3600" b="1" dirty="0" smtClean="0"/>
              <a:t>Лабораторная </a:t>
            </a:r>
            <a:r>
              <a:rPr lang="ru-RU" sz="3600" b="1" dirty="0"/>
              <a:t>диагностика </a:t>
            </a:r>
            <a:r>
              <a:rPr lang="ru-RU" sz="3600" b="1" dirty="0" smtClean="0"/>
              <a:t>общая</a:t>
            </a:r>
            <a:endParaRPr lang="ru-RU" sz="3600" b="1" dirty="0"/>
          </a:p>
        </p:txBody>
      </p:sp>
      <p:sp>
        <p:nvSpPr>
          <p:cNvPr id="3" name="Прямоугольник 2"/>
          <p:cNvSpPr/>
          <p:nvPr/>
        </p:nvSpPr>
        <p:spPr>
          <a:xfrm>
            <a:off x="261545" y="1505808"/>
            <a:ext cx="2654272" cy="8444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b="1" dirty="0" smtClean="0"/>
              <a:t>Общий </a:t>
            </a:r>
            <a:r>
              <a:rPr lang="ru-RU" sz="2000" b="1" dirty="0"/>
              <a:t>(клинический) анализ крови </a:t>
            </a:r>
          </a:p>
        </p:txBody>
      </p:sp>
      <p:sp>
        <p:nvSpPr>
          <p:cNvPr id="6" name="Прямоугольник 5"/>
          <p:cNvSpPr/>
          <p:nvPr/>
        </p:nvSpPr>
        <p:spPr>
          <a:xfrm>
            <a:off x="256708" y="2529014"/>
            <a:ext cx="2664296" cy="7622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dirty="0" smtClean="0"/>
              <a:t>Биохимический </a:t>
            </a:r>
            <a:r>
              <a:rPr lang="ru-RU" sz="2000" dirty="0"/>
              <a:t>анализ крови</a:t>
            </a:r>
            <a:endParaRPr lang="ru-RU" sz="2000" b="1" dirty="0"/>
          </a:p>
        </p:txBody>
      </p:sp>
      <p:sp>
        <p:nvSpPr>
          <p:cNvPr id="7" name="Стрелка вправо 6"/>
          <p:cNvSpPr/>
          <p:nvPr/>
        </p:nvSpPr>
        <p:spPr>
          <a:xfrm>
            <a:off x="2943292" y="1541699"/>
            <a:ext cx="620595" cy="8791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 name="Рисунок 9"/>
          <p:cNvPicPr>
            <a:picLocks noChangeAspect="1"/>
          </p:cNvPicPr>
          <p:nvPr/>
        </p:nvPicPr>
        <p:blipFill>
          <a:blip r:embed="rId2"/>
          <a:stretch>
            <a:fillRect/>
          </a:stretch>
        </p:blipFill>
        <p:spPr>
          <a:xfrm>
            <a:off x="2943292" y="2588956"/>
            <a:ext cx="648070" cy="669197"/>
          </a:xfrm>
          <a:prstGeom prst="rect">
            <a:avLst/>
          </a:prstGeom>
        </p:spPr>
      </p:pic>
      <p:sp>
        <p:nvSpPr>
          <p:cNvPr id="9" name="Прямоугольник 8"/>
          <p:cNvSpPr/>
          <p:nvPr/>
        </p:nvSpPr>
        <p:spPr>
          <a:xfrm>
            <a:off x="248634" y="3426423"/>
            <a:ext cx="2664296" cy="10114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Исследование </a:t>
            </a:r>
            <a:r>
              <a:rPr lang="ru-RU" dirty="0"/>
              <a:t>уровня С-реактивного белка (СРБ) в сыворотке крови</a:t>
            </a:r>
          </a:p>
        </p:txBody>
      </p:sp>
      <p:sp>
        <p:nvSpPr>
          <p:cNvPr id="11" name="Прямоугольник 10"/>
          <p:cNvSpPr/>
          <p:nvPr/>
        </p:nvSpPr>
        <p:spPr>
          <a:xfrm>
            <a:off x="3563887" y="3516842"/>
            <a:ext cx="5431941" cy="912863"/>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r>
              <a:rPr lang="ru-RU" b="1" dirty="0"/>
              <a:t>Уровень СРБ коррелирует с тяжестью течения, </a:t>
            </a:r>
            <a:r>
              <a:rPr lang="ru-RU" b="1" dirty="0" smtClean="0"/>
              <a:t>распространенностью воспалительной </a:t>
            </a:r>
            <a:r>
              <a:rPr lang="ru-RU" b="1" dirty="0"/>
              <a:t>инфильтрации и прогнозом при пневмонии</a:t>
            </a:r>
          </a:p>
        </p:txBody>
      </p:sp>
      <p:sp>
        <p:nvSpPr>
          <p:cNvPr id="12" name="Прямоугольник 11"/>
          <p:cNvSpPr/>
          <p:nvPr/>
        </p:nvSpPr>
        <p:spPr>
          <a:xfrm>
            <a:off x="237638" y="4531806"/>
            <a:ext cx="2678179" cy="21916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err="1" smtClean="0"/>
              <a:t>Пульсоксиметрия</a:t>
            </a:r>
            <a:r>
              <a:rPr lang="ru-RU" b="1" dirty="0" smtClean="0"/>
              <a:t> </a:t>
            </a:r>
            <a:r>
              <a:rPr lang="ru-RU" b="1" dirty="0"/>
              <a:t>с измерением SpO2 для выявления дыхательной</a:t>
            </a:r>
          </a:p>
          <a:p>
            <a:pPr algn="ctr"/>
            <a:r>
              <a:rPr lang="ru-RU" b="1" dirty="0"/>
              <a:t>недостаточности и оценки выраженности гипоксемии</a:t>
            </a:r>
          </a:p>
        </p:txBody>
      </p:sp>
      <p:sp>
        <p:nvSpPr>
          <p:cNvPr id="13" name="Прямоугольник 12"/>
          <p:cNvSpPr/>
          <p:nvPr/>
        </p:nvSpPr>
        <p:spPr>
          <a:xfrm>
            <a:off x="3561000" y="4539369"/>
            <a:ext cx="5419373" cy="2201999"/>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r>
              <a:rPr lang="ru-RU" b="1" dirty="0" err="1" smtClean="0"/>
              <a:t>Пульсоксиметрия</a:t>
            </a:r>
            <a:r>
              <a:rPr lang="ru-RU" b="1" dirty="0" smtClean="0"/>
              <a:t>  является </a:t>
            </a:r>
            <a:r>
              <a:rPr lang="ru-RU" b="1" dirty="0"/>
              <a:t>простым и надежным </a:t>
            </a:r>
            <a:r>
              <a:rPr lang="ru-RU" b="1" dirty="0" err="1"/>
              <a:t>скрининговым</a:t>
            </a:r>
            <a:r>
              <a:rPr lang="ru-RU" b="1" dirty="0"/>
              <a:t> методом, </a:t>
            </a:r>
            <a:r>
              <a:rPr lang="ru-RU" b="1" dirty="0" smtClean="0"/>
              <a:t>позволяющим выявлять </a:t>
            </a:r>
            <a:r>
              <a:rPr lang="ru-RU" b="1" dirty="0"/>
              <a:t>пациентов с </a:t>
            </a:r>
            <a:r>
              <a:rPr lang="ru-RU" b="1" dirty="0" smtClean="0"/>
              <a:t>гипоксемией, нуждающихся </a:t>
            </a:r>
            <a:r>
              <a:rPr lang="ru-RU" b="1" dirty="0"/>
              <a:t>в </a:t>
            </a:r>
            <a:r>
              <a:rPr lang="ru-RU" b="1" dirty="0" smtClean="0"/>
              <a:t>респираторной поддержке </a:t>
            </a:r>
            <a:r>
              <a:rPr lang="ru-RU" b="1" dirty="0"/>
              <a:t>и оценивать ее </a:t>
            </a:r>
            <a:r>
              <a:rPr lang="ru-RU" b="1" dirty="0" smtClean="0"/>
              <a:t>эффективность; пациентам </a:t>
            </a:r>
            <a:r>
              <a:rPr lang="ru-RU" b="1" dirty="0"/>
              <a:t>с признаками острой дыхательной недостаточности (ОДН</a:t>
            </a:r>
            <a:r>
              <a:rPr lang="ru-RU" b="1" dirty="0" smtClean="0"/>
              <a:t>)  (</a:t>
            </a:r>
            <a:r>
              <a:rPr lang="ru-RU" b="1" dirty="0"/>
              <a:t>SрO2 менее 90% по данным </a:t>
            </a:r>
            <a:r>
              <a:rPr lang="ru-RU" b="1" dirty="0" err="1"/>
              <a:t>пульсоксиметрии</a:t>
            </a:r>
            <a:r>
              <a:rPr lang="ru-RU" b="1" dirty="0"/>
              <a:t>) </a:t>
            </a:r>
          </a:p>
        </p:txBody>
      </p:sp>
      <p:pic>
        <p:nvPicPr>
          <p:cNvPr id="14" name="Рисунок 13"/>
          <p:cNvPicPr>
            <a:picLocks noChangeAspect="1"/>
          </p:cNvPicPr>
          <p:nvPr/>
        </p:nvPicPr>
        <p:blipFill>
          <a:blip r:embed="rId3"/>
          <a:stretch>
            <a:fillRect/>
          </a:stretch>
        </p:blipFill>
        <p:spPr>
          <a:xfrm>
            <a:off x="2912930" y="3496863"/>
            <a:ext cx="648070" cy="1042506"/>
          </a:xfrm>
          <a:prstGeom prst="rect">
            <a:avLst/>
          </a:prstGeom>
        </p:spPr>
      </p:pic>
      <p:pic>
        <p:nvPicPr>
          <p:cNvPr id="15" name="Рисунок 14"/>
          <p:cNvPicPr>
            <a:picLocks noChangeAspect="1"/>
          </p:cNvPicPr>
          <p:nvPr/>
        </p:nvPicPr>
        <p:blipFill>
          <a:blip r:embed="rId4"/>
          <a:stretch>
            <a:fillRect/>
          </a:stretch>
        </p:blipFill>
        <p:spPr>
          <a:xfrm>
            <a:off x="2931392" y="4950958"/>
            <a:ext cx="646232" cy="1042506"/>
          </a:xfrm>
          <a:prstGeom prst="rect">
            <a:avLst/>
          </a:prstGeom>
        </p:spPr>
      </p:pic>
    </p:spTree>
    <p:extLst>
      <p:ext uri="{BB962C8B-B14F-4D97-AF65-F5344CB8AC3E}">
        <p14:creationId xmlns:p14="http://schemas.microsoft.com/office/powerpoint/2010/main" val="2626181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a:xfrm>
            <a:off x="457200" y="1600201"/>
            <a:ext cx="8229600" cy="1180728"/>
          </a:xfrm>
        </p:spPr>
        <p:txBody>
          <a:bodyPr>
            <a:normAutofit/>
          </a:bodyPr>
          <a:lstStyle/>
          <a:p>
            <a:pPr marL="0" indent="0">
              <a:buNone/>
            </a:pPr>
            <a:endParaRPr lang="ru-RU" sz="2000" dirty="0">
              <a:solidFill>
                <a:srgbClr val="FF0000"/>
              </a:solidFill>
            </a:endParaRPr>
          </a:p>
        </p:txBody>
      </p:sp>
      <p:sp>
        <p:nvSpPr>
          <p:cNvPr id="4" name="Прямоугольник 3"/>
          <p:cNvSpPr/>
          <p:nvPr/>
        </p:nvSpPr>
        <p:spPr>
          <a:xfrm>
            <a:off x="251520" y="1600201"/>
            <a:ext cx="8712968" cy="50691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ru-RU" dirty="0" smtClean="0"/>
          </a:p>
          <a:p>
            <a:pPr marL="342900" indent="-342900" algn="just">
              <a:buAutoNum type="arabicPeriod"/>
            </a:pPr>
            <a:r>
              <a:rPr lang="ru-RU" sz="2400" b="1" dirty="0" smtClean="0"/>
              <a:t>Сайт Федеральной службы </a:t>
            </a:r>
            <a:r>
              <a:rPr lang="ru-RU" sz="2400" b="1" dirty="0"/>
              <a:t>по надзору в сфере защиты прав потребителей и благополучия </a:t>
            </a:r>
            <a:r>
              <a:rPr lang="ru-RU" sz="2400" b="1" dirty="0" smtClean="0"/>
              <a:t>человека Российской </a:t>
            </a:r>
            <a:r>
              <a:rPr lang="ru-RU" sz="2400" b="1" dirty="0" err="1" smtClean="0"/>
              <a:t>Федераци</a:t>
            </a:r>
            <a:r>
              <a:rPr lang="ru-RU" sz="2400" b="1" dirty="0"/>
              <a:t> </a:t>
            </a:r>
            <a:r>
              <a:rPr lang="en-US" sz="2400" b="1" dirty="0"/>
              <a:t> http://www.rospotrebnadzor.ru/</a:t>
            </a:r>
            <a:endParaRPr lang="ru-RU" sz="2400" b="1" dirty="0" smtClean="0"/>
          </a:p>
          <a:p>
            <a:pPr marL="342900" indent="-342900" algn="just">
              <a:buAutoNum type="arabicPeriod"/>
            </a:pPr>
            <a:r>
              <a:rPr lang="ru-RU" sz="2400" b="1" dirty="0" smtClean="0"/>
              <a:t>Временные </a:t>
            </a:r>
            <a:r>
              <a:rPr lang="ru-RU" sz="2400" b="1" dirty="0"/>
              <a:t>методические </a:t>
            </a:r>
            <a:r>
              <a:rPr lang="ru-RU" sz="2400" b="1" dirty="0" smtClean="0"/>
              <a:t>рекомендации «Профилактика</a:t>
            </a:r>
            <a:r>
              <a:rPr lang="ru-RU" sz="2400" b="1" dirty="0"/>
              <a:t>, диагностика и </a:t>
            </a:r>
            <a:r>
              <a:rPr lang="ru-RU" sz="2400" b="1" dirty="0" smtClean="0"/>
              <a:t>лечение новой </a:t>
            </a:r>
            <a:r>
              <a:rPr lang="ru-RU" sz="2400" b="1" dirty="0" err="1"/>
              <a:t>коронавирусной</a:t>
            </a:r>
            <a:r>
              <a:rPr lang="ru-RU" sz="2400" b="1" dirty="0"/>
              <a:t> </a:t>
            </a:r>
            <a:r>
              <a:rPr lang="ru-RU" sz="2400" b="1" dirty="0" smtClean="0"/>
              <a:t>инфекции(COVID-19</a:t>
            </a:r>
            <a:r>
              <a:rPr lang="ru-RU" sz="2400" b="1" dirty="0"/>
              <a:t>)» размещены на </a:t>
            </a:r>
            <a:r>
              <a:rPr lang="ru-RU" sz="2400" b="1" dirty="0" smtClean="0"/>
              <a:t>сайте Минздрава России rosminzdrav.ru.</a:t>
            </a:r>
          </a:p>
          <a:p>
            <a:pPr marL="342900" indent="-342900" algn="just">
              <a:buAutoNum type="arabicPeriod"/>
            </a:pPr>
            <a:r>
              <a:rPr lang="ru-RU" sz="2400" b="1" dirty="0" smtClean="0">
                <a:solidFill>
                  <a:schemeClr val="bg1"/>
                </a:solidFill>
              </a:rPr>
              <a:t>Ноздреватых </a:t>
            </a:r>
            <a:r>
              <a:rPr lang="ru-RU" sz="2400" b="1" dirty="0">
                <a:solidFill>
                  <a:schemeClr val="bg1"/>
                </a:solidFill>
              </a:rPr>
              <a:t>И.В., главный внештатный специалист </a:t>
            </a:r>
            <a:r>
              <a:rPr lang="ru-RU" sz="2400" b="1" dirty="0" err="1">
                <a:solidFill>
                  <a:schemeClr val="bg1"/>
                </a:solidFill>
              </a:rPr>
              <a:t>ДЗМ,заместитель</a:t>
            </a:r>
            <a:r>
              <a:rPr lang="ru-RU" sz="2400" b="1" dirty="0">
                <a:solidFill>
                  <a:schemeClr val="bg1"/>
                </a:solidFill>
              </a:rPr>
              <a:t> главного врача по санитарно-эпидемиологическим вопросам ГКУЗ «МНПЦ борьбы с туберкулезом ДЗМ», </a:t>
            </a:r>
            <a:r>
              <a:rPr lang="ru-RU" sz="2400" b="1" dirty="0" smtClean="0">
                <a:solidFill>
                  <a:schemeClr val="bg1"/>
                </a:solidFill>
              </a:rPr>
              <a:t>д.м.н.</a:t>
            </a:r>
            <a:endParaRPr lang="ru-RU" sz="2400" b="1" dirty="0" smtClean="0"/>
          </a:p>
          <a:p>
            <a:pPr algn="just"/>
            <a:r>
              <a:rPr lang="ru-RU" sz="2400" b="1" dirty="0"/>
              <a:t>4</a:t>
            </a:r>
            <a:r>
              <a:rPr lang="ru-RU" sz="2400" b="1" dirty="0" smtClean="0"/>
              <a:t>. </a:t>
            </a:r>
            <a:r>
              <a:rPr lang="en-US" sz="2400" b="1" dirty="0"/>
              <a:t>https://doi.org/10.1101/2020.03.15.20036673</a:t>
            </a:r>
          </a:p>
          <a:p>
            <a:pPr algn="just"/>
            <a:endParaRPr lang="ru-RU" sz="2400" dirty="0" smtClean="0">
              <a:solidFill>
                <a:schemeClr val="bg1"/>
              </a:solidFill>
            </a:endParaRPr>
          </a:p>
        </p:txBody>
      </p:sp>
      <p:sp>
        <p:nvSpPr>
          <p:cNvPr id="5" name="Прямоугольник 4"/>
          <p:cNvSpPr/>
          <p:nvPr/>
        </p:nvSpPr>
        <p:spPr>
          <a:xfrm>
            <a:off x="107504" y="92075"/>
            <a:ext cx="8784976" cy="139270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ru-RU" sz="2800" b="1" dirty="0"/>
              <a:t>При </a:t>
            </a:r>
            <a:r>
              <a:rPr lang="ru-RU" sz="2800" b="1" dirty="0" smtClean="0"/>
              <a:t>подготовке доклада </a:t>
            </a:r>
            <a:r>
              <a:rPr lang="ru-RU" sz="2800" b="1" dirty="0"/>
              <a:t>использованы материалы находящиеся в свободно доступе </a:t>
            </a:r>
            <a:r>
              <a:rPr lang="ru-RU" sz="2800" b="1" dirty="0" smtClean="0"/>
              <a:t>в </a:t>
            </a:r>
            <a:r>
              <a:rPr lang="ru-RU" sz="2800" b="1" dirty="0"/>
              <a:t>сети </a:t>
            </a:r>
            <a:r>
              <a:rPr lang="ru-RU" sz="2800" b="1" dirty="0" smtClean="0"/>
              <a:t>«Интернет»</a:t>
            </a:r>
            <a:endParaRPr lang="ru-RU" sz="2800" b="1" dirty="0"/>
          </a:p>
        </p:txBody>
      </p:sp>
    </p:spTree>
    <p:extLst>
      <p:ext uri="{BB962C8B-B14F-4D97-AF65-F5344CB8AC3E}">
        <p14:creationId xmlns:p14="http://schemas.microsoft.com/office/powerpoint/2010/main" val="38044861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51520" y="116632"/>
            <a:ext cx="8784976"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b="1" dirty="0"/>
              <a:t>АЛГОРИТМ ОБСЛЕДОВАНИЯ ПАЦИЕНТА С </a:t>
            </a:r>
            <a:r>
              <a:rPr lang="ru-RU" sz="2000" b="1" dirty="0" smtClean="0"/>
              <a:t>ПОДОЗРЕНИЕМ НА </a:t>
            </a:r>
            <a:r>
              <a:rPr lang="ru-RU" sz="2000" b="1" dirty="0"/>
              <a:t>COVID-19</a:t>
            </a:r>
          </a:p>
        </p:txBody>
      </p:sp>
      <p:sp>
        <p:nvSpPr>
          <p:cNvPr id="2" name="Прямоугольник 1"/>
          <p:cNvSpPr/>
          <p:nvPr/>
        </p:nvSpPr>
        <p:spPr>
          <a:xfrm>
            <a:off x="248634" y="688157"/>
            <a:ext cx="8747627" cy="44195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ru-RU" sz="2800" b="1" dirty="0"/>
              <a:t>Лабораторная диагностика специфическая</a:t>
            </a:r>
          </a:p>
        </p:txBody>
      </p:sp>
      <p:sp>
        <p:nvSpPr>
          <p:cNvPr id="3" name="Прямоугольник 2"/>
          <p:cNvSpPr/>
          <p:nvPr/>
        </p:nvSpPr>
        <p:spPr>
          <a:xfrm>
            <a:off x="258657" y="1224047"/>
            <a:ext cx="8737604" cy="8444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800" b="1" dirty="0" smtClean="0"/>
              <a:t>Выявление </a:t>
            </a:r>
            <a:r>
              <a:rPr lang="ru-RU" sz="2800" b="1" dirty="0"/>
              <a:t>РНК COVID-19 </a:t>
            </a:r>
            <a:r>
              <a:rPr lang="ru-RU" sz="2800" b="1" dirty="0" smtClean="0"/>
              <a:t>методом </a:t>
            </a:r>
            <a:r>
              <a:rPr lang="ru-RU" sz="2800" b="1" dirty="0"/>
              <a:t>ПЦР</a:t>
            </a:r>
          </a:p>
        </p:txBody>
      </p:sp>
      <p:sp>
        <p:nvSpPr>
          <p:cNvPr id="11" name="Прямоугольник 10"/>
          <p:cNvSpPr/>
          <p:nvPr/>
        </p:nvSpPr>
        <p:spPr>
          <a:xfrm>
            <a:off x="248634" y="2255907"/>
            <a:ext cx="8771845" cy="2685261"/>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ru-RU" sz="2400" b="1" dirty="0"/>
              <a:t>При появлении симптомов острого респираторного </a:t>
            </a:r>
            <a:r>
              <a:rPr lang="ru-RU" sz="2400" b="1" dirty="0" smtClean="0"/>
              <a:t>заболевания лабораторное </a:t>
            </a:r>
            <a:r>
              <a:rPr lang="ru-RU" sz="2400" b="1" dirty="0"/>
              <a:t>обследование в медицинской организации проводится:</a:t>
            </a:r>
          </a:p>
          <a:p>
            <a:pPr algn="just"/>
            <a:r>
              <a:rPr lang="ru-RU" sz="2400" b="1" dirty="0"/>
              <a:t>- в 1-й день при поступлении в медицинскую организацию, при</a:t>
            </a:r>
          </a:p>
          <a:p>
            <a:pPr algn="just"/>
            <a:r>
              <a:rPr lang="ru-RU" sz="2400" b="1" dirty="0"/>
              <a:t>отрицательном анализе – на 3-й день и на 10 день госпитализации</a:t>
            </a:r>
          </a:p>
          <a:p>
            <a:pPr algn="ctr"/>
            <a:r>
              <a:rPr lang="ru-RU" sz="2400" b="1" dirty="0"/>
              <a:t>- при положительном 1-ом результате, на 10-й день и 12-й день</a:t>
            </a:r>
          </a:p>
        </p:txBody>
      </p:sp>
      <p:sp>
        <p:nvSpPr>
          <p:cNvPr id="6" name="Прямоугольник 5"/>
          <p:cNvSpPr/>
          <p:nvPr/>
        </p:nvSpPr>
        <p:spPr>
          <a:xfrm>
            <a:off x="258658" y="5128590"/>
            <a:ext cx="8737604" cy="1612778"/>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ru-RU" sz="2000" b="1" dirty="0"/>
              <a:t>При получении однократного положительного результата пациент</a:t>
            </a:r>
          </a:p>
          <a:p>
            <a:pPr algn="ctr"/>
            <a:r>
              <a:rPr lang="ru-RU" sz="2000" b="1" dirty="0"/>
              <a:t>немедленно госпитализируется в бокс инфекционного стационара.</a:t>
            </a:r>
          </a:p>
          <a:p>
            <a:pPr algn="ctr"/>
            <a:r>
              <a:rPr lang="ru-RU" sz="2000" b="1" dirty="0"/>
              <a:t>Дальнейшее ведение пациента осуществляется, как больного</a:t>
            </a:r>
          </a:p>
          <a:p>
            <a:pPr algn="ctr"/>
            <a:r>
              <a:rPr lang="ru-RU" sz="2000" b="1" dirty="0" err="1"/>
              <a:t>коронавирусной</a:t>
            </a:r>
            <a:r>
              <a:rPr lang="ru-RU" sz="2000" b="1" dirty="0"/>
              <a:t> инфекцией</a:t>
            </a:r>
          </a:p>
        </p:txBody>
      </p:sp>
    </p:spTree>
    <p:extLst>
      <p:ext uri="{BB962C8B-B14F-4D97-AF65-F5344CB8AC3E}">
        <p14:creationId xmlns:p14="http://schemas.microsoft.com/office/powerpoint/2010/main" val="1278955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51520" y="116632"/>
            <a:ext cx="8784976"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b="1" dirty="0"/>
              <a:t>АЛГОРИТМ ОБСЛЕДОВАНИЯ ПАЦИЕНТА С </a:t>
            </a:r>
            <a:r>
              <a:rPr lang="ru-RU" sz="2000" b="1" dirty="0" smtClean="0"/>
              <a:t>ПОДОЗРЕНИЕМ НА </a:t>
            </a:r>
            <a:r>
              <a:rPr lang="ru-RU" sz="2000" b="1" dirty="0"/>
              <a:t>COVID-19</a:t>
            </a:r>
          </a:p>
        </p:txBody>
      </p:sp>
      <p:sp>
        <p:nvSpPr>
          <p:cNvPr id="5" name="Прямоугольник 4"/>
          <p:cNvSpPr/>
          <p:nvPr/>
        </p:nvSpPr>
        <p:spPr>
          <a:xfrm>
            <a:off x="3561000" y="1253414"/>
            <a:ext cx="5445284" cy="844438"/>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just"/>
            <a:r>
              <a:rPr lang="ru-RU" b="1" dirty="0" smtClean="0"/>
              <a:t>определение уровня эритроцитов</a:t>
            </a:r>
            <a:r>
              <a:rPr lang="ru-RU" b="1" dirty="0"/>
              <a:t>, гематокрита, лейкоцитов, тромбоцитов, лейкоцитарной</a:t>
            </a:r>
          </a:p>
          <a:p>
            <a:pPr algn="just"/>
            <a:r>
              <a:rPr lang="ru-RU" b="1" dirty="0"/>
              <a:t>формулы;</a:t>
            </a:r>
            <a:endParaRPr lang="ru-RU" sz="2000" b="1" dirty="0"/>
          </a:p>
        </p:txBody>
      </p:sp>
      <p:sp>
        <p:nvSpPr>
          <p:cNvPr id="2" name="Прямоугольник 1"/>
          <p:cNvSpPr/>
          <p:nvPr/>
        </p:nvSpPr>
        <p:spPr>
          <a:xfrm>
            <a:off x="248634" y="688157"/>
            <a:ext cx="8747627" cy="44195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ru-RU" sz="2800" b="1" dirty="0"/>
              <a:t>Лабораторная диагностика специфическая</a:t>
            </a:r>
          </a:p>
        </p:txBody>
      </p:sp>
      <p:sp>
        <p:nvSpPr>
          <p:cNvPr id="3" name="Прямоугольник 2"/>
          <p:cNvSpPr/>
          <p:nvPr/>
        </p:nvSpPr>
        <p:spPr>
          <a:xfrm>
            <a:off x="258657" y="1224047"/>
            <a:ext cx="2629480" cy="8444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b="1" dirty="0" smtClean="0"/>
              <a:t>Выявление </a:t>
            </a:r>
            <a:r>
              <a:rPr lang="ru-RU" sz="2000" b="1" dirty="0"/>
              <a:t>РНК SARS-CoV-2 методом ПЦР</a:t>
            </a:r>
          </a:p>
        </p:txBody>
      </p:sp>
      <p:sp>
        <p:nvSpPr>
          <p:cNvPr id="7" name="Стрелка вправо 6"/>
          <p:cNvSpPr/>
          <p:nvPr/>
        </p:nvSpPr>
        <p:spPr>
          <a:xfrm>
            <a:off x="2931392" y="1253414"/>
            <a:ext cx="620595" cy="8791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Прямоугольник 8"/>
          <p:cNvSpPr/>
          <p:nvPr/>
        </p:nvSpPr>
        <p:spPr>
          <a:xfrm>
            <a:off x="270246" y="2746241"/>
            <a:ext cx="2664296" cy="10114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t>Обзорная </a:t>
            </a:r>
            <a:r>
              <a:rPr lang="ru-RU" b="1" dirty="0"/>
              <a:t>рентгенография органов грудной клетки </a:t>
            </a:r>
          </a:p>
        </p:txBody>
      </p:sp>
      <p:sp>
        <p:nvSpPr>
          <p:cNvPr id="11" name="Прямоугольник 10"/>
          <p:cNvSpPr/>
          <p:nvPr/>
        </p:nvSpPr>
        <p:spPr>
          <a:xfrm>
            <a:off x="3588538" y="2730578"/>
            <a:ext cx="5431941" cy="1274342"/>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just"/>
            <a:r>
              <a:rPr lang="ru-RU" b="1" dirty="0" smtClean="0"/>
              <a:t>В </a:t>
            </a:r>
            <a:r>
              <a:rPr lang="ru-RU" b="1" dirty="0"/>
              <a:t>передней прямой и боковой проекциях при неизвестной локализации воспалительного процесса целесообразно выполнять снимок в правой боковой проекции)</a:t>
            </a:r>
          </a:p>
        </p:txBody>
      </p:sp>
      <p:sp>
        <p:nvSpPr>
          <p:cNvPr id="12" name="Прямоугольник 11"/>
          <p:cNvSpPr/>
          <p:nvPr/>
        </p:nvSpPr>
        <p:spPr>
          <a:xfrm>
            <a:off x="237638" y="4207743"/>
            <a:ext cx="2678179" cy="25157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a:t>электрокардиография (ЭКГ) в стандартных отведениях</a:t>
            </a:r>
          </a:p>
        </p:txBody>
      </p:sp>
      <p:sp>
        <p:nvSpPr>
          <p:cNvPr id="13" name="Прямоугольник 12"/>
          <p:cNvSpPr/>
          <p:nvPr/>
        </p:nvSpPr>
        <p:spPr>
          <a:xfrm>
            <a:off x="3561000" y="4207743"/>
            <a:ext cx="5419373" cy="2533626"/>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just"/>
            <a:r>
              <a:rPr lang="ru-RU" b="1" dirty="0"/>
              <a:t>Данное исследование не несет в себе какой-либо</a:t>
            </a:r>
          </a:p>
          <a:p>
            <a:pPr algn="just"/>
            <a:r>
              <a:rPr lang="ru-RU" b="1" dirty="0"/>
              <a:t>специфической информации, однако в настоящее время известно, </a:t>
            </a:r>
            <a:r>
              <a:rPr lang="ru-RU" b="1" dirty="0" smtClean="0"/>
              <a:t>что вирусная </a:t>
            </a:r>
            <a:r>
              <a:rPr lang="ru-RU" b="1" dirty="0"/>
              <a:t>инфекция и пневмония помимо декомпенсации </a:t>
            </a:r>
            <a:r>
              <a:rPr lang="ru-RU" b="1" dirty="0" smtClean="0"/>
              <a:t>хронических сопутствующих </a:t>
            </a:r>
            <a:r>
              <a:rPr lang="ru-RU" b="1" dirty="0"/>
              <a:t>заболеваний увеличивают риск развития нарушений ритма </a:t>
            </a:r>
            <a:r>
              <a:rPr lang="ru-RU" b="1" dirty="0" smtClean="0"/>
              <a:t>и острого </a:t>
            </a:r>
            <a:r>
              <a:rPr lang="ru-RU" b="1" dirty="0"/>
              <a:t>коронарного синдрома, своевременное выявление которых </a:t>
            </a:r>
            <a:r>
              <a:rPr lang="ru-RU" b="1" dirty="0" smtClean="0"/>
              <a:t>значимо влияет </a:t>
            </a:r>
            <a:r>
              <a:rPr lang="ru-RU" b="1" dirty="0"/>
              <a:t>на прогноз</a:t>
            </a:r>
          </a:p>
        </p:txBody>
      </p:sp>
      <p:pic>
        <p:nvPicPr>
          <p:cNvPr id="14" name="Рисунок 13"/>
          <p:cNvPicPr>
            <a:picLocks noChangeAspect="1"/>
          </p:cNvPicPr>
          <p:nvPr/>
        </p:nvPicPr>
        <p:blipFill>
          <a:blip r:embed="rId2"/>
          <a:stretch>
            <a:fillRect/>
          </a:stretch>
        </p:blipFill>
        <p:spPr>
          <a:xfrm>
            <a:off x="2940468" y="2769816"/>
            <a:ext cx="648070" cy="1042506"/>
          </a:xfrm>
          <a:prstGeom prst="rect">
            <a:avLst/>
          </a:prstGeom>
        </p:spPr>
      </p:pic>
      <p:pic>
        <p:nvPicPr>
          <p:cNvPr id="15" name="Рисунок 14"/>
          <p:cNvPicPr>
            <a:picLocks noChangeAspect="1"/>
          </p:cNvPicPr>
          <p:nvPr/>
        </p:nvPicPr>
        <p:blipFill>
          <a:blip r:embed="rId3"/>
          <a:stretch>
            <a:fillRect/>
          </a:stretch>
        </p:blipFill>
        <p:spPr>
          <a:xfrm>
            <a:off x="2931392" y="4950958"/>
            <a:ext cx="646232" cy="1042506"/>
          </a:xfrm>
          <a:prstGeom prst="rect">
            <a:avLst/>
          </a:prstGeom>
        </p:spPr>
      </p:pic>
      <p:sp>
        <p:nvSpPr>
          <p:cNvPr id="18" name="Прямоугольник 17"/>
          <p:cNvSpPr/>
          <p:nvPr/>
        </p:nvSpPr>
        <p:spPr>
          <a:xfrm>
            <a:off x="258657" y="2186386"/>
            <a:ext cx="8747627" cy="44195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ru-RU" sz="2800" b="1" dirty="0"/>
              <a:t>Инструментальная диагностика</a:t>
            </a:r>
          </a:p>
        </p:txBody>
      </p:sp>
    </p:spTree>
    <p:extLst>
      <p:ext uri="{BB962C8B-B14F-4D97-AF65-F5344CB8AC3E}">
        <p14:creationId xmlns:p14="http://schemas.microsoft.com/office/powerpoint/2010/main" val="107073261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51520" y="116632"/>
            <a:ext cx="8784976"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b="1" dirty="0"/>
              <a:t>КЛИНИЧЕСКИЕ ОСОБЕННОСТИ КОРОНАВИРУСНОЙ ИНФЕКЦИИ</a:t>
            </a:r>
          </a:p>
        </p:txBody>
      </p:sp>
      <p:sp>
        <p:nvSpPr>
          <p:cNvPr id="5" name="Прямоугольник 4"/>
          <p:cNvSpPr/>
          <p:nvPr/>
        </p:nvSpPr>
        <p:spPr>
          <a:xfrm>
            <a:off x="2722134" y="1267020"/>
            <a:ext cx="6309380" cy="699056"/>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just"/>
            <a:r>
              <a:rPr lang="ru-RU" sz="2000" b="1"/>
              <a:t>-повышение температуры тела (&gt;90%);</a:t>
            </a:r>
            <a:endParaRPr lang="ru-RU" sz="2000" b="1" dirty="0"/>
          </a:p>
        </p:txBody>
      </p:sp>
      <p:sp>
        <p:nvSpPr>
          <p:cNvPr id="8" name="Объект 7"/>
          <p:cNvSpPr>
            <a:spLocks noGrp="1"/>
          </p:cNvSpPr>
          <p:nvPr>
            <p:ph idx="1"/>
          </p:nvPr>
        </p:nvSpPr>
        <p:spPr>
          <a:xfrm>
            <a:off x="2722134" y="3993121"/>
            <a:ext cx="6309380" cy="521781"/>
          </a:xfrm>
          <a:prstGeom prst="rect">
            <a:avLst/>
          </a:prstGeom>
        </p:spPr>
        <p:style>
          <a:lnRef idx="1">
            <a:schemeClr val="accent3"/>
          </a:lnRef>
          <a:fillRef idx="2">
            <a:schemeClr val="accent3"/>
          </a:fillRef>
          <a:effectRef idx="1">
            <a:schemeClr val="accent3"/>
          </a:effectRef>
          <a:fontRef idx="minor">
            <a:schemeClr val="dk1"/>
          </a:fontRef>
        </p:style>
        <p:txBody>
          <a:bodyPr rtlCol="0" anchor="ctr">
            <a:normAutofit/>
          </a:bodyPr>
          <a:lstStyle/>
          <a:p>
            <a:pPr marL="0" indent="0">
              <a:buNone/>
            </a:pPr>
            <a:r>
              <a:rPr lang="ru-RU" sz="2400" b="1" dirty="0"/>
              <a:t>- миалгии </a:t>
            </a:r>
            <a:r>
              <a:rPr lang="ru-RU" sz="2400" b="1" dirty="0" smtClean="0"/>
              <a:t>и утомляемость </a:t>
            </a:r>
            <a:r>
              <a:rPr lang="ru-RU" sz="2400" b="1" dirty="0"/>
              <a:t>(44%);</a:t>
            </a:r>
          </a:p>
        </p:txBody>
      </p:sp>
      <p:sp>
        <p:nvSpPr>
          <p:cNvPr id="2" name="Прямоугольник 1"/>
          <p:cNvSpPr/>
          <p:nvPr/>
        </p:nvSpPr>
        <p:spPr>
          <a:xfrm>
            <a:off x="261545" y="688157"/>
            <a:ext cx="8747627" cy="43658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ru-RU" sz="2000" b="1" dirty="0"/>
              <a:t>Инкубационный период составляет от 2 до 14 суток, в среднем 5-7 суток</a:t>
            </a:r>
          </a:p>
        </p:txBody>
      </p:sp>
      <p:sp>
        <p:nvSpPr>
          <p:cNvPr id="6" name="Прямоугольник 5"/>
          <p:cNvSpPr/>
          <p:nvPr/>
        </p:nvSpPr>
        <p:spPr>
          <a:xfrm>
            <a:off x="251521" y="1192213"/>
            <a:ext cx="1944215" cy="39072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b="1" dirty="0"/>
              <a:t>Для COVID-19 характерно наличие клинических симптомов острой</a:t>
            </a:r>
          </a:p>
          <a:p>
            <a:pPr algn="ctr"/>
            <a:r>
              <a:rPr lang="ru-RU" sz="2000" b="1" dirty="0"/>
              <a:t>респираторной вирусной инфекции:</a:t>
            </a:r>
          </a:p>
        </p:txBody>
      </p:sp>
      <p:pic>
        <p:nvPicPr>
          <p:cNvPr id="10" name="Рисунок 9"/>
          <p:cNvPicPr>
            <a:picLocks noChangeAspect="1"/>
          </p:cNvPicPr>
          <p:nvPr/>
        </p:nvPicPr>
        <p:blipFill>
          <a:blip r:embed="rId2"/>
          <a:stretch>
            <a:fillRect/>
          </a:stretch>
        </p:blipFill>
        <p:spPr>
          <a:xfrm>
            <a:off x="2210940" y="1179027"/>
            <a:ext cx="526398" cy="3920430"/>
          </a:xfrm>
          <a:prstGeom prst="rect">
            <a:avLst/>
          </a:prstGeom>
        </p:spPr>
      </p:pic>
      <p:sp>
        <p:nvSpPr>
          <p:cNvPr id="18" name="Прямоугольник 17"/>
          <p:cNvSpPr/>
          <p:nvPr/>
        </p:nvSpPr>
        <p:spPr>
          <a:xfrm>
            <a:off x="2737338" y="2051059"/>
            <a:ext cx="6294176" cy="697051"/>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r>
              <a:rPr lang="ru-RU" dirty="0"/>
              <a:t>-</a:t>
            </a:r>
            <a:r>
              <a:rPr lang="ru-RU" sz="2000" b="1" dirty="0"/>
              <a:t>кашель (сухой или с небольшим количеством мокроты) в 80 % случаев;</a:t>
            </a:r>
          </a:p>
        </p:txBody>
      </p:sp>
      <p:sp>
        <p:nvSpPr>
          <p:cNvPr id="19" name="Прямоугольник 18"/>
          <p:cNvSpPr/>
          <p:nvPr/>
        </p:nvSpPr>
        <p:spPr>
          <a:xfrm>
            <a:off x="2737338" y="2819660"/>
            <a:ext cx="6294176" cy="1092961"/>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just"/>
            <a:r>
              <a:rPr lang="ru-RU" sz="2400" b="1" dirty="0"/>
              <a:t>-</a:t>
            </a:r>
            <a:r>
              <a:rPr lang="ru-RU" sz="2000" b="1" dirty="0"/>
              <a:t>одышка (55%) </a:t>
            </a:r>
            <a:r>
              <a:rPr lang="ru-RU" sz="2000" b="1" dirty="0" smtClean="0"/>
              <a:t>(Наиболее </a:t>
            </a:r>
            <a:r>
              <a:rPr lang="ru-RU" sz="2000" b="1" dirty="0"/>
              <a:t>тяжелая одышка развивается к 6-8-му дню от </a:t>
            </a:r>
            <a:r>
              <a:rPr lang="ru-RU" sz="2000" b="1" dirty="0" smtClean="0"/>
              <a:t>момента инфицирования);</a:t>
            </a:r>
            <a:endParaRPr lang="ru-RU" sz="2000" b="1" dirty="0"/>
          </a:p>
        </p:txBody>
      </p:sp>
      <p:sp>
        <p:nvSpPr>
          <p:cNvPr id="20" name="Прямоугольник 19"/>
          <p:cNvSpPr/>
          <p:nvPr/>
        </p:nvSpPr>
        <p:spPr>
          <a:xfrm>
            <a:off x="2742426" y="4595401"/>
            <a:ext cx="6293736" cy="504056"/>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ru-RU" sz="2000" b="1" dirty="0"/>
              <a:t>-ощущение заложенности в грудной клетке (&gt;20%).</a:t>
            </a:r>
          </a:p>
        </p:txBody>
      </p:sp>
      <p:sp>
        <p:nvSpPr>
          <p:cNvPr id="21" name="Прямоугольник 20"/>
          <p:cNvSpPr/>
          <p:nvPr/>
        </p:nvSpPr>
        <p:spPr>
          <a:xfrm>
            <a:off x="251520" y="5234238"/>
            <a:ext cx="8779994" cy="1507129"/>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just"/>
            <a:r>
              <a:rPr lang="ru-RU" sz="2000" b="1" dirty="0"/>
              <a:t> </a:t>
            </a:r>
            <a:r>
              <a:rPr lang="ru-RU" sz="2000" b="1" dirty="0" smtClean="0"/>
              <a:t>  Также </a:t>
            </a:r>
            <a:r>
              <a:rPr lang="ru-RU" sz="2000" b="1" dirty="0"/>
              <a:t>установлено, что среди первых симптомов могут быть</a:t>
            </a:r>
          </a:p>
          <a:p>
            <a:pPr algn="just"/>
            <a:r>
              <a:rPr lang="ru-RU" sz="2000" b="1" dirty="0"/>
              <a:t>миалгия (11%), спутанность сознания (9%), головные боли (8</a:t>
            </a:r>
            <a:r>
              <a:rPr lang="ru-RU" sz="2000" b="1" dirty="0" smtClean="0"/>
              <a:t>%), кровохарканье </a:t>
            </a:r>
            <a:r>
              <a:rPr lang="ru-RU" sz="2000" b="1" dirty="0"/>
              <a:t>(5%), диарея (3%), тошнота, рвота, сердцебиение. </a:t>
            </a:r>
            <a:endParaRPr lang="ru-RU" sz="2000" b="1" dirty="0" smtClean="0"/>
          </a:p>
          <a:p>
            <a:pPr algn="just"/>
            <a:r>
              <a:rPr lang="ru-RU" sz="2000" b="1" dirty="0" smtClean="0"/>
              <a:t>Данные симптомы </a:t>
            </a:r>
            <a:r>
              <a:rPr lang="ru-RU" sz="2000" b="1" dirty="0"/>
              <a:t>в дебюте инфекции могут наблюдаться и при отсутствии</a:t>
            </a:r>
          </a:p>
          <a:p>
            <a:pPr algn="just"/>
            <a:r>
              <a:rPr lang="ru-RU" sz="2000" b="1" dirty="0"/>
              <a:t>повышения температуры тела.</a:t>
            </a:r>
          </a:p>
        </p:txBody>
      </p:sp>
    </p:spTree>
    <p:extLst>
      <p:ext uri="{BB962C8B-B14F-4D97-AF65-F5344CB8AC3E}">
        <p14:creationId xmlns:p14="http://schemas.microsoft.com/office/powerpoint/2010/main" val="408484007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51520" y="116632"/>
            <a:ext cx="8784976"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800" b="1" dirty="0"/>
              <a:t>Клинические варианты и проявления </a:t>
            </a:r>
            <a:r>
              <a:rPr lang="ru-RU" sz="2800" b="1" dirty="0" smtClean="0"/>
              <a:t>COVID-19</a:t>
            </a:r>
            <a:endParaRPr lang="ru-RU" sz="2800" b="1" dirty="0"/>
          </a:p>
        </p:txBody>
      </p:sp>
      <p:sp>
        <p:nvSpPr>
          <p:cNvPr id="5" name="Прямоугольник 4"/>
          <p:cNvSpPr/>
          <p:nvPr/>
        </p:nvSpPr>
        <p:spPr>
          <a:xfrm>
            <a:off x="251520" y="701188"/>
            <a:ext cx="8779994" cy="1431668"/>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just"/>
            <a:r>
              <a:rPr lang="ru-RU" sz="2000" b="1" dirty="0"/>
              <a:t>В начальной стадии заболевания специфические симптомы, как правило, отсутствуют. </a:t>
            </a:r>
            <a:r>
              <a:rPr lang="ru-RU" sz="2000" b="1" dirty="0" smtClean="0"/>
              <a:t>Среди первых </a:t>
            </a:r>
            <a:r>
              <a:rPr lang="ru-RU" sz="2000" b="1" dirty="0"/>
              <a:t>признаков COVID-19 могут быть повышение температуры тела (более 90 % случаев</a:t>
            </a:r>
            <a:r>
              <a:rPr lang="ru-RU" sz="2000" b="1" dirty="0" smtClean="0"/>
              <a:t>), кашель </a:t>
            </a:r>
            <a:r>
              <a:rPr lang="ru-RU" sz="2000" b="1" dirty="0"/>
              <a:t>сухой или с небольшим количеством мокроты (80 %), головная боль (8%), диарея (3</a:t>
            </a:r>
            <a:r>
              <a:rPr lang="ru-RU" sz="2000" b="1" dirty="0" smtClean="0"/>
              <a:t>%), слабость</a:t>
            </a:r>
            <a:endParaRPr lang="ru-RU" sz="2000" b="1" dirty="0"/>
          </a:p>
        </p:txBody>
      </p:sp>
      <p:sp>
        <p:nvSpPr>
          <p:cNvPr id="19" name="Прямоугольник 18"/>
          <p:cNvSpPr/>
          <p:nvPr/>
        </p:nvSpPr>
        <p:spPr>
          <a:xfrm>
            <a:off x="251520" y="2213356"/>
            <a:ext cx="8779994" cy="1851821"/>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just"/>
            <a:r>
              <a:rPr lang="ru-RU" sz="1600" b="1" dirty="0"/>
              <a:t>В случае течения COVID-19 по типу ОРВИ, заболевание начинается остро, имеет умеренно выраженные явления интоксикации и симптомы поражения верхних отделов респираторного тракта. Катаральный синдром в большинстве случаев проявляется кашлем, першением в горле, реже встречается ринит. При осмотре отмечается гиперемия слизистой оболочки задней стенки глотки, гиперемия и отек слизистой оболочки носа. У подавляющего большинства больных на 5 – 7 день заболевание заканчивается выздоровлением</a:t>
            </a:r>
          </a:p>
        </p:txBody>
      </p:sp>
      <p:sp>
        <p:nvSpPr>
          <p:cNvPr id="20" name="Прямоугольник 19"/>
          <p:cNvSpPr/>
          <p:nvPr/>
        </p:nvSpPr>
        <p:spPr>
          <a:xfrm>
            <a:off x="246872" y="4158883"/>
            <a:ext cx="8784642" cy="1646381"/>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ru-RU" b="1" dirty="0"/>
              <a:t>Признаком тяжелого течения COVID-2019 является быстрое прогрессирование дыхательной недостаточности, увеличение одышки, снижение сатурации кислорода по данным </a:t>
            </a:r>
            <a:r>
              <a:rPr lang="ru-RU" b="1" dirty="0" err="1"/>
              <a:t>пульсоксиметрии</a:t>
            </a:r>
            <a:r>
              <a:rPr lang="ru-RU" b="1" dirty="0"/>
              <a:t>. Эти симптомы являются основными клиническими ориентирами для экстренной госпитализации больных в отделение интенсивной терапии. Присоединение бактериальной, грибковой инфекции, сепсис и инфекционно-токсический шок наблюдаются при прогрессировании инфекции.</a:t>
            </a:r>
          </a:p>
        </p:txBody>
      </p:sp>
      <p:sp>
        <p:nvSpPr>
          <p:cNvPr id="2" name="Прямоугольник 1"/>
          <p:cNvSpPr/>
          <p:nvPr/>
        </p:nvSpPr>
        <p:spPr>
          <a:xfrm>
            <a:off x="246872" y="5898970"/>
            <a:ext cx="8784642" cy="84239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ru-RU" sz="2000" b="1" dirty="0"/>
              <a:t>Высокий риск тяжелого течения болезни и летального </a:t>
            </a:r>
            <a:r>
              <a:rPr lang="ru-RU" sz="2000" b="1" dirty="0" smtClean="0"/>
              <a:t>исхода наблюдается </a:t>
            </a:r>
            <a:r>
              <a:rPr lang="ru-RU" sz="2000" b="1" dirty="0"/>
              <a:t>у больных COVID-19 старше 60 лет, имеющих сопутствующие </a:t>
            </a:r>
            <a:r>
              <a:rPr lang="ru-RU" sz="2000" b="1" dirty="0" smtClean="0"/>
              <a:t>заболевания </a:t>
            </a:r>
            <a:endParaRPr lang="ru-RU" sz="2000" b="1" dirty="0"/>
          </a:p>
        </p:txBody>
      </p:sp>
    </p:spTree>
    <p:extLst>
      <p:ext uri="{BB962C8B-B14F-4D97-AF65-F5344CB8AC3E}">
        <p14:creationId xmlns:p14="http://schemas.microsoft.com/office/powerpoint/2010/main" val="135740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51520" y="116632"/>
            <a:ext cx="8784976"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800" b="1" dirty="0"/>
              <a:t>Клинические </a:t>
            </a:r>
            <a:r>
              <a:rPr lang="ru-RU" sz="2800" b="1" dirty="0" smtClean="0"/>
              <a:t>формы COVID-19</a:t>
            </a:r>
            <a:endParaRPr lang="ru-RU" sz="2800" b="1" dirty="0"/>
          </a:p>
        </p:txBody>
      </p:sp>
      <p:sp>
        <p:nvSpPr>
          <p:cNvPr id="5" name="Прямоугольник 4"/>
          <p:cNvSpPr/>
          <p:nvPr/>
        </p:nvSpPr>
        <p:spPr>
          <a:xfrm>
            <a:off x="251520" y="701188"/>
            <a:ext cx="8779994" cy="927612"/>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ru-RU" sz="2400" b="1" dirty="0" smtClean="0"/>
              <a:t> </a:t>
            </a:r>
            <a:r>
              <a:rPr lang="ru-RU" sz="2400" b="1" dirty="0"/>
              <a:t>острая респираторная вирусная инфекция (поражение только </a:t>
            </a:r>
            <a:r>
              <a:rPr lang="ru-RU" sz="2400" b="1" dirty="0" smtClean="0"/>
              <a:t>верхних отделов </a:t>
            </a:r>
            <a:r>
              <a:rPr lang="ru-RU" sz="2400" b="1" dirty="0"/>
              <a:t>дыхательных путей</a:t>
            </a:r>
            <a:r>
              <a:rPr lang="ru-RU" sz="2400" b="1" dirty="0" smtClean="0"/>
              <a:t>)</a:t>
            </a:r>
            <a:endParaRPr lang="ru-RU" sz="2400" b="1" dirty="0"/>
          </a:p>
        </p:txBody>
      </p:sp>
      <p:sp>
        <p:nvSpPr>
          <p:cNvPr id="8" name="Объект 7"/>
          <p:cNvSpPr>
            <a:spLocks noGrp="1"/>
          </p:cNvSpPr>
          <p:nvPr>
            <p:ph idx="1"/>
          </p:nvPr>
        </p:nvSpPr>
        <p:spPr>
          <a:xfrm>
            <a:off x="251520" y="3437497"/>
            <a:ext cx="8779994" cy="1061821"/>
          </a:xfrm>
          <a:prstGeom prst="rect">
            <a:avLst/>
          </a:prstGeom>
        </p:spPr>
        <p:style>
          <a:lnRef idx="1">
            <a:schemeClr val="accent3"/>
          </a:lnRef>
          <a:fillRef idx="2">
            <a:schemeClr val="accent3"/>
          </a:fillRef>
          <a:effectRef idx="1">
            <a:schemeClr val="accent3"/>
          </a:effectRef>
          <a:fontRef idx="minor">
            <a:schemeClr val="dk1"/>
          </a:fontRef>
        </p:style>
        <p:txBody>
          <a:bodyPr rtlCol="0" anchor="ctr">
            <a:normAutofit lnSpcReduction="10000"/>
          </a:bodyPr>
          <a:lstStyle/>
          <a:p>
            <a:pPr marL="0" indent="0" algn="ctr">
              <a:buNone/>
            </a:pPr>
            <a:r>
              <a:rPr lang="ru-RU" b="1" dirty="0" smtClean="0"/>
              <a:t>острый респираторный </a:t>
            </a:r>
            <a:r>
              <a:rPr lang="ru-RU" b="1" dirty="0" err="1"/>
              <a:t>дистресс</a:t>
            </a:r>
            <a:r>
              <a:rPr lang="ru-RU" b="1" dirty="0"/>
              <a:t> </a:t>
            </a:r>
            <a:r>
              <a:rPr lang="ru-RU" b="1" dirty="0" smtClean="0"/>
              <a:t>синдром</a:t>
            </a:r>
            <a:r>
              <a:rPr lang="ru-RU" dirty="0"/>
              <a:t> (</a:t>
            </a:r>
            <a:r>
              <a:rPr lang="ru-RU" b="1" dirty="0"/>
              <a:t>ОРДС</a:t>
            </a:r>
            <a:r>
              <a:rPr lang="ru-RU" dirty="0"/>
              <a:t>)</a:t>
            </a:r>
            <a:endParaRPr lang="ru-RU" sz="2400" b="1" dirty="0"/>
          </a:p>
        </p:txBody>
      </p:sp>
      <p:sp>
        <p:nvSpPr>
          <p:cNvPr id="6" name="Прямоугольник 5"/>
          <p:cNvSpPr/>
          <p:nvPr/>
        </p:nvSpPr>
        <p:spPr>
          <a:xfrm>
            <a:off x="251521" y="5752547"/>
            <a:ext cx="8779993" cy="7081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200" b="1" dirty="0" smtClean="0"/>
              <a:t>септический </a:t>
            </a:r>
            <a:r>
              <a:rPr lang="ru-RU" sz="3200" b="1" dirty="0"/>
              <a:t>(инфекционно-токсический) </a:t>
            </a:r>
            <a:r>
              <a:rPr lang="ru-RU" sz="3200" b="1" dirty="0" smtClean="0"/>
              <a:t>шок</a:t>
            </a:r>
            <a:endParaRPr lang="ru-RU" sz="3200" b="1" dirty="0"/>
          </a:p>
        </p:txBody>
      </p:sp>
      <p:sp>
        <p:nvSpPr>
          <p:cNvPr id="18" name="Прямоугольник 17"/>
          <p:cNvSpPr/>
          <p:nvPr/>
        </p:nvSpPr>
        <p:spPr>
          <a:xfrm>
            <a:off x="251520" y="1709302"/>
            <a:ext cx="8779994" cy="77410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ru-RU" sz="2000" b="1" dirty="0" smtClean="0"/>
              <a:t> </a:t>
            </a:r>
            <a:r>
              <a:rPr lang="ru-RU" sz="3200" b="1" dirty="0"/>
              <a:t>пневмония без дыхательной недостаточности</a:t>
            </a:r>
          </a:p>
        </p:txBody>
      </p:sp>
      <p:sp>
        <p:nvSpPr>
          <p:cNvPr id="19" name="Прямоугольник 18"/>
          <p:cNvSpPr/>
          <p:nvPr/>
        </p:nvSpPr>
        <p:spPr>
          <a:xfrm>
            <a:off x="251520" y="2563911"/>
            <a:ext cx="8779994" cy="793082"/>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ru-RU" sz="2400" b="1" dirty="0" smtClean="0"/>
              <a:t> </a:t>
            </a:r>
            <a:r>
              <a:rPr lang="ru-RU" sz="2800" b="1" dirty="0"/>
              <a:t>пневмония с </a:t>
            </a:r>
            <a:r>
              <a:rPr lang="ru-RU" sz="2800" b="1" dirty="0" smtClean="0"/>
              <a:t>острой дыхательной недостаточностью</a:t>
            </a:r>
            <a:endParaRPr lang="ru-RU" sz="2800" b="1" dirty="0"/>
          </a:p>
        </p:txBody>
      </p:sp>
      <p:sp>
        <p:nvSpPr>
          <p:cNvPr id="20" name="Прямоугольник 19"/>
          <p:cNvSpPr/>
          <p:nvPr/>
        </p:nvSpPr>
        <p:spPr>
          <a:xfrm>
            <a:off x="246872" y="4725144"/>
            <a:ext cx="8784642" cy="801577"/>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ru-RU" sz="4000" b="1" dirty="0" smtClean="0"/>
              <a:t>сепсис</a:t>
            </a:r>
            <a:endParaRPr lang="ru-RU" sz="4000" b="1" dirty="0"/>
          </a:p>
        </p:txBody>
      </p:sp>
    </p:spTree>
    <p:extLst>
      <p:ext uri="{BB962C8B-B14F-4D97-AF65-F5344CB8AC3E}">
        <p14:creationId xmlns:p14="http://schemas.microsoft.com/office/powerpoint/2010/main" val="378143250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07504" y="296124"/>
            <a:ext cx="2304256" cy="6445244"/>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ru-RU" sz="2800" b="1"/>
              <a:t>Степени тяжести течения </a:t>
            </a:r>
            <a:r>
              <a:rPr lang="en-US" sz="2800" b="1"/>
              <a:t>COVID-19:</a:t>
            </a:r>
            <a:endParaRPr lang="ru-RU" sz="2800" b="1" dirty="0"/>
          </a:p>
        </p:txBody>
      </p:sp>
      <p:sp>
        <p:nvSpPr>
          <p:cNvPr id="5" name="Прямоугольник 4"/>
          <p:cNvSpPr/>
          <p:nvPr/>
        </p:nvSpPr>
        <p:spPr>
          <a:xfrm>
            <a:off x="3417072" y="296125"/>
            <a:ext cx="5485752" cy="118866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just"/>
            <a:r>
              <a:rPr lang="ru-RU" sz="2400" b="1" dirty="0"/>
              <a:t>легкая - с поражением только верхних дыхательных </a:t>
            </a:r>
            <a:r>
              <a:rPr lang="ru-RU" sz="2400" b="1" dirty="0" smtClean="0"/>
              <a:t>путей (80%)</a:t>
            </a:r>
            <a:endParaRPr lang="ru-RU" sz="2400" b="1" dirty="0"/>
          </a:p>
        </p:txBody>
      </p:sp>
      <p:sp>
        <p:nvSpPr>
          <p:cNvPr id="6" name="Прямоугольник 5"/>
          <p:cNvSpPr/>
          <p:nvPr/>
        </p:nvSpPr>
        <p:spPr>
          <a:xfrm>
            <a:off x="3404688" y="1799618"/>
            <a:ext cx="5498136" cy="1224136"/>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just"/>
            <a:r>
              <a:rPr lang="ru-RU" sz="2800" b="1" dirty="0"/>
              <a:t>средне-тяжелая (пневмония без дыхательной недостаточности</a:t>
            </a:r>
            <a:r>
              <a:rPr lang="ru-RU" sz="2800" b="1" dirty="0" smtClean="0"/>
              <a:t>)</a:t>
            </a:r>
            <a:endParaRPr lang="ru-RU" sz="2800" b="1" dirty="0"/>
          </a:p>
        </p:txBody>
      </p:sp>
      <p:sp>
        <p:nvSpPr>
          <p:cNvPr id="7" name="Прямоугольник 6"/>
          <p:cNvSpPr/>
          <p:nvPr/>
        </p:nvSpPr>
        <p:spPr>
          <a:xfrm>
            <a:off x="3417072" y="3140968"/>
            <a:ext cx="5485752" cy="2088232"/>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just"/>
            <a:r>
              <a:rPr lang="ru-RU" sz="2000" b="1" dirty="0"/>
              <a:t>тяжелая (пневмония с развитием дыхательной недостаточности, ЧДД ≥30 </a:t>
            </a:r>
            <a:r>
              <a:rPr lang="ru-RU" sz="2000" b="1" dirty="0" smtClean="0"/>
              <a:t>в минуту</a:t>
            </a:r>
            <a:r>
              <a:rPr lang="ru-RU" sz="2000" b="1" dirty="0"/>
              <a:t>, сатурации ≤93%, PaO2/FiO2&lt;300, или появлением инфильтратов </a:t>
            </a:r>
            <a:r>
              <a:rPr lang="ru-RU" sz="2000" b="1" dirty="0" smtClean="0"/>
              <a:t>в легких </a:t>
            </a:r>
            <a:r>
              <a:rPr lang="ru-RU" sz="2000" b="1" dirty="0"/>
              <a:t>в виде матового стекла», занимающих более 50% легких в течение </a:t>
            </a:r>
            <a:r>
              <a:rPr lang="ru-RU" sz="2000" b="1" dirty="0" smtClean="0"/>
              <a:t>24 - 48 </a:t>
            </a:r>
            <a:r>
              <a:rPr lang="ru-RU" sz="2000" b="1" dirty="0"/>
              <a:t>часов)</a:t>
            </a:r>
          </a:p>
        </p:txBody>
      </p:sp>
      <p:sp>
        <p:nvSpPr>
          <p:cNvPr id="9" name="Стрелка вправо 8"/>
          <p:cNvSpPr/>
          <p:nvPr/>
        </p:nvSpPr>
        <p:spPr>
          <a:xfrm>
            <a:off x="2426280" y="614007"/>
            <a:ext cx="978408" cy="102152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Стрелка вправо 9"/>
          <p:cNvSpPr/>
          <p:nvPr/>
        </p:nvSpPr>
        <p:spPr>
          <a:xfrm>
            <a:off x="2438664" y="1962479"/>
            <a:ext cx="978408" cy="8984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Стрелка вправо 10"/>
          <p:cNvSpPr/>
          <p:nvPr/>
        </p:nvSpPr>
        <p:spPr>
          <a:xfrm>
            <a:off x="2426280" y="4086257"/>
            <a:ext cx="978408" cy="7430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Прямоугольник 1"/>
          <p:cNvSpPr/>
          <p:nvPr/>
        </p:nvSpPr>
        <p:spPr>
          <a:xfrm>
            <a:off x="3404688" y="5373216"/>
            <a:ext cx="5498136" cy="1368152"/>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just"/>
            <a:r>
              <a:rPr lang="ru-RU" sz="2400" b="1" dirty="0"/>
              <a:t>очень тяжелая/критическая форма (пневмония, ОРДС, сепсис, септический</a:t>
            </a:r>
          </a:p>
          <a:p>
            <a:pPr algn="just"/>
            <a:r>
              <a:rPr lang="ru-RU" sz="2400" b="1" dirty="0"/>
              <a:t>шок, </a:t>
            </a:r>
            <a:r>
              <a:rPr lang="ru-RU" sz="2400" b="1" dirty="0" err="1"/>
              <a:t>полиорганная</a:t>
            </a:r>
            <a:r>
              <a:rPr lang="ru-RU" sz="2400" b="1" dirty="0"/>
              <a:t> недостаточность</a:t>
            </a:r>
            <a:r>
              <a:rPr lang="ru-RU" sz="2400" b="1" dirty="0" smtClean="0"/>
              <a:t>)</a:t>
            </a:r>
            <a:endParaRPr lang="ru-RU" sz="2400" b="1" dirty="0"/>
          </a:p>
        </p:txBody>
      </p:sp>
      <p:pic>
        <p:nvPicPr>
          <p:cNvPr id="8" name="Рисунок 7"/>
          <p:cNvPicPr>
            <a:picLocks noChangeAspect="1"/>
          </p:cNvPicPr>
          <p:nvPr/>
        </p:nvPicPr>
        <p:blipFill>
          <a:blip r:embed="rId2"/>
          <a:stretch>
            <a:fillRect/>
          </a:stretch>
        </p:blipFill>
        <p:spPr>
          <a:xfrm>
            <a:off x="2443798" y="5630791"/>
            <a:ext cx="1012024" cy="804742"/>
          </a:xfrm>
          <a:prstGeom prst="rect">
            <a:avLst/>
          </a:prstGeom>
        </p:spPr>
      </p:pic>
    </p:spTree>
    <p:extLst>
      <p:ext uri="{BB962C8B-B14F-4D97-AF65-F5344CB8AC3E}">
        <p14:creationId xmlns:p14="http://schemas.microsoft.com/office/powerpoint/2010/main" val="82343165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Объект 5"/>
          <p:cNvGraphicFramePr>
            <a:graphicFrameLocks noGrp="1"/>
          </p:cNvGraphicFramePr>
          <p:nvPr>
            <p:ph idx="1"/>
            <p:extLst>
              <p:ext uri="{D42A27DB-BD31-4B8C-83A1-F6EECF244321}">
                <p14:modId xmlns:p14="http://schemas.microsoft.com/office/powerpoint/2010/main" val="2938626003"/>
              </p:ext>
            </p:extLst>
          </p:nvPr>
        </p:nvGraphicFramePr>
        <p:xfrm>
          <a:off x="179513" y="908721"/>
          <a:ext cx="8784976" cy="1939538"/>
        </p:xfrm>
        <a:graphic>
          <a:graphicData uri="http://schemas.openxmlformats.org/drawingml/2006/table">
            <a:tbl>
              <a:tblPr firstRow="1" bandRow="1">
                <a:tableStyleId>{21E4AEA4-8DFA-4A89-87EB-49C32662AFE0}</a:tableStyleId>
              </a:tblPr>
              <a:tblGrid>
                <a:gridCol w="8784976">
                  <a:extLst>
                    <a:ext uri="{9D8B030D-6E8A-4147-A177-3AD203B41FA5}">
                      <a16:colId xmlns:a16="http://schemas.microsoft.com/office/drawing/2014/main" val="979058899"/>
                    </a:ext>
                  </a:extLst>
                </a:gridCol>
              </a:tblGrid>
              <a:tr h="276920">
                <a:tc>
                  <a:txBody>
                    <a:bodyPr/>
                    <a:lstStyle/>
                    <a:p>
                      <a:pPr algn="ctr"/>
                      <a:r>
                        <a:rPr lang="ru-RU" sz="1800" b="1" dirty="0" smtClean="0"/>
                        <a:t>Осложнения</a:t>
                      </a:r>
                    </a:p>
                  </a:txBody>
                  <a:tcPr/>
                </a:tc>
                <a:extLst>
                  <a:ext uri="{0D108BD9-81ED-4DB2-BD59-A6C34878D82A}">
                    <a16:rowId xmlns:a16="http://schemas.microsoft.com/office/drawing/2014/main" val="396835402"/>
                  </a:ext>
                </a:extLst>
              </a:tr>
              <a:tr h="276920">
                <a:tc>
                  <a:txBody>
                    <a:bodyPr/>
                    <a:lstStyle/>
                    <a:p>
                      <a:r>
                        <a:rPr lang="ru-RU" sz="1800" b="1" dirty="0" smtClean="0"/>
                        <a:t>Септический шок 1%</a:t>
                      </a:r>
                    </a:p>
                  </a:txBody>
                  <a:tcPr/>
                </a:tc>
                <a:extLst>
                  <a:ext uri="{0D108BD9-81ED-4DB2-BD59-A6C34878D82A}">
                    <a16:rowId xmlns:a16="http://schemas.microsoft.com/office/drawing/2014/main" val="3599175516"/>
                  </a:ext>
                </a:extLst>
              </a:tr>
              <a:tr h="276920">
                <a:tc>
                  <a:txBody>
                    <a:bodyPr/>
                    <a:lstStyle/>
                    <a:p>
                      <a:r>
                        <a:rPr lang="ru-RU" sz="1800" b="1" dirty="0" smtClean="0"/>
                        <a:t>ОРДС – 3,4%</a:t>
                      </a:r>
                    </a:p>
                  </a:txBody>
                  <a:tcPr/>
                </a:tc>
                <a:extLst>
                  <a:ext uri="{0D108BD9-81ED-4DB2-BD59-A6C34878D82A}">
                    <a16:rowId xmlns:a16="http://schemas.microsoft.com/office/drawing/2014/main" val="2739789349"/>
                  </a:ext>
                </a:extLst>
              </a:tr>
              <a:tr h="27692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800" b="1" dirty="0" smtClean="0"/>
                        <a:t>Пневмония – 76% </a:t>
                      </a:r>
                    </a:p>
                  </a:txBody>
                  <a:tcPr/>
                </a:tc>
                <a:extLst>
                  <a:ext uri="{0D108BD9-81ED-4DB2-BD59-A6C34878D82A}">
                    <a16:rowId xmlns:a16="http://schemas.microsoft.com/office/drawing/2014/main" val="2435237281"/>
                  </a:ext>
                </a:extLst>
              </a:tr>
              <a:tr h="476498">
                <a:tc>
                  <a:txBody>
                    <a:bodyPr/>
                    <a:lstStyle/>
                    <a:p>
                      <a:pPr algn="ctr"/>
                      <a:r>
                        <a:rPr lang="ru-RU" sz="1800" b="1" dirty="0" smtClean="0">
                          <a:solidFill>
                            <a:srgbClr val="C00000"/>
                          </a:solidFill>
                        </a:rPr>
                        <a:t>Время от начала заболевания до развития пневмонии – 4 дня (2-7 дней)</a:t>
                      </a:r>
                    </a:p>
                  </a:txBody>
                  <a:tcPr/>
                </a:tc>
                <a:extLst>
                  <a:ext uri="{0D108BD9-81ED-4DB2-BD59-A6C34878D82A}">
                    <a16:rowId xmlns:a16="http://schemas.microsoft.com/office/drawing/2014/main" val="2490975117"/>
                  </a:ext>
                </a:extLst>
              </a:tr>
            </a:tbl>
          </a:graphicData>
        </a:graphic>
      </p:graphicFrame>
      <p:sp>
        <p:nvSpPr>
          <p:cNvPr id="4" name="Прямоугольник 3"/>
          <p:cNvSpPr/>
          <p:nvPr/>
        </p:nvSpPr>
        <p:spPr>
          <a:xfrm>
            <a:off x="179512" y="116632"/>
            <a:ext cx="8784976"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b="1" dirty="0"/>
              <a:t>КЛИНИЧЕСКИЕ ОСОБЕННОСТИ КОРОНАВИРУСНОЙ ИНФЕКЦИИ COVID-19</a:t>
            </a:r>
          </a:p>
        </p:txBody>
      </p:sp>
      <p:sp>
        <p:nvSpPr>
          <p:cNvPr id="8" name="Прямоугольник 7"/>
          <p:cNvSpPr/>
          <p:nvPr/>
        </p:nvSpPr>
        <p:spPr>
          <a:xfrm>
            <a:off x="179512" y="2992276"/>
            <a:ext cx="8784976" cy="580740"/>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ru-RU" sz="2400" b="1" dirty="0"/>
              <a:t>Ф</a:t>
            </a:r>
            <a:r>
              <a:rPr lang="ru-RU" sz="2400" b="1" dirty="0" smtClean="0"/>
              <a:t>акторы</a:t>
            </a:r>
            <a:r>
              <a:rPr lang="ru-RU" sz="2400" b="1" dirty="0"/>
              <a:t>, влияющие на летальность от COVID-19</a:t>
            </a:r>
          </a:p>
        </p:txBody>
      </p:sp>
      <p:graphicFrame>
        <p:nvGraphicFramePr>
          <p:cNvPr id="10" name="Таблица 9"/>
          <p:cNvGraphicFramePr>
            <a:graphicFrameLocks noGrp="1"/>
          </p:cNvGraphicFramePr>
          <p:nvPr>
            <p:extLst>
              <p:ext uri="{D42A27DB-BD31-4B8C-83A1-F6EECF244321}">
                <p14:modId xmlns:p14="http://schemas.microsoft.com/office/powerpoint/2010/main" val="2259660506"/>
              </p:ext>
            </p:extLst>
          </p:nvPr>
        </p:nvGraphicFramePr>
        <p:xfrm>
          <a:off x="169838" y="3771621"/>
          <a:ext cx="8856984" cy="2682240"/>
        </p:xfrm>
        <a:graphic>
          <a:graphicData uri="http://schemas.openxmlformats.org/drawingml/2006/table">
            <a:tbl>
              <a:tblPr firstRow="1" bandRow="1">
                <a:tableStyleId>{5C22544A-7EE6-4342-B048-85BDC9FD1C3A}</a:tableStyleId>
              </a:tblPr>
              <a:tblGrid>
                <a:gridCol w="5842322">
                  <a:extLst>
                    <a:ext uri="{9D8B030D-6E8A-4147-A177-3AD203B41FA5}">
                      <a16:colId xmlns:a16="http://schemas.microsoft.com/office/drawing/2014/main" val="814517914"/>
                    </a:ext>
                  </a:extLst>
                </a:gridCol>
                <a:gridCol w="3014662">
                  <a:extLst>
                    <a:ext uri="{9D8B030D-6E8A-4147-A177-3AD203B41FA5}">
                      <a16:colId xmlns:a16="http://schemas.microsoft.com/office/drawing/2014/main" val="1356741137"/>
                    </a:ext>
                  </a:extLst>
                </a:gridCol>
              </a:tblGrid>
              <a:tr h="370840">
                <a:tc>
                  <a:txBody>
                    <a:bodyPr/>
                    <a:lstStyle/>
                    <a:p>
                      <a:pPr algn="ctr"/>
                      <a:r>
                        <a:rPr lang="ru-RU" sz="2400" b="1" dirty="0" smtClean="0"/>
                        <a:t>Сопутствующие заболевания</a:t>
                      </a:r>
                      <a:endParaRPr lang="ru-RU" sz="2400" b="1" dirty="0"/>
                    </a:p>
                  </a:txBody>
                  <a:tcPr/>
                </a:tc>
                <a:tc>
                  <a:txBody>
                    <a:bodyPr/>
                    <a:lstStyle/>
                    <a:p>
                      <a:pPr algn="ctr"/>
                      <a:r>
                        <a:rPr lang="ru-RU" sz="2400" b="1" dirty="0" smtClean="0"/>
                        <a:t>Летальность</a:t>
                      </a:r>
                      <a:endParaRPr lang="ru-RU" sz="2400" b="1" dirty="0"/>
                    </a:p>
                  </a:txBody>
                  <a:tcPr/>
                </a:tc>
                <a:extLst>
                  <a:ext uri="{0D108BD9-81ED-4DB2-BD59-A6C34878D82A}">
                    <a16:rowId xmlns:a16="http://schemas.microsoft.com/office/drawing/2014/main" val="2327335512"/>
                  </a:ext>
                </a:extLst>
              </a:tr>
              <a:tr h="370840">
                <a:tc>
                  <a:txBody>
                    <a:bodyPr/>
                    <a:lstStyle/>
                    <a:p>
                      <a:r>
                        <a:rPr lang="ru-RU" b="1" dirty="0" smtClean="0"/>
                        <a:t>Без установленной соматической патологии</a:t>
                      </a:r>
                      <a:endParaRPr lang="ru-RU" b="1"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b="1" dirty="0" smtClean="0"/>
                        <a:t>0,9% </a:t>
                      </a:r>
                    </a:p>
                  </a:txBody>
                  <a:tcPr/>
                </a:tc>
                <a:extLst>
                  <a:ext uri="{0D108BD9-81ED-4DB2-BD59-A6C34878D82A}">
                    <a16:rowId xmlns:a16="http://schemas.microsoft.com/office/drawing/2014/main" val="3798451544"/>
                  </a:ext>
                </a:extLst>
              </a:tr>
              <a:tr h="370840">
                <a:tc>
                  <a:txBody>
                    <a:bodyPr/>
                    <a:lstStyle/>
                    <a:p>
                      <a:r>
                        <a:rPr lang="ru-RU" b="1" dirty="0" smtClean="0"/>
                        <a:t>Заболевания ССС</a:t>
                      </a:r>
                      <a:endParaRPr lang="ru-RU" b="1"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b="1" dirty="0" smtClean="0"/>
                        <a:t>13,2% </a:t>
                      </a:r>
                    </a:p>
                  </a:txBody>
                  <a:tcPr/>
                </a:tc>
                <a:extLst>
                  <a:ext uri="{0D108BD9-81ED-4DB2-BD59-A6C34878D82A}">
                    <a16:rowId xmlns:a16="http://schemas.microsoft.com/office/drawing/2014/main" val="2497099381"/>
                  </a:ext>
                </a:extLst>
              </a:tr>
              <a:tr h="370840">
                <a:tc>
                  <a:txBody>
                    <a:bodyPr/>
                    <a:lstStyle/>
                    <a:p>
                      <a:r>
                        <a:rPr lang="ru-RU" b="1" dirty="0" smtClean="0"/>
                        <a:t>Сахарный диабет</a:t>
                      </a:r>
                      <a:endParaRPr lang="ru-RU" b="1"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b="1" dirty="0" smtClean="0"/>
                        <a:t>9,2% </a:t>
                      </a:r>
                    </a:p>
                  </a:txBody>
                  <a:tcPr/>
                </a:tc>
                <a:extLst>
                  <a:ext uri="{0D108BD9-81ED-4DB2-BD59-A6C34878D82A}">
                    <a16:rowId xmlns:a16="http://schemas.microsoft.com/office/drawing/2014/main" val="139746258"/>
                  </a:ext>
                </a:extLst>
              </a:tr>
              <a:tr h="370840">
                <a:tc>
                  <a:txBody>
                    <a:bodyPr/>
                    <a:lstStyle/>
                    <a:p>
                      <a:r>
                        <a:rPr lang="ru-RU" b="1" dirty="0" smtClean="0"/>
                        <a:t>Артериальная гипертензия</a:t>
                      </a:r>
                      <a:endParaRPr lang="ru-RU" b="1"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b="1" dirty="0" smtClean="0"/>
                        <a:t>8,4% </a:t>
                      </a:r>
                    </a:p>
                  </a:txBody>
                  <a:tcPr/>
                </a:tc>
                <a:extLst>
                  <a:ext uri="{0D108BD9-81ED-4DB2-BD59-A6C34878D82A}">
                    <a16:rowId xmlns:a16="http://schemas.microsoft.com/office/drawing/2014/main" val="2264822577"/>
                  </a:ext>
                </a:extLst>
              </a:tr>
              <a:tr h="370840">
                <a:tc>
                  <a:txBody>
                    <a:bodyPr/>
                    <a:lstStyle/>
                    <a:p>
                      <a:r>
                        <a:rPr lang="ru-RU" b="1" dirty="0" smtClean="0"/>
                        <a:t>Онкологические заболевания</a:t>
                      </a:r>
                      <a:endParaRPr lang="ru-RU" b="1"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b="1" dirty="0" smtClean="0"/>
                        <a:t>7,6% </a:t>
                      </a:r>
                    </a:p>
                  </a:txBody>
                  <a:tcPr/>
                </a:tc>
                <a:extLst>
                  <a:ext uri="{0D108BD9-81ED-4DB2-BD59-A6C34878D82A}">
                    <a16:rowId xmlns:a16="http://schemas.microsoft.com/office/drawing/2014/main" val="3467416035"/>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b="1" dirty="0" smtClean="0"/>
                        <a:t>Хронические заболевания легких</a:t>
                      </a:r>
                    </a:p>
                  </a:txBody>
                  <a:tcPr/>
                </a:tc>
                <a:tc>
                  <a:txBody>
                    <a:bodyPr/>
                    <a:lstStyle/>
                    <a:p>
                      <a:pPr algn="ctr"/>
                      <a:r>
                        <a:rPr lang="ru-RU" b="1" dirty="0" smtClean="0"/>
                        <a:t>8,0%</a:t>
                      </a:r>
                      <a:endParaRPr lang="ru-RU" b="1" dirty="0"/>
                    </a:p>
                  </a:txBody>
                  <a:tcPr/>
                </a:tc>
                <a:extLst>
                  <a:ext uri="{0D108BD9-81ED-4DB2-BD59-A6C34878D82A}">
                    <a16:rowId xmlns:a16="http://schemas.microsoft.com/office/drawing/2014/main" val="1750823248"/>
                  </a:ext>
                </a:extLst>
              </a:tr>
            </a:tbl>
          </a:graphicData>
        </a:graphic>
      </p:graphicFrame>
    </p:spTree>
    <p:extLst>
      <p:ext uri="{BB962C8B-B14F-4D97-AF65-F5344CB8AC3E}">
        <p14:creationId xmlns:p14="http://schemas.microsoft.com/office/powerpoint/2010/main" val="70377088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51520" y="116632"/>
            <a:ext cx="8784976"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b="1" dirty="0"/>
              <a:t>КЛИНИЧЕСКИЕ ОСОБЕННОСТИ КОРОНАВИРУСНОЙ </a:t>
            </a:r>
            <a:r>
              <a:rPr lang="ru-RU" sz="2000" b="1" dirty="0" smtClean="0"/>
              <a:t>ИНФЕКЦИИ  У ДЕТЕЙ </a:t>
            </a:r>
            <a:endParaRPr lang="ru-RU" sz="2000" b="1" dirty="0"/>
          </a:p>
        </p:txBody>
      </p:sp>
      <p:sp>
        <p:nvSpPr>
          <p:cNvPr id="5" name="Прямоугольник 4"/>
          <p:cNvSpPr/>
          <p:nvPr/>
        </p:nvSpPr>
        <p:spPr>
          <a:xfrm>
            <a:off x="2307316" y="1292772"/>
            <a:ext cx="6724198" cy="673304"/>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just"/>
            <a:r>
              <a:rPr lang="ru-RU" sz="2400" b="1" dirty="0"/>
              <a:t>повышение температуры, насморк, боль в </a:t>
            </a:r>
            <a:r>
              <a:rPr lang="ru-RU" sz="2400" b="1" dirty="0" smtClean="0"/>
              <a:t>горле</a:t>
            </a:r>
            <a:endParaRPr lang="ru-RU" sz="2400" b="1" dirty="0"/>
          </a:p>
        </p:txBody>
      </p:sp>
      <p:sp>
        <p:nvSpPr>
          <p:cNvPr id="8" name="Объект 7"/>
          <p:cNvSpPr>
            <a:spLocks noGrp="1"/>
          </p:cNvSpPr>
          <p:nvPr>
            <p:ph idx="1"/>
          </p:nvPr>
        </p:nvSpPr>
        <p:spPr>
          <a:xfrm>
            <a:off x="2307316" y="3538999"/>
            <a:ext cx="6724198" cy="975904"/>
          </a:xfrm>
          <a:prstGeom prst="rect">
            <a:avLst/>
          </a:prstGeom>
        </p:spPr>
        <p:style>
          <a:lnRef idx="1">
            <a:schemeClr val="accent3"/>
          </a:lnRef>
          <a:fillRef idx="2">
            <a:schemeClr val="accent3"/>
          </a:fillRef>
          <a:effectRef idx="1">
            <a:schemeClr val="accent3"/>
          </a:effectRef>
          <a:fontRef idx="minor">
            <a:schemeClr val="dk1"/>
          </a:fontRef>
        </p:style>
        <p:txBody>
          <a:bodyPr rtlCol="0" anchor="ctr">
            <a:normAutofit fontScale="70000" lnSpcReduction="20000"/>
          </a:bodyPr>
          <a:lstStyle/>
          <a:p>
            <a:pPr marL="0" indent="0" algn="just">
              <a:buNone/>
            </a:pPr>
            <a:r>
              <a:rPr lang="ru-RU" sz="2400" b="1" dirty="0" smtClean="0"/>
              <a:t>респираторный </a:t>
            </a:r>
            <a:r>
              <a:rPr lang="ru-RU" sz="2400" b="1" dirty="0"/>
              <a:t>синдром проявляется одышкой, снижением сатурации крови кислородом, тахикардией, признаками дыхательной недостаточности (цианоз, участие вспомогательных мышц в акте дыхания, втяжение межреберных промежутков); </a:t>
            </a:r>
          </a:p>
        </p:txBody>
      </p:sp>
      <p:sp>
        <p:nvSpPr>
          <p:cNvPr id="2" name="Прямоугольник 1"/>
          <p:cNvSpPr/>
          <p:nvPr/>
        </p:nvSpPr>
        <p:spPr>
          <a:xfrm>
            <a:off x="261545" y="688157"/>
            <a:ext cx="8747627" cy="43658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ru-RU" sz="2000" b="1" dirty="0"/>
              <a:t>М</a:t>
            </a:r>
            <a:r>
              <a:rPr lang="ru-RU" sz="2000" b="1" dirty="0" smtClean="0"/>
              <a:t>олодые </a:t>
            </a:r>
            <a:r>
              <a:rPr lang="ru-RU" sz="2000" b="1" dirty="0"/>
              <a:t>люди и дети </a:t>
            </a:r>
            <a:r>
              <a:rPr lang="ru-RU" sz="2000" b="1" dirty="0" err="1" smtClean="0"/>
              <a:t>менеевосприимчивы</a:t>
            </a:r>
            <a:r>
              <a:rPr lang="ru-RU" sz="2000" b="1" dirty="0" smtClean="0"/>
              <a:t> </a:t>
            </a:r>
            <a:r>
              <a:rPr lang="ru-RU" sz="2000" b="1" dirty="0"/>
              <a:t>к </a:t>
            </a:r>
            <a:r>
              <a:rPr lang="ru-RU" sz="2000" b="1" dirty="0" err="1"/>
              <a:t>коронавирусу</a:t>
            </a:r>
            <a:r>
              <a:rPr lang="ru-RU" sz="2000" b="1" dirty="0"/>
              <a:t> нового </a:t>
            </a:r>
            <a:r>
              <a:rPr lang="ru-RU" sz="2000" b="1" dirty="0" smtClean="0"/>
              <a:t>типа</a:t>
            </a:r>
            <a:endParaRPr lang="ru-RU" sz="2000" b="1" dirty="0"/>
          </a:p>
        </p:txBody>
      </p:sp>
      <p:sp>
        <p:nvSpPr>
          <p:cNvPr id="6" name="Прямоугольник 5"/>
          <p:cNvSpPr/>
          <p:nvPr/>
        </p:nvSpPr>
        <p:spPr>
          <a:xfrm>
            <a:off x="251521" y="1192213"/>
            <a:ext cx="1512167" cy="7738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b="1"/>
              <a:t>Основные жалобы: </a:t>
            </a:r>
            <a:endParaRPr lang="ru-RU" sz="2000" b="1" dirty="0"/>
          </a:p>
        </p:txBody>
      </p:sp>
      <p:pic>
        <p:nvPicPr>
          <p:cNvPr id="10" name="Рисунок 9"/>
          <p:cNvPicPr>
            <a:picLocks noChangeAspect="1"/>
          </p:cNvPicPr>
          <p:nvPr/>
        </p:nvPicPr>
        <p:blipFill>
          <a:blip r:embed="rId2"/>
          <a:stretch>
            <a:fillRect/>
          </a:stretch>
        </p:blipFill>
        <p:spPr>
          <a:xfrm>
            <a:off x="1835696" y="1186852"/>
            <a:ext cx="399612" cy="750348"/>
          </a:xfrm>
          <a:prstGeom prst="rect">
            <a:avLst/>
          </a:prstGeom>
        </p:spPr>
      </p:pic>
      <p:sp>
        <p:nvSpPr>
          <p:cNvPr id="18" name="Прямоугольник 17"/>
          <p:cNvSpPr/>
          <p:nvPr/>
        </p:nvSpPr>
        <p:spPr>
          <a:xfrm>
            <a:off x="2307316" y="2051059"/>
            <a:ext cx="6724198" cy="697051"/>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r>
              <a:rPr lang="ru-RU" sz="1600" b="1" dirty="0"/>
              <a:t>лихорадка от субфебрильной (при заболеваниях легкой степени тяжести) </a:t>
            </a:r>
            <a:r>
              <a:rPr lang="ru-RU" sz="1600" b="1" dirty="0" smtClean="0"/>
              <a:t>до фебрильной </a:t>
            </a:r>
            <a:r>
              <a:rPr lang="ru-RU" sz="1600" b="1" dirty="0"/>
              <a:t>при тяжелой и при </a:t>
            </a:r>
            <a:r>
              <a:rPr lang="ru-RU" sz="1600" b="1" dirty="0" smtClean="0"/>
              <a:t>сочетанных инфекциях</a:t>
            </a:r>
            <a:r>
              <a:rPr lang="ru-RU" sz="1600" b="1" dirty="0"/>
              <a:t>;</a:t>
            </a:r>
          </a:p>
        </p:txBody>
      </p:sp>
      <p:sp>
        <p:nvSpPr>
          <p:cNvPr id="19" name="Прямоугольник 18"/>
          <p:cNvSpPr/>
          <p:nvPr/>
        </p:nvSpPr>
        <p:spPr>
          <a:xfrm>
            <a:off x="2307316" y="2819661"/>
            <a:ext cx="6724198" cy="647786"/>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just"/>
            <a:r>
              <a:rPr lang="ru-RU" sz="2000" b="1" dirty="0"/>
              <a:t>- катаральный синдром: кашель, </a:t>
            </a:r>
            <a:r>
              <a:rPr lang="ru-RU" sz="2000" b="1" dirty="0" err="1"/>
              <a:t>ринорея</a:t>
            </a:r>
            <a:r>
              <a:rPr lang="ru-RU" sz="2000" b="1" dirty="0"/>
              <a:t>, гиперемия задней стенки глотки;</a:t>
            </a:r>
          </a:p>
        </p:txBody>
      </p:sp>
      <p:sp>
        <p:nvSpPr>
          <p:cNvPr id="20" name="Прямоугольник 19"/>
          <p:cNvSpPr/>
          <p:nvPr/>
        </p:nvSpPr>
        <p:spPr>
          <a:xfrm>
            <a:off x="2307316" y="4595401"/>
            <a:ext cx="6728846" cy="1065847"/>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just"/>
            <a:r>
              <a:rPr lang="ru-RU" sz="1600" b="1" dirty="0"/>
              <a:t>бронхит и пневмония развиваются чаще при сочетании с другими респираторными вирусами (</a:t>
            </a:r>
            <a:r>
              <a:rPr lang="ru-RU" sz="1600" b="1" dirty="0" err="1"/>
              <a:t>риновирус</a:t>
            </a:r>
            <a:r>
              <a:rPr lang="ru-RU" sz="1600" b="1" dirty="0"/>
              <a:t>, РСВ), характеризуются </a:t>
            </a:r>
            <a:r>
              <a:rPr lang="ru-RU" sz="1600" b="1" dirty="0" smtClean="0"/>
              <a:t>соответствующими </a:t>
            </a:r>
            <a:r>
              <a:rPr lang="ru-RU" sz="1600" b="1" dirty="0" err="1"/>
              <a:t>аускультативными</a:t>
            </a:r>
            <a:r>
              <a:rPr lang="ru-RU" sz="1600" b="1" dirty="0"/>
              <a:t> и </a:t>
            </a:r>
            <a:r>
              <a:rPr lang="ru-RU" sz="1600" b="1" dirty="0" err="1"/>
              <a:t>перкуторными</a:t>
            </a:r>
            <a:r>
              <a:rPr lang="ru-RU" sz="1600" b="1" dirty="0"/>
              <a:t> проявлениями;</a:t>
            </a:r>
          </a:p>
        </p:txBody>
      </p:sp>
      <p:sp>
        <p:nvSpPr>
          <p:cNvPr id="21" name="Прямоугольник 20"/>
          <p:cNvSpPr/>
          <p:nvPr/>
        </p:nvSpPr>
        <p:spPr>
          <a:xfrm>
            <a:off x="2307316" y="5805264"/>
            <a:ext cx="6724198" cy="936103"/>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just"/>
            <a:r>
              <a:rPr lang="ru-RU" sz="1600" b="1" dirty="0" smtClean="0"/>
              <a:t>возможен </a:t>
            </a:r>
            <a:r>
              <a:rPr lang="ru-RU" sz="1600" b="1" dirty="0"/>
              <a:t>абдоминальный (тошнота, рвота, боли в животе) и/или </a:t>
            </a:r>
            <a:r>
              <a:rPr lang="ru-RU" sz="1600" b="1" dirty="0" err="1" smtClean="0"/>
              <a:t>диарейный</a:t>
            </a:r>
            <a:r>
              <a:rPr lang="ru-RU" sz="1600" b="1" dirty="0" smtClean="0"/>
              <a:t> синдром</a:t>
            </a:r>
            <a:r>
              <a:rPr lang="ru-RU" sz="1600" b="1" dirty="0"/>
              <a:t>, который нередко проявляется у детей при респираторных </a:t>
            </a:r>
            <a:r>
              <a:rPr lang="ru-RU" sz="1600" b="1" dirty="0" smtClean="0"/>
              <a:t>инфекциях в </a:t>
            </a:r>
            <a:r>
              <a:rPr lang="ru-RU" sz="1600" b="1" dirty="0"/>
              <a:t>первые 5-6 суток,</a:t>
            </a:r>
          </a:p>
        </p:txBody>
      </p:sp>
      <p:sp>
        <p:nvSpPr>
          <p:cNvPr id="3" name="Прямоугольник 2"/>
          <p:cNvSpPr/>
          <p:nvPr/>
        </p:nvSpPr>
        <p:spPr>
          <a:xfrm>
            <a:off x="261545" y="2051059"/>
            <a:ext cx="1502143" cy="46903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t>Клинические синдромы:</a:t>
            </a:r>
          </a:p>
        </p:txBody>
      </p:sp>
      <p:pic>
        <p:nvPicPr>
          <p:cNvPr id="7" name="Рисунок 6"/>
          <p:cNvPicPr>
            <a:picLocks noChangeAspect="1"/>
          </p:cNvPicPr>
          <p:nvPr/>
        </p:nvPicPr>
        <p:blipFill>
          <a:blip r:embed="rId3"/>
          <a:stretch>
            <a:fillRect/>
          </a:stretch>
        </p:blipFill>
        <p:spPr>
          <a:xfrm>
            <a:off x="1837445" y="2088166"/>
            <a:ext cx="402371" cy="749873"/>
          </a:xfrm>
          <a:prstGeom prst="rect">
            <a:avLst/>
          </a:prstGeom>
        </p:spPr>
      </p:pic>
      <p:pic>
        <p:nvPicPr>
          <p:cNvPr id="9" name="Рисунок 8"/>
          <p:cNvPicPr>
            <a:picLocks noChangeAspect="1"/>
          </p:cNvPicPr>
          <p:nvPr/>
        </p:nvPicPr>
        <p:blipFill>
          <a:blip r:embed="rId3"/>
          <a:stretch>
            <a:fillRect/>
          </a:stretch>
        </p:blipFill>
        <p:spPr>
          <a:xfrm>
            <a:off x="1834316" y="2899654"/>
            <a:ext cx="402371" cy="749873"/>
          </a:xfrm>
          <a:prstGeom prst="rect">
            <a:avLst/>
          </a:prstGeom>
        </p:spPr>
      </p:pic>
      <p:pic>
        <p:nvPicPr>
          <p:cNvPr id="12" name="Рисунок 11"/>
          <p:cNvPicPr>
            <a:picLocks noChangeAspect="1"/>
          </p:cNvPicPr>
          <p:nvPr/>
        </p:nvPicPr>
        <p:blipFill>
          <a:blip r:embed="rId3"/>
          <a:stretch>
            <a:fillRect/>
          </a:stretch>
        </p:blipFill>
        <p:spPr>
          <a:xfrm>
            <a:off x="1832937" y="3689155"/>
            <a:ext cx="402371" cy="749873"/>
          </a:xfrm>
          <a:prstGeom prst="rect">
            <a:avLst/>
          </a:prstGeom>
        </p:spPr>
      </p:pic>
      <p:pic>
        <p:nvPicPr>
          <p:cNvPr id="13" name="Рисунок 12"/>
          <p:cNvPicPr>
            <a:picLocks noChangeAspect="1"/>
          </p:cNvPicPr>
          <p:nvPr/>
        </p:nvPicPr>
        <p:blipFill>
          <a:blip r:embed="rId3"/>
          <a:stretch>
            <a:fillRect/>
          </a:stretch>
        </p:blipFill>
        <p:spPr>
          <a:xfrm>
            <a:off x="1832936" y="4753387"/>
            <a:ext cx="402371" cy="749873"/>
          </a:xfrm>
          <a:prstGeom prst="rect">
            <a:avLst/>
          </a:prstGeom>
        </p:spPr>
      </p:pic>
      <p:pic>
        <p:nvPicPr>
          <p:cNvPr id="14" name="Рисунок 13"/>
          <p:cNvPicPr>
            <a:picLocks noChangeAspect="1"/>
          </p:cNvPicPr>
          <p:nvPr/>
        </p:nvPicPr>
        <p:blipFill>
          <a:blip r:embed="rId3"/>
          <a:stretch>
            <a:fillRect/>
          </a:stretch>
        </p:blipFill>
        <p:spPr>
          <a:xfrm>
            <a:off x="1832935" y="5839000"/>
            <a:ext cx="402371" cy="749873"/>
          </a:xfrm>
          <a:prstGeom prst="rect">
            <a:avLst/>
          </a:prstGeom>
        </p:spPr>
      </p:pic>
    </p:spTree>
    <p:extLst>
      <p:ext uri="{BB962C8B-B14F-4D97-AF65-F5344CB8AC3E}">
        <p14:creationId xmlns:p14="http://schemas.microsoft.com/office/powerpoint/2010/main" val="6820395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07504" y="764704"/>
            <a:ext cx="1728192" cy="5112568"/>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ru-RU" sz="2800" b="1" dirty="0"/>
              <a:t>Степени тяжести течения </a:t>
            </a:r>
            <a:r>
              <a:rPr lang="en-US" sz="2800" b="1" dirty="0" smtClean="0"/>
              <a:t>COVID-19</a:t>
            </a:r>
            <a:r>
              <a:rPr lang="ru-RU" sz="2800" b="1" dirty="0" smtClean="0"/>
              <a:t> у детей </a:t>
            </a:r>
            <a:r>
              <a:rPr lang="en-US" sz="2800" b="1" dirty="0" smtClean="0"/>
              <a:t>:</a:t>
            </a:r>
            <a:endParaRPr lang="ru-RU" sz="2800" b="1" dirty="0"/>
          </a:p>
        </p:txBody>
      </p:sp>
      <p:sp>
        <p:nvSpPr>
          <p:cNvPr id="5" name="Прямоугольник 4"/>
          <p:cNvSpPr/>
          <p:nvPr/>
        </p:nvSpPr>
        <p:spPr>
          <a:xfrm>
            <a:off x="2474934" y="803565"/>
            <a:ext cx="6586069" cy="77368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just"/>
            <a:r>
              <a:rPr lang="ru-RU" sz="2400" b="1" dirty="0"/>
              <a:t>легкая </a:t>
            </a:r>
            <a:r>
              <a:rPr lang="ru-RU" sz="2400" b="1" dirty="0" smtClean="0"/>
              <a:t>-</a:t>
            </a:r>
            <a:r>
              <a:rPr lang="ru-RU" sz="2400" dirty="0"/>
              <a:t>(бессимптомное течение) или </a:t>
            </a:r>
            <a:r>
              <a:rPr lang="ru-RU" sz="2400" dirty="0" smtClean="0"/>
              <a:t>наличие легких </a:t>
            </a:r>
            <a:r>
              <a:rPr lang="ru-RU" sz="2400" dirty="0"/>
              <a:t>респираторных симптомов </a:t>
            </a:r>
            <a:endParaRPr lang="ru-RU" sz="2400" b="1" dirty="0"/>
          </a:p>
        </p:txBody>
      </p:sp>
      <p:sp>
        <p:nvSpPr>
          <p:cNvPr id="6" name="Прямоугольник 5"/>
          <p:cNvSpPr/>
          <p:nvPr/>
        </p:nvSpPr>
        <p:spPr>
          <a:xfrm>
            <a:off x="2423597" y="1799618"/>
            <a:ext cx="6637406" cy="964247"/>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just"/>
            <a:r>
              <a:rPr lang="ru-RU" sz="2000" b="1" dirty="0"/>
              <a:t>средне-тяжелая </a:t>
            </a:r>
            <a:r>
              <a:rPr lang="ru-RU" sz="2000" b="1" dirty="0" smtClean="0"/>
              <a:t>(с поражением верхних </a:t>
            </a:r>
            <a:r>
              <a:rPr lang="ru-RU" sz="2000" b="1" dirty="0"/>
              <a:t>дыхательных путей (</a:t>
            </a:r>
            <a:r>
              <a:rPr lang="ru-RU" sz="2000" b="1" dirty="0" err="1"/>
              <a:t>ринофарингит</a:t>
            </a:r>
            <a:r>
              <a:rPr lang="ru-RU" sz="2000" b="1" dirty="0"/>
              <a:t>), так и нижних дыхательных путей (бронхит, </a:t>
            </a:r>
            <a:r>
              <a:rPr lang="ru-RU" sz="2000" b="1" dirty="0" err="1" smtClean="0"/>
              <a:t>бронхиолит</a:t>
            </a:r>
            <a:r>
              <a:rPr lang="ru-RU" sz="2000" b="1" dirty="0"/>
              <a:t>)</a:t>
            </a:r>
          </a:p>
        </p:txBody>
      </p:sp>
      <p:sp>
        <p:nvSpPr>
          <p:cNvPr id="7" name="Прямоугольник 6"/>
          <p:cNvSpPr/>
          <p:nvPr/>
        </p:nvSpPr>
        <p:spPr>
          <a:xfrm>
            <a:off x="2411759" y="2986233"/>
            <a:ext cx="6649243" cy="2891039"/>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just"/>
            <a:r>
              <a:rPr lang="ru-RU" b="1" dirty="0" smtClean="0"/>
              <a:t>Тяжелая  - в виде тяжелой </a:t>
            </a:r>
            <a:r>
              <a:rPr lang="ru-RU" b="1" dirty="0"/>
              <a:t>острой респираторной </a:t>
            </a:r>
            <a:r>
              <a:rPr lang="ru-RU" b="1" dirty="0" smtClean="0"/>
              <a:t>инфекции (ТОРИ</a:t>
            </a:r>
            <a:r>
              <a:rPr lang="ru-RU" b="1" dirty="0"/>
              <a:t>), протекающей с:</a:t>
            </a:r>
          </a:p>
          <a:p>
            <a:pPr algn="just"/>
            <a:r>
              <a:rPr lang="ru-RU" b="1" dirty="0"/>
              <a:t>- высокой лихорадкой;</a:t>
            </a:r>
          </a:p>
          <a:p>
            <a:pPr algn="just"/>
            <a:r>
              <a:rPr lang="ru-RU" b="1" dirty="0"/>
              <a:t>- выраженным нарушением самочувствия вплоть до</a:t>
            </a:r>
          </a:p>
          <a:p>
            <a:pPr algn="just"/>
            <a:r>
              <a:rPr lang="ru-RU" b="1" dirty="0"/>
              <a:t>нарушения сознания;</a:t>
            </a:r>
          </a:p>
          <a:p>
            <a:pPr algn="just"/>
            <a:r>
              <a:rPr lang="ru-RU" b="1" dirty="0"/>
              <a:t>- ознобом, потливостью;</a:t>
            </a:r>
          </a:p>
          <a:p>
            <a:pPr algn="just"/>
            <a:r>
              <a:rPr lang="ru-RU" b="1" dirty="0"/>
              <a:t>- головными и мышечными болями;</a:t>
            </a:r>
          </a:p>
          <a:p>
            <a:pPr algn="just"/>
            <a:r>
              <a:rPr lang="ru-RU" b="1" dirty="0"/>
              <a:t>- сухим кашлем, одышкой, учащенным и затрудненным дыханием;</a:t>
            </a:r>
          </a:p>
          <a:p>
            <a:pPr algn="just"/>
            <a:r>
              <a:rPr lang="ru-RU" b="1" dirty="0"/>
              <a:t>- учащенным сердцебиением</a:t>
            </a:r>
          </a:p>
        </p:txBody>
      </p:sp>
      <p:sp>
        <p:nvSpPr>
          <p:cNvPr id="9" name="Стрелка вправо 8"/>
          <p:cNvSpPr/>
          <p:nvPr/>
        </p:nvSpPr>
        <p:spPr>
          <a:xfrm>
            <a:off x="1865375" y="851825"/>
            <a:ext cx="579881" cy="6771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Стрелка вправо 10"/>
          <p:cNvSpPr/>
          <p:nvPr/>
        </p:nvSpPr>
        <p:spPr>
          <a:xfrm>
            <a:off x="1873557" y="3980573"/>
            <a:ext cx="549714" cy="7430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8" name="Рисунок 7"/>
          <p:cNvPicPr>
            <a:picLocks noChangeAspect="1"/>
          </p:cNvPicPr>
          <p:nvPr/>
        </p:nvPicPr>
        <p:blipFill>
          <a:blip r:embed="rId2"/>
          <a:stretch>
            <a:fillRect/>
          </a:stretch>
        </p:blipFill>
        <p:spPr>
          <a:xfrm>
            <a:off x="1835696" y="1835422"/>
            <a:ext cx="564227" cy="804742"/>
          </a:xfrm>
          <a:prstGeom prst="rect">
            <a:avLst/>
          </a:prstGeom>
        </p:spPr>
      </p:pic>
      <p:pic>
        <p:nvPicPr>
          <p:cNvPr id="3" name="Рисунок 2"/>
          <p:cNvPicPr>
            <a:picLocks noChangeAspect="1"/>
          </p:cNvPicPr>
          <p:nvPr/>
        </p:nvPicPr>
        <p:blipFill>
          <a:blip r:embed="rId3"/>
          <a:stretch>
            <a:fillRect/>
          </a:stretch>
        </p:blipFill>
        <p:spPr>
          <a:xfrm>
            <a:off x="135511" y="77276"/>
            <a:ext cx="8953500" cy="573074"/>
          </a:xfrm>
          <a:prstGeom prst="rect">
            <a:avLst/>
          </a:prstGeom>
        </p:spPr>
      </p:pic>
      <p:sp>
        <p:nvSpPr>
          <p:cNvPr id="12" name="Прямоугольник 11"/>
          <p:cNvSpPr/>
          <p:nvPr/>
        </p:nvSpPr>
        <p:spPr>
          <a:xfrm>
            <a:off x="107504" y="6023262"/>
            <a:ext cx="8953498" cy="7901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a:t>Наиболее частым проявлением ТОРИ является двусторонняя вирусная пневмония, осложненная ОРДС или отеком легких. Возможна остановка дыхания, что требует искусственной вентиляции легких и оказания помощи</a:t>
            </a:r>
          </a:p>
        </p:txBody>
      </p:sp>
    </p:spTree>
    <p:extLst>
      <p:ext uri="{BB962C8B-B14F-4D97-AF65-F5344CB8AC3E}">
        <p14:creationId xmlns:p14="http://schemas.microsoft.com/office/powerpoint/2010/main" val="68398931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51520" y="116632"/>
            <a:ext cx="8784976"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b="1" dirty="0"/>
              <a:t>КЛИНИЧЕСКИЕ ОСОБЕННОСТИ КОРОНАВИРУСНОЙ ИНФЕКЦИИ  У ДЕТЕЙ </a:t>
            </a:r>
          </a:p>
        </p:txBody>
      </p:sp>
      <p:sp>
        <p:nvSpPr>
          <p:cNvPr id="5" name="Прямоугольник 4"/>
          <p:cNvSpPr/>
          <p:nvPr/>
        </p:nvSpPr>
        <p:spPr>
          <a:xfrm>
            <a:off x="251520" y="701188"/>
            <a:ext cx="8779994" cy="107162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ru-RU" sz="2800" b="1" dirty="0"/>
              <a:t>Факторы риска тяжелого заболевания у детей вне зависимости от варианта </a:t>
            </a:r>
            <a:r>
              <a:rPr lang="ru-RU" sz="2800" b="1" dirty="0" err="1" smtClean="0"/>
              <a:t>коронавируса</a:t>
            </a:r>
            <a:endParaRPr lang="ru-RU" sz="2800" b="1" dirty="0"/>
          </a:p>
        </p:txBody>
      </p:sp>
      <p:sp>
        <p:nvSpPr>
          <p:cNvPr id="8" name="Объект 7"/>
          <p:cNvSpPr>
            <a:spLocks noGrp="1"/>
          </p:cNvSpPr>
          <p:nvPr>
            <p:ph idx="1"/>
          </p:nvPr>
        </p:nvSpPr>
        <p:spPr>
          <a:xfrm>
            <a:off x="2339752" y="3284548"/>
            <a:ext cx="6691762" cy="1016234"/>
          </a:xfrm>
          <a:prstGeom prst="rect">
            <a:avLst/>
          </a:prstGeom>
        </p:spPr>
        <p:style>
          <a:lnRef idx="1">
            <a:schemeClr val="accent3"/>
          </a:lnRef>
          <a:fillRef idx="2">
            <a:schemeClr val="accent3"/>
          </a:fillRef>
          <a:effectRef idx="1">
            <a:schemeClr val="accent3"/>
          </a:effectRef>
          <a:fontRef idx="minor">
            <a:schemeClr val="dk1"/>
          </a:fontRef>
        </p:style>
        <p:txBody>
          <a:bodyPr rtlCol="0" anchor="ctr">
            <a:noAutofit/>
          </a:bodyPr>
          <a:lstStyle/>
          <a:p>
            <a:pPr marL="0" indent="0" algn="ctr">
              <a:buNone/>
            </a:pPr>
            <a:r>
              <a:rPr lang="ru-RU" sz="2000" b="1" dirty="0" err="1"/>
              <a:t>иммунодефицитные</a:t>
            </a:r>
            <a:r>
              <a:rPr lang="ru-RU" sz="2000" b="1" dirty="0"/>
              <a:t> состояния разного генеза (чаще заболевают дети старше 5 лет, в 1,5 раза чаще регистрируют пневмонии)</a:t>
            </a:r>
          </a:p>
        </p:txBody>
      </p:sp>
      <p:sp>
        <p:nvSpPr>
          <p:cNvPr id="6" name="Прямоугольник 5"/>
          <p:cNvSpPr/>
          <p:nvPr/>
        </p:nvSpPr>
        <p:spPr>
          <a:xfrm>
            <a:off x="251520" y="5752547"/>
            <a:ext cx="8779994" cy="98882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ru-RU" sz="2000" b="1" dirty="0" smtClean="0"/>
              <a:t>За детьми из диспансерной группы наблюдения по поводу хронических заболеваний необходимо проводить динамический патронаж на наличие у данных детей симптомов ОРВИ!</a:t>
            </a:r>
            <a:endParaRPr lang="ru-RU" sz="2000" b="1" dirty="0"/>
          </a:p>
        </p:txBody>
      </p:sp>
      <p:sp>
        <p:nvSpPr>
          <p:cNvPr id="19" name="Прямоугольник 18"/>
          <p:cNvSpPr/>
          <p:nvPr/>
        </p:nvSpPr>
        <p:spPr>
          <a:xfrm>
            <a:off x="2339752" y="2008131"/>
            <a:ext cx="6691762" cy="1061265"/>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ru-RU" sz="2800" b="1" dirty="0"/>
              <a:t>неблагоприятный </a:t>
            </a:r>
            <a:r>
              <a:rPr lang="ru-RU" sz="2800" b="1" dirty="0" err="1"/>
              <a:t>преморбидный</a:t>
            </a:r>
            <a:r>
              <a:rPr lang="ru-RU" sz="2800" b="1" dirty="0"/>
              <a:t> фон (заболевания легких, болезнь Кавасаки)</a:t>
            </a:r>
          </a:p>
        </p:txBody>
      </p:sp>
      <p:sp>
        <p:nvSpPr>
          <p:cNvPr id="20" name="Прямоугольник 19"/>
          <p:cNvSpPr/>
          <p:nvPr/>
        </p:nvSpPr>
        <p:spPr>
          <a:xfrm>
            <a:off x="2339752" y="4437112"/>
            <a:ext cx="6691762" cy="945593"/>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ru-RU" sz="2000" b="1" dirty="0" err="1"/>
              <a:t>коинфекция</a:t>
            </a:r>
            <a:r>
              <a:rPr lang="ru-RU" sz="2000" b="1" dirty="0"/>
              <a:t> с другими респираторными вирусами (РСВ, </a:t>
            </a:r>
            <a:r>
              <a:rPr lang="ru-RU" sz="2000" b="1" dirty="0" err="1"/>
              <a:t>риновирус</a:t>
            </a:r>
            <a:r>
              <a:rPr lang="ru-RU" sz="2000" b="1" dirty="0"/>
              <a:t>, </a:t>
            </a:r>
            <a:r>
              <a:rPr lang="ru-RU" sz="2000" b="1" dirty="0" err="1"/>
              <a:t>бокавирус</a:t>
            </a:r>
            <a:r>
              <a:rPr lang="ru-RU" sz="2000" b="1" dirty="0"/>
              <a:t>, аденовирус)</a:t>
            </a:r>
          </a:p>
        </p:txBody>
      </p:sp>
      <p:pic>
        <p:nvPicPr>
          <p:cNvPr id="3" name="Рисунок 2"/>
          <p:cNvPicPr>
            <a:picLocks noChangeAspect="1"/>
          </p:cNvPicPr>
          <p:nvPr/>
        </p:nvPicPr>
        <p:blipFill>
          <a:blip r:embed="rId2"/>
          <a:stretch>
            <a:fillRect/>
          </a:stretch>
        </p:blipFill>
        <p:spPr>
          <a:xfrm>
            <a:off x="251520" y="1954691"/>
            <a:ext cx="1944216" cy="3612935"/>
          </a:xfrm>
          <a:prstGeom prst="rect">
            <a:avLst/>
          </a:prstGeom>
        </p:spPr>
      </p:pic>
    </p:spTree>
    <p:extLst>
      <p:ext uri="{BB962C8B-B14F-4D97-AF65-F5344CB8AC3E}">
        <p14:creationId xmlns:p14="http://schemas.microsoft.com/office/powerpoint/2010/main" val="687928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a:xfrm>
            <a:off x="457200" y="1600201"/>
            <a:ext cx="8229600" cy="1180728"/>
          </a:xfrm>
        </p:spPr>
        <p:txBody>
          <a:bodyPr>
            <a:normAutofit/>
          </a:bodyPr>
          <a:lstStyle/>
          <a:p>
            <a:pPr marL="0" indent="0">
              <a:buNone/>
            </a:pPr>
            <a:endParaRPr lang="ru-RU" sz="2000" dirty="0">
              <a:solidFill>
                <a:srgbClr val="FF0000"/>
              </a:solidFill>
            </a:endParaRPr>
          </a:p>
        </p:txBody>
      </p:sp>
      <p:sp>
        <p:nvSpPr>
          <p:cNvPr id="4" name="Прямоугольник 3"/>
          <p:cNvSpPr/>
          <p:nvPr/>
        </p:nvSpPr>
        <p:spPr>
          <a:xfrm>
            <a:off x="251520" y="1600201"/>
            <a:ext cx="8640960" cy="16127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b="1" dirty="0" smtClean="0">
                <a:solidFill>
                  <a:schemeClr val="bg1"/>
                </a:solidFill>
              </a:rPr>
              <a:t>Всего </a:t>
            </a:r>
            <a:r>
              <a:rPr lang="ru-RU" sz="2000" b="1" dirty="0">
                <a:solidFill>
                  <a:schemeClr val="bg1"/>
                </a:solidFill>
              </a:rPr>
              <a:t>в мире по состоянию на 08.00 по </a:t>
            </a:r>
            <a:r>
              <a:rPr lang="ru-RU" sz="2000" b="1" dirty="0" err="1">
                <a:solidFill>
                  <a:schemeClr val="bg1"/>
                </a:solidFill>
              </a:rPr>
              <a:t>мск</a:t>
            </a:r>
            <a:r>
              <a:rPr lang="ru-RU" sz="2000" b="1" dirty="0">
                <a:solidFill>
                  <a:schemeClr val="bg1"/>
                </a:solidFill>
              </a:rPr>
              <a:t> 02.04.2020 г. из доступных источников известно о 933679 подтверждённых случаях (прирост за сутки 76237 случаев; 8,9%). В 175 странах мира вне КНР зарегистрировано 850955 случаев (за последние сутки прирост 76130; 9,8%).</a:t>
            </a:r>
            <a:endParaRPr lang="ru-RU" sz="2000" b="1" dirty="0" smtClean="0">
              <a:solidFill>
                <a:schemeClr val="bg1"/>
              </a:solidFill>
            </a:endParaRPr>
          </a:p>
        </p:txBody>
      </p:sp>
      <p:sp>
        <p:nvSpPr>
          <p:cNvPr id="5" name="Прямоугольник 4"/>
          <p:cNvSpPr/>
          <p:nvPr/>
        </p:nvSpPr>
        <p:spPr>
          <a:xfrm>
            <a:off x="251520" y="92075"/>
            <a:ext cx="8640960" cy="139270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ru-RU" sz="2800" b="1" dirty="0"/>
              <a:t>Эпидемиологическая обстановка и распространение COVID-19 в </a:t>
            </a:r>
            <a:r>
              <a:rPr lang="ru-RU" sz="2800" b="1" dirty="0" smtClean="0"/>
              <a:t>мире по </a:t>
            </a:r>
            <a:r>
              <a:rPr lang="ru-RU" sz="2800" b="1" dirty="0"/>
              <a:t>состоянию на 08.00 (МСК) от 30.03.2020 г.</a:t>
            </a:r>
          </a:p>
        </p:txBody>
      </p:sp>
      <p:pic>
        <p:nvPicPr>
          <p:cNvPr id="6" name="Рисунок 5"/>
          <p:cNvPicPr>
            <a:picLocks noChangeAspect="1"/>
          </p:cNvPicPr>
          <p:nvPr/>
        </p:nvPicPr>
        <p:blipFill>
          <a:blip r:embed="rId2"/>
          <a:stretch>
            <a:fillRect/>
          </a:stretch>
        </p:blipFill>
        <p:spPr>
          <a:xfrm>
            <a:off x="251521" y="3789040"/>
            <a:ext cx="8640960" cy="2442240"/>
          </a:xfrm>
          <a:prstGeom prst="rect">
            <a:avLst/>
          </a:prstGeom>
        </p:spPr>
      </p:pic>
    </p:spTree>
    <p:extLst>
      <p:ext uri="{BB962C8B-B14F-4D97-AF65-F5344CB8AC3E}">
        <p14:creationId xmlns:p14="http://schemas.microsoft.com/office/powerpoint/2010/main" val="11577630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51520" y="116632"/>
            <a:ext cx="8784976"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b="1" dirty="0"/>
              <a:t>КЛИНИЧЕСКИЕ ОСОБЕННОСТИ КОРОНАВИРУСНОЙ ИНФЕКЦИИ  У ДЕТЕЙ </a:t>
            </a:r>
          </a:p>
        </p:txBody>
      </p:sp>
      <p:sp>
        <p:nvSpPr>
          <p:cNvPr id="5" name="Прямоугольник 4"/>
          <p:cNvSpPr/>
          <p:nvPr/>
        </p:nvSpPr>
        <p:spPr>
          <a:xfrm>
            <a:off x="251520" y="701188"/>
            <a:ext cx="8779994" cy="56757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ru-RU" sz="2800" b="1" dirty="0"/>
              <a:t>Возможные осложнения</a:t>
            </a:r>
          </a:p>
        </p:txBody>
      </p:sp>
      <p:sp>
        <p:nvSpPr>
          <p:cNvPr id="8" name="Объект 7"/>
          <p:cNvSpPr>
            <a:spLocks noGrp="1"/>
          </p:cNvSpPr>
          <p:nvPr>
            <p:ph idx="1"/>
          </p:nvPr>
        </p:nvSpPr>
        <p:spPr>
          <a:xfrm>
            <a:off x="2339752" y="3223651"/>
            <a:ext cx="6691762" cy="709406"/>
          </a:xfrm>
          <a:prstGeom prst="rect">
            <a:avLst/>
          </a:prstGeom>
        </p:spPr>
        <p:style>
          <a:lnRef idx="1">
            <a:schemeClr val="accent3"/>
          </a:lnRef>
          <a:fillRef idx="2">
            <a:schemeClr val="accent3"/>
          </a:fillRef>
          <a:effectRef idx="1">
            <a:schemeClr val="accent3"/>
          </a:effectRef>
          <a:fontRef idx="minor">
            <a:schemeClr val="dk1"/>
          </a:fontRef>
        </p:style>
        <p:txBody>
          <a:bodyPr rtlCol="0" anchor="ctr">
            <a:normAutofit/>
          </a:bodyPr>
          <a:lstStyle/>
          <a:p>
            <a:pPr marL="0" indent="0" algn="ctr">
              <a:buNone/>
            </a:pPr>
            <a:r>
              <a:rPr lang="ru-RU" sz="2400" b="1" dirty="0"/>
              <a:t>септический шок</a:t>
            </a:r>
          </a:p>
        </p:txBody>
      </p:sp>
      <p:sp>
        <p:nvSpPr>
          <p:cNvPr id="6" name="Прямоугольник 5"/>
          <p:cNvSpPr/>
          <p:nvPr/>
        </p:nvSpPr>
        <p:spPr>
          <a:xfrm>
            <a:off x="2339752" y="5752547"/>
            <a:ext cx="6691762" cy="7081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b="1" dirty="0" err="1"/>
              <a:t>полиорганная</a:t>
            </a:r>
            <a:r>
              <a:rPr lang="ru-RU" sz="2400" b="1" dirty="0"/>
              <a:t> недостаточность (нарушение функций многих органов и систем)</a:t>
            </a:r>
          </a:p>
        </p:txBody>
      </p:sp>
      <p:sp>
        <p:nvSpPr>
          <p:cNvPr id="18" name="Прямоугольник 17"/>
          <p:cNvSpPr/>
          <p:nvPr/>
        </p:nvSpPr>
        <p:spPr>
          <a:xfrm>
            <a:off x="2339752" y="1365506"/>
            <a:ext cx="6691762" cy="77410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ru-RU" sz="2400" b="1" dirty="0" smtClean="0"/>
              <a:t>острая </a:t>
            </a:r>
            <a:r>
              <a:rPr lang="ru-RU" sz="2400" b="1" dirty="0"/>
              <a:t>сердечная недостаточность</a:t>
            </a:r>
          </a:p>
        </p:txBody>
      </p:sp>
      <p:sp>
        <p:nvSpPr>
          <p:cNvPr id="19" name="Прямоугольник 18"/>
          <p:cNvSpPr/>
          <p:nvPr/>
        </p:nvSpPr>
        <p:spPr>
          <a:xfrm>
            <a:off x="2339752" y="2276314"/>
            <a:ext cx="6691762" cy="793082"/>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ru-RU" sz="2400" b="1"/>
              <a:t>острая почечная недостаточность</a:t>
            </a:r>
            <a:endParaRPr lang="ru-RU" sz="2800" b="1" dirty="0"/>
          </a:p>
        </p:txBody>
      </p:sp>
      <p:sp>
        <p:nvSpPr>
          <p:cNvPr id="20" name="Прямоугольник 19"/>
          <p:cNvSpPr/>
          <p:nvPr/>
        </p:nvSpPr>
        <p:spPr>
          <a:xfrm>
            <a:off x="2339752" y="4087310"/>
            <a:ext cx="6691762" cy="801577"/>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ru-RU" sz="2000" b="1" dirty="0"/>
              <a:t>геморрагический синдром на фоне снижения тромбоцитов крови (ДВС)</a:t>
            </a:r>
          </a:p>
        </p:txBody>
      </p:sp>
      <p:sp>
        <p:nvSpPr>
          <p:cNvPr id="2" name="Прямоугольник 1"/>
          <p:cNvSpPr/>
          <p:nvPr/>
        </p:nvSpPr>
        <p:spPr>
          <a:xfrm>
            <a:off x="2339752" y="5085184"/>
            <a:ext cx="6691762" cy="432048"/>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ru-RU" sz="2000" b="1" dirty="0"/>
              <a:t>острый респираторный </a:t>
            </a:r>
            <a:r>
              <a:rPr lang="ru-RU" sz="2000" b="1" dirty="0" err="1"/>
              <a:t>дистресс</a:t>
            </a:r>
            <a:r>
              <a:rPr lang="ru-RU" sz="2000" b="1" dirty="0"/>
              <a:t> синдром (ОРДС)</a:t>
            </a:r>
          </a:p>
        </p:txBody>
      </p:sp>
      <p:pic>
        <p:nvPicPr>
          <p:cNvPr id="3" name="Рисунок 2"/>
          <p:cNvPicPr>
            <a:picLocks noChangeAspect="1"/>
          </p:cNvPicPr>
          <p:nvPr/>
        </p:nvPicPr>
        <p:blipFill>
          <a:blip r:embed="rId2"/>
          <a:stretch>
            <a:fillRect/>
          </a:stretch>
        </p:blipFill>
        <p:spPr>
          <a:xfrm>
            <a:off x="251520" y="2139612"/>
            <a:ext cx="1944216" cy="3612935"/>
          </a:xfrm>
          <a:prstGeom prst="rect">
            <a:avLst/>
          </a:prstGeom>
        </p:spPr>
      </p:pic>
    </p:spTree>
    <p:extLst>
      <p:ext uri="{BB962C8B-B14F-4D97-AF65-F5344CB8AC3E}">
        <p14:creationId xmlns:p14="http://schemas.microsoft.com/office/powerpoint/2010/main" val="25615210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51520" y="116632"/>
            <a:ext cx="8784976"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b="1" dirty="0"/>
              <a:t>ЛЕЧЕНИЕ НОВОЙ КОРОНАВИРУСНОЙ ИНФЕКЦИИ (COVID-19)</a:t>
            </a:r>
          </a:p>
        </p:txBody>
      </p:sp>
      <p:sp>
        <p:nvSpPr>
          <p:cNvPr id="8" name="Объект 7"/>
          <p:cNvSpPr>
            <a:spLocks noGrp="1"/>
          </p:cNvSpPr>
          <p:nvPr>
            <p:ph idx="1"/>
          </p:nvPr>
        </p:nvSpPr>
        <p:spPr>
          <a:xfrm>
            <a:off x="2301035" y="1192214"/>
            <a:ext cx="6724198" cy="1502159"/>
          </a:xfrm>
          <a:prstGeom prst="rect">
            <a:avLst/>
          </a:prstGeom>
        </p:spPr>
        <p:style>
          <a:lnRef idx="1">
            <a:schemeClr val="accent3"/>
          </a:lnRef>
          <a:fillRef idx="2">
            <a:schemeClr val="accent3"/>
          </a:fillRef>
          <a:effectRef idx="1">
            <a:schemeClr val="accent3"/>
          </a:effectRef>
          <a:fontRef idx="minor">
            <a:schemeClr val="dk1"/>
          </a:fontRef>
        </p:style>
        <p:txBody>
          <a:bodyPr rtlCol="0" anchor="ctr">
            <a:normAutofit/>
          </a:bodyPr>
          <a:lstStyle/>
          <a:p>
            <a:pPr marL="0" indent="0" algn="ctr">
              <a:buNone/>
            </a:pPr>
            <a:r>
              <a:rPr lang="ru-RU" sz="2400" b="1" dirty="0" err="1"/>
              <a:t>лопинавир+ритонавир</a:t>
            </a:r>
            <a:r>
              <a:rPr lang="ru-RU" sz="2400" b="1" dirty="0"/>
              <a:t>, </a:t>
            </a:r>
            <a:r>
              <a:rPr lang="ru-RU" sz="2400" b="1" dirty="0" err="1"/>
              <a:t>хлорохин</a:t>
            </a:r>
            <a:r>
              <a:rPr lang="ru-RU" sz="2400" b="1" dirty="0"/>
              <a:t>, </a:t>
            </a:r>
            <a:r>
              <a:rPr lang="ru-RU" sz="2400" b="1" dirty="0" err="1"/>
              <a:t>гидроксихлорохин</a:t>
            </a:r>
            <a:r>
              <a:rPr lang="ru-RU" sz="2400" b="1" dirty="0"/>
              <a:t>, препараты интерферонов -Интерферон бета-1</a:t>
            </a:r>
            <a:r>
              <a:rPr lang="en-US" sz="2400" b="1" dirty="0" smtClean="0"/>
              <a:t>b</a:t>
            </a:r>
            <a:r>
              <a:rPr lang="ru-RU" sz="2400" b="1" dirty="0" smtClean="0"/>
              <a:t> ИФН-</a:t>
            </a:r>
            <a:r>
              <a:rPr lang="el-GR" sz="2400" b="1" dirty="0"/>
              <a:t>α</a:t>
            </a:r>
            <a:endParaRPr lang="ru-RU" sz="2400" b="1" dirty="0"/>
          </a:p>
        </p:txBody>
      </p:sp>
      <p:sp>
        <p:nvSpPr>
          <p:cNvPr id="2" name="Прямоугольник 1"/>
          <p:cNvSpPr/>
          <p:nvPr/>
        </p:nvSpPr>
        <p:spPr>
          <a:xfrm>
            <a:off x="261545" y="688157"/>
            <a:ext cx="8747627" cy="43658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ru-RU" sz="3600" b="1" dirty="0"/>
              <a:t>Этиотропное лечение</a:t>
            </a:r>
          </a:p>
        </p:txBody>
      </p:sp>
      <p:sp>
        <p:nvSpPr>
          <p:cNvPr id="6" name="Прямоугольник 5"/>
          <p:cNvSpPr/>
          <p:nvPr/>
        </p:nvSpPr>
        <p:spPr>
          <a:xfrm>
            <a:off x="251520" y="1177666"/>
            <a:ext cx="1728192" cy="15167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b="1" dirty="0"/>
              <a:t>Этиотропное лечение у взрослых</a:t>
            </a:r>
          </a:p>
        </p:txBody>
      </p:sp>
      <p:sp>
        <p:nvSpPr>
          <p:cNvPr id="20" name="Прямоугольник 19"/>
          <p:cNvSpPr/>
          <p:nvPr/>
        </p:nvSpPr>
        <p:spPr>
          <a:xfrm>
            <a:off x="2327381" y="2795475"/>
            <a:ext cx="6671506" cy="1872207"/>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just"/>
            <a:r>
              <a:rPr lang="ru-RU" b="1" dirty="0"/>
              <a:t>В связи с отсутствием доказательной базы по эффективности каких-либо противовирусных препаратов для этиотропного лечения COVID-19 у детей, назначение противовирусных препаратов может основываться на имеющихся данных об их эффективности при лечении сезонных острых респираторных вирусных инфекций, вызванных </a:t>
            </a:r>
            <a:r>
              <a:rPr lang="ru-RU" b="1" dirty="0" err="1"/>
              <a:t>коронавирусами</a:t>
            </a:r>
            <a:endParaRPr lang="ru-RU" b="1" dirty="0"/>
          </a:p>
        </p:txBody>
      </p:sp>
      <p:sp>
        <p:nvSpPr>
          <p:cNvPr id="21" name="Прямоугольник 20"/>
          <p:cNvSpPr/>
          <p:nvPr/>
        </p:nvSpPr>
        <p:spPr>
          <a:xfrm>
            <a:off x="2364991" y="5013176"/>
            <a:ext cx="6666522" cy="1728191"/>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just"/>
            <a:r>
              <a:rPr lang="ru-RU" b="1" dirty="0"/>
              <a:t>Этиотропное лечение COVID-19 женщин в период беременности </a:t>
            </a:r>
            <a:r>
              <a:rPr lang="ru-RU" b="1" dirty="0" smtClean="0"/>
              <a:t>и кормления </a:t>
            </a:r>
            <a:r>
              <a:rPr lang="ru-RU" b="1" dirty="0"/>
              <a:t>грудью в настоящее время не разработано. </a:t>
            </a:r>
            <a:r>
              <a:rPr lang="ru-RU" b="1" dirty="0" smtClean="0"/>
              <a:t>Возможно </a:t>
            </a:r>
            <a:r>
              <a:rPr lang="ru-RU" b="1" dirty="0"/>
              <a:t>назначение противовирусных препаратов с учетом их эффективности против нового </a:t>
            </a:r>
            <a:r>
              <a:rPr lang="ru-RU" b="1" dirty="0" err="1"/>
              <a:t>коронавируса</a:t>
            </a:r>
            <a:r>
              <a:rPr lang="ru-RU" b="1" dirty="0"/>
              <a:t> по жизненным показаниям</a:t>
            </a:r>
          </a:p>
        </p:txBody>
      </p:sp>
      <p:sp>
        <p:nvSpPr>
          <p:cNvPr id="3" name="Прямоугольник 2"/>
          <p:cNvSpPr/>
          <p:nvPr/>
        </p:nvSpPr>
        <p:spPr>
          <a:xfrm>
            <a:off x="261545" y="2829211"/>
            <a:ext cx="1718167" cy="18722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a:t>Этиотропное лечение у детей</a:t>
            </a:r>
          </a:p>
        </p:txBody>
      </p:sp>
      <p:pic>
        <p:nvPicPr>
          <p:cNvPr id="12" name="Рисунок 11"/>
          <p:cNvPicPr>
            <a:picLocks noChangeAspect="1"/>
          </p:cNvPicPr>
          <p:nvPr/>
        </p:nvPicPr>
        <p:blipFill>
          <a:blip r:embed="rId2"/>
          <a:stretch>
            <a:fillRect/>
          </a:stretch>
        </p:blipFill>
        <p:spPr>
          <a:xfrm>
            <a:off x="1979712" y="1443128"/>
            <a:ext cx="321323" cy="749873"/>
          </a:xfrm>
          <a:prstGeom prst="rect">
            <a:avLst/>
          </a:prstGeom>
        </p:spPr>
      </p:pic>
      <p:pic>
        <p:nvPicPr>
          <p:cNvPr id="13" name="Рисунок 12"/>
          <p:cNvPicPr>
            <a:picLocks noChangeAspect="1"/>
          </p:cNvPicPr>
          <p:nvPr/>
        </p:nvPicPr>
        <p:blipFill>
          <a:blip r:embed="rId2"/>
          <a:stretch>
            <a:fillRect/>
          </a:stretch>
        </p:blipFill>
        <p:spPr>
          <a:xfrm>
            <a:off x="1962620" y="3516813"/>
            <a:ext cx="338416" cy="749873"/>
          </a:xfrm>
          <a:prstGeom prst="rect">
            <a:avLst/>
          </a:prstGeom>
        </p:spPr>
      </p:pic>
      <p:pic>
        <p:nvPicPr>
          <p:cNvPr id="14" name="Рисунок 13"/>
          <p:cNvPicPr>
            <a:picLocks noChangeAspect="1"/>
          </p:cNvPicPr>
          <p:nvPr/>
        </p:nvPicPr>
        <p:blipFill>
          <a:blip r:embed="rId2"/>
          <a:stretch>
            <a:fillRect/>
          </a:stretch>
        </p:blipFill>
        <p:spPr>
          <a:xfrm>
            <a:off x="1962620" y="5426405"/>
            <a:ext cx="402371" cy="749873"/>
          </a:xfrm>
          <a:prstGeom prst="rect">
            <a:avLst/>
          </a:prstGeom>
        </p:spPr>
      </p:pic>
      <p:sp>
        <p:nvSpPr>
          <p:cNvPr id="15" name="Прямоугольник 14"/>
          <p:cNvSpPr/>
          <p:nvPr/>
        </p:nvSpPr>
        <p:spPr>
          <a:xfrm>
            <a:off x="261544" y="5013176"/>
            <a:ext cx="1718167" cy="17281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a:t>Этиотропное лечение у беременных, рожениц и родильниц</a:t>
            </a:r>
          </a:p>
        </p:txBody>
      </p:sp>
    </p:spTree>
    <p:extLst>
      <p:ext uri="{BB962C8B-B14F-4D97-AF65-F5344CB8AC3E}">
        <p14:creationId xmlns:p14="http://schemas.microsoft.com/office/powerpoint/2010/main" val="40414201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51520" y="116632"/>
            <a:ext cx="8784976"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b="1" dirty="0"/>
              <a:t>ЛЕЧЕНИЕ НОВОЙ КОРОНАВИРУСНОЙ ИНФЕКЦИИ (COVID-19)</a:t>
            </a:r>
          </a:p>
        </p:txBody>
      </p:sp>
      <p:sp>
        <p:nvSpPr>
          <p:cNvPr id="8" name="Объект 7"/>
          <p:cNvSpPr>
            <a:spLocks noGrp="1"/>
          </p:cNvSpPr>
          <p:nvPr>
            <p:ph idx="1"/>
          </p:nvPr>
        </p:nvSpPr>
        <p:spPr>
          <a:xfrm>
            <a:off x="2301035" y="1192215"/>
            <a:ext cx="6724198" cy="1092250"/>
          </a:xfrm>
          <a:prstGeom prst="rect">
            <a:avLst/>
          </a:prstGeom>
        </p:spPr>
        <p:style>
          <a:lnRef idx="1">
            <a:schemeClr val="accent1"/>
          </a:lnRef>
          <a:fillRef idx="2">
            <a:schemeClr val="accent1"/>
          </a:fillRef>
          <a:effectRef idx="1">
            <a:schemeClr val="accent1"/>
          </a:effectRef>
          <a:fontRef idx="minor">
            <a:schemeClr val="dk1"/>
          </a:fontRef>
        </p:style>
        <p:txBody>
          <a:bodyPr rtlCol="0" anchor="ctr">
            <a:normAutofit lnSpcReduction="10000"/>
          </a:bodyPr>
          <a:lstStyle/>
          <a:p>
            <a:pPr marL="0" indent="0" algn="just">
              <a:buNone/>
            </a:pPr>
            <a:r>
              <a:rPr lang="ru-RU" sz="1800" b="1" dirty="0" err="1"/>
              <a:t>Бронхолитическая</a:t>
            </a:r>
            <a:r>
              <a:rPr lang="ru-RU" sz="1800" b="1" dirty="0"/>
              <a:t> ингаляционная терапия (с </a:t>
            </a:r>
            <a:r>
              <a:rPr lang="ru-RU" sz="1800" b="1" dirty="0" smtClean="0"/>
              <a:t>использованием </a:t>
            </a:r>
            <a:r>
              <a:rPr lang="ru-RU" sz="1800" b="1" dirty="0" err="1" smtClean="0"/>
              <a:t>небулайзера</a:t>
            </a:r>
            <a:r>
              <a:rPr lang="ru-RU" sz="1800" b="1" dirty="0"/>
              <a:t>) с использованием </a:t>
            </a:r>
            <a:r>
              <a:rPr lang="ru-RU" sz="1800" b="1" dirty="0" err="1"/>
              <a:t>сальбутамолом</a:t>
            </a:r>
            <a:r>
              <a:rPr lang="ru-RU" sz="1800" b="1" dirty="0"/>
              <a:t>, фенотеролом, с </a:t>
            </a:r>
            <a:r>
              <a:rPr lang="ru-RU" sz="1800" b="1" dirty="0" smtClean="0"/>
              <a:t>применением комбинированных </a:t>
            </a:r>
            <a:r>
              <a:rPr lang="ru-RU" sz="1800" b="1" dirty="0"/>
              <a:t>средств (</a:t>
            </a:r>
            <a:r>
              <a:rPr lang="ru-RU" sz="1800" b="1" dirty="0" err="1"/>
              <a:t>ипратропия</a:t>
            </a:r>
            <a:r>
              <a:rPr lang="ru-RU" sz="1800" b="1" dirty="0"/>
              <a:t> </a:t>
            </a:r>
            <a:r>
              <a:rPr lang="ru-RU" sz="1800" b="1" dirty="0" err="1"/>
              <a:t>бромид+фенотерол</a:t>
            </a:r>
            <a:endParaRPr lang="ru-RU" sz="1800" b="1" dirty="0"/>
          </a:p>
        </p:txBody>
      </p:sp>
      <p:sp>
        <p:nvSpPr>
          <p:cNvPr id="2" name="Прямоугольник 1"/>
          <p:cNvSpPr/>
          <p:nvPr/>
        </p:nvSpPr>
        <p:spPr>
          <a:xfrm>
            <a:off x="261545" y="688157"/>
            <a:ext cx="8747627" cy="43658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ru-RU" sz="3600" b="1" dirty="0" smtClean="0"/>
              <a:t>Патогенетическое лечение</a:t>
            </a:r>
            <a:endParaRPr lang="ru-RU" sz="3600" b="1" dirty="0"/>
          </a:p>
        </p:txBody>
      </p:sp>
      <p:sp>
        <p:nvSpPr>
          <p:cNvPr id="6" name="Прямоугольник 5"/>
          <p:cNvSpPr/>
          <p:nvPr/>
        </p:nvSpPr>
        <p:spPr>
          <a:xfrm>
            <a:off x="251520" y="1177667"/>
            <a:ext cx="1728192" cy="11067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b="1" dirty="0" err="1" smtClean="0"/>
              <a:t>бронхообструктивного</a:t>
            </a:r>
            <a:r>
              <a:rPr lang="ru-RU" sz="2000" b="1" dirty="0" smtClean="0"/>
              <a:t> </a:t>
            </a:r>
            <a:r>
              <a:rPr lang="ru-RU" sz="2000" b="1" dirty="0"/>
              <a:t>синдрома</a:t>
            </a:r>
          </a:p>
        </p:txBody>
      </p:sp>
      <p:sp>
        <p:nvSpPr>
          <p:cNvPr id="20" name="Прямоугольник 19"/>
          <p:cNvSpPr/>
          <p:nvPr/>
        </p:nvSpPr>
        <p:spPr>
          <a:xfrm>
            <a:off x="2317508" y="2453376"/>
            <a:ext cx="6691663" cy="1172232"/>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just"/>
            <a:r>
              <a:rPr lang="ru-RU" sz="2000" b="1" dirty="0" smtClean="0"/>
              <a:t>Целесообразно </a:t>
            </a:r>
            <a:r>
              <a:rPr lang="ru-RU" sz="2000" b="1" dirty="0"/>
              <a:t>проводить </a:t>
            </a:r>
            <a:r>
              <a:rPr lang="ru-RU" sz="2000" b="1" dirty="0" err="1"/>
              <a:t>инфузионную</a:t>
            </a:r>
            <a:r>
              <a:rPr lang="ru-RU" sz="2000" b="1" dirty="0"/>
              <a:t> терапию на фоне </a:t>
            </a:r>
            <a:r>
              <a:rPr lang="ru-RU" sz="2000" b="1" dirty="0" smtClean="0"/>
              <a:t>форсированного диуреза </a:t>
            </a:r>
            <a:r>
              <a:rPr lang="ru-RU" sz="2000" b="1" dirty="0"/>
              <a:t>(фуросемид 1% 2–4 мл в/м или в/в </a:t>
            </a:r>
            <a:r>
              <a:rPr lang="ru-RU" sz="2000" b="1" dirty="0" err="1"/>
              <a:t>болюсно</a:t>
            </a:r>
            <a:r>
              <a:rPr lang="ru-RU" sz="2000" b="1" dirty="0"/>
              <a:t>)</a:t>
            </a:r>
          </a:p>
        </p:txBody>
      </p:sp>
      <p:sp>
        <p:nvSpPr>
          <p:cNvPr id="3" name="Прямоугольник 2"/>
          <p:cNvSpPr/>
          <p:nvPr/>
        </p:nvSpPr>
        <p:spPr>
          <a:xfrm>
            <a:off x="244453" y="2385031"/>
            <a:ext cx="1718167" cy="12405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a:t>отека головного мозга и отека легких</a:t>
            </a:r>
          </a:p>
        </p:txBody>
      </p:sp>
      <p:pic>
        <p:nvPicPr>
          <p:cNvPr id="12" name="Рисунок 11"/>
          <p:cNvPicPr>
            <a:picLocks noChangeAspect="1"/>
          </p:cNvPicPr>
          <p:nvPr/>
        </p:nvPicPr>
        <p:blipFill>
          <a:blip r:embed="rId2"/>
          <a:stretch>
            <a:fillRect/>
          </a:stretch>
        </p:blipFill>
        <p:spPr>
          <a:xfrm>
            <a:off x="1979712" y="1443128"/>
            <a:ext cx="321323" cy="749873"/>
          </a:xfrm>
          <a:prstGeom prst="rect">
            <a:avLst/>
          </a:prstGeom>
        </p:spPr>
      </p:pic>
      <p:pic>
        <p:nvPicPr>
          <p:cNvPr id="13" name="Рисунок 12"/>
          <p:cNvPicPr>
            <a:picLocks noChangeAspect="1"/>
          </p:cNvPicPr>
          <p:nvPr/>
        </p:nvPicPr>
        <p:blipFill>
          <a:blip r:embed="rId2"/>
          <a:stretch>
            <a:fillRect/>
          </a:stretch>
        </p:blipFill>
        <p:spPr>
          <a:xfrm>
            <a:off x="1979093" y="2577987"/>
            <a:ext cx="338416" cy="749873"/>
          </a:xfrm>
          <a:prstGeom prst="rect">
            <a:avLst/>
          </a:prstGeom>
        </p:spPr>
      </p:pic>
      <p:sp>
        <p:nvSpPr>
          <p:cNvPr id="5" name="Прямоугольник 4"/>
          <p:cNvSpPr/>
          <p:nvPr/>
        </p:nvSpPr>
        <p:spPr>
          <a:xfrm>
            <a:off x="237350" y="3861049"/>
            <a:ext cx="1718167" cy="13161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a:t>интоксикации</a:t>
            </a:r>
          </a:p>
        </p:txBody>
      </p:sp>
      <p:sp>
        <p:nvSpPr>
          <p:cNvPr id="7" name="Прямоугольник 6"/>
          <p:cNvSpPr/>
          <p:nvPr/>
        </p:nvSpPr>
        <p:spPr>
          <a:xfrm>
            <a:off x="2301035" y="3861049"/>
            <a:ext cx="6708136" cy="1275482"/>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ru-RU" sz="2000" b="1" dirty="0"/>
              <a:t>Достаточное количество жидкости (2,5-3,5 литра в сутки и более, если нет противопоказаний по соматической патологии)</a:t>
            </a:r>
          </a:p>
        </p:txBody>
      </p:sp>
      <p:pic>
        <p:nvPicPr>
          <p:cNvPr id="16" name="Рисунок 15"/>
          <p:cNvPicPr>
            <a:picLocks noChangeAspect="1"/>
          </p:cNvPicPr>
          <p:nvPr/>
        </p:nvPicPr>
        <p:blipFill>
          <a:blip r:embed="rId2"/>
          <a:stretch>
            <a:fillRect/>
          </a:stretch>
        </p:blipFill>
        <p:spPr>
          <a:xfrm>
            <a:off x="1979402" y="4366213"/>
            <a:ext cx="321942" cy="749873"/>
          </a:xfrm>
          <a:prstGeom prst="rect">
            <a:avLst/>
          </a:prstGeom>
        </p:spPr>
      </p:pic>
      <p:sp>
        <p:nvSpPr>
          <p:cNvPr id="17" name="Прямоугольник 16"/>
          <p:cNvSpPr/>
          <p:nvPr/>
        </p:nvSpPr>
        <p:spPr>
          <a:xfrm>
            <a:off x="237350" y="5277758"/>
            <a:ext cx="1718167" cy="14636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a:t>д</a:t>
            </a:r>
            <a:r>
              <a:rPr lang="ru-RU" b="1" dirty="0" smtClean="0"/>
              <a:t>испепсии </a:t>
            </a:r>
            <a:endParaRPr lang="ru-RU" b="1" dirty="0"/>
          </a:p>
        </p:txBody>
      </p:sp>
      <p:sp>
        <p:nvSpPr>
          <p:cNvPr id="9" name="Прямоугольник 8"/>
          <p:cNvSpPr/>
          <p:nvPr/>
        </p:nvSpPr>
        <p:spPr>
          <a:xfrm>
            <a:off x="2261951" y="5272188"/>
            <a:ext cx="6747219" cy="1469179"/>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r>
              <a:rPr lang="ru-RU" sz="2000" b="1" dirty="0" smtClean="0"/>
              <a:t>При дискомфорте </a:t>
            </a:r>
            <a:r>
              <a:rPr lang="ru-RU" sz="2000" b="1" dirty="0"/>
              <a:t>в животе, тошноте и/или </a:t>
            </a:r>
            <a:r>
              <a:rPr lang="ru-RU" sz="2000" b="1" dirty="0" smtClean="0"/>
              <a:t>рвоте показаны </a:t>
            </a:r>
            <a:r>
              <a:rPr lang="ru-RU" sz="2000" b="1" dirty="0" err="1" smtClean="0"/>
              <a:t>энтеросорбенты</a:t>
            </a:r>
            <a:r>
              <a:rPr lang="ru-RU" sz="2000" b="1" dirty="0" smtClean="0"/>
              <a:t> </a:t>
            </a:r>
            <a:r>
              <a:rPr lang="ru-RU" sz="2000" b="1" dirty="0"/>
              <a:t>(диоксид кремния </a:t>
            </a:r>
            <a:r>
              <a:rPr lang="ru-RU" sz="2000" b="1" dirty="0" smtClean="0"/>
              <a:t>коллоидный, </a:t>
            </a:r>
            <a:r>
              <a:rPr lang="ru-RU" sz="2000" b="1" dirty="0" err="1" smtClean="0"/>
              <a:t>полиметилсилоксанаполигидрат</a:t>
            </a:r>
            <a:r>
              <a:rPr lang="ru-RU" sz="2000" b="1" dirty="0" smtClean="0"/>
              <a:t> </a:t>
            </a:r>
            <a:r>
              <a:rPr lang="ru-RU" sz="2000" b="1" dirty="0"/>
              <a:t>и другие)</a:t>
            </a:r>
          </a:p>
        </p:txBody>
      </p:sp>
      <p:pic>
        <p:nvPicPr>
          <p:cNvPr id="18" name="Рисунок 17"/>
          <p:cNvPicPr>
            <a:picLocks noChangeAspect="1"/>
          </p:cNvPicPr>
          <p:nvPr/>
        </p:nvPicPr>
        <p:blipFill>
          <a:blip r:embed="rId2"/>
          <a:stretch>
            <a:fillRect/>
          </a:stretch>
        </p:blipFill>
        <p:spPr>
          <a:xfrm>
            <a:off x="1987492" y="5621250"/>
            <a:ext cx="330016" cy="749873"/>
          </a:xfrm>
          <a:prstGeom prst="rect">
            <a:avLst/>
          </a:prstGeom>
        </p:spPr>
      </p:pic>
    </p:spTree>
    <p:extLst>
      <p:ext uri="{BB962C8B-B14F-4D97-AF65-F5344CB8AC3E}">
        <p14:creationId xmlns:p14="http://schemas.microsoft.com/office/powerpoint/2010/main" val="279635322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51520" y="116632"/>
            <a:ext cx="8784976"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b="1" dirty="0"/>
              <a:t>ЛЕЧЕНИЕ НОВОЙ КОРОНАВИРУСНОЙ ИНФЕКЦИИ (COVID-19)</a:t>
            </a:r>
          </a:p>
        </p:txBody>
      </p:sp>
      <p:sp>
        <p:nvSpPr>
          <p:cNvPr id="2" name="Прямоугольник 1"/>
          <p:cNvSpPr/>
          <p:nvPr/>
        </p:nvSpPr>
        <p:spPr>
          <a:xfrm>
            <a:off x="261545" y="688157"/>
            <a:ext cx="8747627" cy="43658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ru-RU" sz="3600" b="1"/>
              <a:t>Симптоматическое лечение</a:t>
            </a:r>
            <a:endParaRPr lang="ru-RU" sz="3600" b="1" dirty="0"/>
          </a:p>
        </p:txBody>
      </p:sp>
      <p:sp>
        <p:nvSpPr>
          <p:cNvPr id="20" name="Прямоугольник 19"/>
          <p:cNvSpPr/>
          <p:nvPr/>
        </p:nvSpPr>
        <p:spPr>
          <a:xfrm>
            <a:off x="2411760" y="1349532"/>
            <a:ext cx="6597411" cy="2042411"/>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just"/>
            <a:r>
              <a:rPr lang="ru-RU" b="1" dirty="0" smtClean="0"/>
              <a:t>Начинают </a:t>
            </a:r>
            <a:r>
              <a:rPr lang="ru-RU" b="1" dirty="0"/>
              <a:t>с солевых средств для местного применения на основе морской воды (изотонических, а при заложенности – гипертонических) В случае их неэффективности показаны назальные 22 Версия 4 (27.03.2020) </a:t>
            </a:r>
            <a:r>
              <a:rPr lang="ru-RU" b="1" dirty="0" err="1"/>
              <a:t>деконгенстанты</a:t>
            </a:r>
            <a:r>
              <a:rPr lang="ru-RU" b="1" dirty="0"/>
              <a:t>. При неэффективности или выраженных симптомах могут быть использованы различные растворы с антисептическим действием. </a:t>
            </a:r>
          </a:p>
        </p:txBody>
      </p:sp>
      <p:sp>
        <p:nvSpPr>
          <p:cNvPr id="21" name="Прямоугольник 20"/>
          <p:cNvSpPr/>
          <p:nvPr/>
        </p:nvSpPr>
        <p:spPr>
          <a:xfrm>
            <a:off x="2411760" y="3488876"/>
            <a:ext cx="6608086" cy="1308276"/>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just"/>
            <a:r>
              <a:rPr lang="ru-RU" sz="2000" b="1" dirty="0"/>
              <a:t>С целью улучшения отхождения мокроты при продуктивном кашле назначают </a:t>
            </a:r>
            <a:r>
              <a:rPr lang="ru-RU" sz="2000" b="1" dirty="0" err="1"/>
              <a:t>мукоактивные</a:t>
            </a:r>
            <a:r>
              <a:rPr lang="ru-RU" sz="2000" b="1" dirty="0"/>
              <a:t> препараты (</a:t>
            </a:r>
            <a:r>
              <a:rPr lang="ru-RU" sz="2000" b="1" dirty="0" err="1"/>
              <a:t>ацетилцистеин</a:t>
            </a:r>
            <a:r>
              <a:rPr lang="ru-RU" sz="2000" b="1" dirty="0"/>
              <a:t>, </a:t>
            </a:r>
            <a:r>
              <a:rPr lang="ru-RU" sz="2000" b="1" dirty="0" err="1"/>
              <a:t>амброксол</a:t>
            </a:r>
            <a:r>
              <a:rPr lang="ru-RU" sz="2000" b="1" dirty="0"/>
              <a:t>, </a:t>
            </a:r>
            <a:r>
              <a:rPr lang="ru-RU" sz="2000" b="1" dirty="0" err="1"/>
              <a:t>карбоцистеин</a:t>
            </a:r>
            <a:r>
              <a:rPr lang="ru-RU" sz="2000" b="1" dirty="0"/>
              <a:t>)</a:t>
            </a:r>
          </a:p>
        </p:txBody>
      </p:sp>
      <p:sp>
        <p:nvSpPr>
          <p:cNvPr id="3" name="Прямоугольник 2"/>
          <p:cNvSpPr/>
          <p:nvPr/>
        </p:nvSpPr>
        <p:spPr>
          <a:xfrm>
            <a:off x="236030" y="1349531"/>
            <a:ext cx="1864350" cy="20424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a:t>ринита и/или </a:t>
            </a:r>
            <a:r>
              <a:rPr lang="ru-RU" b="1" dirty="0" err="1"/>
              <a:t>ринофарингита</a:t>
            </a:r>
            <a:r>
              <a:rPr lang="ru-RU" b="1" dirty="0"/>
              <a:t> </a:t>
            </a:r>
          </a:p>
        </p:txBody>
      </p:sp>
      <p:pic>
        <p:nvPicPr>
          <p:cNvPr id="13" name="Рисунок 12"/>
          <p:cNvPicPr>
            <a:picLocks noChangeAspect="1"/>
          </p:cNvPicPr>
          <p:nvPr/>
        </p:nvPicPr>
        <p:blipFill>
          <a:blip r:embed="rId2"/>
          <a:stretch>
            <a:fillRect/>
          </a:stretch>
        </p:blipFill>
        <p:spPr>
          <a:xfrm>
            <a:off x="2073344" y="1900492"/>
            <a:ext cx="338416" cy="1228345"/>
          </a:xfrm>
          <a:prstGeom prst="rect">
            <a:avLst/>
          </a:prstGeom>
        </p:spPr>
      </p:pic>
      <p:pic>
        <p:nvPicPr>
          <p:cNvPr id="14" name="Рисунок 13"/>
          <p:cNvPicPr>
            <a:picLocks noChangeAspect="1"/>
          </p:cNvPicPr>
          <p:nvPr/>
        </p:nvPicPr>
        <p:blipFill>
          <a:blip r:embed="rId2"/>
          <a:stretch>
            <a:fillRect/>
          </a:stretch>
        </p:blipFill>
        <p:spPr>
          <a:xfrm>
            <a:off x="2089818" y="3768077"/>
            <a:ext cx="321942" cy="749873"/>
          </a:xfrm>
          <a:prstGeom prst="rect">
            <a:avLst/>
          </a:prstGeom>
        </p:spPr>
      </p:pic>
      <p:sp>
        <p:nvSpPr>
          <p:cNvPr id="15" name="Прямоугольник 14"/>
          <p:cNvSpPr/>
          <p:nvPr/>
        </p:nvSpPr>
        <p:spPr>
          <a:xfrm>
            <a:off x="244453" y="3488876"/>
            <a:ext cx="1855927" cy="13082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800" dirty="0" smtClean="0"/>
              <a:t>Терапию </a:t>
            </a:r>
            <a:r>
              <a:rPr lang="ru-RU" sz="2800" dirty="0"/>
              <a:t>бронхита</a:t>
            </a:r>
            <a:endParaRPr lang="ru-RU" sz="2800" b="1" dirty="0"/>
          </a:p>
        </p:txBody>
      </p:sp>
      <p:sp>
        <p:nvSpPr>
          <p:cNvPr id="10" name="Прямоугольник 9"/>
          <p:cNvSpPr/>
          <p:nvPr/>
        </p:nvSpPr>
        <p:spPr>
          <a:xfrm>
            <a:off x="244452" y="5157191"/>
            <a:ext cx="1845365" cy="15841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Купирование лихорадки</a:t>
            </a:r>
            <a:endParaRPr lang="ru-RU" b="1" dirty="0"/>
          </a:p>
        </p:txBody>
      </p:sp>
      <p:sp>
        <p:nvSpPr>
          <p:cNvPr id="11" name="Прямоугольник 10"/>
          <p:cNvSpPr/>
          <p:nvPr/>
        </p:nvSpPr>
        <p:spPr>
          <a:xfrm>
            <a:off x="2261951" y="5144577"/>
            <a:ext cx="6757895" cy="159679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ru-RU" sz="2400" b="1" dirty="0" smtClean="0"/>
              <a:t>Парацетамол</a:t>
            </a:r>
            <a:r>
              <a:rPr lang="ru-RU" sz="2400" b="1" dirty="0"/>
              <a:t>, который назначается по 500-1000 мг до 4 раз в день (не более 4 г в сутки</a:t>
            </a:r>
            <a:r>
              <a:rPr lang="ru-RU" sz="2400" b="1" dirty="0" smtClean="0"/>
              <a:t>) ( при температуре </a:t>
            </a:r>
            <a:r>
              <a:rPr lang="ru-RU" sz="2400" b="1" dirty="0"/>
              <a:t>выше 38,0-38,5</a:t>
            </a:r>
            <a:r>
              <a:rPr lang="en-US" sz="2400" b="1" dirty="0"/>
              <a:t>º</a:t>
            </a:r>
            <a:r>
              <a:rPr lang="ru-RU" sz="2400" b="1" dirty="0" smtClean="0"/>
              <a:t>С)</a:t>
            </a:r>
            <a:endParaRPr lang="ru-RU" sz="2400" b="1" dirty="0"/>
          </a:p>
        </p:txBody>
      </p:sp>
      <p:pic>
        <p:nvPicPr>
          <p:cNvPr id="23" name="Рисунок 22"/>
          <p:cNvPicPr>
            <a:picLocks noChangeAspect="1"/>
          </p:cNvPicPr>
          <p:nvPr/>
        </p:nvPicPr>
        <p:blipFill>
          <a:blip r:embed="rId2"/>
          <a:stretch>
            <a:fillRect/>
          </a:stretch>
        </p:blipFill>
        <p:spPr>
          <a:xfrm>
            <a:off x="1979989" y="5623301"/>
            <a:ext cx="289599" cy="639343"/>
          </a:xfrm>
          <a:prstGeom prst="rect">
            <a:avLst/>
          </a:prstGeom>
        </p:spPr>
      </p:pic>
    </p:spTree>
    <p:extLst>
      <p:ext uri="{BB962C8B-B14F-4D97-AF65-F5344CB8AC3E}">
        <p14:creationId xmlns:p14="http://schemas.microsoft.com/office/powerpoint/2010/main" val="30803487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457200" y="260648"/>
            <a:ext cx="3610744" cy="6192688"/>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ru-RU" sz="2800" b="1" dirty="0"/>
              <a:t>Неспецифическая профилактика</a:t>
            </a:r>
          </a:p>
          <a:p>
            <a:pPr algn="ctr"/>
            <a:r>
              <a:rPr lang="ru-RU" sz="2800" b="1" dirty="0"/>
              <a:t>представляет собой мероприятия, направленные:</a:t>
            </a:r>
          </a:p>
          <a:p>
            <a:pPr algn="ctr"/>
            <a:r>
              <a:rPr lang="ru-RU" sz="2800" b="1" dirty="0"/>
              <a:t>на предотвращение</a:t>
            </a:r>
          </a:p>
          <a:p>
            <a:pPr algn="ctr"/>
            <a:r>
              <a:rPr lang="ru-RU" sz="2800" b="1" dirty="0"/>
              <a:t>распространения</a:t>
            </a:r>
          </a:p>
          <a:p>
            <a:pPr algn="ctr"/>
            <a:r>
              <a:rPr lang="ru-RU" sz="2800" b="1" dirty="0"/>
              <a:t>инфекции, и </a:t>
            </a:r>
            <a:r>
              <a:rPr lang="ru-RU" sz="2800" b="1" dirty="0" smtClean="0"/>
              <a:t>проводится</a:t>
            </a:r>
            <a:r>
              <a:rPr lang="ru-RU" sz="2800" b="1" dirty="0"/>
              <a:t> в отношении</a:t>
            </a:r>
          </a:p>
        </p:txBody>
      </p:sp>
      <p:sp>
        <p:nvSpPr>
          <p:cNvPr id="5" name="Прямоугольник 4"/>
          <p:cNvSpPr/>
          <p:nvPr/>
        </p:nvSpPr>
        <p:spPr>
          <a:xfrm>
            <a:off x="5364088" y="296124"/>
            <a:ext cx="3538736" cy="12606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800" b="1" dirty="0"/>
              <a:t>источника</a:t>
            </a:r>
          </a:p>
          <a:p>
            <a:pPr algn="ctr"/>
            <a:r>
              <a:rPr lang="ru-RU" sz="2800" b="1" dirty="0"/>
              <a:t>инфекции (больной</a:t>
            </a:r>
          </a:p>
          <a:p>
            <a:pPr algn="ctr"/>
            <a:r>
              <a:rPr lang="ru-RU" sz="2800" b="1" dirty="0"/>
              <a:t>человек</a:t>
            </a:r>
          </a:p>
        </p:txBody>
      </p:sp>
      <p:sp>
        <p:nvSpPr>
          <p:cNvPr id="6" name="Прямоугольник 5"/>
          <p:cNvSpPr/>
          <p:nvPr/>
        </p:nvSpPr>
        <p:spPr>
          <a:xfrm>
            <a:off x="5472100" y="1790554"/>
            <a:ext cx="3322712" cy="12241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b="1" dirty="0"/>
              <a:t>механизма передачи</a:t>
            </a:r>
          </a:p>
          <a:p>
            <a:pPr algn="ctr"/>
            <a:r>
              <a:rPr lang="ru-RU" sz="2400" b="1" dirty="0"/>
              <a:t>возбудителя инфекции</a:t>
            </a:r>
          </a:p>
        </p:txBody>
      </p:sp>
      <p:sp>
        <p:nvSpPr>
          <p:cNvPr id="7" name="Прямоугольник 6"/>
          <p:cNvSpPr/>
          <p:nvPr/>
        </p:nvSpPr>
        <p:spPr>
          <a:xfrm>
            <a:off x="5472100" y="3573016"/>
            <a:ext cx="3214700" cy="25531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b="1" dirty="0"/>
              <a:t>П</a:t>
            </a:r>
            <a:r>
              <a:rPr lang="ru-RU" sz="2000" b="1" dirty="0" smtClean="0"/>
              <a:t>отенциально</a:t>
            </a:r>
            <a:endParaRPr lang="ru-RU" sz="2000" b="1" dirty="0"/>
          </a:p>
          <a:p>
            <a:pPr algn="ctr"/>
            <a:r>
              <a:rPr lang="ru-RU" sz="2000" b="1" dirty="0"/>
              <a:t>восприимчивого</a:t>
            </a:r>
          </a:p>
          <a:p>
            <a:pPr algn="ctr"/>
            <a:r>
              <a:rPr lang="ru-RU" sz="2000" b="1" dirty="0"/>
              <a:t>контингента (защита</a:t>
            </a:r>
          </a:p>
          <a:p>
            <a:pPr algn="ctr"/>
            <a:r>
              <a:rPr lang="ru-RU" sz="2000" b="1" dirty="0"/>
              <a:t>лиц, находящихся и/или</a:t>
            </a:r>
          </a:p>
          <a:p>
            <a:pPr algn="ctr"/>
            <a:r>
              <a:rPr lang="ru-RU" sz="2000" b="1" dirty="0"/>
              <a:t>находившихся в</a:t>
            </a:r>
          </a:p>
          <a:p>
            <a:pPr algn="ctr"/>
            <a:r>
              <a:rPr lang="ru-RU" sz="2000" b="1" dirty="0"/>
              <a:t>контакте с больным</a:t>
            </a:r>
          </a:p>
          <a:p>
            <a:pPr algn="ctr"/>
            <a:r>
              <a:rPr lang="ru-RU" sz="2000" b="1" dirty="0"/>
              <a:t>человеком)</a:t>
            </a:r>
          </a:p>
        </p:txBody>
      </p:sp>
      <p:sp>
        <p:nvSpPr>
          <p:cNvPr id="9" name="Стрелка вправо 8"/>
          <p:cNvSpPr/>
          <p:nvPr/>
        </p:nvSpPr>
        <p:spPr>
          <a:xfrm>
            <a:off x="4280818" y="449853"/>
            <a:ext cx="978408" cy="6383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Стрелка вправо 9"/>
          <p:cNvSpPr/>
          <p:nvPr/>
        </p:nvSpPr>
        <p:spPr>
          <a:xfrm>
            <a:off x="4295170" y="1949329"/>
            <a:ext cx="978408" cy="8984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Стрелка вправо 10"/>
          <p:cNvSpPr/>
          <p:nvPr/>
        </p:nvSpPr>
        <p:spPr>
          <a:xfrm>
            <a:off x="4385680" y="4607272"/>
            <a:ext cx="978408" cy="98196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19364301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457200" y="296124"/>
            <a:ext cx="2458616" cy="6351532"/>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ru-RU" sz="2800" b="1" dirty="0"/>
              <a:t>Мероприятия в отношении источника</a:t>
            </a:r>
          </a:p>
          <a:p>
            <a:pPr algn="ctr"/>
            <a:r>
              <a:rPr lang="ru-RU" sz="2800" b="1" dirty="0"/>
              <a:t>инфекции:</a:t>
            </a:r>
          </a:p>
        </p:txBody>
      </p:sp>
      <p:sp>
        <p:nvSpPr>
          <p:cNvPr id="5" name="Прямоугольник 4"/>
          <p:cNvSpPr/>
          <p:nvPr/>
        </p:nvSpPr>
        <p:spPr>
          <a:xfrm>
            <a:off x="4216106" y="296124"/>
            <a:ext cx="4686718" cy="16572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b="1" dirty="0" smtClean="0"/>
              <a:t>Раннее выявление самоизоляция и изоляция </a:t>
            </a:r>
            <a:r>
              <a:rPr lang="ru-RU" sz="2000" b="1" dirty="0"/>
              <a:t>больных в </a:t>
            </a:r>
            <a:r>
              <a:rPr lang="ru-RU" sz="2000" b="1" dirty="0" smtClean="0"/>
              <a:t>домашних условиях  и в </a:t>
            </a:r>
            <a:r>
              <a:rPr lang="ru-RU" sz="2000" b="1" dirty="0" err="1" smtClean="0"/>
              <a:t>боксированные</a:t>
            </a:r>
            <a:endParaRPr lang="ru-RU" sz="2000" b="1" dirty="0"/>
          </a:p>
          <a:p>
            <a:pPr algn="ctr"/>
            <a:r>
              <a:rPr lang="ru-RU" sz="2000" b="1" dirty="0"/>
              <a:t>помещения/палаты инфекционного </a:t>
            </a:r>
            <a:r>
              <a:rPr lang="ru-RU" sz="2000" b="1" dirty="0" smtClean="0"/>
              <a:t>стационара</a:t>
            </a:r>
            <a:endParaRPr lang="ru-RU" sz="2000" b="1" dirty="0"/>
          </a:p>
        </p:txBody>
      </p:sp>
      <p:sp>
        <p:nvSpPr>
          <p:cNvPr id="6" name="Прямоугольник 5"/>
          <p:cNvSpPr/>
          <p:nvPr/>
        </p:nvSpPr>
        <p:spPr>
          <a:xfrm>
            <a:off x="4216106" y="2132857"/>
            <a:ext cx="4686718" cy="12241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800" b="1" dirty="0"/>
              <a:t>соблюдение больными кашлевой </a:t>
            </a:r>
            <a:r>
              <a:rPr lang="ru-RU" sz="2800" b="1" dirty="0" smtClean="0"/>
              <a:t>гигиены</a:t>
            </a:r>
            <a:endParaRPr lang="ru-RU" sz="2800" b="1" dirty="0"/>
          </a:p>
        </p:txBody>
      </p:sp>
      <p:sp>
        <p:nvSpPr>
          <p:cNvPr id="7" name="Прямоугольник 6"/>
          <p:cNvSpPr/>
          <p:nvPr/>
        </p:nvSpPr>
        <p:spPr>
          <a:xfrm>
            <a:off x="4235452" y="3573016"/>
            <a:ext cx="4667372" cy="7920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b="1" dirty="0" smtClean="0"/>
              <a:t>назначение </a:t>
            </a:r>
            <a:r>
              <a:rPr lang="ru-RU" sz="2400" b="1" dirty="0"/>
              <a:t>этиотропной терапии</a:t>
            </a:r>
          </a:p>
        </p:txBody>
      </p:sp>
      <p:sp>
        <p:nvSpPr>
          <p:cNvPr id="9" name="Стрелка вправо 8"/>
          <p:cNvSpPr/>
          <p:nvPr/>
        </p:nvSpPr>
        <p:spPr>
          <a:xfrm>
            <a:off x="3141743" y="614007"/>
            <a:ext cx="978408" cy="102152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Стрелка вправо 9"/>
          <p:cNvSpPr/>
          <p:nvPr/>
        </p:nvSpPr>
        <p:spPr>
          <a:xfrm>
            <a:off x="3079930" y="2295718"/>
            <a:ext cx="978408" cy="8984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Стрелка вправо 10"/>
          <p:cNvSpPr/>
          <p:nvPr/>
        </p:nvSpPr>
        <p:spPr>
          <a:xfrm>
            <a:off x="3133678" y="3573016"/>
            <a:ext cx="978408" cy="7430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Прямоугольник 1"/>
          <p:cNvSpPr/>
          <p:nvPr/>
        </p:nvSpPr>
        <p:spPr>
          <a:xfrm>
            <a:off x="4235452" y="4797151"/>
            <a:ext cx="4667372" cy="7659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dirty="0"/>
              <a:t>использование масок у больных, которые</a:t>
            </a:r>
          </a:p>
          <a:p>
            <a:r>
              <a:rPr lang="ru-RU" dirty="0"/>
              <a:t>должны сменяться каждые 2 </a:t>
            </a:r>
            <a:r>
              <a:rPr lang="ru-RU" dirty="0" smtClean="0"/>
              <a:t>часа</a:t>
            </a:r>
            <a:endParaRPr lang="ru-RU" dirty="0"/>
          </a:p>
        </p:txBody>
      </p:sp>
      <p:sp>
        <p:nvSpPr>
          <p:cNvPr id="3" name="Прямоугольник 2"/>
          <p:cNvSpPr/>
          <p:nvPr/>
        </p:nvSpPr>
        <p:spPr>
          <a:xfrm>
            <a:off x="4251384" y="5860093"/>
            <a:ext cx="4651440" cy="7703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dirty="0"/>
              <a:t>использование </a:t>
            </a:r>
            <a:r>
              <a:rPr lang="ru-RU" dirty="0" smtClean="0"/>
              <a:t>СИЗ и одноразового медицинского инструментария</a:t>
            </a:r>
            <a:endParaRPr lang="ru-RU" dirty="0"/>
          </a:p>
        </p:txBody>
      </p:sp>
      <p:pic>
        <p:nvPicPr>
          <p:cNvPr id="8" name="Рисунок 7"/>
          <p:cNvPicPr>
            <a:picLocks noChangeAspect="1"/>
          </p:cNvPicPr>
          <p:nvPr/>
        </p:nvPicPr>
        <p:blipFill>
          <a:blip r:embed="rId2"/>
          <a:stretch>
            <a:fillRect/>
          </a:stretch>
        </p:blipFill>
        <p:spPr>
          <a:xfrm>
            <a:off x="3100062" y="4777751"/>
            <a:ext cx="1012024" cy="804742"/>
          </a:xfrm>
          <a:prstGeom prst="rect">
            <a:avLst/>
          </a:prstGeom>
        </p:spPr>
      </p:pic>
      <p:pic>
        <p:nvPicPr>
          <p:cNvPr id="12" name="Рисунок 11"/>
          <p:cNvPicPr>
            <a:picLocks noChangeAspect="1"/>
          </p:cNvPicPr>
          <p:nvPr/>
        </p:nvPicPr>
        <p:blipFill>
          <a:blip r:embed="rId2"/>
          <a:stretch>
            <a:fillRect/>
          </a:stretch>
        </p:blipFill>
        <p:spPr>
          <a:xfrm>
            <a:off x="3144872" y="5860093"/>
            <a:ext cx="1012024" cy="804742"/>
          </a:xfrm>
          <a:prstGeom prst="rect">
            <a:avLst/>
          </a:prstGeom>
        </p:spPr>
      </p:pic>
    </p:spTree>
    <p:extLst>
      <p:ext uri="{BB962C8B-B14F-4D97-AF65-F5344CB8AC3E}">
        <p14:creationId xmlns:p14="http://schemas.microsoft.com/office/powerpoint/2010/main" val="29570411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1520" y="116632"/>
            <a:ext cx="8640960" cy="6408712"/>
          </a:xfrm>
        </p:spPr>
      </p:pic>
    </p:spTree>
    <p:extLst>
      <p:ext uri="{BB962C8B-B14F-4D97-AF65-F5344CB8AC3E}">
        <p14:creationId xmlns:p14="http://schemas.microsoft.com/office/powerpoint/2010/main" val="36141219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251520" y="116632"/>
            <a:ext cx="8784976" cy="1080120"/>
          </a:xfrm>
        </p:spPr>
        <p:style>
          <a:lnRef idx="1">
            <a:schemeClr val="accent3"/>
          </a:lnRef>
          <a:fillRef idx="2">
            <a:schemeClr val="accent3"/>
          </a:fillRef>
          <a:effectRef idx="1">
            <a:schemeClr val="accent3"/>
          </a:effectRef>
          <a:fontRef idx="minor">
            <a:schemeClr val="dk1"/>
          </a:fontRef>
        </p:style>
        <p:txBody>
          <a:bodyPr/>
          <a:lstStyle/>
          <a:p>
            <a:pPr eaLnBrk="1" hangingPunct="1">
              <a:defRPr/>
            </a:pPr>
            <a:r>
              <a:rPr lang="pl-PL" sz="3200" b="1" dirty="0" smtClean="0">
                <a:solidFill>
                  <a:schemeClr val="tx2">
                    <a:lumMod val="75000"/>
                  </a:schemeClr>
                </a:solidFill>
              </a:rPr>
              <a:t>МЕРОПРИЯТИЯ ПО ПРОФИЛАКТИКЕ ИНФЕКЦИОННЫХ ЗАБОЛЕВАНИЙ</a:t>
            </a:r>
            <a:endParaRPr lang="pl-PL" b="1" dirty="0" smtClean="0">
              <a:solidFill>
                <a:schemeClr val="tx2">
                  <a:lumMod val="75000"/>
                </a:schemeClr>
              </a:solidFill>
            </a:endParaRPr>
          </a:p>
        </p:txBody>
      </p:sp>
      <p:sp>
        <p:nvSpPr>
          <p:cNvPr id="59395" name="Rectangle 3"/>
          <p:cNvSpPr>
            <a:spLocks noGrp="1" noChangeArrowheads="1"/>
          </p:cNvSpPr>
          <p:nvPr>
            <p:ph type="body" idx="1"/>
          </p:nvPr>
        </p:nvSpPr>
        <p:spPr>
          <a:xfrm>
            <a:off x="3203848" y="1340768"/>
            <a:ext cx="5832648" cy="3886200"/>
          </a:xfrm>
        </p:spPr>
        <p:style>
          <a:lnRef idx="0">
            <a:schemeClr val="accent2"/>
          </a:lnRef>
          <a:fillRef idx="3">
            <a:schemeClr val="accent2"/>
          </a:fillRef>
          <a:effectRef idx="3">
            <a:schemeClr val="accent2"/>
          </a:effectRef>
          <a:fontRef idx="minor">
            <a:schemeClr val="lt1"/>
          </a:fontRef>
        </p:style>
        <p:txBody>
          <a:bodyPr>
            <a:normAutofit lnSpcReduction="10000"/>
          </a:bodyPr>
          <a:lstStyle/>
          <a:p>
            <a:pPr algn="just" eaLnBrk="1" hangingPunct="1">
              <a:defRPr/>
            </a:pPr>
            <a:r>
              <a:rPr lang="ru-RU" b="1" dirty="0" smtClean="0">
                <a:solidFill>
                  <a:schemeClr val="bg1"/>
                </a:solidFill>
              </a:rPr>
              <a:t>Карантин </a:t>
            </a:r>
            <a:r>
              <a:rPr lang="ru-RU" b="1" dirty="0" smtClean="0"/>
              <a:t>- это система противоэпидемических и режимных мероприятий, направленных на полную изоляцию очага заражения от окружающего населения и ликвидацию инфекционных заболеваний в нем. </a:t>
            </a:r>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340768"/>
            <a:ext cx="3059832" cy="3888432"/>
          </a:xfrm>
          <a:prstGeom prst="rect">
            <a:avLst/>
          </a:prstGeom>
          <a:noFill/>
          <a:ln w="9525">
            <a:noFill/>
            <a:miter lim="800000"/>
            <a:headEnd/>
            <a:tailEnd/>
          </a:ln>
        </p:spPr>
      </p:pic>
      <p:sp>
        <p:nvSpPr>
          <p:cNvPr id="2" name="Прямоугольник 1"/>
          <p:cNvSpPr/>
          <p:nvPr/>
        </p:nvSpPr>
        <p:spPr>
          <a:xfrm>
            <a:off x="212343" y="5517232"/>
            <a:ext cx="8824153" cy="1231106"/>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eaLnBrk="1" hangingPunct="1"/>
            <a:r>
              <a:rPr lang="ru-RU" b="1" dirty="0">
                <a:solidFill>
                  <a:srgbClr val="0000CC"/>
                </a:solidFill>
              </a:rPr>
              <a:t>Вокруг очага устанавливается вооруженная охрана, запрещаются въезд и выезд, а также вывоз имущества. </a:t>
            </a:r>
          </a:p>
          <a:p>
            <a:pPr eaLnBrk="1" hangingPunct="1"/>
            <a:r>
              <a:rPr lang="ru-RU" b="1" dirty="0">
                <a:solidFill>
                  <a:srgbClr val="0000CC"/>
                </a:solidFill>
              </a:rPr>
              <a:t>Снабжение производится через специальные пункты под строгим медицинским </a:t>
            </a:r>
            <a:r>
              <a:rPr lang="ru-RU" sz="2000" b="1" dirty="0">
                <a:solidFill>
                  <a:srgbClr val="0000CC"/>
                </a:solidFill>
              </a:rPr>
              <a:t>контролем. </a:t>
            </a:r>
            <a:endParaRPr lang="pl-PL" sz="2000" b="1" dirty="0">
              <a:solidFill>
                <a:srgbClr val="0000CC"/>
              </a:solidFill>
            </a:endParaRPr>
          </a:p>
        </p:txBody>
      </p:sp>
    </p:spTree>
    <p:extLst>
      <p:ext uri="{BB962C8B-B14F-4D97-AF65-F5344CB8AC3E}">
        <p14:creationId xmlns:p14="http://schemas.microsoft.com/office/powerpoint/2010/main" val="1688534193"/>
      </p:ext>
    </p:extLst>
  </p:cSld>
  <p:clrMapOvr>
    <a:masterClrMapping/>
  </p:clrMapOvr>
  <p:transition>
    <p:blinds/>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457200" y="296124"/>
            <a:ext cx="2553112" cy="6351532"/>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ru-RU" sz="2800" b="1" dirty="0"/>
              <a:t>Мероприятия, направленные на механизм передачи</a:t>
            </a:r>
          </a:p>
          <a:p>
            <a:pPr algn="ctr"/>
            <a:r>
              <a:rPr lang="ru-RU" sz="2800" b="1" dirty="0"/>
              <a:t>возбудителя инфекции:</a:t>
            </a:r>
          </a:p>
        </p:txBody>
      </p:sp>
      <p:sp>
        <p:nvSpPr>
          <p:cNvPr id="5" name="Прямоугольник 4"/>
          <p:cNvSpPr/>
          <p:nvPr/>
        </p:nvSpPr>
        <p:spPr>
          <a:xfrm>
            <a:off x="4289534" y="296125"/>
            <a:ext cx="4613290" cy="89386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b="1" dirty="0"/>
              <a:t>Введение ограничительных мероприятий (разобщение, карантин)</a:t>
            </a:r>
          </a:p>
        </p:txBody>
      </p:sp>
      <p:sp>
        <p:nvSpPr>
          <p:cNvPr id="6" name="Прямоугольник 5"/>
          <p:cNvSpPr/>
          <p:nvPr/>
        </p:nvSpPr>
        <p:spPr>
          <a:xfrm>
            <a:off x="4255221" y="1314640"/>
            <a:ext cx="4647602" cy="7420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2400" b="1" dirty="0" smtClean="0"/>
              <a:t>Использование медицинских масок здоровым населением </a:t>
            </a:r>
            <a:endParaRPr lang="ru-RU" sz="2400" b="1" dirty="0"/>
          </a:p>
        </p:txBody>
      </p:sp>
      <p:sp>
        <p:nvSpPr>
          <p:cNvPr id="7" name="Прямоугольник 6"/>
          <p:cNvSpPr/>
          <p:nvPr/>
        </p:nvSpPr>
        <p:spPr>
          <a:xfrm>
            <a:off x="4255221" y="2163412"/>
            <a:ext cx="4647602" cy="7920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2400" b="1" dirty="0" smtClean="0"/>
              <a:t>Проведение дезинфекционных</a:t>
            </a:r>
            <a:endParaRPr lang="ru-RU" sz="2400" b="1" dirty="0"/>
          </a:p>
          <a:p>
            <a:r>
              <a:rPr lang="ru-RU" sz="2400" b="1" dirty="0"/>
              <a:t>мероприятий</a:t>
            </a:r>
          </a:p>
        </p:txBody>
      </p:sp>
      <p:sp>
        <p:nvSpPr>
          <p:cNvPr id="9" name="Стрелка вправо 8"/>
          <p:cNvSpPr/>
          <p:nvPr/>
        </p:nvSpPr>
        <p:spPr>
          <a:xfrm>
            <a:off x="3143770" y="465764"/>
            <a:ext cx="978408" cy="6547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Стрелка вправо 9"/>
          <p:cNvSpPr/>
          <p:nvPr/>
        </p:nvSpPr>
        <p:spPr>
          <a:xfrm>
            <a:off x="3143770" y="1450911"/>
            <a:ext cx="978408" cy="6058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Стрелка вправо 10"/>
          <p:cNvSpPr/>
          <p:nvPr/>
        </p:nvSpPr>
        <p:spPr>
          <a:xfrm>
            <a:off x="3160719" y="2222456"/>
            <a:ext cx="978408" cy="7430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Прямоугольник 1"/>
          <p:cNvSpPr/>
          <p:nvPr/>
        </p:nvSpPr>
        <p:spPr>
          <a:xfrm>
            <a:off x="4255221" y="3031100"/>
            <a:ext cx="4647602" cy="10013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2000" b="1" dirty="0" smtClean="0"/>
              <a:t>Использование спецодежды </a:t>
            </a:r>
            <a:r>
              <a:rPr lang="ru-RU" sz="2000" b="1" dirty="0"/>
              <a:t>для</a:t>
            </a:r>
          </a:p>
          <a:p>
            <a:r>
              <a:rPr lang="ru-RU" sz="2000" b="1" dirty="0"/>
              <a:t>м</a:t>
            </a:r>
            <a:r>
              <a:rPr lang="ru-RU" sz="2000" b="1" dirty="0" smtClean="0"/>
              <a:t>едработников в соответствии с классом опасности </a:t>
            </a:r>
            <a:endParaRPr lang="ru-RU" sz="2000" b="1" dirty="0"/>
          </a:p>
        </p:txBody>
      </p:sp>
      <p:sp>
        <p:nvSpPr>
          <p:cNvPr id="3" name="Прямоугольник 2"/>
          <p:cNvSpPr/>
          <p:nvPr/>
        </p:nvSpPr>
        <p:spPr>
          <a:xfrm>
            <a:off x="4255221" y="5860093"/>
            <a:ext cx="4647602" cy="9532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600" b="1" dirty="0"/>
              <a:t>соблюдение правил личной гигиены (мыть руки с мылом, </a:t>
            </a:r>
            <a:r>
              <a:rPr lang="ru-RU" sz="1600" b="1" dirty="0" smtClean="0"/>
              <a:t>использовать  одноразовые </a:t>
            </a:r>
            <a:r>
              <a:rPr lang="ru-RU" sz="1600" b="1" dirty="0"/>
              <a:t>салфетки при чихании и кашле, прикасаться к лицу </a:t>
            </a:r>
            <a:r>
              <a:rPr lang="ru-RU" sz="1600" b="1" dirty="0" smtClean="0"/>
              <a:t>только чистыми </a:t>
            </a:r>
            <a:r>
              <a:rPr lang="ru-RU" sz="1600" b="1" dirty="0"/>
              <a:t>салфетками или вымытыми руками)</a:t>
            </a:r>
          </a:p>
        </p:txBody>
      </p:sp>
      <p:pic>
        <p:nvPicPr>
          <p:cNvPr id="8" name="Рисунок 7"/>
          <p:cNvPicPr>
            <a:picLocks noChangeAspect="1"/>
          </p:cNvPicPr>
          <p:nvPr/>
        </p:nvPicPr>
        <p:blipFill>
          <a:blip r:embed="rId2"/>
          <a:stretch>
            <a:fillRect/>
          </a:stretch>
        </p:blipFill>
        <p:spPr>
          <a:xfrm>
            <a:off x="3169422" y="3635723"/>
            <a:ext cx="1012024" cy="804742"/>
          </a:xfrm>
          <a:prstGeom prst="rect">
            <a:avLst/>
          </a:prstGeom>
        </p:spPr>
      </p:pic>
      <p:pic>
        <p:nvPicPr>
          <p:cNvPr id="12" name="Рисунок 11"/>
          <p:cNvPicPr>
            <a:picLocks noChangeAspect="1"/>
          </p:cNvPicPr>
          <p:nvPr/>
        </p:nvPicPr>
        <p:blipFill>
          <a:blip r:embed="rId2"/>
          <a:stretch>
            <a:fillRect/>
          </a:stretch>
        </p:blipFill>
        <p:spPr>
          <a:xfrm>
            <a:off x="3144872" y="5860093"/>
            <a:ext cx="1012024" cy="804742"/>
          </a:xfrm>
          <a:prstGeom prst="rect">
            <a:avLst/>
          </a:prstGeom>
        </p:spPr>
      </p:pic>
      <p:sp>
        <p:nvSpPr>
          <p:cNvPr id="13" name="Прямоугольник 12"/>
          <p:cNvSpPr/>
          <p:nvPr/>
        </p:nvSpPr>
        <p:spPr>
          <a:xfrm>
            <a:off x="4289534" y="5006837"/>
            <a:ext cx="4613289" cy="7025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b="1" dirty="0" smtClean="0"/>
              <a:t>Утилизация </a:t>
            </a:r>
            <a:r>
              <a:rPr lang="ru-RU" sz="2000" b="1" dirty="0"/>
              <a:t>медицинских отходов класса В</a:t>
            </a:r>
          </a:p>
        </p:txBody>
      </p:sp>
      <p:sp>
        <p:nvSpPr>
          <p:cNvPr id="14" name="Прямоугольник 13"/>
          <p:cNvSpPr/>
          <p:nvPr/>
        </p:nvSpPr>
        <p:spPr>
          <a:xfrm>
            <a:off x="4289534" y="4134918"/>
            <a:ext cx="4613289" cy="7025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b="1" dirty="0" smtClean="0"/>
              <a:t>Транспортировка </a:t>
            </a:r>
            <a:r>
              <a:rPr lang="ru-RU" sz="2400" b="1" dirty="0"/>
              <a:t>больных специальным транспортом</a:t>
            </a:r>
          </a:p>
        </p:txBody>
      </p:sp>
      <p:pic>
        <p:nvPicPr>
          <p:cNvPr id="15" name="Рисунок 14"/>
          <p:cNvPicPr>
            <a:picLocks noChangeAspect="1"/>
          </p:cNvPicPr>
          <p:nvPr/>
        </p:nvPicPr>
        <p:blipFill>
          <a:blip r:embed="rId3"/>
          <a:stretch>
            <a:fillRect/>
          </a:stretch>
        </p:blipFill>
        <p:spPr>
          <a:xfrm>
            <a:off x="3187314" y="4923847"/>
            <a:ext cx="1012024" cy="804742"/>
          </a:xfrm>
          <a:prstGeom prst="rect">
            <a:avLst/>
          </a:prstGeom>
        </p:spPr>
      </p:pic>
    </p:spTree>
    <p:extLst>
      <p:ext uri="{BB962C8B-B14F-4D97-AF65-F5344CB8AC3E}">
        <p14:creationId xmlns:p14="http://schemas.microsoft.com/office/powerpoint/2010/main" val="2694468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457200" y="296124"/>
            <a:ext cx="2464962" cy="6351532"/>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ru-RU" sz="2400" b="1" dirty="0"/>
              <a:t>Мероприятия, направленные </a:t>
            </a:r>
            <a:r>
              <a:rPr lang="ru-RU" sz="2400" b="1" dirty="0" smtClean="0"/>
              <a:t>на восприимчивый</a:t>
            </a:r>
            <a:endParaRPr lang="ru-RU" sz="2400" b="1" dirty="0"/>
          </a:p>
          <a:p>
            <a:pPr algn="ctr"/>
            <a:r>
              <a:rPr lang="ru-RU" sz="2400" b="1" dirty="0"/>
              <a:t>контингент</a:t>
            </a:r>
          </a:p>
        </p:txBody>
      </p:sp>
      <p:sp>
        <p:nvSpPr>
          <p:cNvPr id="5" name="Прямоугольник 4"/>
          <p:cNvSpPr/>
          <p:nvPr/>
        </p:nvSpPr>
        <p:spPr>
          <a:xfrm>
            <a:off x="4181446" y="296124"/>
            <a:ext cx="4721378" cy="16572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b="1" dirty="0" err="1" smtClean="0"/>
              <a:t>Элиминационная</a:t>
            </a:r>
            <a:r>
              <a:rPr lang="ru-RU" sz="1600" b="1" dirty="0" smtClean="0"/>
              <a:t> </a:t>
            </a:r>
            <a:r>
              <a:rPr lang="ru-RU" sz="1600" b="1" dirty="0"/>
              <a:t>терапия, представляющая собой орошение слизистой оболочки полости носа изотоническим раствором хлорида натрия, обеспечивает снижение числа как вирусных, так бактериальных возбудителей инфекционных заболеваний</a:t>
            </a:r>
          </a:p>
        </p:txBody>
      </p:sp>
      <p:sp>
        <p:nvSpPr>
          <p:cNvPr id="6" name="Прямоугольник 5"/>
          <p:cNvSpPr/>
          <p:nvPr/>
        </p:nvSpPr>
        <p:spPr>
          <a:xfrm>
            <a:off x="4216106" y="2132857"/>
            <a:ext cx="4686718" cy="12241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2000" b="1" dirty="0" smtClean="0"/>
              <a:t>Использование </a:t>
            </a:r>
            <a:r>
              <a:rPr lang="ru-RU" sz="2000" b="1" dirty="0"/>
              <a:t>лекарственных средств для местного применения, обладающих барьерными функциями</a:t>
            </a:r>
          </a:p>
        </p:txBody>
      </p:sp>
      <p:sp>
        <p:nvSpPr>
          <p:cNvPr id="7" name="Прямоугольник 6"/>
          <p:cNvSpPr/>
          <p:nvPr/>
        </p:nvSpPr>
        <p:spPr>
          <a:xfrm>
            <a:off x="4235452" y="3514027"/>
            <a:ext cx="4667372" cy="8510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400" b="1" dirty="0" smtClean="0"/>
              <a:t>Своевременное </a:t>
            </a:r>
            <a:r>
              <a:rPr lang="ru-RU" sz="1400" b="1" dirty="0"/>
              <a:t>обращение в медицинские организации в случае появления симптомов острой респираторной инфекции является одним из ключевых факторов профилактики осложнений</a:t>
            </a:r>
          </a:p>
        </p:txBody>
      </p:sp>
      <p:sp>
        <p:nvSpPr>
          <p:cNvPr id="9" name="Стрелка вправо 8"/>
          <p:cNvSpPr/>
          <p:nvPr/>
        </p:nvSpPr>
        <p:spPr>
          <a:xfrm>
            <a:off x="3141743" y="614007"/>
            <a:ext cx="978408" cy="102152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Стрелка вправо 9"/>
          <p:cNvSpPr/>
          <p:nvPr/>
        </p:nvSpPr>
        <p:spPr>
          <a:xfrm>
            <a:off x="3079930" y="2295718"/>
            <a:ext cx="978408" cy="8984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Стрелка вправо 10"/>
          <p:cNvSpPr/>
          <p:nvPr/>
        </p:nvSpPr>
        <p:spPr>
          <a:xfrm>
            <a:off x="3133678" y="3573016"/>
            <a:ext cx="978408" cy="7430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Прямоугольник 1"/>
          <p:cNvSpPr/>
          <p:nvPr/>
        </p:nvSpPr>
        <p:spPr>
          <a:xfrm>
            <a:off x="4235452" y="4502848"/>
            <a:ext cx="4667372" cy="10013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600" b="1" dirty="0"/>
              <a:t>Для медикаментозной профилактики COVID-19 у взрослых </a:t>
            </a:r>
            <a:r>
              <a:rPr lang="ru-RU" sz="1600" b="1" dirty="0" smtClean="0"/>
              <a:t>возможно </a:t>
            </a:r>
            <a:r>
              <a:rPr lang="ru-RU" sz="1600" b="1" dirty="0" err="1" smtClean="0"/>
              <a:t>интраназальное</a:t>
            </a:r>
            <a:r>
              <a:rPr lang="ru-RU" sz="1600" b="1" dirty="0" smtClean="0"/>
              <a:t> </a:t>
            </a:r>
            <a:r>
              <a:rPr lang="ru-RU" sz="1600" b="1" dirty="0"/>
              <a:t>введение рекомбинантного интерферона альфа.</a:t>
            </a:r>
          </a:p>
        </p:txBody>
      </p:sp>
      <p:sp>
        <p:nvSpPr>
          <p:cNvPr id="3" name="Прямоугольник 2"/>
          <p:cNvSpPr/>
          <p:nvPr/>
        </p:nvSpPr>
        <p:spPr>
          <a:xfrm>
            <a:off x="4235452" y="5661248"/>
            <a:ext cx="4667372" cy="9864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600" b="1" dirty="0"/>
              <a:t>Для медикаментозной профилактики COVID-19 у беременных возможно только </a:t>
            </a:r>
            <a:r>
              <a:rPr lang="ru-RU" sz="1600" b="1" dirty="0" err="1"/>
              <a:t>интраназальное</a:t>
            </a:r>
            <a:r>
              <a:rPr lang="ru-RU" sz="1600" b="1" dirty="0"/>
              <a:t> введение рекомбинантного интерферона альфа 2b.</a:t>
            </a:r>
          </a:p>
        </p:txBody>
      </p:sp>
      <p:pic>
        <p:nvPicPr>
          <p:cNvPr id="8" name="Рисунок 7"/>
          <p:cNvPicPr>
            <a:picLocks noChangeAspect="1"/>
          </p:cNvPicPr>
          <p:nvPr/>
        </p:nvPicPr>
        <p:blipFill>
          <a:blip r:embed="rId2"/>
          <a:stretch>
            <a:fillRect/>
          </a:stretch>
        </p:blipFill>
        <p:spPr>
          <a:xfrm>
            <a:off x="3100062" y="4777751"/>
            <a:ext cx="1012024" cy="804742"/>
          </a:xfrm>
          <a:prstGeom prst="rect">
            <a:avLst/>
          </a:prstGeom>
        </p:spPr>
      </p:pic>
      <p:pic>
        <p:nvPicPr>
          <p:cNvPr id="12" name="Рисунок 11"/>
          <p:cNvPicPr>
            <a:picLocks noChangeAspect="1"/>
          </p:cNvPicPr>
          <p:nvPr/>
        </p:nvPicPr>
        <p:blipFill>
          <a:blip r:embed="rId2"/>
          <a:stretch>
            <a:fillRect/>
          </a:stretch>
        </p:blipFill>
        <p:spPr>
          <a:xfrm>
            <a:off x="3144872" y="5860093"/>
            <a:ext cx="1012024" cy="804742"/>
          </a:xfrm>
          <a:prstGeom prst="rect">
            <a:avLst/>
          </a:prstGeom>
        </p:spPr>
      </p:pic>
    </p:spTree>
    <p:extLst>
      <p:ext uri="{BB962C8B-B14F-4D97-AF65-F5344CB8AC3E}">
        <p14:creationId xmlns:p14="http://schemas.microsoft.com/office/powerpoint/2010/main" val="420579279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107504" y="116632"/>
            <a:ext cx="8928992" cy="9361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b="1" dirty="0"/>
              <a:t>Информация о странах с наиболее сложной эпидемиологической ситуацией по COVID-19 (по состоянию на </a:t>
            </a:r>
            <a:r>
              <a:rPr lang="ru-RU" sz="2000" b="1" dirty="0" smtClean="0"/>
              <a:t>1.04.2020 </a:t>
            </a:r>
            <a:r>
              <a:rPr lang="ru-RU" sz="2000" b="1" dirty="0"/>
              <a:t>г. 8:00 </a:t>
            </a:r>
            <a:r>
              <a:rPr lang="ru-RU" sz="2000" b="1" dirty="0" err="1"/>
              <a:t>мск</a:t>
            </a:r>
            <a:r>
              <a:rPr lang="ru-RU" sz="2000" b="1" dirty="0"/>
              <a:t>)</a:t>
            </a:r>
          </a:p>
        </p:txBody>
      </p:sp>
      <p:sp>
        <p:nvSpPr>
          <p:cNvPr id="6" name="Прямоугольник 5"/>
          <p:cNvSpPr/>
          <p:nvPr/>
        </p:nvSpPr>
        <p:spPr>
          <a:xfrm>
            <a:off x="129324" y="1556792"/>
            <a:ext cx="4442676" cy="15121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b="1" dirty="0"/>
              <a:t>15 наиболее поражённых стран (по общему количеству подтверждённых случаев)</a:t>
            </a:r>
          </a:p>
        </p:txBody>
      </p:sp>
      <p:sp>
        <p:nvSpPr>
          <p:cNvPr id="8" name="Прямоугольник 7"/>
          <p:cNvSpPr/>
          <p:nvPr/>
        </p:nvSpPr>
        <p:spPr>
          <a:xfrm>
            <a:off x="4716016" y="1556792"/>
            <a:ext cx="4248472" cy="15121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800" b="1" dirty="0"/>
              <a:t>15 стран с наибольшим приростом за последние сутки</a:t>
            </a:r>
          </a:p>
        </p:txBody>
      </p:sp>
      <p:pic>
        <p:nvPicPr>
          <p:cNvPr id="4" name="Рисунок 3"/>
          <p:cNvPicPr>
            <a:picLocks noChangeAspect="1"/>
          </p:cNvPicPr>
          <p:nvPr/>
        </p:nvPicPr>
        <p:blipFill>
          <a:blip r:embed="rId2"/>
          <a:stretch>
            <a:fillRect/>
          </a:stretch>
        </p:blipFill>
        <p:spPr>
          <a:xfrm>
            <a:off x="129324" y="3284984"/>
            <a:ext cx="4442676" cy="3384376"/>
          </a:xfrm>
          <a:prstGeom prst="rect">
            <a:avLst/>
          </a:prstGeom>
        </p:spPr>
      </p:pic>
      <p:pic>
        <p:nvPicPr>
          <p:cNvPr id="7" name="Рисунок 6"/>
          <p:cNvPicPr>
            <a:picLocks noChangeAspect="1"/>
          </p:cNvPicPr>
          <p:nvPr/>
        </p:nvPicPr>
        <p:blipFill>
          <a:blip r:embed="rId3"/>
          <a:stretch>
            <a:fillRect/>
          </a:stretch>
        </p:blipFill>
        <p:spPr>
          <a:xfrm>
            <a:off x="4682280" y="3284984"/>
            <a:ext cx="4282208" cy="3384376"/>
          </a:xfrm>
          <a:prstGeom prst="rect">
            <a:avLst/>
          </a:prstGeom>
        </p:spPr>
      </p:pic>
    </p:spTree>
    <p:extLst>
      <p:ext uri="{BB962C8B-B14F-4D97-AF65-F5344CB8AC3E}">
        <p14:creationId xmlns:p14="http://schemas.microsoft.com/office/powerpoint/2010/main" val="2683365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4" name="Прямоугольник 3"/>
          <p:cNvSpPr/>
          <p:nvPr/>
        </p:nvSpPr>
        <p:spPr>
          <a:xfrm>
            <a:off x="179512" y="188640"/>
            <a:ext cx="8784976" cy="7200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200" b="1" dirty="0"/>
              <a:t>НОРМАТИВНО-ПРАВОВОЕ РЕГУЛИРОВАНИЕ</a:t>
            </a:r>
          </a:p>
        </p:txBody>
      </p:sp>
      <p:sp>
        <p:nvSpPr>
          <p:cNvPr id="5" name="Прямоугольник 4"/>
          <p:cNvSpPr/>
          <p:nvPr/>
        </p:nvSpPr>
        <p:spPr>
          <a:xfrm>
            <a:off x="179512" y="994718"/>
            <a:ext cx="8784976" cy="5674642"/>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r>
              <a:rPr lang="ru-RU" sz="1600" b="1" dirty="0" smtClean="0">
                <a:latin typeface="Times New Roman" panose="02020603050405020304" pitchFamily="18" charset="0"/>
                <a:cs typeface="Times New Roman" panose="02020603050405020304" pitchFamily="18" charset="0"/>
              </a:rPr>
              <a:t> - </a:t>
            </a:r>
            <a:r>
              <a:rPr lang="ru-RU" sz="2000" b="1" dirty="0" smtClean="0">
                <a:latin typeface="Times New Roman" panose="02020603050405020304" pitchFamily="18" charset="0"/>
                <a:cs typeface="Times New Roman" panose="02020603050405020304" pitchFamily="18" charset="0"/>
              </a:rPr>
              <a:t>ФЗ </a:t>
            </a:r>
            <a:r>
              <a:rPr lang="ru-RU" sz="2000" b="1" dirty="0">
                <a:latin typeface="Times New Roman" panose="02020603050405020304" pitchFamily="18" charset="0"/>
                <a:cs typeface="Times New Roman" panose="02020603050405020304" pitchFamily="18" charset="0"/>
              </a:rPr>
              <a:t>от 30.03.1999 г. № 52-ФЗ «О санитарно-эпидемиологическом благополучии </a:t>
            </a:r>
            <a:r>
              <a:rPr lang="ru-RU" sz="2000" b="1" dirty="0" smtClean="0">
                <a:latin typeface="Times New Roman" panose="02020603050405020304" pitchFamily="18" charset="0"/>
                <a:cs typeface="Times New Roman" panose="02020603050405020304" pitchFamily="18" charset="0"/>
              </a:rPr>
              <a:t>населения»;</a:t>
            </a:r>
          </a:p>
          <a:p>
            <a:r>
              <a:rPr lang="ru-RU" sz="2000" b="1" dirty="0" smtClean="0">
                <a:latin typeface="Times New Roman" panose="02020603050405020304" pitchFamily="18" charset="0"/>
                <a:cs typeface="Times New Roman" panose="02020603050405020304" pitchFamily="18" charset="0"/>
              </a:rPr>
              <a:t> - ФЗ </a:t>
            </a:r>
            <a:r>
              <a:rPr lang="ru-RU" sz="2000" b="1" dirty="0">
                <a:latin typeface="Times New Roman" panose="02020603050405020304" pitchFamily="18" charset="0"/>
                <a:cs typeface="Times New Roman" panose="02020603050405020304" pitchFamily="18" charset="0"/>
              </a:rPr>
              <a:t>от 21.11.2011 г. № 323-ФЗ «Об основах охраны здоровья граждан в Российской Федерации</a:t>
            </a:r>
            <a:r>
              <a:rPr lang="ru-RU" sz="2000" b="1" dirty="0" smtClean="0">
                <a:latin typeface="Times New Roman" panose="02020603050405020304" pitchFamily="18" charset="0"/>
                <a:cs typeface="Times New Roman" panose="02020603050405020304" pitchFamily="18" charset="0"/>
              </a:rPr>
              <a:t>»;</a:t>
            </a:r>
          </a:p>
          <a:p>
            <a:r>
              <a:rPr lang="ru-RU" sz="2000" b="1" dirty="0" smtClean="0">
                <a:latin typeface="Times New Roman" panose="02020603050405020304" pitchFamily="18" charset="0"/>
                <a:cs typeface="Times New Roman" panose="02020603050405020304" pitchFamily="18" charset="0"/>
              </a:rPr>
              <a:t>- СП </a:t>
            </a:r>
            <a:r>
              <a:rPr lang="ru-RU" sz="2000" b="1" dirty="0">
                <a:latin typeface="Times New Roman" panose="02020603050405020304" pitchFamily="18" charset="0"/>
                <a:cs typeface="Times New Roman" panose="02020603050405020304" pitchFamily="18" charset="0"/>
              </a:rPr>
              <a:t>«Санитарная охрана территории Российской Федерации</a:t>
            </a:r>
            <a:r>
              <a:rPr lang="ru-RU" sz="2000" b="1" dirty="0" smtClean="0">
                <a:latin typeface="Times New Roman" panose="02020603050405020304" pitchFamily="18" charset="0"/>
                <a:cs typeface="Times New Roman" panose="02020603050405020304" pitchFamily="18" charset="0"/>
              </a:rPr>
              <a:t>»;</a:t>
            </a:r>
            <a:endParaRPr lang="ru-RU" sz="2000" b="1" dirty="0">
              <a:latin typeface="Times New Roman" panose="02020603050405020304" pitchFamily="18" charset="0"/>
              <a:cs typeface="Times New Roman" panose="02020603050405020304" pitchFamily="18" charset="0"/>
            </a:endParaRPr>
          </a:p>
          <a:p>
            <a:r>
              <a:rPr lang="ru-RU" sz="2000" b="1" dirty="0" smtClean="0">
                <a:latin typeface="Times New Roman" panose="02020603050405020304" pitchFamily="18" charset="0"/>
                <a:cs typeface="Times New Roman" panose="02020603050405020304" pitchFamily="18" charset="0"/>
              </a:rPr>
              <a:t> - СП </a:t>
            </a:r>
            <a:r>
              <a:rPr lang="ru-RU" sz="2000" b="1" dirty="0">
                <a:latin typeface="Times New Roman" panose="02020603050405020304" pitchFamily="18" charset="0"/>
                <a:cs typeface="Times New Roman" panose="02020603050405020304" pitchFamily="18" charset="0"/>
              </a:rPr>
              <a:t>3.4.2366-08 «Изменения и дополнения № 1» к СП </a:t>
            </a:r>
            <a:r>
              <a:rPr lang="ru-RU" sz="2000" b="1" dirty="0" smtClean="0">
                <a:latin typeface="Times New Roman" panose="02020603050405020304" pitchFamily="18" charset="0"/>
                <a:cs typeface="Times New Roman" panose="02020603050405020304" pitchFamily="18" charset="0"/>
              </a:rPr>
              <a:t>3.4.2318-08;</a:t>
            </a:r>
          </a:p>
          <a:p>
            <a:pPr marL="285750" indent="-285750">
              <a:buFontTx/>
              <a:buChar char="-"/>
            </a:pPr>
            <a:r>
              <a:rPr lang="ru-RU" sz="2000" b="1" dirty="0" smtClean="0">
                <a:latin typeface="Times New Roman" panose="02020603050405020304" pitchFamily="18" charset="0"/>
                <a:cs typeface="Times New Roman" panose="02020603050405020304" pitchFamily="18" charset="0"/>
              </a:rPr>
              <a:t>СП </a:t>
            </a:r>
            <a:r>
              <a:rPr lang="ru-RU" sz="2000" b="1" dirty="0">
                <a:latin typeface="Times New Roman" panose="02020603050405020304" pitchFamily="18" charset="0"/>
                <a:cs typeface="Times New Roman" panose="02020603050405020304" pitchFamily="18" charset="0"/>
              </a:rPr>
              <a:t>1.3.34118-13 «Безопасность работы с микроорганизмами 1-2 групп патогенности (опасности</a:t>
            </a:r>
            <a:r>
              <a:rPr lang="ru-RU" sz="2000" b="1" dirty="0" smtClean="0">
                <a:latin typeface="Times New Roman" panose="02020603050405020304" pitchFamily="18" charset="0"/>
                <a:cs typeface="Times New Roman" panose="02020603050405020304" pitchFamily="18" charset="0"/>
              </a:rPr>
              <a:t>)»;</a:t>
            </a:r>
          </a:p>
          <a:p>
            <a:pPr marL="285750" indent="-285750">
              <a:buFontTx/>
              <a:buChar char="-"/>
            </a:pPr>
            <a:r>
              <a:rPr lang="ru-RU" sz="2000" b="1" dirty="0">
                <a:latin typeface="Times New Roman" panose="02020603050405020304" pitchFamily="18" charset="0"/>
                <a:cs typeface="Times New Roman" panose="02020603050405020304" pitchFamily="18" charset="0"/>
              </a:rPr>
              <a:t>СанПиН 2.1.7.2790-10 «</a:t>
            </a:r>
            <a:r>
              <a:rPr lang="ru-RU" sz="2000" b="1" dirty="0" smtClean="0">
                <a:latin typeface="Times New Roman" panose="02020603050405020304" pitchFamily="18" charset="0"/>
                <a:cs typeface="Times New Roman" panose="02020603050405020304" pitchFamily="18" charset="0"/>
              </a:rPr>
              <a:t>Санитарно-эпидемиологические </a:t>
            </a:r>
            <a:r>
              <a:rPr lang="ru-RU" sz="2000" b="1" dirty="0">
                <a:latin typeface="Times New Roman" panose="02020603050405020304" pitchFamily="18" charset="0"/>
                <a:cs typeface="Times New Roman" panose="02020603050405020304" pitchFamily="18" charset="0"/>
              </a:rPr>
              <a:t>требования к обращению с медицинскими отходами</a:t>
            </a:r>
            <a:r>
              <a:rPr lang="ru-RU" sz="2000" b="1" dirty="0" smtClean="0">
                <a:latin typeface="Times New Roman" panose="02020603050405020304" pitchFamily="18" charset="0"/>
                <a:cs typeface="Times New Roman" panose="02020603050405020304" pitchFamily="18" charset="0"/>
              </a:rPr>
              <a:t>»;</a:t>
            </a:r>
            <a:r>
              <a:rPr lang="ru-RU" sz="2000" b="1" dirty="0">
                <a:latin typeface="Times New Roman" panose="02020603050405020304" pitchFamily="18" charset="0"/>
                <a:cs typeface="Times New Roman" panose="02020603050405020304" pitchFamily="18" charset="0"/>
              </a:rPr>
              <a:t> </a:t>
            </a:r>
            <a:endParaRPr lang="ru-RU" sz="2000" b="1" dirty="0" smtClean="0">
              <a:latin typeface="Times New Roman" panose="02020603050405020304" pitchFamily="18" charset="0"/>
              <a:cs typeface="Times New Roman" panose="02020603050405020304" pitchFamily="18" charset="0"/>
            </a:endParaRPr>
          </a:p>
          <a:p>
            <a:pPr marL="285750" indent="-285750">
              <a:buFontTx/>
              <a:buChar char="-"/>
            </a:pPr>
            <a:r>
              <a:rPr lang="ru-RU" sz="2000" b="1" dirty="0" smtClean="0">
                <a:latin typeface="Times New Roman" panose="02020603050405020304" pitchFamily="18" charset="0"/>
                <a:cs typeface="Times New Roman" panose="02020603050405020304" pitchFamily="18" charset="0"/>
              </a:rPr>
              <a:t>СП </a:t>
            </a:r>
            <a:r>
              <a:rPr lang="ru-RU" sz="2000" b="1" dirty="0">
                <a:latin typeface="Times New Roman" panose="02020603050405020304" pitchFamily="18" charset="0"/>
                <a:cs typeface="Times New Roman" panose="02020603050405020304" pitchFamily="18" charset="0"/>
              </a:rPr>
              <a:t>1.2.036-95 «Порядок учета, хранения, передачи и транспортирования микроорганизмов I - IV групп патогенности</a:t>
            </a:r>
            <a:r>
              <a:rPr lang="ru-RU" sz="2000" b="1" dirty="0" smtClean="0">
                <a:latin typeface="Times New Roman" panose="02020603050405020304" pitchFamily="18" charset="0"/>
                <a:cs typeface="Times New Roman" panose="02020603050405020304" pitchFamily="18" charset="0"/>
              </a:rPr>
              <a:t>»;</a:t>
            </a:r>
          </a:p>
          <a:p>
            <a:r>
              <a:rPr lang="ru-RU" sz="2000" b="1" dirty="0" smtClean="0">
                <a:latin typeface="Times New Roman" panose="02020603050405020304" pitchFamily="18" charset="0"/>
                <a:cs typeface="Times New Roman" panose="02020603050405020304" pitchFamily="18" charset="0"/>
              </a:rPr>
              <a:t>-  МУ </a:t>
            </a:r>
            <a:r>
              <a:rPr lang="ru-RU" sz="2000" b="1" dirty="0">
                <a:latin typeface="Times New Roman" panose="02020603050405020304" pitchFamily="18" charset="0"/>
                <a:cs typeface="Times New Roman" panose="02020603050405020304" pitchFamily="18" charset="0"/>
              </a:rPr>
              <a:t>3.4.2552-09 «Организация и проведение первичных </a:t>
            </a:r>
            <a:r>
              <a:rPr lang="ru-RU" sz="2000" b="1" dirty="0" smtClean="0">
                <a:latin typeface="Times New Roman" panose="02020603050405020304" pitchFamily="18" charset="0"/>
                <a:cs typeface="Times New Roman" panose="02020603050405020304" pitchFamily="18" charset="0"/>
              </a:rPr>
              <a:t>противоэпидемических мероприятий </a:t>
            </a:r>
            <a:r>
              <a:rPr lang="ru-RU" sz="2000" b="1" dirty="0">
                <a:latin typeface="Times New Roman" panose="02020603050405020304" pitchFamily="18" charset="0"/>
                <a:cs typeface="Times New Roman" panose="02020603050405020304" pitchFamily="18" charset="0"/>
              </a:rPr>
              <a:t>в случаях выявления больного (трупа), подозрительного </a:t>
            </a:r>
            <a:r>
              <a:rPr lang="ru-RU" sz="2000" b="1" dirty="0" smtClean="0">
                <a:latin typeface="Times New Roman" panose="02020603050405020304" pitchFamily="18" charset="0"/>
                <a:cs typeface="Times New Roman" panose="02020603050405020304" pitchFamily="18" charset="0"/>
              </a:rPr>
              <a:t>на заболевания </a:t>
            </a:r>
            <a:r>
              <a:rPr lang="ru-RU" sz="2000" b="1" dirty="0">
                <a:latin typeface="Times New Roman" panose="02020603050405020304" pitchFamily="18" charset="0"/>
                <a:cs typeface="Times New Roman" panose="02020603050405020304" pitchFamily="18" charset="0"/>
              </a:rPr>
              <a:t>инфекционными болезнями, вызывающими </a:t>
            </a:r>
            <a:r>
              <a:rPr lang="ru-RU" sz="2000" b="1" dirty="0" smtClean="0">
                <a:latin typeface="Times New Roman" panose="02020603050405020304" pitchFamily="18" charset="0"/>
                <a:cs typeface="Times New Roman" panose="02020603050405020304" pitchFamily="18" charset="0"/>
              </a:rPr>
              <a:t>чрезвычайные ситуации </a:t>
            </a:r>
            <a:r>
              <a:rPr lang="ru-RU" sz="2000" b="1" dirty="0">
                <a:latin typeface="Times New Roman" panose="02020603050405020304" pitchFamily="18" charset="0"/>
                <a:cs typeface="Times New Roman" panose="02020603050405020304" pitchFamily="18" charset="0"/>
              </a:rPr>
              <a:t>в области санитарно-эпидемиологического благополучия населения</a:t>
            </a:r>
            <a:r>
              <a:rPr lang="ru-RU" sz="2000" b="1" dirty="0" smtClean="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23847589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4" name="Прямоугольник 3"/>
          <p:cNvSpPr/>
          <p:nvPr/>
        </p:nvSpPr>
        <p:spPr>
          <a:xfrm>
            <a:off x="179512" y="188640"/>
            <a:ext cx="8784976" cy="7200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200" b="1" dirty="0"/>
              <a:t>НОРМАТИВНО-ПРАВОВОЕ РЕГУЛИРОВАНИЕ</a:t>
            </a:r>
          </a:p>
        </p:txBody>
      </p:sp>
      <p:sp>
        <p:nvSpPr>
          <p:cNvPr id="5" name="Прямоугольник 4"/>
          <p:cNvSpPr/>
          <p:nvPr/>
        </p:nvSpPr>
        <p:spPr>
          <a:xfrm>
            <a:off x="179512" y="994718"/>
            <a:ext cx="8784976" cy="5674642"/>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just"/>
            <a:r>
              <a:rPr lang="ru-RU" b="1" dirty="0" smtClean="0">
                <a:latin typeface="Times New Roman" panose="02020603050405020304" pitchFamily="18" charset="0"/>
                <a:cs typeface="Times New Roman" panose="02020603050405020304" pitchFamily="18" charset="0"/>
              </a:rPr>
              <a:t>- </a:t>
            </a:r>
            <a:r>
              <a:rPr lang="ru-RU" sz="1400" b="1" dirty="0" smtClean="0">
                <a:latin typeface="Times New Roman" panose="02020603050405020304" pitchFamily="18" charset="0"/>
                <a:cs typeface="Times New Roman" panose="02020603050405020304" pitchFamily="18" charset="0"/>
              </a:rPr>
              <a:t>Распоряжениями Правительства РФ от 30.01.2020 №140-р, от 31.01.2020 №154-р, от 03.02.2020 №194-р, от 18.02.2020 №338-р, от 27.02.2020 №447-р, от 27.02.2020 №446-р, от 27.02.2020 №448-р от 16.03.2020 №635-р, от 06.03.2020 №550-р, от 12.03.2020 №597-р, от 14.03.2020 №622-р. ;</a:t>
            </a:r>
          </a:p>
          <a:p>
            <a:pPr algn="just"/>
            <a:r>
              <a:rPr lang="ru-RU" sz="1400" b="1" dirty="0" smtClean="0">
                <a:latin typeface="Times New Roman" panose="02020603050405020304" pitchFamily="18" charset="0"/>
                <a:cs typeface="Times New Roman" panose="02020603050405020304" pitchFamily="18" charset="0"/>
              </a:rPr>
              <a:t>-Постановлениями Главного государственного санитарного врача РФ от 24.01.2020 №2, от 31.01.2020 №3, от 02.03.2020 №5, от 13.03.2020 №6, от 18.03.2020 №7.;</a:t>
            </a:r>
          </a:p>
          <a:p>
            <a:pPr algn="just"/>
            <a:r>
              <a:rPr lang="ru-RU" sz="1400" dirty="0" smtClean="0">
                <a:latin typeface="Times New Roman" panose="02020603050405020304" pitchFamily="18" charset="0"/>
                <a:cs typeface="Times New Roman" panose="02020603050405020304" pitchFamily="18" charset="0"/>
              </a:rPr>
              <a:t>- </a:t>
            </a:r>
            <a:r>
              <a:rPr lang="ru-RU" sz="1400" b="1" dirty="0" smtClean="0">
                <a:latin typeface="Times New Roman" panose="02020603050405020304" pitchFamily="18" charset="0"/>
                <a:cs typeface="Times New Roman" panose="02020603050405020304" pitchFamily="18" charset="0"/>
              </a:rPr>
              <a:t>«Временные </a:t>
            </a:r>
            <a:r>
              <a:rPr lang="ru-RU" sz="1400" b="1" dirty="0">
                <a:latin typeface="Times New Roman" panose="02020603050405020304" pitchFamily="18" charset="0"/>
                <a:cs typeface="Times New Roman" panose="02020603050405020304" pitchFamily="18" charset="0"/>
              </a:rPr>
              <a:t>рекомендациями по лабораторной диагностике новой </a:t>
            </a:r>
            <a:r>
              <a:rPr lang="ru-RU" sz="1400" b="1" dirty="0" err="1">
                <a:latin typeface="Times New Roman" panose="02020603050405020304" pitchFamily="18" charset="0"/>
                <a:cs typeface="Times New Roman" panose="02020603050405020304" pitchFamily="18" charset="0"/>
              </a:rPr>
              <a:t>коронавирусной</a:t>
            </a:r>
            <a:r>
              <a:rPr lang="ru-RU" sz="1400" b="1" dirty="0">
                <a:latin typeface="Times New Roman" panose="02020603050405020304" pitchFamily="18" charset="0"/>
                <a:cs typeface="Times New Roman" panose="02020603050405020304" pitchFamily="18" charset="0"/>
              </a:rPr>
              <a:t> инфекции, вызванной 2019-nCoV» (письмо </a:t>
            </a:r>
            <a:r>
              <a:rPr lang="ru-RU" sz="1400" b="1" dirty="0" err="1">
                <a:latin typeface="Times New Roman" panose="02020603050405020304" pitchFamily="18" charset="0"/>
                <a:cs typeface="Times New Roman" panose="02020603050405020304" pitchFamily="18" charset="0"/>
              </a:rPr>
              <a:t>Роспотребнадзора</a:t>
            </a:r>
            <a:r>
              <a:rPr lang="ru-RU" sz="1400" b="1" dirty="0">
                <a:latin typeface="Times New Roman" panose="02020603050405020304" pitchFamily="18" charset="0"/>
                <a:cs typeface="Times New Roman" panose="02020603050405020304" pitchFamily="18" charset="0"/>
              </a:rPr>
              <a:t> от 21.01.2020 №02/706-2020-27) </a:t>
            </a:r>
          </a:p>
          <a:p>
            <a:pPr marL="285750" indent="-285750" algn="just">
              <a:buFontTx/>
              <a:buChar char="-"/>
            </a:pPr>
            <a:r>
              <a:rPr lang="ru-RU" b="1" dirty="0" smtClean="0">
                <a:solidFill>
                  <a:srgbClr val="FF0000"/>
                </a:solidFill>
                <a:cs typeface="Times New Roman" panose="02020603050405020304" pitchFamily="18" charset="0"/>
              </a:rPr>
              <a:t>«Инструкция </a:t>
            </a:r>
            <a:r>
              <a:rPr lang="ru-RU" b="1" dirty="0">
                <a:solidFill>
                  <a:srgbClr val="FF0000"/>
                </a:solidFill>
                <a:cs typeface="Times New Roman" panose="02020603050405020304" pitchFamily="18" charset="0"/>
              </a:rPr>
              <a:t>об организации работы по диагностике новой </a:t>
            </a:r>
            <a:r>
              <a:rPr lang="ru-RU" b="1" dirty="0" err="1">
                <a:solidFill>
                  <a:srgbClr val="FF0000"/>
                </a:solidFill>
                <a:cs typeface="Times New Roman" panose="02020603050405020304" pitchFamily="18" charset="0"/>
              </a:rPr>
              <a:t>коронавирусной</a:t>
            </a:r>
            <a:r>
              <a:rPr lang="ru-RU" b="1" dirty="0">
                <a:solidFill>
                  <a:srgbClr val="FF0000"/>
                </a:solidFill>
                <a:cs typeface="Times New Roman" panose="02020603050405020304" pitchFamily="18" charset="0"/>
              </a:rPr>
              <a:t> инфекции (COVID-19)» (письмо </a:t>
            </a:r>
            <a:r>
              <a:rPr lang="ru-RU" b="1" dirty="0" err="1">
                <a:solidFill>
                  <a:srgbClr val="FF0000"/>
                </a:solidFill>
                <a:cs typeface="Times New Roman" panose="02020603050405020304" pitchFamily="18" charset="0"/>
              </a:rPr>
              <a:t>Роспотребнадзора</a:t>
            </a:r>
            <a:r>
              <a:rPr lang="ru-RU" b="1" dirty="0">
                <a:solidFill>
                  <a:srgbClr val="FF0000"/>
                </a:solidFill>
                <a:cs typeface="Times New Roman" panose="02020603050405020304" pitchFamily="18" charset="0"/>
              </a:rPr>
              <a:t> от18.03.2020 №</a:t>
            </a:r>
            <a:r>
              <a:rPr lang="ru-RU" b="1" dirty="0" smtClean="0">
                <a:solidFill>
                  <a:srgbClr val="FF0000"/>
                </a:solidFill>
                <a:cs typeface="Times New Roman" panose="02020603050405020304" pitchFamily="18" charset="0"/>
              </a:rPr>
              <a:t>02/4457-2020-27;</a:t>
            </a:r>
          </a:p>
          <a:p>
            <a:pPr marL="285750" indent="-285750" algn="just">
              <a:buFontTx/>
              <a:buChar char="-"/>
            </a:pPr>
            <a:r>
              <a:rPr lang="ru-RU" b="1" dirty="0">
                <a:solidFill>
                  <a:srgbClr val="FF0000"/>
                </a:solidFill>
                <a:cs typeface="Times New Roman" panose="02020603050405020304" pitchFamily="18" charset="0"/>
              </a:rPr>
              <a:t>Приказ Минздрава РФ от 19.03.2020 №198н «О временном порядке организации работы медицинских организаций в целях реализации мер по профилактике и снижению рисков распространения новой </a:t>
            </a:r>
            <a:r>
              <a:rPr lang="ru-RU" b="1" dirty="0" err="1">
                <a:solidFill>
                  <a:srgbClr val="FF0000"/>
                </a:solidFill>
                <a:cs typeface="Times New Roman" panose="02020603050405020304" pitchFamily="18" charset="0"/>
              </a:rPr>
              <a:t>коронавирусной</a:t>
            </a:r>
            <a:r>
              <a:rPr lang="ru-RU" b="1" dirty="0">
                <a:solidFill>
                  <a:srgbClr val="FF0000"/>
                </a:solidFill>
                <a:cs typeface="Times New Roman" panose="02020603050405020304" pitchFamily="18" charset="0"/>
              </a:rPr>
              <a:t> инфекции COVID19</a:t>
            </a:r>
            <a:r>
              <a:rPr lang="ru-RU" b="1" dirty="0" smtClean="0">
                <a:solidFill>
                  <a:srgbClr val="FF0000"/>
                </a:solidFill>
                <a:cs typeface="Times New Roman" panose="02020603050405020304" pitchFamily="18" charset="0"/>
              </a:rPr>
              <a:t>)»;</a:t>
            </a:r>
          </a:p>
          <a:p>
            <a:pPr marL="285750" indent="-285750" algn="just">
              <a:buFontTx/>
              <a:buChar char="-"/>
            </a:pPr>
            <a:r>
              <a:rPr lang="ru-RU" b="1" dirty="0">
                <a:solidFill>
                  <a:srgbClr val="FF0000"/>
                </a:solidFill>
              </a:rPr>
              <a:t>Приказ Минздрава России от 27.03.2020 N 246н "О внесении изменений в приказ Министерства здравоохранения Российской Федерации от 19 марта 2020 г. № 198н "О временном порядке организации работы медицинских организаций в целях реализации мер по профилактике и снижению рисков распространения новой </a:t>
            </a:r>
            <a:r>
              <a:rPr lang="ru-RU" b="1" dirty="0" err="1">
                <a:solidFill>
                  <a:srgbClr val="FF0000"/>
                </a:solidFill>
              </a:rPr>
              <a:t>коронавирусной</a:t>
            </a:r>
            <a:r>
              <a:rPr lang="ru-RU" b="1" dirty="0">
                <a:solidFill>
                  <a:srgbClr val="FF0000"/>
                </a:solidFill>
              </a:rPr>
              <a:t> инфекции </a:t>
            </a:r>
            <a:r>
              <a:rPr lang="ru-RU" b="1" dirty="0" smtClean="0">
                <a:solidFill>
                  <a:srgbClr val="FF0000"/>
                </a:solidFill>
              </a:rPr>
              <a:t>СОVID-19»;</a:t>
            </a:r>
            <a:endParaRPr lang="ru-RU" b="1" dirty="0">
              <a:solidFill>
                <a:srgbClr val="FF0000"/>
              </a:solidFill>
              <a:cs typeface="Times New Roman" panose="02020603050405020304" pitchFamily="18" charset="0"/>
            </a:endParaRPr>
          </a:p>
          <a:p>
            <a:pPr marL="285750" indent="-285750" algn="just">
              <a:buFontTx/>
              <a:buChar char="-"/>
            </a:pPr>
            <a:r>
              <a:rPr lang="ru-RU" b="1" dirty="0" smtClean="0">
                <a:solidFill>
                  <a:srgbClr val="FF0000"/>
                </a:solidFill>
                <a:cs typeface="Times New Roman" panose="02020603050405020304" pitchFamily="18" charset="0"/>
              </a:rPr>
              <a:t> ВРЕМЕННЫЕ МЕТОДИЧЕСКИЕ РЕКОМЕНДАЦИИ «ПРОФИЛАКТИКА, ДИАГНОСТИКА И ЛЕЧЕНИЕ НОВОЙ КОРОНАВИРУСНОЙ ИНФЕКЦИИ (COVID-19)»</a:t>
            </a:r>
            <a:endParaRPr lang="ru-RU" b="1" dirty="0">
              <a:solidFill>
                <a:srgbClr val="FF0000"/>
              </a:solidFill>
              <a:cs typeface="Times New Roman" panose="02020603050405020304" pitchFamily="18" charset="0"/>
            </a:endParaRPr>
          </a:p>
        </p:txBody>
      </p:sp>
    </p:spTree>
    <p:extLst>
      <p:ext uri="{BB962C8B-B14F-4D97-AF65-F5344CB8AC3E}">
        <p14:creationId xmlns:p14="http://schemas.microsoft.com/office/powerpoint/2010/main" val="89832185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3568" y="2636912"/>
            <a:ext cx="8229600" cy="1143000"/>
          </a:xfrm>
        </p:spPr>
        <p:txBody>
          <a:bodyPr>
            <a:normAutofit/>
          </a:bodyPr>
          <a:lstStyle/>
          <a:p>
            <a:r>
              <a:rPr lang="ru-RU" sz="1100" dirty="0" smtClean="0"/>
              <a:t> </a:t>
            </a:r>
            <a:endParaRPr lang="ru-RU" sz="1100" dirty="0"/>
          </a:p>
        </p:txBody>
      </p:sp>
      <p:sp>
        <p:nvSpPr>
          <p:cNvPr id="7" name="Прямоугольник 6"/>
          <p:cNvSpPr/>
          <p:nvPr/>
        </p:nvSpPr>
        <p:spPr>
          <a:xfrm>
            <a:off x="179512" y="116632"/>
            <a:ext cx="8856984" cy="132720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ru-RU" sz="1600" b="1" dirty="0"/>
              <a:t>Скорая, в том числе скорая специализированная, медицинская помощь больным инфекционным заболеванием оказывается фельдшерскими выездными бригадами скорой медицинской помощи, врачебными выездными бригадами скорой медицинской помощи, специализированными выездными бригадами скорой медицинской помощи, бригадами экстренной медицинской помощи территориальных центров медицины катастроф</a:t>
            </a:r>
          </a:p>
        </p:txBody>
      </p:sp>
      <p:sp>
        <p:nvSpPr>
          <p:cNvPr id="8" name="Прямоугольник 7"/>
          <p:cNvSpPr/>
          <p:nvPr/>
        </p:nvSpPr>
        <p:spPr>
          <a:xfrm>
            <a:off x="3275856" y="1556792"/>
            <a:ext cx="5760640" cy="25202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2000" b="1" dirty="0"/>
              <a:t>Деятельность бригад направлена на проведение мероприятий </a:t>
            </a:r>
            <a:r>
              <a:rPr lang="ru-RU" sz="2000" b="1" dirty="0" smtClean="0"/>
              <a:t>по устранению </a:t>
            </a:r>
            <a:r>
              <a:rPr lang="ru-RU" sz="2000" b="1" dirty="0"/>
              <a:t>угрожающих жизни состояний с последующей </a:t>
            </a:r>
            <a:r>
              <a:rPr lang="ru-RU" sz="2000" b="1" dirty="0" smtClean="0"/>
              <a:t>медицинской эвакуацией </a:t>
            </a:r>
            <a:r>
              <a:rPr lang="ru-RU" sz="2000" b="1" dirty="0"/>
              <a:t>в медицинскую организацию, оказывающую </a:t>
            </a:r>
            <a:r>
              <a:rPr lang="ru-RU" sz="2000" b="1" dirty="0" smtClean="0"/>
              <a:t>стационарную медицинскую </a:t>
            </a:r>
            <a:r>
              <a:rPr lang="ru-RU" sz="2000" b="1" dirty="0"/>
              <a:t>помощь больным инфекционными заболеваниями. </a:t>
            </a:r>
          </a:p>
        </p:txBody>
      </p:sp>
      <p:sp>
        <p:nvSpPr>
          <p:cNvPr id="9" name="Прямоугольник 8"/>
          <p:cNvSpPr/>
          <p:nvPr/>
        </p:nvSpPr>
        <p:spPr>
          <a:xfrm>
            <a:off x="3275856" y="4221088"/>
            <a:ext cx="5760640" cy="24691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b="1" dirty="0"/>
              <a:t>Медицинская помощь больным инфекционными заболеваниями </a:t>
            </a:r>
            <a:r>
              <a:rPr lang="ru-RU" b="1" dirty="0" smtClean="0"/>
              <a:t>с </a:t>
            </a:r>
            <a:r>
              <a:rPr lang="ru-RU" b="1" dirty="0" err="1" smtClean="0"/>
              <a:t>жизнеугрожающими</a:t>
            </a:r>
            <a:r>
              <a:rPr lang="ru-RU" b="1" dirty="0" smtClean="0"/>
              <a:t> </a:t>
            </a:r>
            <a:r>
              <a:rPr lang="ru-RU" b="1" dirty="0"/>
              <a:t>острыми состояниями, в том числе с </a:t>
            </a:r>
            <a:r>
              <a:rPr lang="ru-RU" b="1" dirty="0" err="1"/>
              <a:t>инфекционнотоксическим</a:t>
            </a:r>
            <a:r>
              <a:rPr lang="ru-RU" b="1" dirty="0"/>
              <a:t>, </a:t>
            </a:r>
            <a:r>
              <a:rPr lang="ru-RU" b="1" dirty="0" err="1"/>
              <a:t>гиповолемическим</a:t>
            </a:r>
            <a:r>
              <a:rPr lang="ru-RU" b="1" dirty="0"/>
              <a:t> шоком, отеком-набуханием головного </a:t>
            </a:r>
            <a:r>
              <a:rPr lang="ru-RU" b="1" dirty="0" smtClean="0"/>
              <a:t>мозга, острыми </a:t>
            </a:r>
            <a:r>
              <a:rPr lang="ru-RU" b="1" dirty="0"/>
              <a:t>почечной и печеночной недостаточностью, острой </a:t>
            </a:r>
            <a:r>
              <a:rPr lang="ru-RU" b="1" dirty="0" err="1"/>
              <a:t>сердечнососудистой</a:t>
            </a:r>
            <a:r>
              <a:rPr lang="ru-RU" b="1" dirty="0"/>
              <a:t> и дыхательной недостаточностью, вне медицинской </a:t>
            </a:r>
            <a:r>
              <a:rPr lang="ru-RU" b="1" dirty="0" smtClean="0"/>
              <a:t>организации оказывается </a:t>
            </a:r>
            <a:r>
              <a:rPr lang="ru-RU" b="1" dirty="0"/>
              <a:t>бригадами (в том числе реанимационными) скорой </a:t>
            </a:r>
            <a:r>
              <a:rPr lang="ru-RU" b="1" dirty="0" smtClean="0"/>
              <a:t>медицинской помощи</a:t>
            </a:r>
            <a:endParaRPr lang="ru-RU" b="1" dirty="0"/>
          </a:p>
        </p:txBody>
      </p:sp>
      <p:pic>
        <p:nvPicPr>
          <p:cNvPr id="10" name="Рисунок 9"/>
          <p:cNvPicPr>
            <a:picLocks noChangeAspect="1"/>
          </p:cNvPicPr>
          <p:nvPr/>
        </p:nvPicPr>
        <p:blipFill>
          <a:blip r:embed="rId2"/>
          <a:stretch>
            <a:fillRect/>
          </a:stretch>
        </p:blipFill>
        <p:spPr>
          <a:xfrm>
            <a:off x="179512" y="1543060"/>
            <a:ext cx="3111242" cy="2534012"/>
          </a:xfrm>
          <a:prstGeom prst="rect">
            <a:avLst/>
          </a:prstGeom>
        </p:spPr>
      </p:pic>
      <p:pic>
        <p:nvPicPr>
          <p:cNvPr id="11" name="Рисунок 10"/>
          <p:cNvPicPr>
            <a:picLocks noChangeAspect="1"/>
          </p:cNvPicPr>
          <p:nvPr/>
        </p:nvPicPr>
        <p:blipFill>
          <a:blip r:embed="rId3"/>
          <a:stretch>
            <a:fillRect/>
          </a:stretch>
        </p:blipFill>
        <p:spPr>
          <a:xfrm>
            <a:off x="206956" y="4221088"/>
            <a:ext cx="3068900" cy="2469132"/>
          </a:xfrm>
          <a:prstGeom prst="rect">
            <a:avLst/>
          </a:prstGeom>
        </p:spPr>
      </p:pic>
    </p:spTree>
    <p:extLst>
      <p:ext uri="{BB962C8B-B14F-4D97-AF65-F5344CB8AC3E}">
        <p14:creationId xmlns:p14="http://schemas.microsoft.com/office/powerpoint/2010/main" val="366048482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Объект 4"/>
          <p:cNvGraphicFramePr>
            <a:graphicFrameLocks noGrp="1"/>
          </p:cNvGraphicFramePr>
          <p:nvPr>
            <p:ph idx="1"/>
            <p:extLst>
              <p:ext uri="{D42A27DB-BD31-4B8C-83A1-F6EECF244321}">
                <p14:modId xmlns:p14="http://schemas.microsoft.com/office/powerpoint/2010/main" val="4157485150"/>
              </p:ext>
            </p:extLst>
          </p:nvPr>
        </p:nvGraphicFramePr>
        <p:xfrm>
          <a:off x="109903" y="980729"/>
          <a:ext cx="8928993" cy="5809478"/>
        </p:xfrm>
        <a:graphic>
          <a:graphicData uri="http://schemas.openxmlformats.org/drawingml/2006/table">
            <a:tbl>
              <a:tblPr firstRow="1" bandRow="1">
                <a:tableStyleId>{5C22544A-7EE6-4342-B048-85BDC9FD1C3A}</a:tableStyleId>
              </a:tblPr>
              <a:tblGrid>
                <a:gridCol w="1725793">
                  <a:extLst>
                    <a:ext uri="{9D8B030D-6E8A-4147-A177-3AD203B41FA5}">
                      <a16:colId xmlns:a16="http://schemas.microsoft.com/office/drawing/2014/main" val="3319183192"/>
                    </a:ext>
                  </a:extLst>
                </a:gridCol>
                <a:gridCol w="3602800">
                  <a:extLst>
                    <a:ext uri="{9D8B030D-6E8A-4147-A177-3AD203B41FA5}">
                      <a16:colId xmlns:a16="http://schemas.microsoft.com/office/drawing/2014/main" val="679199568"/>
                    </a:ext>
                  </a:extLst>
                </a:gridCol>
                <a:gridCol w="3600400">
                  <a:extLst>
                    <a:ext uri="{9D8B030D-6E8A-4147-A177-3AD203B41FA5}">
                      <a16:colId xmlns:a16="http://schemas.microsoft.com/office/drawing/2014/main" val="1079745925"/>
                    </a:ext>
                  </a:extLst>
                </a:gridCol>
              </a:tblGrid>
              <a:tr h="555732">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400" b="1" dirty="0" smtClean="0">
                          <a:effectLst/>
                          <a:latin typeface="+mn-lt"/>
                        </a:rPr>
                        <a:t>Типовые случаи</a:t>
                      </a:r>
                      <a:endParaRPr lang="ru-RU" sz="1400" b="1" dirty="0" smtClean="0">
                        <a:effectLst/>
                        <a:latin typeface="+mn-lt"/>
                        <a:ea typeface="Calibri" panose="020F0502020204030204" pitchFamily="34" charset="0"/>
                        <a:cs typeface="Times New Roman" panose="02020603050405020304" pitchFamily="18" charset="0"/>
                      </a:endParaRPr>
                    </a:p>
                    <a:p>
                      <a:endParaRPr lang="ru-RU" sz="1400" b="1" dirty="0"/>
                    </a:p>
                  </a:txBody>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400" b="1" dirty="0" smtClean="0">
                          <a:effectLst/>
                          <a:latin typeface="+mn-lt"/>
                        </a:rPr>
                        <a:t>Критерии оценки категории пациентов и тактика ведения</a:t>
                      </a:r>
                      <a:endParaRPr lang="ru-RU" sz="1400" b="1" dirty="0" smtClean="0">
                        <a:effectLst/>
                        <a:latin typeface="+mn-lt"/>
                        <a:ea typeface="Calibri" panose="020F0502020204030204" pitchFamily="34" charset="0"/>
                        <a:cs typeface="Times New Roman" panose="02020603050405020304" pitchFamily="18" charset="0"/>
                      </a:endParaRPr>
                    </a:p>
                    <a:p>
                      <a:pPr algn="ctr"/>
                      <a:endParaRPr lang="ru-RU" sz="1400" b="1" dirty="0"/>
                    </a:p>
                  </a:txBody>
                  <a:tcPr/>
                </a:tc>
                <a:tc hMerge="1">
                  <a:txBody>
                    <a:bodyPr/>
                    <a:lstStyle/>
                    <a:p>
                      <a:endParaRPr lang="ru-RU" dirty="0"/>
                    </a:p>
                  </a:txBody>
                  <a:tcPr/>
                </a:tc>
                <a:extLst>
                  <a:ext uri="{0D108BD9-81ED-4DB2-BD59-A6C34878D82A}">
                    <a16:rowId xmlns:a16="http://schemas.microsoft.com/office/drawing/2014/main" val="4202009032"/>
                  </a:ext>
                </a:extLst>
              </a:tr>
              <a:tr h="338461">
                <a:tc vMerge="1">
                  <a:txBody>
                    <a:bodyPr/>
                    <a:lstStyle/>
                    <a:p>
                      <a:endParaRPr lang="ru-RU"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400" b="1" dirty="0" smtClean="0">
                          <a:effectLst/>
                          <a:latin typeface="+mn-lt"/>
                        </a:rPr>
                        <a:t>Есть симптомы ОРВИ</a:t>
                      </a:r>
                      <a:endParaRPr lang="ru-RU" sz="1400" b="1" dirty="0" smtClean="0">
                        <a:effectLst/>
                        <a:latin typeface="+mn-lt"/>
                        <a:ea typeface="Calibri" panose="020F0502020204030204" pitchFamily="34" charset="0"/>
                        <a:cs typeface="Times New Roman" panose="02020603050405020304" pitchFamily="18"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400" b="1" dirty="0" smtClean="0">
                          <a:effectLst/>
                          <a:latin typeface="+mn-lt"/>
                        </a:rPr>
                        <a:t>Нет симптомов ОРВИ</a:t>
                      </a:r>
                      <a:endParaRPr lang="ru-RU" sz="1400" b="1" dirty="0" smtClean="0">
                        <a:effectLst/>
                        <a:latin typeface="+mn-lt"/>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3453314869"/>
                  </a:ext>
                </a:extLst>
              </a:tr>
              <a:tr h="2629285">
                <a:tc rowSpan="2">
                  <a:txBody>
                    <a:bodyPr/>
                    <a:lstStyle/>
                    <a:p>
                      <a:pPr algn="ctr"/>
                      <a:r>
                        <a:rPr lang="ru-RU" sz="1400" b="1" dirty="0" smtClean="0">
                          <a:solidFill>
                            <a:schemeClr val="tx1"/>
                          </a:solidFill>
                        </a:rPr>
                        <a:t>Пациент прибывшим из стран, в которых зарегистрированы случаи новой </a:t>
                      </a:r>
                      <a:r>
                        <a:rPr lang="ru-RU" sz="1400" b="1" dirty="0" err="1" smtClean="0">
                          <a:solidFill>
                            <a:schemeClr val="tx1"/>
                          </a:solidFill>
                        </a:rPr>
                        <a:t>коронавирусной</a:t>
                      </a:r>
                      <a:r>
                        <a:rPr lang="ru-RU" sz="1400" b="1" dirty="0" smtClean="0">
                          <a:solidFill>
                            <a:schemeClr val="tx1"/>
                          </a:solidFill>
                        </a:rPr>
                        <a:t> инфекции COVID-19</a:t>
                      </a:r>
                      <a:endParaRPr lang="ru-RU" sz="1400" b="1" dirty="0">
                        <a:solidFill>
                          <a:schemeClr val="tx1"/>
                        </a:solidFill>
                      </a:endParaRPr>
                    </a:p>
                  </a:txBody>
                  <a:tcPr/>
                </a:tc>
                <a:tc>
                  <a:txBody>
                    <a:bodyPr/>
                    <a:lstStyle/>
                    <a:p>
                      <a:r>
                        <a:rPr lang="ru-RU" sz="1800" b="1" dirty="0" smtClean="0">
                          <a:solidFill>
                            <a:schemeClr val="tx1"/>
                          </a:solidFill>
                          <a:effectLst/>
                          <a:latin typeface="+mn-lt"/>
                          <a:ea typeface="Calibri" panose="020F0502020204030204" pitchFamily="34" charset="0"/>
                          <a:cs typeface="Times New Roman" panose="02020603050405020304" pitchFamily="18" charset="0"/>
                        </a:rPr>
                        <a:t>Тактика:</a:t>
                      </a:r>
                    </a:p>
                    <a:p>
                      <a:r>
                        <a:rPr lang="ru-RU" sz="1800" b="1" dirty="0" smtClean="0">
                          <a:solidFill>
                            <a:schemeClr val="tx1"/>
                          </a:solidFill>
                          <a:effectLst/>
                          <a:latin typeface="+mn-lt"/>
                          <a:ea typeface="Calibri" panose="020F0502020204030204" pitchFamily="34" charset="0"/>
                          <a:cs typeface="Times New Roman" panose="02020603050405020304" pitchFamily="18" charset="0"/>
                        </a:rPr>
                        <a:t>- изоляция на дому на 14 дней</a:t>
                      </a:r>
                    </a:p>
                    <a:p>
                      <a:r>
                        <a:rPr lang="ru-RU" sz="1800" b="1" dirty="0" smtClean="0">
                          <a:solidFill>
                            <a:schemeClr val="tx1"/>
                          </a:solidFill>
                          <a:effectLst/>
                          <a:latin typeface="+mn-lt"/>
                          <a:ea typeface="Calibri" panose="020F0502020204030204" pitchFamily="34" charset="0"/>
                          <a:cs typeface="Times New Roman" panose="02020603050405020304" pitchFamily="18" charset="0"/>
                        </a:rPr>
                        <a:t>- взятие биоматериала (мазок из </a:t>
                      </a:r>
                      <a:r>
                        <a:rPr lang="ru-RU" sz="1800" b="1" dirty="0" err="1" smtClean="0">
                          <a:solidFill>
                            <a:schemeClr val="tx1"/>
                          </a:solidFill>
                          <a:effectLst/>
                          <a:latin typeface="+mn-lt"/>
                          <a:ea typeface="Calibri" panose="020F0502020204030204" pitchFamily="34" charset="0"/>
                          <a:cs typeface="Times New Roman" panose="02020603050405020304" pitchFamily="18" charset="0"/>
                        </a:rPr>
                        <a:t>носо</a:t>
                      </a:r>
                      <a:r>
                        <a:rPr lang="ru-RU" sz="1800" b="1" dirty="0" smtClean="0">
                          <a:solidFill>
                            <a:schemeClr val="tx1"/>
                          </a:solidFill>
                          <a:effectLst/>
                          <a:latin typeface="+mn-lt"/>
                          <a:ea typeface="Calibri" panose="020F0502020204030204" pitchFamily="34" charset="0"/>
                          <a:cs typeface="Times New Roman" panose="02020603050405020304" pitchFamily="18" charset="0"/>
                        </a:rPr>
                        <a:t>- и ротоглотки) (1 день)</a:t>
                      </a:r>
                    </a:p>
                    <a:p>
                      <a:r>
                        <a:rPr lang="ru-RU" sz="1800" b="1" dirty="0" smtClean="0">
                          <a:solidFill>
                            <a:schemeClr val="tx1"/>
                          </a:solidFill>
                          <a:effectLst/>
                          <a:latin typeface="+mn-lt"/>
                          <a:ea typeface="Calibri" panose="020F0502020204030204" pitchFamily="34" charset="0"/>
                          <a:cs typeface="Times New Roman" panose="02020603050405020304" pitchFamily="18" charset="0"/>
                        </a:rPr>
                        <a:t>- контроль взятия мазка через 1 день</a:t>
                      </a:r>
                    </a:p>
                    <a:p>
                      <a:r>
                        <a:rPr lang="ru-RU" sz="1800" b="1" dirty="0" smtClean="0">
                          <a:solidFill>
                            <a:schemeClr val="tx1"/>
                          </a:solidFill>
                          <a:effectLst/>
                          <a:latin typeface="+mn-lt"/>
                          <a:ea typeface="Calibri" panose="020F0502020204030204" pitchFamily="34" charset="0"/>
                          <a:cs typeface="Times New Roman" panose="02020603050405020304" pitchFamily="18" charset="0"/>
                        </a:rPr>
                        <a:t>- назначения лечения</a:t>
                      </a:r>
                    </a:p>
                    <a:p>
                      <a:r>
                        <a:rPr lang="ru-RU" sz="1800" b="1" dirty="0" smtClean="0">
                          <a:solidFill>
                            <a:schemeClr val="tx1"/>
                          </a:solidFill>
                          <a:effectLst/>
                          <a:latin typeface="+mn-lt"/>
                          <a:ea typeface="Calibri" panose="020F0502020204030204" pitchFamily="34" charset="0"/>
                          <a:cs typeface="Times New Roman" panose="02020603050405020304" pitchFamily="18" charset="0"/>
                        </a:rPr>
                        <a:t>- выдача листка нетрудоспособности на 14 дней</a:t>
                      </a:r>
                    </a:p>
                  </a:txBody>
                  <a:tcPr/>
                </a:tc>
                <a:tc rowSpan="2">
                  <a:txBody>
                    <a:bodyPr/>
                    <a:lstStyle/>
                    <a:p>
                      <a:r>
                        <a:rPr lang="ru-RU" sz="1800" b="1" kern="1200" dirty="0" smtClean="0">
                          <a:solidFill>
                            <a:schemeClr val="dk1"/>
                          </a:solidFill>
                          <a:effectLst/>
                          <a:latin typeface="+mn-lt"/>
                          <a:ea typeface="+mn-ea"/>
                          <a:cs typeface="+mn-cs"/>
                        </a:rPr>
                        <a:t>Тактика:</a:t>
                      </a:r>
                    </a:p>
                    <a:p>
                      <a:r>
                        <a:rPr lang="ru-RU" sz="1800" b="1" kern="1200" dirty="0" smtClean="0">
                          <a:solidFill>
                            <a:schemeClr val="dk1"/>
                          </a:solidFill>
                          <a:effectLst/>
                          <a:latin typeface="+mn-lt"/>
                          <a:ea typeface="+mn-ea"/>
                          <a:cs typeface="+mn-cs"/>
                        </a:rPr>
                        <a:t>- изоляция на дому на 14 дней</a:t>
                      </a:r>
                    </a:p>
                    <a:p>
                      <a:r>
                        <a:rPr lang="ru-RU" sz="1800" b="1" kern="1200" dirty="0" smtClean="0">
                          <a:solidFill>
                            <a:schemeClr val="dk1"/>
                          </a:solidFill>
                          <a:effectLst/>
                          <a:latin typeface="+mn-lt"/>
                          <a:ea typeface="+mn-ea"/>
                          <a:cs typeface="+mn-cs"/>
                        </a:rPr>
                        <a:t>- выдача листка нетрудоспособности на 14 дней</a:t>
                      </a:r>
                    </a:p>
                    <a:p>
                      <a:r>
                        <a:rPr lang="ru-RU" sz="1800" b="1" kern="1200" dirty="0" smtClean="0">
                          <a:solidFill>
                            <a:schemeClr val="dk1"/>
                          </a:solidFill>
                          <a:effectLst/>
                          <a:latin typeface="+mn-lt"/>
                          <a:ea typeface="+mn-ea"/>
                          <a:cs typeface="+mn-cs"/>
                        </a:rPr>
                        <a:t>Врач (фельдшер)</a:t>
                      </a:r>
                    </a:p>
                    <a:p>
                      <a:r>
                        <a:rPr lang="ru-RU" sz="1800" b="1" kern="1200" dirty="0" smtClean="0">
                          <a:solidFill>
                            <a:schemeClr val="dk1"/>
                          </a:solidFill>
                          <a:effectLst/>
                          <a:latin typeface="+mn-lt"/>
                          <a:ea typeface="+mn-ea"/>
                          <a:cs typeface="+mn-cs"/>
                        </a:rPr>
                        <a:t>обязан проинформировать пациента о нижеследующем:</a:t>
                      </a:r>
                    </a:p>
                    <a:p>
                      <a:r>
                        <a:rPr lang="ru-RU" sz="1800" b="1" kern="1200" dirty="0" smtClean="0">
                          <a:solidFill>
                            <a:schemeClr val="dk1"/>
                          </a:solidFill>
                          <a:effectLst/>
                          <a:latin typeface="+mn-lt"/>
                          <a:ea typeface="+mn-ea"/>
                          <a:cs typeface="+mn-cs"/>
                        </a:rPr>
                        <a:t>- При посещении пациенту даются разъяснения о том, что он обязан находиться дома и ему запрещается покидать его.</a:t>
                      </a:r>
                    </a:p>
                    <a:p>
                      <a:r>
                        <a:rPr lang="ru-RU" sz="1800" b="1" kern="1200" dirty="0" smtClean="0">
                          <a:solidFill>
                            <a:schemeClr val="dk1"/>
                          </a:solidFill>
                          <a:effectLst/>
                          <a:latin typeface="+mn-lt"/>
                          <a:ea typeface="+mn-ea"/>
                          <a:cs typeface="+mn-cs"/>
                        </a:rPr>
                        <a:t>- В случае появления симптомов ОРВИ или других заболеваний пациент вызывает врача на дом.</a:t>
                      </a:r>
                      <a:endParaRPr lang="ru-RU" sz="1400" b="1" dirty="0" smtClean="0">
                        <a:effectLst/>
                        <a:latin typeface="+mn-lt"/>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4021763700"/>
                  </a:ext>
                </a:extLst>
              </a:tr>
              <a:tr h="2237161">
                <a:tc vMerge="1">
                  <a:txBody>
                    <a:bodyPr/>
                    <a:lstStyle/>
                    <a:p>
                      <a:endParaRPr lang="ru-RU" sz="1400" dirty="0"/>
                    </a:p>
                  </a:txBody>
                  <a:tcPr/>
                </a:tc>
                <a:tc>
                  <a:txBody>
                    <a:bodyPr/>
                    <a:lstStyle/>
                    <a:p>
                      <a:pPr>
                        <a:lnSpc>
                          <a:spcPct val="100000"/>
                        </a:lnSpc>
                        <a:spcBef>
                          <a:spcPts val="0"/>
                        </a:spcBef>
                        <a:spcAft>
                          <a:spcPts val="0"/>
                        </a:spcAft>
                      </a:pPr>
                      <a:r>
                        <a:rPr lang="ru-RU" sz="1600" b="1" dirty="0" smtClean="0">
                          <a:effectLst/>
                          <a:latin typeface="+mn-lt"/>
                        </a:rPr>
                        <a:t>Тяжелое течение:</a:t>
                      </a:r>
                    </a:p>
                    <a:p>
                      <a:pPr>
                        <a:lnSpc>
                          <a:spcPct val="100000"/>
                        </a:lnSpc>
                        <a:spcBef>
                          <a:spcPts val="0"/>
                        </a:spcBef>
                        <a:spcAft>
                          <a:spcPts val="0"/>
                        </a:spcAft>
                      </a:pPr>
                      <a:r>
                        <a:rPr lang="ru-RU" sz="1600" b="1" dirty="0" smtClean="0">
                          <a:effectLst/>
                          <a:latin typeface="+mn-lt"/>
                        </a:rPr>
                        <a:t>- при выраженной интоксикации</a:t>
                      </a:r>
                    </a:p>
                    <a:p>
                      <a:pPr>
                        <a:lnSpc>
                          <a:spcPct val="100000"/>
                        </a:lnSpc>
                        <a:spcBef>
                          <a:spcPts val="0"/>
                        </a:spcBef>
                        <a:spcAft>
                          <a:spcPts val="0"/>
                        </a:spcAft>
                      </a:pPr>
                      <a:r>
                        <a:rPr lang="ru-RU" sz="1600" b="1" dirty="0" smtClean="0">
                          <a:effectLst/>
                          <a:latin typeface="+mn-lt"/>
                        </a:rPr>
                        <a:t>- декомпенсации по основному заболеванию</a:t>
                      </a:r>
                    </a:p>
                    <a:p>
                      <a:pPr>
                        <a:lnSpc>
                          <a:spcPct val="100000"/>
                        </a:lnSpc>
                        <a:spcBef>
                          <a:spcPts val="0"/>
                        </a:spcBef>
                        <a:spcAft>
                          <a:spcPts val="0"/>
                        </a:spcAft>
                      </a:pPr>
                      <a:r>
                        <a:rPr lang="ru-RU" sz="1600" b="1" dirty="0" smtClean="0">
                          <a:effectLst/>
                          <a:latin typeface="+mn-lt"/>
                        </a:rPr>
                        <a:t>- при SPo2 90%</a:t>
                      </a:r>
                    </a:p>
                    <a:p>
                      <a:pPr marL="0" marR="0" indent="0" algn="l" defTabSz="914400" rtl="0" eaLnBrk="1" fontAlgn="auto" latinLnBrk="0" hangingPunct="1">
                        <a:lnSpc>
                          <a:spcPct val="100000"/>
                        </a:lnSpc>
                        <a:spcBef>
                          <a:spcPts val="0"/>
                        </a:spcBef>
                        <a:spcAft>
                          <a:spcPts val="0"/>
                        </a:spcAft>
                        <a:buClrTx/>
                        <a:buSzTx/>
                        <a:buFontTx/>
                        <a:buNone/>
                        <a:tabLst/>
                        <a:defRPr/>
                      </a:pPr>
                      <a:r>
                        <a:rPr lang="ru-RU" sz="1600" b="1" dirty="0" smtClean="0">
                          <a:effectLst/>
                          <a:latin typeface="+mn-lt"/>
                        </a:rPr>
                        <a:t>- при температуре тела &gt;38 °C- госпитализация специализированной выездной бригадой скорой медицинской помощи</a:t>
                      </a:r>
                      <a:endParaRPr lang="ru-RU" sz="1600" b="1" dirty="0" smtClean="0">
                        <a:effectLst/>
                        <a:latin typeface="+mn-lt"/>
                        <a:ea typeface="Calibri" panose="020F0502020204030204" pitchFamily="34" charset="0"/>
                        <a:cs typeface="Times New Roman" panose="02020603050405020304" pitchFamily="18" charset="0"/>
                      </a:endParaRPr>
                    </a:p>
                  </a:txBody>
                  <a:tcPr/>
                </a:tc>
                <a:tc vMerge="1">
                  <a:txBody>
                    <a:bodyPr/>
                    <a:lstStyle/>
                    <a:p>
                      <a:pPr>
                        <a:lnSpc>
                          <a:spcPct val="100000"/>
                        </a:lnSpc>
                        <a:spcBef>
                          <a:spcPts val="0"/>
                        </a:spcBef>
                        <a:spcAft>
                          <a:spcPts val="0"/>
                        </a:spcAft>
                      </a:pPr>
                      <a:endParaRPr lang="ru-RU" sz="1400" dirty="0"/>
                    </a:p>
                  </a:txBody>
                  <a:tcPr/>
                </a:tc>
                <a:extLst>
                  <a:ext uri="{0D108BD9-81ED-4DB2-BD59-A6C34878D82A}">
                    <a16:rowId xmlns:a16="http://schemas.microsoft.com/office/drawing/2014/main" val="44305857"/>
                  </a:ext>
                </a:extLst>
              </a:tr>
            </a:tbl>
          </a:graphicData>
        </a:graphic>
      </p:graphicFrame>
      <p:sp>
        <p:nvSpPr>
          <p:cNvPr id="6" name="Заголовок 5"/>
          <p:cNvSpPr>
            <a:spLocks noGrp="1"/>
          </p:cNvSpPr>
          <p:nvPr>
            <p:ph type="title"/>
          </p:nvPr>
        </p:nvSpPr>
        <p:spPr>
          <a:xfrm>
            <a:off x="107503" y="44625"/>
            <a:ext cx="8928993" cy="936104"/>
          </a:xfrm>
          <a:prstGeom prst="rect">
            <a:avLst/>
          </a:prstGeom>
        </p:spPr>
        <p:style>
          <a:lnRef idx="1">
            <a:schemeClr val="accent3"/>
          </a:lnRef>
          <a:fillRef idx="2">
            <a:schemeClr val="accent3"/>
          </a:fillRef>
          <a:effectRef idx="1">
            <a:schemeClr val="accent3"/>
          </a:effectRef>
          <a:fontRef idx="minor">
            <a:schemeClr val="dk1"/>
          </a:fontRef>
        </p:style>
        <p:txBody>
          <a:bodyPr rtlCol="0" anchor="ctr">
            <a:noAutofit/>
          </a:bodyPr>
          <a:lstStyle/>
          <a:p>
            <a:r>
              <a:rPr lang="ru-RU" sz="2400" b="1" dirty="0">
                <a:solidFill>
                  <a:srgbClr val="FF0000"/>
                </a:solidFill>
              </a:rPr>
              <a:t>Активный патронаж выездными бригадами скорой медицинской </a:t>
            </a:r>
            <a:r>
              <a:rPr lang="ru-RU" sz="2400" b="1" dirty="0" smtClean="0">
                <a:solidFill>
                  <a:srgbClr val="FF0000"/>
                </a:solidFill>
              </a:rPr>
              <a:t>помощи</a:t>
            </a:r>
            <a:r>
              <a:rPr lang="ru-RU" sz="2400" b="1" dirty="0">
                <a:solidFill>
                  <a:srgbClr val="FF0000"/>
                </a:solidFill>
              </a:rPr>
              <a:t> </a:t>
            </a:r>
            <a:r>
              <a:rPr lang="ru-RU" sz="2400" b="1" dirty="0" smtClean="0">
                <a:solidFill>
                  <a:srgbClr val="FF0000"/>
                </a:solidFill>
              </a:rPr>
              <a:t>к пациентам сCOVID-19</a:t>
            </a:r>
            <a:endParaRPr lang="ru-RU" sz="2400" b="1" dirty="0">
              <a:solidFill>
                <a:srgbClr val="FF0000"/>
              </a:solidFill>
            </a:endParaRPr>
          </a:p>
        </p:txBody>
      </p:sp>
    </p:spTree>
    <p:extLst>
      <p:ext uri="{BB962C8B-B14F-4D97-AF65-F5344CB8AC3E}">
        <p14:creationId xmlns:p14="http://schemas.microsoft.com/office/powerpoint/2010/main" val="68203309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endParaRPr lang="ru-RU" sz="1600" dirty="0"/>
          </a:p>
        </p:txBody>
      </p:sp>
      <p:sp>
        <p:nvSpPr>
          <p:cNvPr id="3" name="Объект 2"/>
          <p:cNvSpPr>
            <a:spLocks noGrp="1"/>
          </p:cNvSpPr>
          <p:nvPr>
            <p:ph idx="1"/>
          </p:nvPr>
        </p:nvSpPr>
        <p:spPr/>
        <p:txBody>
          <a:bodyPr/>
          <a:lstStyle/>
          <a:p>
            <a:endParaRPr lang="ru-RU" dirty="0"/>
          </a:p>
        </p:txBody>
      </p:sp>
      <p:sp>
        <p:nvSpPr>
          <p:cNvPr id="4" name="Прямоугольник 3"/>
          <p:cNvSpPr/>
          <p:nvPr/>
        </p:nvSpPr>
        <p:spPr>
          <a:xfrm>
            <a:off x="179512" y="332656"/>
            <a:ext cx="8640960" cy="1008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b="1" dirty="0"/>
              <a:t>Практическая готовность медицинских</a:t>
            </a:r>
          </a:p>
          <a:p>
            <a:pPr algn="ctr"/>
            <a:r>
              <a:rPr lang="ru-RU" sz="2400" b="1" dirty="0"/>
              <a:t>учреждений </a:t>
            </a:r>
            <a:r>
              <a:rPr lang="ru-RU" sz="2400" b="1" dirty="0" smtClean="0"/>
              <a:t>должна быть обеспечена </a:t>
            </a:r>
            <a:r>
              <a:rPr lang="ru-RU" sz="2400" b="1" dirty="0"/>
              <a:t>наличием</a:t>
            </a:r>
          </a:p>
        </p:txBody>
      </p:sp>
      <p:sp>
        <p:nvSpPr>
          <p:cNvPr id="5" name="Прямоугольник 4"/>
          <p:cNvSpPr/>
          <p:nvPr/>
        </p:nvSpPr>
        <p:spPr>
          <a:xfrm>
            <a:off x="179512" y="1475656"/>
            <a:ext cx="8640960" cy="5265712"/>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r>
              <a:rPr lang="ru-RU" dirty="0" smtClean="0"/>
              <a:t>- </a:t>
            </a:r>
            <a:r>
              <a:rPr lang="ru-RU" b="1" dirty="0" smtClean="0"/>
              <a:t>нормативных </a:t>
            </a:r>
            <a:r>
              <a:rPr lang="ru-RU" b="1" dirty="0"/>
              <a:t>правовых документов по </a:t>
            </a:r>
            <a:r>
              <a:rPr lang="ru-RU" b="1" dirty="0" smtClean="0"/>
              <a:t>организации работы и профилактике;</a:t>
            </a:r>
          </a:p>
          <a:p>
            <a:r>
              <a:rPr lang="ru-RU" b="1" dirty="0" smtClean="0"/>
              <a:t>- оперативного </a:t>
            </a:r>
            <a:r>
              <a:rPr lang="ru-RU" b="1" dirty="0"/>
              <a:t>плана по организации и обеспечению противоэпидемических</a:t>
            </a:r>
          </a:p>
          <a:p>
            <a:r>
              <a:rPr lang="ru-RU" b="1" dirty="0"/>
              <a:t>(профилактических) </a:t>
            </a:r>
            <a:r>
              <a:rPr lang="ru-RU" b="1" dirty="0" smtClean="0"/>
              <a:t>мероприятий;</a:t>
            </a:r>
          </a:p>
          <a:p>
            <a:pPr marL="285750" indent="-285750">
              <a:buFontTx/>
              <a:buChar char="-"/>
            </a:pPr>
            <a:r>
              <a:rPr lang="ru-RU" b="1" dirty="0" smtClean="0"/>
              <a:t>утверждённого порядка </a:t>
            </a:r>
            <a:r>
              <a:rPr lang="ru-RU" b="1" dirty="0"/>
              <a:t>информации и схем </a:t>
            </a:r>
            <a:r>
              <a:rPr lang="ru-RU" b="1" dirty="0" smtClean="0"/>
              <a:t>оповещения;</a:t>
            </a:r>
          </a:p>
          <a:p>
            <a:pPr marL="285750" indent="-285750">
              <a:buFontTx/>
              <a:buChar char="-"/>
            </a:pPr>
            <a:r>
              <a:rPr lang="ru-RU" b="1" dirty="0"/>
              <a:t>оперативный план первичных противоэпидемических мероприятий при выявлении больного, подозрительного на новой </a:t>
            </a:r>
            <a:r>
              <a:rPr lang="ru-RU" b="1" dirty="0" err="1"/>
              <a:t>коронавирусной</a:t>
            </a:r>
            <a:r>
              <a:rPr lang="ru-RU" b="1" dirty="0"/>
              <a:t> инфекции, вызванной </a:t>
            </a:r>
            <a:r>
              <a:rPr lang="ru-RU" b="1" dirty="0" smtClean="0"/>
              <a:t>SARS-CoV-2;</a:t>
            </a:r>
          </a:p>
          <a:p>
            <a:r>
              <a:rPr lang="ru-RU" b="1" dirty="0" smtClean="0"/>
              <a:t>- укладок </a:t>
            </a:r>
            <a:r>
              <a:rPr lang="ru-RU" b="1" dirty="0"/>
              <a:t>для взятия биологического материала и средств личной экстренной</a:t>
            </a:r>
          </a:p>
          <a:p>
            <a:r>
              <a:rPr lang="ru-RU" b="1" dirty="0"/>
              <a:t>профилактики медицинских </a:t>
            </a:r>
            <a:r>
              <a:rPr lang="ru-RU" b="1" dirty="0" smtClean="0"/>
              <a:t>работников;</a:t>
            </a:r>
          </a:p>
          <a:p>
            <a:r>
              <a:rPr lang="ru-RU" b="1" dirty="0" smtClean="0"/>
              <a:t>- достаточного </a:t>
            </a:r>
            <a:r>
              <a:rPr lang="ru-RU" b="1" dirty="0"/>
              <a:t>количества маркированных емкостей для сбора и обеззараживания</a:t>
            </a:r>
          </a:p>
          <a:p>
            <a:r>
              <a:rPr lang="ru-RU" b="1" dirty="0"/>
              <a:t>выделений от больного, сточных вод, средств индивидуальной защиты, </a:t>
            </a:r>
            <a:r>
              <a:rPr lang="ru-RU" b="1" dirty="0" smtClean="0"/>
              <a:t>медицинских отходов </a:t>
            </a:r>
            <a:r>
              <a:rPr lang="ru-RU" b="1" dirty="0"/>
              <a:t>и приготовления дезинфицирующих растворов, для проведения </a:t>
            </a:r>
            <a:r>
              <a:rPr lang="ru-RU" b="1" dirty="0" smtClean="0"/>
              <a:t>текущей дезинфекции;</a:t>
            </a:r>
          </a:p>
          <a:p>
            <a:r>
              <a:rPr lang="ru-RU" b="1" dirty="0" smtClean="0"/>
              <a:t> </a:t>
            </a:r>
            <a:r>
              <a:rPr lang="ru-RU" b="1" dirty="0"/>
              <a:t>- достаточного количества </a:t>
            </a:r>
            <a:r>
              <a:rPr lang="ru-RU" b="1" dirty="0" smtClean="0"/>
              <a:t>средств </a:t>
            </a:r>
            <a:r>
              <a:rPr lang="ru-RU" b="1" dirty="0"/>
              <a:t>индивидуальной защиты (очки, одноразовые перчатки, респиратор соответствующего класса защиты, противочумный костюм 1 типа или одноразовый халат, бахилы</a:t>
            </a:r>
            <a:r>
              <a:rPr lang="ru-RU" b="1" dirty="0" smtClean="0"/>
              <a:t>);</a:t>
            </a:r>
          </a:p>
          <a:p>
            <a:r>
              <a:rPr lang="ru-RU" b="1" dirty="0" smtClean="0"/>
              <a:t>- функциональных </a:t>
            </a:r>
            <a:r>
              <a:rPr lang="ru-RU" b="1" dirty="0"/>
              <a:t>обязанностей всех медицинских </a:t>
            </a:r>
            <a:r>
              <a:rPr lang="ru-RU" b="1" dirty="0" smtClean="0"/>
              <a:t>работников.</a:t>
            </a:r>
            <a:endParaRPr lang="ru-RU" b="1" dirty="0"/>
          </a:p>
        </p:txBody>
      </p:sp>
    </p:spTree>
    <p:extLst>
      <p:ext uri="{BB962C8B-B14F-4D97-AF65-F5344CB8AC3E}">
        <p14:creationId xmlns:p14="http://schemas.microsoft.com/office/powerpoint/2010/main" val="205647979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107504" y="116632"/>
            <a:ext cx="8928992" cy="8640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90000"/>
          </a:bodyPr>
          <a:lstStyle/>
          <a:p>
            <a:r>
              <a:rPr lang="ru-RU" sz="1800" b="1" dirty="0"/>
              <a:t>Приказ Минздрава РФ от 19.03.2020 №198н «О временном порядке организации работы медицинских организаций в целях реализации мер по профилактике и снижению рисков распространения новой </a:t>
            </a:r>
            <a:r>
              <a:rPr lang="ru-RU" sz="1800" b="1" dirty="0" err="1"/>
              <a:t>коронавирусной</a:t>
            </a:r>
            <a:r>
              <a:rPr lang="ru-RU" sz="1800" b="1" dirty="0"/>
              <a:t> инфекции COVID19</a:t>
            </a:r>
            <a:r>
              <a:rPr lang="ru-RU" sz="1800" b="1" dirty="0" smtClean="0"/>
              <a:t>)»</a:t>
            </a:r>
            <a:endParaRPr lang="ru-RU" sz="1800" b="1" dirty="0"/>
          </a:p>
        </p:txBody>
      </p:sp>
      <p:sp>
        <p:nvSpPr>
          <p:cNvPr id="6" name="Прямоугольник 5"/>
          <p:cNvSpPr/>
          <p:nvPr/>
        </p:nvSpPr>
        <p:spPr>
          <a:xfrm>
            <a:off x="113335" y="1124744"/>
            <a:ext cx="8913833" cy="792088"/>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ru-RU" sz="1200" b="1" dirty="0">
                <a:latin typeface="Times New Roman" panose="02020603050405020304" pitchFamily="18" charset="0"/>
                <a:cs typeface="Times New Roman" panose="02020603050405020304" pitchFamily="18" charset="0"/>
              </a:rPr>
              <a:t>ВРЕМЕННЫЙ </a:t>
            </a:r>
            <a:r>
              <a:rPr lang="ru-RU" sz="1200" b="1" dirty="0" smtClean="0">
                <a:latin typeface="Times New Roman" panose="02020603050405020304" pitchFamily="18" charset="0"/>
                <a:cs typeface="Times New Roman" panose="02020603050405020304" pitchFamily="18" charset="0"/>
              </a:rPr>
              <a:t>ПОРЯДОК ОРГАНИЗАЦИИ </a:t>
            </a:r>
            <a:r>
              <a:rPr lang="ru-RU" sz="1200" b="1" dirty="0">
                <a:latin typeface="Times New Roman" panose="02020603050405020304" pitchFamily="18" charset="0"/>
                <a:cs typeface="Times New Roman" panose="02020603050405020304" pitchFamily="18" charset="0"/>
              </a:rPr>
              <a:t>ОКАЗАНИЯ СКОРОЙ, В ТОМ ЧИСЛЕ СКОРОЙ</a:t>
            </a:r>
          </a:p>
          <a:p>
            <a:pPr algn="ctr"/>
            <a:r>
              <a:rPr lang="ru-RU" sz="1200" b="1" dirty="0">
                <a:latin typeface="Times New Roman" panose="02020603050405020304" pitchFamily="18" charset="0"/>
                <a:cs typeface="Times New Roman" panose="02020603050405020304" pitchFamily="18" charset="0"/>
              </a:rPr>
              <a:t>СПЕЦИАЛИЗИРОВАННОЙ, МЕДИЦИНСКОЙ ПОМОЩИ В ЦЕЛЯХ </a:t>
            </a:r>
            <a:r>
              <a:rPr lang="ru-RU" sz="1200" b="1" dirty="0" smtClean="0">
                <a:latin typeface="Times New Roman" panose="02020603050405020304" pitchFamily="18" charset="0"/>
                <a:cs typeface="Times New Roman" panose="02020603050405020304" pitchFamily="18" charset="0"/>
              </a:rPr>
              <a:t>РЕАЛИЗАЦИИ МЕР </a:t>
            </a:r>
            <a:r>
              <a:rPr lang="ru-RU" sz="1200" b="1" dirty="0">
                <a:latin typeface="Times New Roman" panose="02020603050405020304" pitchFamily="18" charset="0"/>
                <a:cs typeface="Times New Roman" panose="02020603050405020304" pitchFamily="18" charset="0"/>
              </a:rPr>
              <a:t>ПО ПРОФИЛАКТИКЕ И СНИЖЕНИЮ РИСКОВ </a:t>
            </a:r>
            <a:r>
              <a:rPr lang="ru-RU" sz="1200" b="1" dirty="0" smtClean="0">
                <a:latin typeface="Times New Roman" panose="02020603050405020304" pitchFamily="18" charset="0"/>
                <a:cs typeface="Times New Roman" panose="02020603050405020304" pitchFamily="18" charset="0"/>
              </a:rPr>
              <a:t>РАСПРОСТРАНЕНИЯ НОВОЙ </a:t>
            </a:r>
            <a:r>
              <a:rPr lang="ru-RU" sz="1200" b="1" dirty="0">
                <a:latin typeface="Times New Roman" panose="02020603050405020304" pitchFamily="18" charset="0"/>
                <a:cs typeface="Times New Roman" panose="02020603050405020304" pitchFamily="18" charset="0"/>
              </a:rPr>
              <a:t>КОРОНАВИРУСНОЙ ИНФЕКЦИИ COVID-19</a:t>
            </a:r>
          </a:p>
        </p:txBody>
      </p:sp>
      <p:sp>
        <p:nvSpPr>
          <p:cNvPr id="7" name="Прямоугольник 6"/>
          <p:cNvSpPr/>
          <p:nvPr/>
        </p:nvSpPr>
        <p:spPr>
          <a:xfrm>
            <a:off x="107504" y="2060848"/>
            <a:ext cx="8928991" cy="1224136"/>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just"/>
            <a:r>
              <a:rPr lang="ru-RU" b="1"/>
              <a:t>Обеспечить готовность медицинских организаций, оказывающих скорую помощь, к оперативному оказанию медицинской помощи пациентам с симптомами ОРВИ, отбору биологического материала пациентов для лабораторного исследования на наличие новой коронавирусной инфекции COVID-19.</a:t>
            </a:r>
            <a:endParaRPr lang="ru-RU" b="1" dirty="0"/>
          </a:p>
        </p:txBody>
      </p:sp>
      <p:sp>
        <p:nvSpPr>
          <p:cNvPr id="8" name="Прямоугольник 7"/>
          <p:cNvSpPr/>
          <p:nvPr/>
        </p:nvSpPr>
        <p:spPr>
          <a:xfrm>
            <a:off x="122662" y="3402344"/>
            <a:ext cx="8913833" cy="14401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b="1" dirty="0"/>
              <a:t>Утвердить схемы маршрутизации пациентов с ОРВИ и внебольничной пневмонией в медицинские организации, специально созданные для данного контингента пациентов, с назначением ответственных лиц, исключив возможность госпитализации указанных пациентов в терапевтические, пульмонологические отделения и отделения анестезиологии и реанимации иных медицинских организаций.</a:t>
            </a:r>
          </a:p>
        </p:txBody>
      </p:sp>
      <p:sp>
        <p:nvSpPr>
          <p:cNvPr id="9" name="Прямоугольник 8"/>
          <p:cNvSpPr/>
          <p:nvPr/>
        </p:nvSpPr>
        <p:spPr>
          <a:xfrm>
            <a:off x="122661" y="4959864"/>
            <a:ext cx="8928991" cy="1709496"/>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just"/>
            <a:r>
              <a:rPr lang="ru-RU" b="1" dirty="0"/>
              <a:t>Установить перечень </a:t>
            </a:r>
            <a:r>
              <a:rPr lang="ru-RU" b="1" dirty="0" err="1"/>
              <a:t>общепрофильных</a:t>
            </a:r>
            <a:r>
              <a:rPr lang="ru-RU" b="1" dirty="0"/>
              <a:t> выездных бригад скорой медицинской помощи, направляемых на вызов к пациентам с ОРВИ и внебольничной пневмонией (далее - специализированные выездные бригады скорой медицинской помощи), отбору биологического материала для лабораторных исследований на наличие новой </a:t>
            </a:r>
            <a:r>
              <a:rPr lang="ru-RU" b="1" dirty="0" err="1"/>
              <a:t>коронавирусной</a:t>
            </a:r>
            <a:r>
              <a:rPr lang="ru-RU" b="1" dirty="0"/>
              <a:t> инфекции COVID-19.</a:t>
            </a:r>
          </a:p>
        </p:txBody>
      </p:sp>
    </p:spTree>
    <p:extLst>
      <p:ext uri="{BB962C8B-B14F-4D97-AF65-F5344CB8AC3E}">
        <p14:creationId xmlns:p14="http://schemas.microsoft.com/office/powerpoint/2010/main" val="270299188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107504" y="116632"/>
            <a:ext cx="8928992" cy="8640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90000"/>
          </a:bodyPr>
          <a:lstStyle/>
          <a:p>
            <a:r>
              <a:rPr lang="ru-RU" sz="1800" b="1" dirty="0"/>
              <a:t>Приказ Минздрава РФ от 19.03.2020 №198н «О временном порядке организации работы медицинских организаций в целях реализации мер по профилактике и снижению рисков распространения новой </a:t>
            </a:r>
            <a:r>
              <a:rPr lang="ru-RU" sz="1800" b="1" dirty="0" err="1"/>
              <a:t>коронавирусной</a:t>
            </a:r>
            <a:r>
              <a:rPr lang="ru-RU" sz="1800" b="1" dirty="0"/>
              <a:t> инфекции COVID19</a:t>
            </a:r>
            <a:r>
              <a:rPr lang="ru-RU" sz="1800" b="1" dirty="0" smtClean="0"/>
              <a:t>)»</a:t>
            </a:r>
            <a:endParaRPr lang="ru-RU" sz="1800" b="1" dirty="0"/>
          </a:p>
        </p:txBody>
      </p:sp>
      <p:sp>
        <p:nvSpPr>
          <p:cNvPr id="6" name="Прямоугольник 5"/>
          <p:cNvSpPr/>
          <p:nvPr/>
        </p:nvSpPr>
        <p:spPr>
          <a:xfrm>
            <a:off x="113335" y="1124744"/>
            <a:ext cx="8913833" cy="792088"/>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ru-RU" sz="1200" b="1" dirty="0">
                <a:latin typeface="Times New Roman" panose="02020603050405020304" pitchFamily="18" charset="0"/>
                <a:cs typeface="Times New Roman" panose="02020603050405020304" pitchFamily="18" charset="0"/>
              </a:rPr>
              <a:t>ВРЕМЕННЫЙ </a:t>
            </a:r>
            <a:r>
              <a:rPr lang="ru-RU" sz="1200" b="1" dirty="0" smtClean="0">
                <a:latin typeface="Times New Roman" panose="02020603050405020304" pitchFamily="18" charset="0"/>
                <a:cs typeface="Times New Roman" panose="02020603050405020304" pitchFamily="18" charset="0"/>
              </a:rPr>
              <a:t>ПОРЯДОК ОРГАНИЗАЦИИ </a:t>
            </a:r>
            <a:r>
              <a:rPr lang="ru-RU" sz="1200" b="1" dirty="0">
                <a:latin typeface="Times New Roman" panose="02020603050405020304" pitchFamily="18" charset="0"/>
                <a:cs typeface="Times New Roman" panose="02020603050405020304" pitchFamily="18" charset="0"/>
              </a:rPr>
              <a:t>ОКАЗАНИЯ СКОРОЙ, В ТОМ ЧИСЛЕ СКОРОЙ</a:t>
            </a:r>
          </a:p>
          <a:p>
            <a:pPr algn="ctr"/>
            <a:r>
              <a:rPr lang="ru-RU" sz="1200" b="1" dirty="0">
                <a:latin typeface="Times New Roman" panose="02020603050405020304" pitchFamily="18" charset="0"/>
                <a:cs typeface="Times New Roman" panose="02020603050405020304" pitchFamily="18" charset="0"/>
              </a:rPr>
              <a:t>СПЕЦИАЛИЗИРОВАННОЙ, МЕДИЦИНСКОЙ ПОМОЩИ В ЦЕЛЯХ </a:t>
            </a:r>
            <a:r>
              <a:rPr lang="ru-RU" sz="1200" b="1" dirty="0" smtClean="0">
                <a:latin typeface="Times New Roman" panose="02020603050405020304" pitchFamily="18" charset="0"/>
                <a:cs typeface="Times New Roman" panose="02020603050405020304" pitchFamily="18" charset="0"/>
              </a:rPr>
              <a:t>РЕАЛИЗАЦИИ МЕР </a:t>
            </a:r>
            <a:r>
              <a:rPr lang="ru-RU" sz="1200" b="1" dirty="0">
                <a:latin typeface="Times New Roman" panose="02020603050405020304" pitchFamily="18" charset="0"/>
                <a:cs typeface="Times New Roman" panose="02020603050405020304" pitchFamily="18" charset="0"/>
              </a:rPr>
              <a:t>ПО ПРОФИЛАКТИКЕ И СНИЖЕНИЮ РИСКОВ </a:t>
            </a:r>
            <a:r>
              <a:rPr lang="ru-RU" sz="1200" b="1" dirty="0" smtClean="0">
                <a:latin typeface="Times New Roman" panose="02020603050405020304" pitchFamily="18" charset="0"/>
                <a:cs typeface="Times New Roman" panose="02020603050405020304" pitchFamily="18" charset="0"/>
              </a:rPr>
              <a:t>РАСПРОСТРАНЕНИЯ НОВОЙ </a:t>
            </a:r>
            <a:r>
              <a:rPr lang="ru-RU" sz="1200" b="1" dirty="0">
                <a:latin typeface="Times New Roman" panose="02020603050405020304" pitchFamily="18" charset="0"/>
                <a:cs typeface="Times New Roman" panose="02020603050405020304" pitchFamily="18" charset="0"/>
              </a:rPr>
              <a:t>КОРОНАВИРУСНОЙ ИНФЕКЦИИ COVID-19</a:t>
            </a:r>
          </a:p>
        </p:txBody>
      </p:sp>
      <p:sp>
        <p:nvSpPr>
          <p:cNvPr id="7" name="Прямоугольник 6"/>
          <p:cNvSpPr/>
          <p:nvPr/>
        </p:nvSpPr>
        <p:spPr>
          <a:xfrm>
            <a:off x="107504" y="2060848"/>
            <a:ext cx="8928991" cy="1079558"/>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just"/>
            <a:r>
              <a:rPr lang="ru-RU" sz="1600" b="1" dirty="0"/>
              <a:t>Организовать работу медицинских организаций, оказывающих скорую помощь с приоритетом оказания ее пациентам с симптомами ОРВИ, в том числе лицам из групп риска (лица в возрасте старше 60 лет, а также лица, страдающие хроническими заболеваниями бронхолегочной, сердечно-сосудистой и эндокринной систем, беременные женщины).</a:t>
            </a:r>
          </a:p>
        </p:txBody>
      </p:sp>
      <p:sp>
        <p:nvSpPr>
          <p:cNvPr id="8" name="Прямоугольник 7"/>
          <p:cNvSpPr/>
          <p:nvPr/>
        </p:nvSpPr>
        <p:spPr>
          <a:xfrm>
            <a:off x="122662" y="3402344"/>
            <a:ext cx="8913833" cy="1322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1600" b="1" dirty="0"/>
              <a:t>Наличие запаса расходных материалов для отбора проб для проведения лабораторных исследований, дезинфекционных средств и медицинских изделий, включая средства индивидуальной защиты (очки, одноразовые перчатки, респиратор соответствующего класса защиты, противочумный костюм 1 типа или одноразовый халат, бахилы), медицинские изделия, включая </a:t>
            </a:r>
            <a:r>
              <a:rPr lang="ru-RU" sz="1600" b="1" dirty="0" err="1"/>
              <a:t>пульсоксиметры</a:t>
            </a:r>
            <a:r>
              <a:rPr lang="ru-RU" sz="1600" b="1" dirty="0"/>
              <a:t>.</a:t>
            </a:r>
          </a:p>
        </p:txBody>
      </p:sp>
      <p:sp>
        <p:nvSpPr>
          <p:cNvPr id="9" name="Прямоугольник 8"/>
          <p:cNvSpPr/>
          <p:nvPr/>
        </p:nvSpPr>
        <p:spPr>
          <a:xfrm>
            <a:off x="122661" y="4959864"/>
            <a:ext cx="8928991" cy="84540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just"/>
            <a:r>
              <a:rPr lang="ru-RU" sz="1600" b="1" dirty="0"/>
              <a:t>Организовать незамедлительное проведение противоэпидемических мероприятий при выявлении подозрения на заболевания новой </a:t>
            </a:r>
            <a:r>
              <a:rPr lang="ru-RU" sz="1600" b="1" dirty="0" err="1"/>
              <a:t>коронавирусной</a:t>
            </a:r>
            <a:r>
              <a:rPr lang="ru-RU" sz="1600" b="1" dirty="0"/>
              <a:t> инфекцией COVID-19.</a:t>
            </a:r>
          </a:p>
        </p:txBody>
      </p:sp>
      <p:sp>
        <p:nvSpPr>
          <p:cNvPr id="10" name="Прямоугольник 9"/>
          <p:cNvSpPr/>
          <p:nvPr/>
        </p:nvSpPr>
        <p:spPr>
          <a:xfrm>
            <a:off x="122660" y="5948718"/>
            <a:ext cx="8928991" cy="818744"/>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ru-RU" b="1" dirty="0"/>
              <a:t>Информирование медицинских работников по вопросам профилактики, диагностики и лечения новой </a:t>
            </a:r>
            <a:r>
              <a:rPr lang="ru-RU" b="1" dirty="0" err="1"/>
              <a:t>коронавирусной</a:t>
            </a:r>
            <a:r>
              <a:rPr lang="ru-RU" b="1" dirty="0"/>
              <a:t> инфекции COVID-19</a:t>
            </a:r>
          </a:p>
        </p:txBody>
      </p:sp>
    </p:spTree>
    <p:extLst>
      <p:ext uri="{BB962C8B-B14F-4D97-AF65-F5344CB8AC3E}">
        <p14:creationId xmlns:p14="http://schemas.microsoft.com/office/powerpoint/2010/main" val="4481404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07504" y="836712"/>
            <a:ext cx="2160240" cy="5904656"/>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ru-RU" sz="2400" b="1" dirty="0"/>
              <a:t>При приеме вызова скорой медицинской помощи медицинский работник станции </a:t>
            </a:r>
            <a:r>
              <a:rPr lang="ru-RU" sz="2400" b="1" dirty="0" smtClean="0"/>
              <a:t>СМП </a:t>
            </a:r>
            <a:endParaRPr lang="ru-RU" sz="2400" b="1" dirty="0"/>
          </a:p>
        </p:txBody>
      </p:sp>
      <p:sp>
        <p:nvSpPr>
          <p:cNvPr id="5" name="Прямоугольник 4"/>
          <p:cNvSpPr/>
          <p:nvPr/>
        </p:nvSpPr>
        <p:spPr>
          <a:xfrm>
            <a:off x="179512" y="116633"/>
            <a:ext cx="8784976" cy="658503"/>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ru-RU" sz="1600" b="1" dirty="0" smtClean="0"/>
              <a:t>ПАМЯТКА ДЛЯ </a:t>
            </a:r>
            <a:r>
              <a:rPr lang="ru-RU" sz="1600" b="1" dirty="0"/>
              <a:t>МЕДИЦИНСКИХ РАБОТНИКОВ СТАНЦИИ (ОТДЕЛЕНИЯ) </a:t>
            </a:r>
            <a:r>
              <a:rPr lang="ru-RU" sz="1600" b="1" dirty="0" smtClean="0"/>
              <a:t>СКОРОЙ МЕДИЦИНСКОЙ </a:t>
            </a:r>
            <a:r>
              <a:rPr lang="ru-RU" sz="1600" b="1" dirty="0"/>
              <a:t>ПОМОЩИ ПО ПРИЕМУ ВЫЗОВА </a:t>
            </a:r>
            <a:r>
              <a:rPr lang="ru-RU" sz="1600" b="1" dirty="0" smtClean="0"/>
              <a:t>СКОРОЙ МЕДИЦИНСКОЙ </a:t>
            </a:r>
            <a:r>
              <a:rPr lang="ru-RU" sz="1600" b="1" dirty="0"/>
              <a:t>ПОМОЩИ</a:t>
            </a:r>
          </a:p>
        </p:txBody>
      </p:sp>
      <p:sp>
        <p:nvSpPr>
          <p:cNvPr id="6" name="Прямоугольник 5"/>
          <p:cNvSpPr/>
          <p:nvPr/>
        </p:nvSpPr>
        <p:spPr>
          <a:xfrm>
            <a:off x="2862096" y="840721"/>
            <a:ext cx="6102391" cy="9932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1400" b="1" dirty="0"/>
              <a:t>находился ли данный пациент на </a:t>
            </a:r>
            <a:r>
              <a:rPr lang="ru-RU" sz="1400" b="1" dirty="0" smtClean="0"/>
              <a:t>территории стран в </a:t>
            </a:r>
            <a:r>
              <a:rPr lang="ru-RU" sz="1400" b="1" dirty="0"/>
              <a:t>которых зарегистрированы случаи новой </a:t>
            </a:r>
            <a:r>
              <a:rPr lang="ru-RU" sz="1400" b="1" dirty="0" err="1"/>
              <a:t>коронавирусной</a:t>
            </a:r>
            <a:r>
              <a:rPr lang="ru-RU" sz="1400" b="1" dirty="0"/>
              <a:t> инфекции COVID-19 в течение последних 14 дней до момента появления жалоб на повышение температуры тела в сочетании с другими симптомами ОРВИ</a:t>
            </a:r>
            <a:r>
              <a:rPr lang="ru-RU" sz="1400" b="1" dirty="0" smtClean="0"/>
              <a:t>;</a:t>
            </a:r>
            <a:endParaRPr lang="ru-RU" sz="1400" b="1" dirty="0"/>
          </a:p>
        </p:txBody>
      </p:sp>
      <p:sp>
        <p:nvSpPr>
          <p:cNvPr id="7" name="Прямоугольник 6"/>
          <p:cNvSpPr/>
          <p:nvPr/>
        </p:nvSpPr>
        <p:spPr>
          <a:xfrm>
            <a:off x="2862095" y="1949906"/>
            <a:ext cx="6102391" cy="11613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1400" b="1" dirty="0"/>
              <a:t>имел ли данный пациент контакты с лицами, находившимися в течение последнего месяца на территории </a:t>
            </a:r>
            <a:r>
              <a:rPr lang="ru-RU" sz="1400" b="1" dirty="0" smtClean="0"/>
              <a:t>стран </a:t>
            </a:r>
            <a:r>
              <a:rPr lang="ru-RU" sz="1400" b="1" dirty="0"/>
              <a:t>в которых зарегистрированы случаи новой </a:t>
            </a:r>
            <a:r>
              <a:rPr lang="ru-RU" sz="1400" b="1" dirty="0" err="1"/>
              <a:t>коронавирусной</a:t>
            </a:r>
            <a:r>
              <a:rPr lang="ru-RU" sz="1400" b="1" dirty="0"/>
              <a:t> инфекции COVID-19 в течение последних 14 дней до момента появления жалоб на повышение температуры тела в сочетании с другими симптомами ОРВИ</a:t>
            </a:r>
          </a:p>
        </p:txBody>
      </p:sp>
      <p:sp>
        <p:nvSpPr>
          <p:cNvPr id="9" name="Стрелка вправо 8"/>
          <p:cNvSpPr/>
          <p:nvPr/>
        </p:nvSpPr>
        <p:spPr>
          <a:xfrm>
            <a:off x="2276888" y="841102"/>
            <a:ext cx="576064" cy="99289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Стрелка вправо 9"/>
          <p:cNvSpPr/>
          <p:nvPr/>
        </p:nvSpPr>
        <p:spPr>
          <a:xfrm>
            <a:off x="2261244" y="2064950"/>
            <a:ext cx="591708" cy="116225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Стрелка вправо 10"/>
          <p:cNvSpPr/>
          <p:nvPr/>
        </p:nvSpPr>
        <p:spPr>
          <a:xfrm>
            <a:off x="2277769" y="3573016"/>
            <a:ext cx="575183" cy="114353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Прямоугольник 1"/>
          <p:cNvSpPr/>
          <p:nvPr/>
        </p:nvSpPr>
        <p:spPr>
          <a:xfrm>
            <a:off x="2862094" y="3227204"/>
            <a:ext cx="6102391" cy="17671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1600" b="1" dirty="0"/>
              <a:t>В случае положительного ответа на любой из перечисленных вопросов информация о поступлении такого вызова незамедлительно сообщается старшему врачу станции (отделения) скорой медицинской помощи </a:t>
            </a:r>
            <a:r>
              <a:rPr lang="ru-RU" sz="1600" b="1" dirty="0" smtClean="0"/>
              <a:t>для </a:t>
            </a:r>
            <a:r>
              <a:rPr lang="ru-RU" sz="1600" b="1" dirty="0"/>
              <a:t>принятия решения о незамедлительном направлении на вызов специализированной выездной бригады скорой медицинской помощи.</a:t>
            </a:r>
          </a:p>
        </p:txBody>
      </p:sp>
      <p:sp>
        <p:nvSpPr>
          <p:cNvPr id="3" name="Прямоугольник 2"/>
          <p:cNvSpPr/>
          <p:nvPr/>
        </p:nvSpPr>
        <p:spPr>
          <a:xfrm>
            <a:off x="2846647" y="5110846"/>
            <a:ext cx="6117837" cy="16305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1600" b="1" dirty="0"/>
              <a:t>В случаях возникновения затруднений при принятии решения о дальнейшем оказании медицинской помощи этому пациенту медицинский работник станции (отделения) скорой медицинской помощи по приему вызовов скорой медицинской помощи незамедлительно сообщает старшему врачу станции (отделения) скорой медицинской помощи о поступлении такого вызова.</a:t>
            </a:r>
          </a:p>
        </p:txBody>
      </p:sp>
      <p:pic>
        <p:nvPicPr>
          <p:cNvPr id="8" name="Рисунок 7"/>
          <p:cNvPicPr>
            <a:picLocks noChangeAspect="1"/>
          </p:cNvPicPr>
          <p:nvPr/>
        </p:nvPicPr>
        <p:blipFill>
          <a:blip r:embed="rId2"/>
          <a:stretch>
            <a:fillRect/>
          </a:stretch>
        </p:blipFill>
        <p:spPr>
          <a:xfrm>
            <a:off x="2280017" y="5226756"/>
            <a:ext cx="572935" cy="1373431"/>
          </a:xfrm>
          <a:prstGeom prst="rect">
            <a:avLst/>
          </a:prstGeom>
        </p:spPr>
      </p:pic>
    </p:spTree>
    <p:extLst>
      <p:ext uri="{BB962C8B-B14F-4D97-AF65-F5344CB8AC3E}">
        <p14:creationId xmlns:p14="http://schemas.microsoft.com/office/powerpoint/2010/main" val="206833854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endParaRPr lang="ru-RU" sz="1600" dirty="0"/>
          </a:p>
        </p:txBody>
      </p:sp>
      <p:sp>
        <p:nvSpPr>
          <p:cNvPr id="4" name="Прямоугольник 3"/>
          <p:cNvSpPr/>
          <p:nvPr/>
        </p:nvSpPr>
        <p:spPr>
          <a:xfrm>
            <a:off x="179512" y="91481"/>
            <a:ext cx="8856984" cy="4571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b="1" dirty="0"/>
              <a:t>Алгоритм действий </a:t>
            </a:r>
            <a:r>
              <a:rPr lang="ru-RU" sz="1400" b="1" dirty="0" smtClean="0"/>
              <a:t> средних медицинских </a:t>
            </a:r>
            <a:r>
              <a:rPr lang="ru-RU" sz="1400" b="1" dirty="0"/>
              <a:t>работников при выявлении </a:t>
            </a:r>
            <a:r>
              <a:rPr lang="ru-RU" sz="1400" b="1" dirty="0" smtClean="0"/>
              <a:t>лиц, подозрительных </a:t>
            </a:r>
            <a:r>
              <a:rPr lang="ru-RU" sz="1400" b="1" dirty="0"/>
              <a:t>на заболевание новой </a:t>
            </a:r>
            <a:r>
              <a:rPr lang="ru-RU" sz="1400" b="1" dirty="0" err="1"/>
              <a:t>коронавирусной</a:t>
            </a:r>
            <a:r>
              <a:rPr lang="ru-RU" sz="1400" b="1" dirty="0"/>
              <a:t> инфекцией </a:t>
            </a:r>
            <a:r>
              <a:rPr lang="ru-RU" sz="1400" b="1" dirty="0" smtClean="0"/>
              <a:t>2019- </a:t>
            </a:r>
            <a:r>
              <a:rPr lang="en-US" sz="1400" b="1" dirty="0" err="1" smtClean="0"/>
              <a:t>nCoV</a:t>
            </a:r>
            <a:r>
              <a:rPr lang="en-US" sz="1400" b="1" dirty="0"/>
              <a:t>, </a:t>
            </a:r>
            <a:r>
              <a:rPr lang="ru-RU" sz="1400" b="1" dirty="0"/>
              <a:t>НА ДОМУ.</a:t>
            </a:r>
          </a:p>
        </p:txBody>
      </p:sp>
      <p:sp>
        <p:nvSpPr>
          <p:cNvPr id="5" name="Прямоугольник 4"/>
          <p:cNvSpPr/>
          <p:nvPr/>
        </p:nvSpPr>
        <p:spPr>
          <a:xfrm>
            <a:off x="179512" y="1466340"/>
            <a:ext cx="8856984" cy="5275028"/>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ru-RU" sz="1400" b="1" dirty="0"/>
              <a:t>1</a:t>
            </a:r>
            <a:r>
              <a:rPr lang="ru-RU" sz="1400" b="1" dirty="0" smtClean="0"/>
              <a:t>. </a:t>
            </a:r>
            <a:r>
              <a:rPr lang="ru-RU" sz="1400" b="1" dirty="0" smtClean="0"/>
              <a:t>Фельдшер до входа в квартиру надевает медицинскую маску.</a:t>
            </a:r>
            <a:endParaRPr lang="ru-RU" sz="1400" b="1" dirty="0"/>
          </a:p>
          <a:p>
            <a:r>
              <a:rPr lang="ru-RU" sz="1400" b="1" dirty="0"/>
              <a:t>2</a:t>
            </a:r>
            <a:r>
              <a:rPr lang="ru-RU" sz="1400" b="1" dirty="0" smtClean="0"/>
              <a:t>. </a:t>
            </a:r>
            <a:r>
              <a:rPr lang="ru-RU" sz="1400" b="1" dirty="0" smtClean="0"/>
              <a:t>После входа в квартиру опрашивает </a:t>
            </a:r>
            <a:r>
              <a:rPr lang="ru-RU" sz="1400" b="1" dirty="0"/>
              <a:t>пациента на наличие жалоб, собирает эпидемиологический анамнез.</a:t>
            </a:r>
          </a:p>
          <a:p>
            <a:r>
              <a:rPr lang="ru-RU" sz="1400" b="1" dirty="0"/>
              <a:t>3</a:t>
            </a:r>
            <a:r>
              <a:rPr lang="ru-RU" sz="1400" b="1" dirty="0" smtClean="0"/>
              <a:t>.Если </a:t>
            </a:r>
            <a:r>
              <a:rPr lang="ru-RU" sz="1400" b="1" dirty="0" smtClean="0"/>
              <a:t>у пациента имеются клинические проявления </a:t>
            </a:r>
            <a:r>
              <a:rPr lang="ru-RU" sz="1400" b="1" dirty="0"/>
              <a:t>острого респираторного вирусного заболевания с характерными для новой </a:t>
            </a:r>
            <a:r>
              <a:rPr lang="ru-RU" sz="1400" b="1" dirty="0" err="1"/>
              <a:t>коронавирусной</a:t>
            </a:r>
            <a:r>
              <a:rPr lang="ru-RU" sz="1400" b="1" dirty="0"/>
              <a:t> инфекции COVID-19 симптомами и данными эпидемиологического </a:t>
            </a:r>
            <a:r>
              <a:rPr lang="ru-RU" sz="1400" b="1" dirty="0" smtClean="0"/>
              <a:t>анамнеза, </a:t>
            </a:r>
            <a:r>
              <a:rPr lang="ru-RU" sz="1400" b="1" dirty="0"/>
              <a:t>в этом </a:t>
            </a:r>
            <a:r>
              <a:rPr lang="ru-RU" sz="1400" b="1" dirty="0" smtClean="0"/>
              <a:t>случае фельдшер , </a:t>
            </a:r>
            <a:r>
              <a:rPr lang="ru-RU" sz="1400" b="1" dirty="0"/>
              <a:t>не выходя из квартиры:</a:t>
            </a:r>
          </a:p>
          <a:p>
            <a:r>
              <a:rPr lang="ru-RU" sz="1400" b="1" dirty="0" smtClean="0"/>
              <a:t>3.1</a:t>
            </a:r>
            <a:r>
              <a:rPr lang="ru-RU" sz="1400" b="1" dirty="0"/>
              <a:t>. Обрабатывает руки, открытые части тела кожным антисептиком, надевает </a:t>
            </a:r>
            <a:r>
              <a:rPr lang="ru-RU" sz="1400" b="1" dirty="0" smtClean="0"/>
              <a:t>респиратор, очки</a:t>
            </a:r>
            <a:r>
              <a:rPr lang="ru-RU" sz="1400" b="1" dirty="0"/>
              <a:t>, медицинскую шапочку, халат, перчатки</a:t>
            </a:r>
            <a:r>
              <a:rPr lang="ru-RU" sz="1400" b="1" dirty="0" smtClean="0"/>
              <a:t>.</a:t>
            </a:r>
            <a:r>
              <a:rPr lang="ru-RU" sz="1400" b="1" dirty="0">
                <a:cs typeface="Aharoni" panose="02010803020104030203" pitchFamily="2" charset="-79"/>
              </a:rPr>
              <a:t> Д</a:t>
            </a:r>
            <a:r>
              <a:rPr lang="ru-RU" sz="1400" b="1" dirty="0" smtClean="0">
                <a:cs typeface="Aharoni" panose="02010803020104030203" pitchFamily="2" charset="-79"/>
              </a:rPr>
              <a:t>о </a:t>
            </a:r>
            <a:r>
              <a:rPr lang="ru-RU" sz="1400" b="1" dirty="0">
                <a:cs typeface="Aharoni" panose="02010803020104030203" pitchFamily="2" charset="-79"/>
              </a:rPr>
              <a:t>получения защитной одежды обрабатывает руки, открытые части тела любым имеющимся дезинфицирующим средством (спирт, водка, одеколон, дезодорант и т.д.), нос и рот закрывает полотенцем или маской, сделанной из подручных материалов (ваты, марли, бинта</a:t>
            </a:r>
            <a:r>
              <a:rPr lang="ru-RU" sz="1400" b="1" dirty="0" smtClean="0">
                <a:cs typeface="Aharoni" panose="02010803020104030203" pitchFamily="2" charset="-79"/>
              </a:rPr>
              <a:t>).</a:t>
            </a:r>
            <a:endParaRPr lang="ru-RU" sz="1400" b="1" dirty="0"/>
          </a:p>
          <a:p>
            <a:r>
              <a:rPr lang="ru-RU" sz="1400" b="1" dirty="0" smtClean="0"/>
              <a:t>3.2</a:t>
            </a:r>
            <a:r>
              <a:rPr lang="ru-RU" sz="1400" b="1" dirty="0"/>
              <a:t>. Изолирует больного в отдельную комнату, надевает на него медицинскую маску.</a:t>
            </a:r>
          </a:p>
          <a:p>
            <a:r>
              <a:rPr lang="ru-RU" sz="1400" b="1" dirty="0" smtClean="0"/>
              <a:t>3.3</a:t>
            </a:r>
            <a:r>
              <a:rPr lang="ru-RU" sz="1400" b="1" dirty="0"/>
              <a:t>. О выявленном больном сообщает </a:t>
            </a:r>
            <a:r>
              <a:rPr lang="ru-RU" sz="1400" b="1" dirty="0" smtClean="0"/>
              <a:t>руководству больницы в соответствии с утвержденной схемой оповещения.</a:t>
            </a:r>
            <a:endParaRPr lang="ru-RU" sz="1400" b="1" dirty="0"/>
          </a:p>
          <a:p>
            <a:r>
              <a:rPr lang="ru-RU" sz="1400" b="1" dirty="0" smtClean="0"/>
              <a:t>3.4</a:t>
            </a:r>
            <a:r>
              <a:rPr lang="ru-RU" sz="1400" b="1" dirty="0"/>
              <a:t>. Вызывает </a:t>
            </a:r>
            <a:r>
              <a:rPr lang="ru-RU" sz="1400" b="1" dirty="0" smtClean="0"/>
              <a:t>инфекционную </a:t>
            </a:r>
            <a:r>
              <a:rPr lang="ru-RU" sz="1400" b="1" dirty="0"/>
              <a:t>бригаду скорой и неотложной медицинской помощи.</a:t>
            </a:r>
          </a:p>
          <a:p>
            <a:r>
              <a:rPr lang="ru-RU" sz="1400" b="1" dirty="0" smtClean="0"/>
              <a:t>3.5</a:t>
            </a:r>
            <a:r>
              <a:rPr lang="ru-RU" sz="1400" b="1" dirty="0"/>
              <a:t>. Дожидается приезда инфекционной бригады.</a:t>
            </a:r>
          </a:p>
          <a:p>
            <a:r>
              <a:rPr lang="ru-RU" sz="1400" b="1" dirty="0" smtClean="0"/>
              <a:t>3.6</a:t>
            </a:r>
            <a:r>
              <a:rPr lang="ru-RU" sz="1400" b="1" dirty="0"/>
              <a:t>. Составляет список контактных из ближнего и дальнего окружения с указанием их </a:t>
            </a:r>
            <a:r>
              <a:rPr lang="ru-RU" sz="1400" b="1" dirty="0" smtClean="0"/>
              <a:t>места жительства</a:t>
            </a:r>
            <a:r>
              <a:rPr lang="ru-RU" sz="1400" b="1" dirty="0"/>
              <a:t>, номеров телефонов.</a:t>
            </a:r>
          </a:p>
          <a:p>
            <a:r>
              <a:rPr lang="ru-RU" sz="1400" b="1" dirty="0" smtClean="0"/>
              <a:t>3.7</a:t>
            </a:r>
            <a:r>
              <a:rPr lang="ru-RU" sz="1400" b="1" dirty="0"/>
              <a:t>. </a:t>
            </a:r>
            <a:r>
              <a:rPr lang="ru-RU" sz="1400" b="1" dirty="0" smtClean="0"/>
              <a:t>Участвует в организации госпитализации больного  </a:t>
            </a:r>
            <a:r>
              <a:rPr lang="ru-RU" sz="1400" b="1" dirty="0"/>
              <a:t>лиц из ближнего окружения в изолятор для контактных.</a:t>
            </a:r>
          </a:p>
          <a:p>
            <a:r>
              <a:rPr lang="ru-RU" sz="1400" b="1" dirty="0" smtClean="0"/>
              <a:t>3.8</a:t>
            </a:r>
            <a:r>
              <a:rPr lang="ru-RU" sz="1400" b="1" dirty="0"/>
              <a:t>. Снимает очки, респиратор, защитную одежду. Помещает в пакет для медицинских отходов.</a:t>
            </a:r>
          </a:p>
          <a:p>
            <a:r>
              <a:rPr lang="ru-RU" sz="1400" b="1" dirty="0" smtClean="0"/>
              <a:t>4.9</a:t>
            </a:r>
            <a:r>
              <a:rPr lang="ru-RU" sz="1400" b="1" dirty="0"/>
              <a:t>. Открытые части тела обрабатывает </a:t>
            </a:r>
            <a:r>
              <a:rPr lang="ru-RU" sz="1400" b="1" dirty="0" smtClean="0"/>
              <a:t>70% </a:t>
            </a:r>
            <a:r>
              <a:rPr lang="ru-RU" sz="1400" b="1" dirty="0"/>
              <a:t>этиловым спиртом. Рот и горло прополаскивает </a:t>
            </a:r>
            <a:r>
              <a:rPr lang="ru-RU" sz="1400" b="1" dirty="0" smtClean="0"/>
              <a:t>70% этиловым </a:t>
            </a:r>
            <a:r>
              <a:rPr lang="ru-RU" sz="1400" b="1" dirty="0"/>
              <a:t>спиртом, в нос и в глаза закапывает 2% раствор борной кислоты.</a:t>
            </a:r>
          </a:p>
          <a:p>
            <a:pPr>
              <a:spcBef>
                <a:spcPts val="0"/>
              </a:spcBef>
            </a:pPr>
            <a:r>
              <a:rPr lang="ru-RU" sz="1400" b="1" dirty="0" smtClean="0"/>
              <a:t>4.10</a:t>
            </a:r>
            <a:r>
              <a:rPr lang="ru-RU" sz="1400" b="1" dirty="0"/>
              <a:t>. </a:t>
            </a:r>
            <a:r>
              <a:rPr lang="ru-RU" sz="1400" b="1" dirty="0" smtClean="0">
                <a:cs typeface="Times New Roman" panose="02020603050405020304" pitchFamily="18" charset="0"/>
              </a:rPr>
              <a:t>За </a:t>
            </a:r>
            <a:r>
              <a:rPr lang="ru-RU" sz="1400" b="1" dirty="0">
                <a:cs typeface="Times New Roman" panose="02020603050405020304" pitchFamily="18" charset="0"/>
              </a:rPr>
              <a:t>ним  устанавливают медицинское наблюдение как за контактным</a:t>
            </a:r>
            <a:r>
              <a:rPr lang="ru-RU" sz="1400" b="1" dirty="0" smtClean="0">
                <a:cs typeface="Times New Roman" panose="02020603050405020304" pitchFamily="18" charset="0"/>
              </a:rPr>
              <a:t>.</a:t>
            </a:r>
            <a:r>
              <a:rPr lang="ru-RU" sz="1400" b="1" dirty="0" smtClean="0"/>
              <a:t>. </a:t>
            </a:r>
            <a:endParaRPr lang="ru-RU" sz="1400" b="1" dirty="0"/>
          </a:p>
        </p:txBody>
      </p:sp>
      <p:sp>
        <p:nvSpPr>
          <p:cNvPr id="6" name="Прямоугольник 5"/>
          <p:cNvSpPr/>
          <p:nvPr/>
        </p:nvSpPr>
        <p:spPr>
          <a:xfrm>
            <a:off x="179512" y="597382"/>
            <a:ext cx="8856984" cy="652934"/>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ru-RU" sz="1400" b="1" dirty="0" smtClean="0"/>
              <a:t>Пациент с клиническими </a:t>
            </a:r>
            <a:r>
              <a:rPr lang="ru-RU" sz="1400" b="1" dirty="0"/>
              <a:t>проявлениями острого респираторного вирусного </a:t>
            </a:r>
            <a:r>
              <a:rPr lang="ru-RU" sz="1400" b="1" dirty="0" smtClean="0"/>
              <a:t>заболевания с </a:t>
            </a:r>
            <a:r>
              <a:rPr lang="ru-RU" sz="1400" b="1" dirty="0"/>
              <a:t>характерными для новой </a:t>
            </a:r>
            <a:r>
              <a:rPr lang="ru-RU" sz="1400" b="1" dirty="0" err="1"/>
              <a:t>коронавирусной</a:t>
            </a:r>
            <a:r>
              <a:rPr lang="ru-RU" sz="1400" b="1" dirty="0"/>
              <a:t> инфекции COVID-19 </a:t>
            </a:r>
            <a:r>
              <a:rPr lang="ru-RU" sz="1400" b="1" dirty="0" smtClean="0"/>
              <a:t>симптомами и </a:t>
            </a:r>
            <a:r>
              <a:rPr lang="ru-RU" sz="1400" b="1" dirty="0"/>
              <a:t>данными эпидемиологического анамнеза</a:t>
            </a:r>
          </a:p>
        </p:txBody>
      </p:sp>
      <p:sp>
        <p:nvSpPr>
          <p:cNvPr id="7" name="Стрелка вниз 6"/>
          <p:cNvSpPr/>
          <p:nvPr/>
        </p:nvSpPr>
        <p:spPr>
          <a:xfrm>
            <a:off x="3203848" y="1242659"/>
            <a:ext cx="2376264" cy="223682"/>
          </a:xfrm>
          <a:prstGeom prst="downArrow">
            <a:avLst>
              <a:gd name="adj1" fmla="val 50000"/>
              <a:gd name="adj2" fmla="val 5729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0160978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07504" y="76855"/>
            <a:ext cx="8928992" cy="75985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ru-RU" b="1" dirty="0" smtClean="0"/>
              <a:t>АЛГОРИТ ПО </a:t>
            </a:r>
            <a:r>
              <a:rPr lang="ru-RU" b="1" dirty="0"/>
              <a:t>СОБЛЮДЕНИЮ МЕР ИНФЕКЦИОННОЙ </a:t>
            </a:r>
            <a:r>
              <a:rPr lang="ru-RU" b="1" dirty="0" smtClean="0"/>
              <a:t>БЕЗОПАСНОСТИ ДЛЯ </a:t>
            </a:r>
            <a:r>
              <a:rPr lang="ru-RU" b="1" dirty="0"/>
              <a:t>СПЕЦИАЛИЗИРОВАННЫХ ВЫЕЗДНЫХ БРИГАД </a:t>
            </a:r>
            <a:r>
              <a:rPr lang="ru-RU" b="1" dirty="0" smtClean="0"/>
              <a:t>СКОРОЙ МЕДИЦИНСКОЙ </a:t>
            </a:r>
            <a:r>
              <a:rPr lang="ru-RU" b="1" dirty="0"/>
              <a:t>ПОМОЩИ</a:t>
            </a:r>
          </a:p>
        </p:txBody>
      </p:sp>
      <p:sp>
        <p:nvSpPr>
          <p:cNvPr id="5" name="Прямоугольник 4"/>
          <p:cNvSpPr/>
          <p:nvPr/>
        </p:nvSpPr>
        <p:spPr>
          <a:xfrm>
            <a:off x="107504" y="1283254"/>
            <a:ext cx="8956486" cy="164169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just"/>
            <a:r>
              <a:rPr lang="ru-RU" sz="2000" b="1" dirty="0"/>
              <a:t>Медицинские работники специализированной выездной бригады скорой медицинской помощи, выполняющей вызов к пациенту с подозрением на новую </a:t>
            </a:r>
            <a:r>
              <a:rPr lang="ru-RU" sz="2000" b="1" dirty="0" err="1"/>
              <a:t>коронавирусную</a:t>
            </a:r>
            <a:r>
              <a:rPr lang="ru-RU" sz="2000" b="1" dirty="0"/>
              <a:t> инфекцию COVID-19, непосредственно перед выездом надевают средства индивидуальной защиты. Средства индивидуальной защиты меняются после каждого больного</a:t>
            </a:r>
          </a:p>
        </p:txBody>
      </p:sp>
      <p:pic>
        <p:nvPicPr>
          <p:cNvPr id="2" name="Рисунок 1"/>
          <p:cNvPicPr>
            <a:picLocks noChangeAspect="1"/>
          </p:cNvPicPr>
          <p:nvPr/>
        </p:nvPicPr>
        <p:blipFill>
          <a:blip r:embed="rId2"/>
          <a:stretch>
            <a:fillRect/>
          </a:stretch>
        </p:blipFill>
        <p:spPr>
          <a:xfrm>
            <a:off x="3279536" y="836712"/>
            <a:ext cx="2584928" cy="446542"/>
          </a:xfrm>
          <a:prstGeom prst="rect">
            <a:avLst/>
          </a:prstGeom>
        </p:spPr>
      </p:pic>
      <p:sp>
        <p:nvSpPr>
          <p:cNvPr id="7" name="Прямоугольник 6"/>
          <p:cNvSpPr/>
          <p:nvPr/>
        </p:nvSpPr>
        <p:spPr>
          <a:xfrm>
            <a:off x="107504" y="3140968"/>
            <a:ext cx="8928991" cy="667369"/>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r>
              <a:rPr lang="ru-RU" b="1" dirty="0"/>
              <a:t>Водитель специализированной выездной бригады скорой медицинской помощи также обеспечивается средствами индивидуальной защиты.</a:t>
            </a:r>
          </a:p>
        </p:txBody>
      </p:sp>
      <p:pic>
        <p:nvPicPr>
          <p:cNvPr id="3" name="Рисунок 2"/>
          <p:cNvPicPr>
            <a:picLocks noChangeAspect="1"/>
          </p:cNvPicPr>
          <p:nvPr/>
        </p:nvPicPr>
        <p:blipFill>
          <a:blip r:embed="rId3"/>
          <a:stretch>
            <a:fillRect/>
          </a:stretch>
        </p:blipFill>
        <p:spPr>
          <a:xfrm>
            <a:off x="139233" y="3808336"/>
            <a:ext cx="3128072" cy="2861023"/>
          </a:xfrm>
          <a:prstGeom prst="rect">
            <a:avLst/>
          </a:prstGeom>
        </p:spPr>
      </p:pic>
      <p:pic>
        <p:nvPicPr>
          <p:cNvPr id="8" name="Рисунок 7"/>
          <p:cNvPicPr>
            <a:picLocks noChangeAspect="1"/>
          </p:cNvPicPr>
          <p:nvPr/>
        </p:nvPicPr>
        <p:blipFill>
          <a:blip r:embed="rId4"/>
          <a:stretch>
            <a:fillRect/>
          </a:stretch>
        </p:blipFill>
        <p:spPr>
          <a:xfrm>
            <a:off x="5940151" y="3808337"/>
            <a:ext cx="3096343" cy="2861023"/>
          </a:xfrm>
          <a:prstGeom prst="rect">
            <a:avLst/>
          </a:prstGeom>
        </p:spPr>
      </p:pic>
      <p:pic>
        <p:nvPicPr>
          <p:cNvPr id="6" name="Рисунок 5"/>
          <p:cNvPicPr>
            <a:picLocks noChangeAspect="1"/>
          </p:cNvPicPr>
          <p:nvPr/>
        </p:nvPicPr>
        <p:blipFill>
          <a:blip r:embed="rId5"/>
          <a:stretch>
            <a:fillRect/>
          </a:stretch>
        </p:blipFill>
        <p:spPr>
          <a:xfrm>
            <a:off x="3267306" y="3839609"/>
            <a:ext cx="2520278" cy="2829750"/>
          </a:xfrm>
          <a:prstGeom prst="rect">
            <a:avLst/>
          </a:prstGeom>
        </p:spPr>
      </p:pic>
    </p:spTree>
    <p:extLst>
      <p:ext uri="{BB962C8B-B14F-4D97-AF65-F5344CB8AC3E}">
        <p14:creationId xmlns:p14="http://schemas.microsoft.com/office/powerpoint/2010/main" val="329059839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107504" y="116632"/>
            <a:ext cx="8928992" cy="9361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b="1" dirty="0"/>
              <a:t>Информация о странах с наиболее сложной эпидемиологической ситуацией по COVID-19 (по состоянию на </a:t>
            </a:r>
            <a:r>
              <a:rPr lang="ru-RU" sz="2000" b="1" dirty="0" smtClean="0"/>
              <a:t>1.04.2020 </a:t>
            </a:r>
            <a:r>
              <a:rPr lang="ru-RU" sz="2000" b="1" dirty="0"/>
              <a:t>г. 8:00 </a:t>
            </a:r>
            <a:r>
              <a:rPr lang="ru-RU" sz="2000" b="1" dirty="0" err="1"/>
              <a:t>мск</a:t>
            </a:r>
            <a:r>
              <a:rPr lang="ru-RU" sz="2000" b="1" dirty="0"/>
              <a:t>)</a:t>
            </a:r>
          </a:p>
        </p:txBody>
      </p:sp>
      <p:sp>
        <p:nvSpPr>
          <p:cNvPr id="6" name="Прямоугольник 5"/>
          <p:cNvSpPr/>
          <p:nvPr/>
        </p:nvSpPr>
        <p:spPr>
          <a:xfrm>
            <a:off x="107504" y="1196752"/>
            <a:ext cx="8928992"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b="1" dirty="0"/>
              <a:t>Страны с наибольшей летальностью  </a:t>
            </a:r>
            <a:r>
              <a:rPr lang="ru-RU" sz="1600" b="1" dirty="0" smtClean="0"/>
              <a:t>(</a:t>
            </a:r>
            <a:r>
              <a:rPr lang="ru-RU" sz="1600" b="1" dirty="0"/>
              <a:t>среди государств с более чем 1500 случаев заболевания)</a:t>
            </a:r>
          </a:p>
        </p:txBody>
      </p:sp>
      <p:graphicFrame>
        <p:nvGraphicFramePr>
          <p:cNvPr id="7" name="Таблица 6"/>
          <p:cNvGraphicFramePr>
            <a:graphicFrameLocks noGrp="1"/>
          </p:cNvGraphicFramePr>
          <p:nvPr>
            <p:extLst>
              <p:ext uri="{D42A27DB-BD31-4B8C-83A1-F6EECF244321}">
                <p14:modId xmlns:p14="http://schemas.microsoft.com/office/powerpoint/2010/main" val="3687709221"/>
              </p:ext>
            </p:extLst>
          </p:nvPr>
        </p:nvGraphicFramePr>
        <p:xfrm>
          <a:off x="143509" y="5240397"/>
          <a:ext cx="8856981" cy="1591056"/>
        </p:xfrm>
        <a:graphic>
          <a:graphicData uri="http://schemas.openxmlformats.org/drawingml/2006/table">
            <a:tbl>
              <a:tblPr firstRow="1" bandRow="1">
                <a:tableStyleId>{5C22544A-7EE6-4342-B048-85BDC9FD1C3A}</a:tableStyleId>
              </a:tblPr>
              <a:tblGrid>
                <a:gridCol w="1620179">
                  <a:extLst>
                    <a:ext uri="{9D8B030D-6E8A-4147-A177-3AD203B41FA5}">
                      <a16:colId xmlns:a16="http://schemas.microsoft.com/office/drawing/2014/main" val="371273645"/>
                    </a:ext>
                  </a:extLst>
                </a:gridCol>
                <a:gridCol w="1944216">
                  <a:extLst>
                    <a:ext uri="{9D8B030D-6E8A-4147-A177-3AD203B41FA5}">
                      <a16:colId xmlns:a16="http://schemas.microsoft.com/office/drawing/2014/main" val="383593857"/>
                    </a:ext>
                  </a:extLst>
                </a:gridCol>
                <a:gridCol w="1296144">
                  <a:extLst>
                    <a:ext uri="{9D8B030D-6E8A-4147-A177-3AD203B41FA5}">
                      <a16:colId xmlns:a16="http://schemas.microsoft.com/office/drawing/2014/main" val="779898424"/>
                    </a:ext>
                  </a:extLst>
                </a:gridCol>
                <a:gridCol w="1465876">
                  <a:extLst>
                    <a:ext uri="{9D8B030D-6E8A-4147-A177-3AD203B41FA5}">
                      <a16:colId xmlns:a16="http://schemas.microsoft.com/office/drawing/2014/main" val="3524113407"/>
                    </a:ext>
                  </a:extLst>
                </a:gridCol>
                <a:gridCol w="1265283">
                  <a:extLst>
                    <a:ext uri="{9D8B030D-6E8A-4147-A177-3AD203B41FA5}">
                      <a16:colId xmlns:a16="http://schemas.microsoft.com/office/drawing/2014/main" val="933612851"/>
                    </a:ext>
                  </a:extLst>
                </a:gridCol>
                <a:gridCol w="1265283">
                  <a:extLst>
                    <a:ext uri="{9D8B030D-6E8A-4147-A177-3AD203B41FA5}">
                      <a16:colId xmlns:a16="http://schemas.microsoft.com/office/drawing/2014/main" val="2873564901"/>
                    </a:ext>
                  </a:extLst>
                </a:gridCol>
              </a:tblGrid>
              <a:tr h="725505">
                <a:tc>
                  <a:txBody>
                    <a:bodyPr/>
                    <a:lstStyle/>
                    <a:p>
                      <a:pPr algn="ctr">
                        <a:lnSpc>
                          <a:spcPct val="115000"/>
                        </a:lnSpc>
                        <a:spcAft>
                          <a:spcPts val="0"/>
                        </a:spcAft>
                      </a:pPr>
                      <a:r>
                        <a:rPr lang="de-DE" sz="1400" kern="150" dirty="0" err="1">
                          <a:effectLst/>
                          <a:latin typeface="Times New Roman" panose="02020603050405020304" pitchFamily="18" charset="0"/>
                          <a:ea typeface="Andale Sans UI"/>
                          <a:cs typeface="Times New Roman" panose="02020603050405020304" pitchFamily="18" charset="0"/>
                        </a:rPr>
                        <a:t>Дата</a:t>
                      </a:r>
                      <a:r>
                        <a:rPr lang="de-DE" sz="1400" kern="150" dirty="0">
                          <a:effectLst/>
                          <a:latin typeface="Times New Roman" panose="02020603050405020304" pitchFamily="18" charset="0"/>
                          <a:ea typeface="Andale Sans UI"/>
                          <a:cs typeface="Times New Roman" panose="02020603050405020304" pitchFamily="18" charset="0"/>
                        </a:rPr>
                        <a:t> </a:t>
                      </a:r>
                      <a:r>
                        <a:rPr lang="de-DE" sz="1400" kern="150" dirty="0" err="1">
                          <a:effectLst/>
                          <a:latin typeface="Times New Roman" panose="02020603050405020304" pitchFamily="18" charset="0"/>
                          <a:ea typeface="Andale Sans UI"/>
                          <a:cs typeface="Times New Roman" panose="02020603050405020304" pitchFamily="18" charset="0"/>
                        </a:rPr>
                        <a:t>первого</a:t>
                      </a:r>
                      <a:r>
                        <a:rPr lang="de-DE" sz="1400" kern="150" dirty="0">
                          <a:effectLst/>
                          <a:latin typeface="Times New Roman" panose="02020603050405020304" pitchFamily="18" charset="0"/>
                          <a:ea typeface="Andale Sans UI"/>
                          <a:cs typeface="Times New Roman" panose="02020603050405020304" pitchFamily="18" charset="0"/>
                        </a:rPr>
                        <a:t> </a:t>
                      </a:r>
                      <a:r>
                        <a:rPr lang="ru-RU" sz="1400" kern="150" dirty="0">
                          <a:effectLst/>
                          <a:latin typeface="Times New Roman" panose="02020603050405020304" pitchFamily="18" charset="0"/>
                          <a:ea typeface="Andale Sans UI"/>
                          <a:cs typeface="Times New Roman" panose="02020603050405020304" pitchFamily="18" charset="0"/>
                        </a:rPr>
                        <a:t>случая</a:t>
                      </a:r>
                      <a:endParaRPr lang="ru-RU" sz="1400" kern="150" dirty="0">
                        <a:effectLst/>
                        <a:latin typeface="Times New Roman" panose="02020603050405020304" pitchFamily="18" charset="0"/>
                        <a:ea typeface="Andale Sans UI"/>
                        <a:cs typeface="Tahoma" panose="020B0604030504040204" pitchFamily="34" charset="0"/>
                      </a:endParaRPr>
                    </a:p>
                  </a:txBody>
                  <a:tcPr marL="68580" marR="68580" marT="0" marB="0" anchor="ctr"/>
                </a:tc>
                <a:tc>
                  <a:txBody>
                    <a:bodyPr/>
                    <a:lstStyle/>
                    <a:p>
                      <a:pPr algn="ctr">
                        <a:lnSpc>
                          <a:spcPct val="115000"/>
                        </a:lnSpc>
                        <a:spcAft>
                          <a:spcPts val="0"/>
                        </a:spcAft>
                      </a:pPr>
                      <a:r>
                        <a:rPr lang="de-DE" sz="1400" kern="150" dirty="0" err="1">
                          <a:effectLst/>
                          <a:latin typeface="Times New Roman" panose="02020603050405020304" pitchFamily="18" charset="0"/>
                          <a:ea typeface="Andale Sans UI"/>
                          <a:cs typeface="Times New Roman" panose="02020603050405020304" pitchFamily="18" charset="0"/>
                        </a:rPr>
                        <a:t>Кол</a:t>
                      </a:r>
                      <a:r>
                        <a:rPr lang="ru-RU" sz="1400" kern="150" dirty="0">
                          <a:effectLst/>
                          <a:latin typeface="Times New Roman" panose="02020603050405020304" pitchFamily="18" charset="0"/>
                          <a:ea typeface="Andale Sans UI"/>
                          <a:cs typeface="Times New Roman" panose="02020603050405020304" pitchFamily="18" charset="0"/>
                        </a:rPr>
                        <a:t>-</a:t>
                      </a:r>
                      <a:r>
                        <a:rPr lang="de-DE" sz="1400" kern="150" dirty="0" err="1">
                          <a:effectLst/>
                          <a:latin typeface="Times New Roman" panose="02020603050405020304" pitchFamily="18" charset="0"/>
                          <a:ea typeface="Andale Sans UI"/>
                          <a:cs typeface="Times New Roman" panose="02020603050405020304" pitchFamily="18" charset="0"/>
                        </a:rPr>
                        <a:t>во</a:t>
                      </a:r>
                      <a:r>
                        <a:rPr lang="de-DE" sz="1400" kern="150" dirty="0">
                          <a:effectLst/>
                          <a:latin typeface="Times New Roman" panose="02020603050405020304" pitchFamily="18" charset="0"/>
                          <a:ea typeface="Andale Sans UI"/>
                          <a:cs typeface="Times New Roman" panose="02020603050405020304" pitchFamily="18" charset="0"/>
                        </a:rPr>
                        <a:t> </a:t>
                      </a:r>
                      <a:r>
                        <a:rPr lang="de-DE" sz="1400" kern="150" dirty="0" err="1">
                          <a:effectLst/>
                          <a:latin typeface="Times New Roman" panose="02020603050405020304" pitchFamily="18" charset="0"/>
                          <a:ea typeface="Andale Sans UI"/>
                          <a:cs typeface="Times New Roman" panose="02020603050405020304" pitchFamily="18" charset="0"/>
                        </a:rPr>
                        <a:t>случаев</a:t>
                      </a:r>
                      <a:endParaRPr lang="ru-RU" sz="1400" kern="150" dirty="0">
                        <a:effectLst/>
                        <a:latin typeface="Times New Roman" panose="02020603050405020304" pitchFamily="18" charset="0"/>
                        <a:ea typeface="Andale Sans UI"/>
                        <a:cs typeface="Tahoma" panose="020B0604030504040204" pitchFamily="34" charset="0"/>
                      </a:endParaRPr>
                    </a:p>
                    <a:p>
                      <a:pPr algn="ctr">
                        <a:lnSpc>
                          <a:spcPct val="115000"/>
                        </a:lnSpc>
                        <a:spcAft>
                          <a:spcPts val="0"/>
                        </a:spcAft>
                      </a:pPr>
                      <a:r>
                        <a:rPr lang="ru-RU" sz="1400" kern="150" dirty="0">
                          <a:effectLst/>
                          <a:latin typeface="Times New Roman" panose="02020603050405020304" pitchFamily="18" charset="0"/>
                          <a:ea typeface="Andale Sans UI"/>
                          <a:cs typeface="Times New Roman" panose="02020603050405020304" pitchFamily="18" charset="0"/>
                        </a:rPr>
                        <a:t> </a:t>
                      </a:r>
                      <a:endParaRPr lang="ru-RU" sz="1400" kern="150" dirty="0">
                        <a:effectLst/>
                        <a:latin typeface="Times New Roman" panose="02020603050405020304" pitchFamily="18" charset="0"/>
                        <a:ea typeface="Andale Sans UI"/>
                        <a:cs typeface="Tahoma" panose="020B0604030504040204" pitchFamily="34" charset="0"/>
                      </a:endParaRPr>
                    </a:p>
                  </a:txBody>
                  <a:tcPr marL="68580" marR="68580" marT="0" marB="0" anchor="ctr"/>
                </a:tc>
                <a:tc>
                  <a:txBody>
                    <a:bodyPr/>
                    <a:lstStyle/>
                    <a:p>
                      <a:pPr algn="ctr">
                        <a:lnSpc>
                          <a:spcPct val="115000"/>
                        </a:lnSpc>
                        <a:spcAft>
                          <a:spcPts val="0"/>
                        </a:spcAft>
                      </a:pPr>
                      <a:r>
                        <a:rPr lang="ru-RU" sz="1400" kern="150">
                          <a:effectLst/>
                          <a:latin typeface="Times New Roman" panose="02020603050405020304" pitchFamily="18" charset="0"/>
                          <a:ea typeface="Andale Sans UI"/>
                          <a:cs typeface="Times New Roman" panose="02020603050405020304" pitchFamily="18" charset="0"/>
                        </a:rPr>
                        <a:t>За послед-ние сутки</a:t>
                      </a:r>
                      <a:endParaRPr lang="ru-RU" sz="1400" kern="150">
                        <a:effectLst/>
                        <a:latin typeface="Times New Roman" panose="02020603050405020304" pitchFamily="18" charset="0"/>
                        <a:ea typeface="Andale Sans UI"/>
                        <a:cs typeface="Tahoma" panose="020B0604030504040204" pitchFamily="34" charset="0"/>
                      </a:endParaRPr>
                    </a:p>
                  </a:txBody>
                  <a:tcPr marL="68580" marR="68580" marT="0" marB="0" anchor="ctr"/>
                </a:tc>
                <a:tc>
                  <a:txBody>
                    <a:bodyPr/>
                    <a:lstStyle/>
                    <a:p>
                      <a:pPr algn="ctr">
                        <a:lnSpc>
                          <a:spcPct val="115000"/>
                        </a:lnSpc>
                        <a:spcAft>
                          <a:spcPts val="0"/>
                        </a:spcAft>
                      </a:pPr>
                      <a:r>
                        <a:rPr lang="de-DE" sz="1400" kern="150">
                          <a:effectLst/>
                          <a:latin typeface="Times New Roman" panose="02020603050405020304" pitchFamily="18" charset="0"/>
                          <a:ea typeface="Andale Sans UI"/>
                          <a:cs typeface="Times New Roman" panose="02020603050405020304" pitchFamily="18" charset="0"/>
                        </a:rPr>
                        <a:t>Кол</a:t>
                      </a:r>
                      <a:r>
                        <a:rPr lang="ru-RU" sz="1400" kern="150">
                          <a:effectLst/>
                          <a:latin typeface="Times New Roman" panose="02020603050405020304" pitchFamily="18" charset="0"/>
                          <a:ea typeface="Andale Sans UI"/>
                          <a:cs typeface="Times New Roman" panose="02020603050405020304" pitchFamily="18" charset="0"/>
                        </a:rPr>
                        <a:t>-</a:t>
                      </a:r>
                      <a:r>
                        <a:rPr lang="de-DE" sz="1400" kern="150">
                          <a:effectLst/>
                          <a:latin typeface="Times New Roman" panose="02020603050405020304" pitchFamily="18" charset="0"/>
                          <a:ea typeface="Andale Sans UI"/>
                          <a:cs typeface="Times New Roman" panose="02020603050405020304" pitchFamily="18" charset="0"/>
                        </a:rPr>
                        <a:t>во случаев с летальным исходом</a:t>
                      </a:r>
                      <a:endParaRPr lang="ru-RU" sz="1400" kern="150">
                        <a:effectLst/>
                        <a:latin typeface="Times New Roman" panose="02020603050405020304" pitchFamily="18" charset="0"/>
                        <a:ea typeface="Andale Sans UI"/>
                        <a:cs typeface="Tahoma" panose="020B0604030504040204" pitchFamily="34" charset="0"/>
                      </a:endParaRPr>
                    </a:p>
                  </a:txBody>
                  <a:tcPr marL="68580" marR="68580" marT="0" marB="0" anchor="ctr"/>
                </a:tc>
                <a:tc>
                  <a:txBody>
                    <a:bodyPr/>
                    <a:lstStyle/>
                    <a:p>
                      <a:pPr algn="ctr">
                        <a:lnSpc>
                          <a:spcPct val="115000"/>
                        </a:lnSpc>
                        <a:spcAft>
                          <a:spcPts val="0"/>
                        </a:spcAft>
                      </a:pPr>
                      <a:r>
                        <a:rPr lang="ru-RU" sz="1400" kern="150" dirty="0">
                          <a:effectLst/>
                          <a:latin typeface="Times New Roman" panose="02020603050405020304" pitchFamily="18" charset="0"/>
                          <a:ea typeface="Andale Sans UI"/>
                          <a:cs typeface="Times New Roman" panose="02020603050405020304" pitchFamily="18" charset="0"/>
                        </a:rPr>
                        <a:t>Летальных исходов за последние сутки</a:t>
                      </a:r>
                      <a:endParaRPr lang="ru-RU" sz="1400" kern="150" dirty="0">
                        <a:effectLst/>
                        <a:latin typeface="Times New Roman" panose="02020603050405020304" pitchFamily="18" charset="0"/>
                        <a:ea typeface="Andale Sans UI"/>
                        <a:cs typeface="Tahoma" panose="020B0604030504040204" pitchFamily="34" charset="0"/>
                      </a:endParaRPr>
                    </a:p>
                  </a:txBody>
                  <a:tcPr marL="68580" marR="68580" marT="0" marB="0" anchor="ctr"/>
                </a:tc>
                <a:tc>
                  <a:txBody>
                    <a:bodyPr/>
                    <a:lstStyle/>
                    <a:p>
                      <a:pPr algn="ctr">
                        <a:lnSpc>
                          <a:spcPct val="115000"/>
                        </a:lnSpc>
                        <a:spcAft>
                          <a:spcPts val="0"/>
                        </a:spcAft>
                      </a:pPr>
                      <a:r>
                        <a:rPr lang="ru-RU" sz="1400" kern="150" dirty="0">
                          <a:effectLst/>
                          <a:latin typeface="Times New Roman" panose="02020603050405020304" pitchFamily="18" charset="0"/>
                          <a:ea typeface="Andale Sans UI"/>
                          <a:cs typeface="Times New Roman" panose="02020603050405020304" pitchFamily="18" charset="0"/>
                        </a:rPr>
                        <a:t>Характер передачи инфекции</a:t>
                      </a:r>
                      <a:endParaRPr lang="ru-RU" sz="1400" kern="150" dirty="0">
                        <a:effectLst/>
                        <a:latin typeface="Times New Roman" panose="02020603050405020304" pitchFamily="18" charset="0"/>
                        <a:ea typeface="Andale Sans UI"/>
                        <a:cs typeface="Tahoma" panose="020B0604030504040204" pitchFamily="34" charset="0"/>
                      </a:endParaRPr>
                    </a:p>
                  </a:txBody>
                  <a:tcPr marL="68580" marR="68580" marT="0" marB="0" anchor="ctr"/>
                </a:tc>
                <a:extLst>
                  <a:ext uri="{0D108BD9-81ED-4DB2-BD59-A6C34878D82A}">
                    <a16:rowId xmlns:a16="http://schemas.microsoft.com/office/drawing/2014/main" val="2884636849"/>
                  </a:ext>
                </a:extLst>
              </a:tr>
              <a:tr h="559443">
                <a:tc>
                  <a:txBody>
                    <a:bodyPr/>
                    <a:lstStyle/>
                    <a:p>
                      <a:pPr algn="ctr">
                        <a:lnSpc>
                          <a:spcPct val="100000"/>
                        </a:lnSpc>
                        <a:spcAft>
                          <a:spcPts val="0"/>
                        </a:spcAft>
                      </a:pPr>
                      <a:r>
                        <a:rPr lang="ru-RU" sz="1800" b="1" kern="1200" dirty="0" smtClean="0">
                          <a:solidFill>
                            <a:schemeClr val="dk1"/>
                          </a:solidFill>
                          <a:effectLst/>
                          <a:latin typeface="+mn-lt"/>
                          <a:ea typeface="+mn-ea"/>
                          <a:cs typeface="+mn-cs"/>
                        </a:rPr>
                        <a:t>02.04.2020 </a:t>
                      </a:r>
                      <a:endParaRPr lang="ru-RU" sz="2000" b="1" kern="150" dirty="0">
                        <a:effectLst/>
                        <a:latin typeface="Times New Roman" panose="02020603050405020304" pitchFamily="18" charset="0"/>
                        <a:ea typeface="Andale Sans UI"/>
                        <a:cs typeface="Tahoma" panose="020B0604030504040204" pitchFamily="34" charset="0"/>
                      </a:endParaRPr>
                    </a:p>
                  </a:txBody>
                  <a:tcPr marL="68580" marR="68580" marT="0" marB="0" anchor="ctr"/>
                </a:tc>
                <a:tc>
                  <a:txBody>
                    <a:bodyPr/>
                    <a:lstStyle/>
                    <a:p>
                      <a:pPr algn="ctr">
                        <a:spcAft>
                          <a:spcPts val="0"/>
                        </a:spcAft>
                      </a:pPr>
                      <a:r>
                        <a:rPr lang="de-DE" sz="4000" b="1" kern="150" dirty="0">
                          <a:solidFill>
                            <a:srgbClr val="000000"/>
                          </a:solidFill>
                          <a:effectLst/>
                          <a:latin typeface="Times New Roman" panose="02020603050405020304" pitchFamily="18" charset="0"/>
                          <a:ea typeface="Andale Sans UI"/>
                          <a:cs typeface="Tahoma" panose="020B0604030504040204" pitchFamily="34" charset="0"/>
                        </a:rPr>
                        <a:t>2777</a:t>
                      </a:r>
                      <a:endParaRPr lang="ru-RU" sz="4000" b="1" kern="150" dirty="0">
                        <a:effectLst/>
                        <a:latin typeface="Times New Roman" panose="02020603050405020304" pitchFamily="18" charset="0"/>
                        <a:ea typeface="Andale Sans UI"/>
                        <a:cs typeface="Tahoma" panose="020B0604030504040204" pitchFamily="34" charset="0"/>
                      </a:endParaRPr>
                    </a:p>
                  </a:txBody>
                  <a:tcPr marL="68580" marR="68580" marT="0" marB="0" anchor="b"/>
                </a:tc>
                <a:tc>
                  <a:txBody>
                    <a:bodyPr/>
                    <a:lstStyle/>
                    <a:p>
                      <a:pPr algn="r">
                        <a:spcAft>
                          <a:spcPts val="0"/>
                        </a:spcAft>
                      </a:pPr>
                      <a:r>
                        <a:rPr lang="de-DE" sz="4000" b="1" kern="150" dirty="0">
                          <a:solidFill>
                            <a:srgbClr val="000000"/>
                          </a:solidFill>
                          <a:effectLst/>
                          <a:latin typeface="Times New Roman" panose="02020603050405020304" pitchFamily="18" charset="0"/>
                          <a:ea typeface="Andale Sans UI"/>
                          <a:cs typeface="Tahoma" panose="020B0604030504040204" pitchFamily="34" charset="0"/>
                        </a:rPr>
                        <a:t>440</a:t>
                      </a:r>
                      <a:endParaRPr lang="ru-RU" sz="4000" b="1" kern="150" dirty="0">
                        <a:effectLst/>
                        <a:latin typeface="Times New Roman" panose="02020603050405020304" pitchFamily="18" charset="0"/>
                        <a:ea typeface="Andale Sans UI"/>
                        <a:cs typeface="Tahoma" panose="020B0604030504040204" pitchFamily="34" charset="0"/>
                      </a:endParaRPr>
                    </a:p>
                  </a:txBody>
                  <a:tcPr marL="68580" marR="68580" marT="0" marB="0" anchor="b"/>
                </a:tc>
                <a:tc>
                  <a:txBody>
                    <a:bodyPr/>
                    <a:lstStyle/>
                    <a:p>
                      <a:pPr algn="ctr">
                        <a:spcAft>
                          <a:spcPts val="0"/>
                        </a:spcAft>
                      </a:pPr>
                      <a:r>
                        <a:rPr lang="de-DE" sz="4000" b="1" kern="150" dirty="0">
                          <a:solidFill>
                            <a:srgbClr val="000000"/>
                          </a:solidFill>
                          <a:effectLst/>
                          <a:latin typeface="Times New Roman" panose="02020603050405020304" pitchFamily="18" charset="0"/>
                          <a:ea typeface="Andale Sans UI"/>
                          <a:cs typeface="Tahoma" panose="020B0604030504040204" pitchFamily="34" charset="0"/>
                        </a:rPr>
                        <a:t>24</a:t>
                      </a:r>
                      <a:endParaRPr lang="ru-RU" sz="4000" b="1" kern="150" dirty="0">
                        <a:effectLst/>
                        <a:latin typeface="Times New Roman" panose="02020603050405020304" pitchFamily="18" charset="0"/>
                        <a:ea typeface="Andale Sans UI"/>
                        <a:cs typeface="Tahoma" panose="020B0604030504040204" pitchFamily="34" charset="0"/>
                      </a:endParaRPr>
                    </a:p>
                  </a:txBody>
                  <a:tcPr marL="68580" marR="68580" marT="0" marB="0" anchor="b"/>
                </a:tc>
                <a:tc>
                  <a:txBody>
                    <a:bodyPr/>
                    <a:lstStyle/>
                    <a:p>
                      <a:pPr algn="r">
                        <a:spcAft>
                          <a:spcPts val="0"/>
                        </a:spcAft>
                      </a:pPr>
                      <a:r>
                        <a:rPr lang="de-DE" sz="4000" b="1" kern="150" dirty="0">
                          <a:solidFill>
                            <a:srgbClr val="000000"/>
                          </a:solidFill>
                          <a:effectLst/>
                          <a:latin typeface="Times New Roman" panose="02020603050405020304" pitchFamily="18" charset="0"/>
                          <a:ea typeface="Andale Sans UI"/>
                          <a:cs typeface="Tahoma" panose="020B0604030504040204" pitchFamily="34" charset="0"/>
                        </a:rPr>
                        <a:t>7</a:t>
                      </a:r>
                      <a:endParaRPr lang="ru-RU" sz="4000" b="1" kern="150" dirty="0">
                        <a:effectLst/>
                        <a:latin typeface="Times New Roman" panose="02020603050405020304" pitchFamily="18" charset="0"/>
                        <a:ea typeface="Andale Sans UI"/>
                        <a:cs typeface="Tahoma" panose="020B0604030504040204" pitchFamily="34" charset="0"/>
                      </a:endParaRPr>
                    </a:p>
                  </a:txBody>
                  <a:tcPr marL="68580" marR="68580" marT="0" marB="0" anchor="b"/>
                </a:tc>
                <a:tc>
                  <a:txBody>
                    <a:bodyPr/>
                    <a:lstStyle/>
                    <a:p>
                      <a:pPr algn="ctr">
                        <a:lnSpc>
                          <a:spcPct val="100000"/>
                        </a:lnSpc>
                        <a:spcAft>
                          <a:spcPts val="0"/>
                        </a:spcAft>
                      </a:pPr>
                      <a:r>
                        <a:rPr lang="ru-RU" sz="2000" b="1" kern="150" dirty="0">
                          <a:solidFill>
                            <a:srgbClr val="000000"/>
                          </a:solidFill>
                          <a:effectLst/>
                          <a:latin typeface="Times New Roman" panose="02020603050405020304" pitchFamily="18" charset="0"/>
                          <a:ea typeface="Andale Sans UI"/>
                          <a:cs typeface="Tahoma" panose="020B0604030504040204" pitchFamily="34" charset="0"/>
                        </a:rPr>
                        <a:t>Завоз; Местная</a:t>
                      </a:r>
                      <a:endParaRPr lang="ru-RU" sz="2000" b="1" kern="150" dirty="0">
                        <a:effectLst/>
                        <a:latin typeface="Times New Roman" panose="02020603050405020304" pitchFamily="18" charset="0"/>
                        <a:ea typeface="Andale Sans UI"/>
                        <a:cs typeface="Tahoma" panose="020B0604030504040204" pitchFamily="34" charset="0"/>
                      </a:endParaRPr>
                    </a:p>
                  </a:txBody>
                  <a:tcPr marL="68580" marR="68580" marT="0" marB="0" anchor="ctr"/>
                </a:tc>
                <a:extLst>
                  <a:ext uri="{0D108BD9-81ED-4DB2-BD59-A6C34878D82A}">
                    <a16:rowId xmlns:a16="http://schemas.microsoft.com/office/drawing/2014/main" val="2252862404"/>
                  </a:ext>
                </a:extLst>
              </a:tr>
            </a:tbl>
          </a:graphicData>
        </a:graphic>
      </p:graphicFrame>
      <p:sp>
        <p:nvSpPr>
          <p:cNvPr id="10" name="Прямоугольник 9"/>
          <p:cNvSpPr/>
          <p:nvPr/>
        </p:nvSpPr>
        <p:spPr>
          <a:xfrm>
            <a:off x="143509" y="4797152"/>
            <a:ext cx="8856981" cy="360040"/>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ru-RU" b="1" dirty="0"/>
              <a:t>Количество случаев заболевания в </a:t>
            </a:r>
            <a:r>
              <a:rPr lang="ru-RU" b="1" dirty="0" smtClean="0"/>
              <a:t>Российской Федерации </a:t>
            </a:r>
            <a:endParaRPr lang="ru-RU" b="1" dirty="0"/>
          </a:p>
        </p:txBody>
      </p:sp>
      <p:pic>
        <p:nvPicPr>
          <p:cNvPr id="2" name="Рисунок 1"/>
          <p:cNvPicPr>
            <a:picLocks noChangeAspect="1"/>
          </p:cNvPicPr>
          <p:nvPr/>
        </p:nvPicPr>
        <p:blipFill>
          <a:blip r:embed="rId2"/>
          <a:stretch>
            <a:fillRect/>
          </a:stretch>
        </p:blipFill>
        <p:spPr>
          <a:xfrm>
            <a:off x="107504" y="1818057"/>
            <a:ext cx="8928992" cy="2895890"/>
          </a:xfrm>
          <a:prstGeom prst="rect">
            <a:avLst/>
          </a:prstGeom>
        </p:spPr>
      </p:pic>
    </p:spTree>
    <p:extLst>
      <p:ext uri="{BB962C8B-B14F-4D97-AF65-F5344CB8AC3E}">
        <p14:creationId xmlns:p14="http://schemas.microsoft.com/office/powerpoint/2010/main" val="149642328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79512" y="836712"/>
            <a:ext cx="2088232" cy="4827871"/>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ru-RU" b="1" dirty="0"/>
              <a:t>Машина скорой медицинской помощи должна быть </a:t>
            </a:r>
            <a:r>
              <a:rPr lang="ru-RU" b="1" dirty="0" smtClean="0"/>
              <a:t>оснащена</a:t>
            </a:r>
            <a:r>
              <a:rPr lang="ru-RU" dirty="0" smtClean="0"/>
              <a:t>.</a:t>
            </a:r>
            <a:endParaRPr lang="ru-RU" b="1" dirty="0"/>
          </a:p>
        </p:txBody>
      </p:sp>
      <p:sp>
        <p:nvSpPr>
          <p:cNvPr id="5" name="Прямоугольник 4"/>
          <p:cNvSpPr/>
          <p:nvPr/>
        </p:nvSpPr>
        <p:spPr>
          <a:xfrm>
            <a:off x="179512" y="116633"/>
            <a:ext cx="8784976" cy="658503"/>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ru-RU" sz="2400" b="1" dirty="0" smtClean="0"/>
              <a:t>Дополнительное оснащение машины </a:t>
            </a:r>
            <a:r>
              <a:rPr lang="ru-RU" sz="2400" b="1" dirty="0"/>
              <a:t>скорой медицинской </a:t>
            </a:r>
            <a:r>
              <a:rPr lang="ru-RU" sz="2400" b="1" dirty="0" smtClean="0"/>
              <a:t>помощи </a:t>
            </a:r>
            <a:endParaRPr lang="ru-RU" sz="2400" b="1" dirty="0"/>
          </a:p>
        </p:txBody>
      </p:sp>
      <p:sp>
        <p:nvSpPr>
          <p:cNvPr id="6" name="Прямоугольник 5"/>
          <p:cNvSpPr/>
          <p:nvPr/>
        </p:nvSpPr>
        <p:spPr>
          <a:xfrm>
            <a:off x="2862096" y="840720"/>
            <a:ext cx="6102391" cy="23002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b="1" dirty="0" smtClean="0"/>
              <a:t>- </a:t>
            </a:r>
            <a:r>
              <a:rPr lang="ru-RU" sz="2000" b="1" dirty="0" smtClean="0"/>
              <a:t>гидропультом </a:t>
            </a:r>
            <a:r>
              <a:rPr lang="ru-RU" sz="2000" b="1" dirty="0"/>
              <a:t>или ручным распылителем, </a:t>
            </a:r>
            <a:endParaRPr lang="ru-RU" sz="2000" b="1" dirty="0" smtClean="0"/>
          </a:p>
          <a:p>
            <a:pPr algn="just"/>
            <a:r>
              <a:rPr lang="ru-RU" sz="2000" b="1" dirty="0" smtClean="0"/>
              <a:t> - уборочной </a:t>
            </a:r>
            <a:r>
              <a:rPr lang="ru-RU" sz="2000" b="1" dirty="0"/>
              <a:t>ветошью, </a:t>
            </a:r>
            <a:endParaRPr lang="ru-RU" sz="2000" b="1" dirty="0" smtClean="0"/>
          </a:p>
          <a:p>
            <a:pPr algn="just"/>
            <a:r>
              <a:rPr lang="ru-RU" sz="2000" b="1" dirty="0" smtClean="0"/>
              <a:t>- емкостью </a:t>
            </a:r>
            <a:r>
              <a:rPr lang="ru-RU" sz="2000" b="1" dirty="0"/>
              <a:t>с крышкой для приготовления рабочего раствора дезинфекционного средства и хранения уборочной ветоши; </a:t>
            </a:r>
            <a:endParaRPr lang="ru-RU" sz="2000" b="1" dirty="0" smtClean="0"/>
          </a:p>
          <a:p>
            <a:pPr algn="just"/>
            <a:r>
              <a:rPr lang="ru-RU" sz="2000" b="1" dirty="0" smtClean="0"/>
              <a:t> - емкостью </a:t>
            </a:r>
            <a:r>
              <a:rPr lang="ru-RU" sz="2000" b="1" dirty="0"/>
              <a:t>для сбора и дезинфекции выделений</a:t>
            </a:r>
          </a:p>
        </p:txBody>
      </p:sp>
      <p:sp>
        <p:nvSpPr>
          <p:cNvPr id="9" name="Стрелка вправо 8"/>
          <p:cNvSpPr/>
          <p:nvPr/>
        </p:nvSpPr>
        <p:spPr>
          <a:xfrm>
            <a:off x="2276888" y="841102"/>
            <a:ext cx="576064" cy="219194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Стрелка вправо 10"/>
          <p:cNvSpPr/>
          <p:nvPr/>
        </p:nvSpPr>
        <p:spPr>
          <a:xfrm>
            <a:off x="2277769" y="3573016"/>
            <a:ext cx="575183" cy="114353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Прямоугольник 1"/>
          <p:cNvSpPr/>
          <p:nvPr/>
        </p:nvSpPr>
        <p:spPr>
          <a:xfrm>
            <a:off x="2862096" y="3370852"/>
            <a:ext cx="6102391" cy="22937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2000" b="1" dirty="0"/>
              <a:t>Необходимый набор дезинфицирующих средств из расчета на 1 сутки:</a:t>
            </a:r>
          </a:p>
          <a:p>
            <a:pPr algn="just"/>
            <a:r>
              <a:rPr lang="ru-RU" sz="2000" b="1" dirty="0"/>
              <a:t>- средство для дезинфекции выделений;</a:t>
            </a:r>
          </a:p>
          <a:p>
            <a:pPr algn="just"/>
            <a:r>
              <a:rPr lang="ru-RU" sz="2000" b="1" dirty="0"/>
              <a:t>- средство для дезинфекции поверхностей салона;</a:t>
            </a:r>
          </a:p>
          <a:p>
            <a:pPr algn="just"/>
            <a:r>
              <a:rPr lang="ru-RU" sz="2000" b="1" dirty="0"/>
              <a:t>- средство для обработки рук персонала (1-2 упаковки);</a:t>
            </a:r>
          </a:p>
          <a:p>
            <a:pPr algn="just"/>
            <a:r>
              <a:rPr lang="ru-RU" sz="2000" b="1" dirty="0"/>
              <a:t>- бактерицидный облучатель.</a:t>
            </a:r>
          </a:p>
        </p:txBody>
      </p:sp>
      <p:sp>
        <p:nvSpPr>
          <p:cNvPr id="3" name="Прямоугольник 2"/>
          <p:cNvSpPr/>
          <p:nvPr/>
        </p:nvSpPr>
        <p:spPr>
          <a:xfrm>
            <a:off x="179513" y="5894468"/>
            <a:ext cx="8784972" cy="8469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b="1" dirty="0"/>
              <a:t>Расход дезинфицирующих средств, необходимых на 1 </a:t>
            </a:r>
            <a:r>
              <a:rPr lang="ru-RU" b="1" dirty="0" smtClean="0"/>
              <a:t>смену, рассчитывают </a:t>
            </a:r>
            <a:r>
              <a:rPr lang="ru-RU" b="1" dirty="0"/>
              <a:t>в зависимости от того какое средство имеется в наличии </a:t>
            </a:r>
            <a:r>
              <a:rPr lang="ru-RU" b="1" dirty="0" smtClean="0"/>
              <a:t>и возможного </a:t>
            </a:r>
            <a:r>
              <a:rPr lang="ru-RU" b="1" dirty="0"/>
              <a:t>числа выездов.</a:t>
            </a:r>
          </a:p>
        </p:txBody>
      </p:sp>
    </p:spTree>
    <p:extLst>
      <p:ext uri="{BB962C8B-B14F-4D97-AF65-F5344CB8AC3E}">
        <p14:creationId xmlns:p14="http://schemas.microsoft.com/office/powerpoint/2010/main" val="81108669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stretch>
            <a:fillRect/>
          </a:stretch>
        </p:blipFill>
        <p:spPr>
          <a:xfrm>
            <a:off x="827584" y="2060848"/>
            <a:ext cx="2031192" cy="4525963"/>
          </a:xfrm>
          <a:prstGeom prst="rect">
            <a:avLst/>
          </a:prstGeom>
        </p:spPr>
      </p:pic>
      <p:pic>
        <p:nvPicPr>
          <p:cNvPr id="5" name="Рисунок 4"/>
          <p:cNvPicPr>
            <a:picLocks noChangeAspect="1"/>
          </p:cNvPicPr>
          <p:nvPr/>
        </p:nvPicPr>
        <p:blipFill>
          <a:blip r:embed="rId3"/>
          <a:stretch>
            <a:fillRect/>
          </a:stretch>
        </p:blipFill>
        <p:spPr>
          <a:xfrm>
            <a:off x="3785152" y="2060848"/>
            <a:ext cx="5358848" cy="4712616"/>
          </a:xfrm>
          <a:prstGeom prst="rect">
            <a:avLst/>
          </a:prstGeom>
        </p:spPr>
      </p:pic>
      <p:sp>
        <p:nvSpPr>
          <p:cNvPr id="7" name="Заголовок 6"/>
          <p:cNvSpPr>
            <a:spLocks noGrp="1"/>
          </p:cNvSpPr>
          <p:nvPr>
            <p:ph type="title"/>
          </p:nvPr>
        </p:nvSpPr>
        <p:spPr>
          <a:xfrm>
            <a:off x="107504" y="188640"/>
            <a:ext cx="9036496" cy="1584176"/>
          </a:xfrm>
          <a:prstGeom prst="rect">
            <a:avLst/>
          </a:prstGeom>
        </p:spPr>
        <p:style>
          <a:lnRef idx="3">
            <a:schemeClr val="lt1"/>
          </a:lnRef>
          <a:fillRef idx="1">
            <a:schemeClr val="accent2"/>
          </a:fillRef>
          <a:effectRef idx="1">
            <a:schemeClr val="accent2"/>
          </a:effectRef>
          <a:fontRef idx="minor">
            <a:schemeClr val="lt1"/>
          </a:fontRef>
        </p:style>
        <p:txBody>
          <a:bodyPr rtlCol="0" anchor="ctr">
            <a:normAutofit fontScale="90000"/>
          </a:bodyPr>
          <a:lstStyle/>
          <a:p>
            <a:r>
              <a:rPr lang="ru-RU" sz="2200" b="1" dirty="0" smtClean="0"/>
              <a:t/>
            </a:r>
            <a:br>
              <a:rPr lang="ru-RU" sz="2200" b="1" dirty="0" smtClean="0"/>
            </a:br>
            <a:r>
              <a:rPr lang="ru-RU" sz="2200" b="1" dirty="0" smtClean="0"/>
              <a:t>Медицинский </a:t>
            </a:r>
            <a:r>
              <a:rPr lang="ru-RU" sz="2200" b="1" dirty="0"/>
              <a:t>работник должен использовать средства индивидуальной защиты (очки, одноразовые перчатки, респиратор соответствующего класса защиты, противочумный костюм 1 типа или одноразовый халат, бахилы), предварительно обработав руки и открытые части тела дезинфицирующими средствами.</a:t>
            </a:r>
            <a:r>
              <a:rPr lang="ru-RU" sz="2800" b="1" dirty="0"/>
              <a:t/>
            </a:r>
            <a:br>
              <a:rPr lang="ru-RU" sz="2800" b="1" dirty="0"/>
            </a:br>
            <a:endParaRPr lang="ru-RU" sz="2800" b="1" dirty="0"/>
          </a:p>
        </p:txBody>
      </p:sp>
      <p:sp>
        <p:nvSpPr>
          <p:cNvPr id="6" name="Стрелка вправо 5"/>
          <p:cNvSpPr/>
          <p:nvPr/>
        </p:nvSpPr>
        <p:spPr>
          <a:xfrm>
            <a:off x="2247800" y="2010984"/>
            <a:ext cx="323564" cy="74063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20072536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457200" y="296124"/>
            <a:ext cx="2464962" cy="6351532"/>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ru-RU" sz="2400" b="1" dirty="0"/>
              <a:t>Мероприятия, направленные </a:t>
            </a:r>
            <a:r>
              <a:rPr lang="ru-RU" sz="2400" b="1" dirty="0" smtClean="0"/>
              <a:t>на восприимчивый</a:t>
            </a:r>
            <a:endParaRPr lang="ru-RU" sz="2400" b="1" dirty="0"/>
          </a:p>
          <a:p>
            <a:pPr algn="ctr"/>
            <a:r>
              <a:rPr lang="ru-RU" sz="2400" b="1" dirty="0"/>
              <a:t>контингент</a:t>
            </a:r>
          </a:p>
        </p:txBody>
      </p:sp>
      <p:sp>
        <p:nvSpPr>
          <p:cNvPr id="5" name="Прямоугольник 4"/>
          <p:cNvSpPr/>
          <p:nvPr/>
        </p:nvSpPr>
        <p:spPr>
          <a:xfrm>
            <a:off x="4181446" y="296124"/>
            <a:ext cx="4721378" cy="16572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b="1" dirty="0" smtClean="0"/>
              <a:t>Перед </a:t>
            </a:r>
            <a:r>
              <a:rPr lang="ru-RU" sz="2000" b="1" dirty="0"/>
              <a:t>надеванием защитной одежды</a:t>
            </a:r>
          </a:p>
          <a:p>
            <a:pPr algn="ctr"/>
            <a:r>
              <a:rPr lang="ru-RU" sz="2000" b="1" dirty="0"/>
              <a:t>обрабатывать открытые участки тела (</a:t>
            </a:r>
          </a:p>
          <a:p>
            <a:pPr algn="ctr"/>
            <a:r>
              <a:rPr lang="ru-RU" sz="2000" b="1" dirty="0"/>
              <a:t>руки, лицо, шея) 70%</a:t>
            </a:r>
            <a:r>
              <a:rPr lang="ru-RU" sz="2000" b="1" dirty="0" smtClean="0"/>
              <a:t> </a:t>
            </a:r>
            <a:r>
              <a:rPr lang="ru-RU" sz="2000" b="1" dirty="0"/>
              <a:t>этиловым спиртом</a:t>
            </a:r>
          </a:p>
        </p:txBody>
      </p:sp>
      <p:sp>
        <p:nvSpPr>
          <p:cNvPr id="6" name="Прямоугольник 5"/>
          <p:cNvSpPr/>
          <p:nvPr/>
        </p:nvSpPr>
        <p:spPr>
          <a:xfrm>
            <a:off x="4216106" y="2132857"/>
            <a:ext cx="4686718" cy="12241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b="1" dirty="0" smtClean="0"/>
              <a:t>Продолжительность </a:t>
            </a:r>
            <a:r>
              <a:rPr lang="ru-RU" sz="2000" b="1" dirty="0"/>
              <a:t>работы в костюме </a:t>
            </a:r>
            <a:r>
              <a:rPr lang="ru-RU" sz="2000" b="1" dirty="0" smtClean="0"/>
              <a:t>не должна </a:t>
            </a:r>
            <a:r>
              <a:rPr lang="ru-RU" sz="2000" b="1" dirty="0"/>
              <a:t>превышать 3 часов ( в </a:t>
            </a:r>
            <a:r>
              <a:rPr lang="ru-RU" sz="2000" b="1" dirty="0" smtClean="0"/>
              <a:t>жаркое время- </a:t>
            </a:r>
            <a:r>
              <a:rPr lang="ru-RU" sz="2000" b="1" dirty="0"/>
              <a:t>2 часов)</a:t>
            </a:r>
          </a:p>
        </p:txBody>
      </p:sp>
      <p:sp>
        <p:nvSpPr>
          <p:cNvPr id="7" name="Прямоугольник 6"/>
          <p:cNvSpPr/>
          <p:nvPr/>
        </p:nvSpPr>
        <p:spPr>
          <a:xfrm>
            <a:off x="4235452" y="3514027"/>
            <a:ext cx="4667372" cy="8510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t>После </a:t>
            </a:r>
            <a:r>
              <a:rPr lang="ru-RU" b="1" dirty="0"/>
              <a:t>снятия каждой детали костюма</a:t>
            </a:r>
          </a:p>
          <a:p>
            <a:pPr algn="ctr"/>
            <a:r>
              <a:rPr lang="ru-RU" b="1" dirty="0"/>
              <a:t>руки обрабатывать </a:t>
            </a:r>
            <a:r>
              <a:rPr lang="ru-RU" b="1" dirty="0" smtClean="0"/>
              <a:t>дезинфицирующим раствором</a:t>
            </a:r>
            <a:endParaRPr lang="ru-RU" b="1" dirty="0"/>
          </a:p>
        </p:txBody>
      </p:sp>
      <p:sp>
        <p:nvSpPr>
          <p:cNvPr id="9" name="Стрелка вправо 8"/>
          <p:cNvSpPr/>
          <p:nvPr/>
        </p:nvSpPr>
        <p:spPr>
          <a:xfrm>
            <a:off x="3141743" y="614007"/>
            <a:ext cx="978408" cy="102152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Стрелка вправо 9"/>
          <p:cNvSpPr/>
          <p:nvPr/>
        </p:nvSpPr>
        <p:spPr>
          <a:xfrm>
            <a:off x="3079930" y="2295718"/>
            <a:ext cx="978408" cy="8984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Стрелка вправо 10"/>
          <p:cNvSpPr/>
          <p:nvPr/>
        </p:nvSpPr>
        <p:spPr>
          <a:xfrm>
            <a:off x="3133678" y="3573016"/>
            <a:ext cx="978408" cy="7430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Прямоугольник 1"/>
          <p:cNvSpPr/>
          <p:nvPr/>
        </p:nvSpPr>
        <p:spPr>
          <a:xfrm>
            <a:off x="4235452" y="4502848"/>
            <a:ext cx="4667372" cy="20224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t>После </a:t>
            </a:r>
            <a:r>
              <a:rPr lang="ru-RU" b="1" dirty="0"/>
              <a:t>снятия </a:t>
            </a:r>
            <a:r>
              <a:rPr lang="ru-RU" b="1" dirty="0" smtClean="0"/>
              <a:t>защитного костюма</a:t>
            </a:r>
            <a:endParaRPr lang="ru-RU" b="1" dirty="0"/>
          </a:p>
          <a:p>
            <a:pPr algn="ctr"/>
            <a:r>
              <a:rPr lang="ru-RU" b="1" dirty="0"/>
              <a:t>обработать открытые участки тела ( руки,</a:t>
            </a:r>
          </a:p>
          <a:p>
            <a:pPr algn="ctr"/>
            <a:r>
              <a:rPr lang="ru-RU" b="1" dirty="0"/>
              <a:t>лицо, шея) о</a:t>
            </a:r>
            <a:r>
              <a:rPr lang="ru-RU" b="1" dirty="0" smtClean="0"/>
              <a:t>ткрытые </a:t>
            </a:r>
            <a:r>
              <a:rPr lang="ru-RU" b="1" dirty="0"/>
              <a:t>части тела обрабатываются кожным антисептиком. Рот и горло прополаскивают 70% этиловым спиртом, в нос и в глаза закапывают 2% раствор борной кислоты.</a:t>
            </a:r>
          </a:p>
          <a:p>
            <a:endParaRPr lang="ru-RU" sz="1600" b="1" dirty="0"/>
          </a:p>
        </p:txBody>
      </p:sp>
      <p:pic>
        <p:nvPicPr>
          <p:cNvPr id="8" name="Рисунок 7"/>
          <p:cNvPicPr>
            <a:picLocks noChangeAspect="1"/>
          </p:cNvPicPr>
          <p:nvPr/>
        </p:nvPicPr>
        <p:blipFill>
          <a:blip r:embed="rId2"/>
          <a:stretch>
            <a:fillRect/>
          </a:stretch>
        </p:blipFill>
        <p:spPr>
          <a:xfrm>
            <a:off x="3100062" y="4777751"/>
            <a:ext cx="1012024" cy="804742"/>
          </a:xfrm>
          <a:prstGeom prst="rect">
            <a:avLst/>
          </a:prstGeom>
        </p:spPr>
      </p:pic>
      <p:pic>
        <p:nvPicPr>
          <p:cNvPr id="12" name="Рисунок 11"/>
          <p:cNvPicPr>
            <a:picLocks noChangeAspect="1"/>
          </p:cNvPicPr>
          <p:nvPr/>
        </p:nvPicPr>
        <p:blipFill>
          <a:blip r:embed="rId2"/>
          <a:stretch>
            <a:fillRect/>
          </a:stretch>
        </p:blipFill>
        <p:spPr>
          <a:xfrm>
            <a:off x="3144872" y="5860093"/>
            <a:ext cx="1012024" cy="804742"/>
          </a:xfrm>
          <a:prstGeom prst="rect">
            <a:avLst/>
          </a:prstGeom>
        </p:spPr>
      </p:pic>
    </p:spTree>
    <p:extLst>
      <p:ext uri="{BB962C8B-B14F-4D97-AF65-F5344CB8AC3E}">
        <p14:creationId xmlns:p14="http://schemas.microsoft.com/office/powerpoint/2010/main" val="230823218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stretch>
            <a:fillRect/>
          </a:stretch>
        </p:blipFill>
        <p:spPr>
          <a:xfrm>
            <a:off x="251520" y="1311119"/>
            <a:ext cx="3759200" cy="4235761"/>
          </a:xfrm>
          <a:prstGeom prst="rect">
            <a:avLst/>
          </a:prstGeom>
        </p:spPr>
      </p:pic>
      <p:sp>
        <p:nvSpPr>
          <p:cNvPr id="5" name="Заголовок 4"/>
          <p:cNvSpPr>
            <a:spLocks noGrp="1"/>
          </p:cNvSpPr>
          <p:nvPr>
            <p:ph type="title"/>
          </p:nvPr>
        </p:nvSpPr>
        <p:spPr>
          <a:xfrm>
            <a:off x="251520" y="116632"/>
            <a:ext cx="8784976" cy="8640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2400" b="1" dirty="0"/>
              <a:t>Средства индивидуальной защиты медицинского персонала</a:t>
            </a:r>
          </a:p>
        </p:txBody>
      </p:sp>
      <p:sp>
        <p:nvSpPr>
          <p:cNvPr id="6" name="Прямоугольник 5"/>
          <p:cNvSpPr/>
          <p:nvPr/>
        </p:nvSpPr>
        <p:spPr>
          <a:xfrm>
            <a:off x="228009" y="5586725"/>
            <a:ext cx="3911943" cy="1077218"/>
          </a:xfrm>
          <a:prstGeom prst="rect">
            <a:avLst/>
          </a:prstGeom>
        </p:spPr>
        <p:txBody>
          <a:bodyPr wrap="square">
            <a:spAutoFit/>
          </a:bodyPr>
          <a:lstStyle/>
          <a:p>
            <a:pPr algn="ctr"/>
            <a:r>
              <a:rPr lang="ru-RU" sz="1600" b="1" dirty="0">
                <a:solidFill>
                  <a:srgbClr val="C00000"/>
                </a:solidFill>
                <a:latin typeface="Times New Roman" panose="02020603050405020304" pitchFamily="18" charset="0"/>
                <a:cs typeface="Times New Roman" panose="02020603050405020304" pitchFamily="18" charset="0"/>
              </a:rPr>
              <a:t>К ним относятся: перчатки, маски,</a:t>
            </a:r>
          </a:p>
          <a:p>
            <a:pPr algn="ctr"/>
            <a:r>
              <a:rPr lang="ru-RU" sz="1600" b="1" dirty="0">
                <a:solidFill>
                  <a:srgbClr val="C00000"/>
                </a:solidFill>
                <a:latin typeface="Times New Roman" panose="02020603050405020304" pitchFamily="18" charset="0"/>
                <a:cs typeface="Times New Roman" panose="02020603050405020304" pitchFamily="18" charset="0"/>
              </a:rPr>
              <a:t>очки, щитки, фартуки, нарукавники, обувь, спецодежда и др. (приложение 16)</a:t>
            </a:r>
          </a:p>
          <a:p>
            <a:pPr algn="ctr"/>
            <a:r>
              <a:rPr lang="ru-RU" sz="1600" b="1" dirty="0">
                <a:solidFill>
                  <a:srgbClr val="C00000"/>
                </a:solidFill>
                <a:latin typeface="Times New Roman" panose="02020603050405020304" pitchFamily="18" charset="0"/>
                <a:cs typeface="Times New Roman" panose="02020603050405020304" pitchFamily="18" charset="0"/>
              </a:rPr>
              <a:t>СанПиН 2.1.3.2630-10)</a:t>
            </a:r>
          </a:p>
        </p:txBody>
      </p:sp>
      <p:pic>
        <p:nvPicPr>
          <p:cNvPr id="7" name="Рисунок 6"/>
          <p:cNvPicPr>
            <a:picLocks noChangeAspect="1"/>
          </p:cNvPicPr>
          <p:nvPr/>
        </p:nvPicPr>
        <p:blipFill>
          <a:blip r:embed="rId3"/>
          <a:stretch>
            <a:fillRect/>
          </a:stretch>
        </p:blipFill>
        <p:spPr>
          <a:xfrm>
            <a:off x="4788024" y="1311119"/>
            <a:ext cx="4095015" cy="4269358"/>
          </a:xfrm>
          <a:prstGeom prst="rect">
            <a:avLst/>
          </a:prstGeom>
        </p:spPr>
      </p:pic>
      <p:sp>
        <p:nvSpPr>
          <p:cNvPr id="8" name="Прямоугольник 7"/>
          <p:cNvSpPr/>
          <p:nvPr/>
        </p:nvSpPr>
        <p:spPr>
          <a:xfrm>
            <a:off x="5868144" y="6140723"/>
            <a:ext cx="2122953" cy="369332"/>
          </a:xfrm>
          <a:prstGeom prst="rect">
            <a:avLst/>
          </a:prstGeom>
        </p:spPr>
        <p:txBody>
          <a:bodyPr wrap="none">
            <a:spAutoFit/>
          </a:bodyPr>
          <a:lstStyle/>
          <a:p>
            <a:r>
              <a:rPr lang="ru-RU" dirty="0">
                <a:solidFill>
                  <a:srgbClr val="C00000"/>
                </a:solidFill>
              </a:rPr>
              <a:t>обувь, спецодежда </a:t>
            </a:r>
          </a:p>
        </p:txBody>
      </p:sp>
      <p:sp>
        <p:nvSpPr>
          <p:cNvPr id="9" name="Стрелка вправо 8"/>
          <p:cNvSpPr/>
          <p:nvPr/>
        </p:nvSpPr>
        <p:spPr>
          <a:xfrm rot="16200000">
            <a:off x="6547499" y="5462791"/>
            <a:ext cx="576064" cy="779799"/>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61125461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stretch>
            <a:fillRect/>
          </a:stretch>
        </p:blipFill>
        <p:spPr>
          <a:xfrm>
            <a:off x="179512" y="1556792"/>
            <a:ext cx="8784976" cy="5102027"/>
          </a:xfrm>
          <a:prstGeom prst="rect">
            <a:avLst/>
          </a:prstGeom>
        </p:spPr>
      </p:pic>
      <p:sp>
        <p:nvSpPr>
          <p:cNvPr id="5" name="Прямоугольник 4"/>
          <p:cNvSpPr/>
          <p:nvPr/>
        </p:nvSpPr>
        <p:spPr>
          <a:xfrm>
            <a:off x="179512" y="274638"/>
            <a:ext cx="8856984" cy="10661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600" b="1" dirty="0">
                <a:latin typeface="Times New Roman" panose="02020603050405020304" pitchFamily="18" charset="0"/>
                <a:cs typeface="Times New Roman" panose="02020603050405020304" pitchFamily="18" charset="0"/>
              </a:rPr>
              <a:t>Правила надевания маски одноразовой</a:t>
            </a:r>
          </a:p>
        </p:txBody>
      </p:sp>
    </p:spTree>
    <p:extLst>
      <p:ext uri="{BB962C8B-B14F-4D97-AF65-F5344CB8AC3E}">
        <p14:creationId xmlns:p14="http://schemas.microsoft.com/office/powerpoint/2010/main" val="38341648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stretch>
            <a:fillRect/>
          </a:stretch>
        </p:blipFill>
        <p:spPr>
          <a:xfrm>
            <a:off x="179512" y="1600200"/>
            <a:ext cx="8784976" cy="5141168"/>
          </a:xfrm>
          <a:prstGeom prst="rect">
            <a:avLst/>
          </a:prstGeom>
        </p:spPr>
      </p:pic>
      <p:sp>
        <p:nvSpPr>
          <p:cNvPr id="5" name="Прямоугольник 4"/>
          <p:cNvSpPr/>
          <p:nvPr/>
        </p:nvSpPr>
        <p:spPr>
          <a:xfrm>
            <a:off x="457200" y="274638"/>
            <a:ext cx="3816424" cy="1143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4400" b="1" dirty="0"/>
              <a:t>снаружи</a:t>
            </a:r>
          </a:p>
        </p:txBody>
      </p:sp>
      <p:sp>
        <p:nvSpPr>
          <p:cNvPr id="6" name="Прямоугольник 5"/>
          <p:cNvSpPr/>
          <p:nvPr/>
        </p:nvSpPr>
        <p:spPr>
          <a:xfrm>
            <a:off x="5004048" y="274638"/>
            <a:ext cx="3960440" cy="1143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4800" b="1" dirty="0"/>
              <a:t>внутри</a:t>
            </a:r>
          </a:p>
        </p:txBody>
      </p:sp>
    </p:spTree>
    <p:extLst>
      <p:ext uri="{BB962C8B-B14F-4D97-AF65-F5344CB8AC3E}">
        <p14:creationId xmlns:p14="http://schemas.microsoft.com/office/powerpoint/2010/main" val="208586905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stretch>
            <a:fillRect/>
          </a:stretch>
        </p:blipFill>
        <p:spPr>
          <a:xfrm>
            <a:off x="1619672" y="1417638"/>
            <a:ext cx="6264696" cy="5323730"/>
          </a:xfrm>
          <a:prstGeom prst="rect">
            <a:avLst/>
          </a:prstGeom>
        </p:spPr>
      </p:pic>
      <p:sp>
        <p:nvSpPr>
          <p:cNvPr id="5" name="Заголовок 4"/>
          <p:cNvSpPr>
            <a:spLocks noGrp="1"/>
          </p:cNvSpPr>
          <p:nvPr>
            <p:ph type="title"/>
          </p:nvPr>
        </p:nvSpPr>
        <p:spPr>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90000"/>
          </a:bodyPr>
          <a:lstStyle/>
          <a:p>
            <a:pPr algn="ctr"/>
            <a:r>
              <a:rPr lang="ru-RU" sz="3600" b="1" dirty="0">
                <a:latin typeface="Times New Roman" panose="02020603050405020304" pitchFamily="18" charset="0"/>
                <a:cs typeface="Times New Roman" panose="02020603050405020304" pitchFamily="18" charset="0"/>
              </a:rPr>
              <a:t>Правила надевания маски одноразовой</a:t>
            </a:r>
          </a:p>
        </p:txBody>
      </p:sp>
    </p:spTree>
    <p:extLst>
      <p:ext uri="{BB962C8B-B14F-4D97-AF65-F5344CB8AC3E}">
        <p14:creationId xmlns:p14="http://schemas.microsoft.com/office/powerpoint/2010/main" val="127344627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90000"/>
          </a:bodyPr>
          <a:lstStyle/>
          <a:p>
            <a:pPr algn="ctr"/>
            <a:r>
              <a:rPr lang="ru-RU" sz="3600" b="1" dirty="0">
                <a:latin typeface="Times New Roman" panose="02020603050405020304" pitchFamily="18" charset="0"/>
                <a:cs typeface="Times New Roman" panose="02020603050405020304" pitchFamily="18" charset="0"/>
              </a:rPr>
              <a:t>Правила надевания маски одноразовой</a:t>
            </a:r>
          </a:p>
        </p:txBody>
      </p:sp>
      <p:pic>
        <p:nvPicPr>
          <p:cNvPr id="3" name="Объект 2"/>
          <p:cNvPicPr>
            <a:picLocks noGrp="1" noChangeAspect="1"/>
          </p:cNvPicPr>
          <p:nvPr>
            <p:ph idx="1"/>
          </p:nvPr>
        </p:nvPicPr>
        <p:blipFill>
          <a:blip r:embed="rId2"/>
          <a:stretch>
            <a:fillRect/>
          </a:stretch>
        </p:blipFill>
        <p:spPr>
          <a:xfrm>
            <a:off x="2051720" y="1417639"/>
            <a:ext cx="5256584" cy="5323730"/>
          </a:xfrm>
          <a:prstGeom prst="rect">
            <a:avLst/>
          </a:prstGeom>
        </p:spPr>
      </p:pic>
    </p:spTree>
    <p:extLst>
      <p:ext uri="{BB962C8B-B14F-4D97-AF65-F5344CB8AC3E}">
        <p14:creationId xmlns:p14="http://schemas.microsoft.com/office/powerpoint/2010/main" val="254806119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90000"/>
          </a:bodyPr>
          <a:lstStyle/>
          <a:p>
            <a:pPr algn="ctr"/>
            <a:r>
              <a:rPr lang="ru-RU" sz="3600" b="1" dirty="0">
                <a:latin typeface="Times New Roman" panose="02020603050405020304" pitchFamily="18" charset="0"/>
                <a:cs typeface="Times New Roman" panose="02020603050405020304" pitchFamily="18" charset="0"/>
              </a:rPr>
              <a:t>Правила надевания маски одноразовой</a:t>
            </a:r>
          </a:p>
        </p:txBody>
      </p:sp>
      <p:pic>
        <p:nvPicPr>
          <p:cNvPr id="3" name="Объект 2"/>
          <p:cNvPicPr>
            <a:picLocks noGrp="1" noChangeAspect="1"/>
          </p:cNvPicPr>
          <p:nvPr>
            <p:ph idx="1"/>
          </p:nvPr>
        </p:nvPicPr>
        <p:blipFill>
          <a:blip r:embed="rId2"/>
          <a:stretch>
            <a:fillRect/>
          </a:stretch>
        </p:blipFill>
        <p:spPr>
          <a:xfrm>
            <a:off x="2267744" y="1417638"/>
            <a:ext cx="5219555" cy="5395737"/>
          </a:xfrm>
          <a:prstGeom prst="rect">
            <a:avLst/>
          </a:prstGeom>
        </p:spPr>
      </p:pic>
    </p:spTree>
    <p:extLst>
      <p:ext uri="{BB962C8B-B14F-4D97-AF65-F5344CB8AC3E}">
        <p14:creationId xmlns:p14="http://schemas.microsoft.com/office/powerpoint/2010/main" val="159458683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3"/>
          <a:stretch>
            <a:fillRect/>
          </a:stretch>
        </p:blipFill>
        <p:spPr>
          <a:xfrm>
            <a:off x="179512" y="116633"/>
            <a:ext cx="8784976" cy="4104456"/>
          </a:xfrm>
          <a:prstGeom prst="rect">
            <a:avLst/>
          </a:prstGeom>
        </p:spPr>
      </p:pic>
      <p:sp>
        <p:nvSpPr>
          <p:cNvPr id="5" name="Прямоугольник 4"/>
          <p:cNvSpPr/>
          <p:nvPr/>
        </p:nvSpPr>
        <p:spPr>
          <a:xfrm>
            <a:off x="179512" y="4365104"/>
            <a:ext cx="8784976" cy="23042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a:t>При этом указанные маски не являются медицинским изделием и не сопровождаются инструкцией по применению</a:t>
            </a:r>
            <a:r>
              <a:rPr lang="ru-RU" b="1" dirty="0" smtClean="0"/>
              <a:t>.</a:t>
            </a:r>
            <a:endParaRPr lang="ru-RU" b="1" dirty="0"/>
          </a:p>
          <a:p>
            <a:pPr algn="ctr"/>
            <a:r>
              <a:rPr lang="ru-RU" b="1" dirty="0"/>
              <a:t>Важно помнить, что многоразовые маски использовать повторно можно только после обработки. В домашних условиях маску нужно выстирать с мылом или моющим средством, затем обработать с помощью парогенератора или утюга с функцией подачи пара. После обработки маска не должна оставаться влажной, поэтому в конце её необходимо прогладить горячим утюгом, уже без функции подачи пара.</a:t>
            </a:r>
          </a:p>
        </p:txBody>
      </p:sp>
    </p:spTree>
    <p:extLst>
      <p:ext uri="{BB962C8B-B14F-4D97-AF65-F5344CB8AC3E}">
        <p14:creationId xmlns:p14="http://schemas.microsoft.com/office/powerpoint/2010/main" val="20932261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6" name="Объект 5"/>
          <p:cNvPicPr>
            <a:picLocks noGrp="1" noChangeAspect="1"/>
          </p:cNvPicPr>
          <p:nvPr>
            <p:ph idx="1"/>
          </p:nvPr>
        </p:nvPicPr>
        <p:blipFill>
          <a:blip r:embed="rId2"/>
          <a:stretch>
            <a:fillRect/>
          </a:stretch>
        </p:blipFill>
        <p:spPr>
          <a:xfrm>
            <a:off x="4932040" y="2290862"/>
            <a:ext cx="3384376" cy="2622922"/>
          </a:xfrm>
          <a:prstGeom prst="rect">
            <a:avLst/>
          </a:prstGeom>
        </p:spPr>
      </p:pic>
      <p:sp>
        <p:nvSpPr>
          <p:cNvPr id="4" name="Прямоугольник 3"/>
          <p:cNvSpPr/>
          <p:nvPr/>
        </p:nvSpPr>
        <p:spPr>
          <a:xfrm>
            <a:off x="163545" y="44922"/>
            <a:ext cx="8872951" cy="20162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800" b="1" dirty="0" err="1" smtClean="0"/>
              <a:t>Коронавирусная</a:t>
            </a:r>
            <a:r>
              <a:rPr lang="ru-RU" sz="2800" b="1" dirty="0" smtClean="0"/>
              <a:t> </a:t>
            </a:r>
            <a:r>
              <a:rPr lang="ru-RU" sz="2800" b="1" dirty="0"/>
              <a:t>инфекция (</a:t>
            </a:r>
            <a:r>
              <a:rPr lang="ru-RU" sz="2800" b="1" dirty="0" err="1"/>
              <a:t>hCov</a:t>
            </a:r>
            <a:r>
              <a:rPr lang="ru-RU" sz="2800" b="1" dirty="0"/>
              <a:t>) – острое инфекционное заболевание вирусной природы, которое характеризуется умеренно выраженной интоксикацией и преимущественным поражением верхних отделов респираторного тракта</a:t>
            </a:r>
          </a:p>
        </p:txBody>
      </p:sp>
      <p:pic>
        <p:nvPicPr>
          <p:cNvPr id="7" name="Объект 5"/>
          <p:cNvPicPr>
            <a:picLocks noChangeAspect="1"/>
          </p:cNvPicPr>
          <p:nvPr/>
        </p:nvPicPr>
        <p:blipFill>
          <a:blip r:embed="rId3"/>
          <a:stretch>
            <a:fillRect/>
          </a:stretch>
        </p:blipFill>
        <p:spPr>
          <a:xfrm>
            <a:off x="539552" y="2290862"/>
            <a:ext cx="3240360" cy="2622922"/>
          </a:xfrm>
          <a:prstGeom prst="rect">
            <a:avLst/>
          </a:prstGeom>
        </p:spPr>
      </p:pic>
      <p:sp>
        <p:nvSpPr>
          <p:cNvPr id="8" name="Прямоугольник 7"/>
          <p:cNvSpPr/>
          <p:nvPr/>
        </p:nvSpPr>
        <p:spPr>
          <a:xfrm>
            <a:off x="163545" y="5013176"/>
            <a:ext cx="8812289" cy="16561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b="1" dirty="0"/>
              <a:t>SARS-CoV-2 включен в перечень заболеваний, </a:t>
            </a:r>
            <a:r>
              <a:rPr lang="ru-RU" sz="2400" b="1" dirty="0" smtClean="0"/>
              <a:t>представляющих опасность </a:t>
            </a:r>
            <a:r>
              <a:rPr lang="ru-RU" sz="2400" b="1" dirty="0"/>
              <a:t>для окружающих (Постановление Правительства РФ от 31 </a:t>
            </a:r>
            <a:r>
              <a:rPr lang="ru-RU" sz="2400" b="1" dirty="0" smtClean="0"/>
              <a:t>января2020 </a:t>
            </a:r>
            <a:r>
              <a:rPr lang="ru-RU" sz="2400" b="1" dirty="0"/>
              <a:t>г. № 66).</a:t>
            </a:r>
          </a:p>
        </p:txBody>
      </p:sp>
    </p:spTree>
    <p:extLst>
      <p:ext uri="{BB962C8B-B14F-4D97-AF65-F5344CB8AC3E}">
        <p14:creationId xmlns:p14="http://schemas.microsoft.com/office/powerpoint/2010/main" val="403040171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endParaRPr lang="ru-RU" sz="1200" dirty="0"/>
          </a:p>
        </p:txBody>
      </p:sp>
      <p:pic>
        <p:nvPicPr>
          <p:cNvPr id="4" name="Объект 3"/>
          <p:cNvPicPr>
            <a:picLocks noGrp="1" noChangeAspect="1"/>
          </p:cNvPicPr>
          <p:nvPr>
            <p:ph idx="1"/>
          </p:nvPr>
        </p:nvPicPr>
        <p:blipFill>
          <a:blip r:embed="rId3"/>
          <a:stretch>
            <a:fillRect/>
          </a:stretch>
        </p:blipFill>
        <p:spPr>
          <a:xfrm>
            <a:off x="173226" y="1491362"/>
            <a:ext cx="4742184" cy="2808312"/>
          </a:xfrm>
          <a:prstGeom prst="rect">
            <a:avLst/>
          </a:prstGeom>
        </p:spPr>
      </p:pic>
      <p:sp>
        <p:nvSpPr>
          <p:cNvPr id="5" name="Прямоугольник 4"/>
          <p:cNvSpPr/>
          <p:nvPr/>
        </p:nvSpPr>
        <p:spPr>
          <a:xfrm>
            <a:off x="4591456" y="1496224"/>
            <a:ext cx="4392488" cy="5051331"/>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ru-RU" sz="2800" b="1" dirty="0" smtClean="0"/>
              <a:t>Время использований не более 2-х часов! </a:t>
            </a:r>
          </a:p>
          <a:p>
            <a:pPr marL="342900" indent="-342900">
              <a:buAutoNum type="arabicPeriod"/>
            </a:pPr>
            <a:r>
              <a:rPr lang="ru-RU" sz="2800" b="1" dirty="0" smtClean="0"/>
              <a:t>Дезинфекция по режиму обеспечивающему гибель бактерий и вирусов.</a:t>
            </a:r>
          </a:p>
          <a:p>
            <a:pPr marL="342900" indent="-342900">
              <a:buAutoNum type="arabicPeriod"/>
            </a:pPr>
            <a:r>
              <a:rPr lang="ru-RU" sz="2800" b="1" dirty="0" smtClean="0"/>
              <a:t>Стирка с использованием моющего средства</a:t>
            </a:r>
          </a:p>
          <a:p>
            <a:r>
              <a:rPr lang="ru-RU" sz="2800" b="1" dirty="0" smtClean="0"/>
              <a:t>3. </a:t>
            </a:r>
            <a:r>
              <a:rPr lang="ru-RU" sz="2800" b="1" dirty="0" err="1"/>
              <a:t>А</a:t>
            </a:r>
            <a:r>
              <a:rPr lang="ru-RU" sz="2800" b="1" dirty="0" err="1" smtClean="0"/>
              <a:t>втоклавирование</a:t>
            </a:r>
            <a:r>
              <a:rPr lang="ru-RU" sz="2800" b="1" dirty="0" smtClean="0"/>
              <a:t>.</a:t>
            </a:r>
            <a:r>
              <a:rPr lang="ru-RU" sz="2800" dirty="0"/>
              <a:t/>
            </a:r>
            <a:br>
              <a:rPr lang="ru-RU" sz="2800" dirty="0"/>
            </a:br>
            <a:endParaRPr lang="ru-RU" sz="2800" dirty="0"/>
          </a:p>
        </p:txBody>
      </p:sp>
      <p:sp>
        <p:nvSpPr>
          <p:cNvPr id="6" name="Прямоугольник 5"/>
          <p:cNvSpPr/>
          <p:nvPr/>
        </p:nvSpPr>
        <p:spPr>
          <a:xfrm>
            <a:off x="179512" y="332656"/>
            <a:ext cx="8784976" cy="10801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800" b="1" dirty="0" smtClean="0"/>
              <a:t>ИСПОЛЬЗОВАНИЕ МНОГОРАЗОВЫХ МАСОК В МЕДИЦИНСКИХ ОРГАНИЗАЦИЯХ </a:t>
            </a:r>
            <a:endParaRPr lang="ru-RU" sz="2800" b="1" dirty="0"/>
          </a:p>
        </p:txBody>
      </p:sp>
      <p:pic>
        <p:nvPicPr>
          <p:cNvPr id="3" name="Рисунок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1316615" y="4332965"/>
            <a:ext cx="2340898" cy="2431489"/>
          </a:xfrm>
          <a:prstGeom prst="rect">
            <a:avLst/>
          </a:prstGeom>
        </p:spPr>
      </p:pic>
    </p:spTree>
    <p:extLst>
      <p:ext uri="{BB962C8B-B14F-4D97-AF65-F5344CB8AC3E}">
        <p14:creationId xmlns:p14="http://schemas.microsoft.com/office/powerpoint/2010/main" val="360313807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79513" y="296124"/>
            <a:ext cx="2592287" cy="6351532"/>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ru-RU" sz="2400" b="1" dirty="0"/>
              <a:t>Для обеспечения максимальной защиты при использовании респиратора</a:t>
            </a:r>
          </a:p>
          <a:p>
            <a:pPr algn="ctr"/>
            <a:r>
              <a:rPr lang="ru-RU" sz="2400" b="1" dirty="0"/>
              <a:t>должны быть выполнены ряд условий:</a:t>
            </a:r>
          </a:p>
        </p:txBody>
      </p:sp>
      <p:sp>
        <p:nvSpPr>
          <p:cNvPr id="5" name="Прямоугольник 4"/>
          <p:cNvSpPr/>
          <p:nvPr/>
        </p:nvSpPr>
        <p:spPr>
          <a:xfrm>
            <a:off x="3802006" y="296124"/>
            <a:ext cx="5100818" cy="25434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a:t>И</a:t>
            </a:r>
            <a:r>
              <a:rPr lang="ru-RU" b="1" dirty="0" smtClean="0"/>
              <a:t>спользуемые </a:t>
            </a:r>
            <a:r>
              <a:rPr lang="ru-RU" b="1" dirty="0"/>
              <a:t>модели респиратора </a:t>
            </a:r>
            <a:r>
              <a:rPr lang="ru-RU" b="1" dirty="0" smtClean="0"/>
              <a:t>должны быть </a:t>
            </a:r>
            <a:r>
              <a:rPr lang="ru-RU" b="1" dirty="0"/>
              <a:t>сертифицированы </a:t>
            </a:r>
            <a:r>
              <a:rPr lang="ru-RU" b="1" dirty="0" smtClean="0"/>
              <a:t>на соответствие </a:t>
            </a:r>
            <a:r>
              <a:rPr lang="ru-RU" b="1" dirty="0"/>
              <a:t>требованиям по крайне мере одного из национальных </a:t>
            </a:r>
            <a:r>
              <a:rPr lang="ru-RU" b="1" dirty="0" smtClean="0"/>
              <a:t>или международных </a:t>
            </a:r>
            <a:r>
              <a:rPr lang="ru-RU" b="1" dirty="0"/>
              <a:t>стандартов: ТР ТС 019/2011 «О безопасности средств</a:t>
            </a:r>
          </a:p>
          <a:p>
            <a:pPr algn="ctr"/>
            <a:r>
              <a:rPr lang="ru-RU" b="1" dirty="0"/>
              <a:t>индивидуальной защиты», или ГОСТ 12.4.294-2015 или EN 149:2001+А1:2009</a:t>
            </a:r>
          </a:p>
          <a:p>
            <a:pPr algn="ctr"/>
            <a:r>
              <a:rPr lang="ru-RU" b="1" dirty="0"/>
              <a:t>«</a:t>
            </a:r>
            <a:r>
              <a:rPr lang="ru-RU" b="1" dirty="0" err="1"/>
              <a:t>Respiratory</a:t>
            </a:r>
            <a:r>
              <a:rPr lang="ru-RU" b="1" dirty="0"/>
              <a:t> </a:t>
            </a:r>
            <a:r>
              <a:rPr lang="ru-RU" b="1" dirty="0" err="1"/>
              <a:t>protective</a:t>
            </a:r>
            <a:r>
              <a:rPr lang="ru-RU" b="1" dirty="0"/>
              <a:t> </a:t>
            </a:r>
            <a:r>
              <a:rPr lang="ru-RU" b="1" dirty="0" err="1"/>
              <a:t>devices</a:t>
            </a:r>
            <a:r>
              <a:rPr lang="ru-RU" b="1" dirty="0"/>
              <a:t> - </a:t>
            </a:r>
            <a:r>
              <a:rPr lang="ru-RU" b="1" dirty="0" err="1"/>
              <a:t>Filtering</a:t>
            </a:r>
            <a:r>
              <a:rPr lang="ru-RU" b="1" dirty="0"/>
              <a:t> </a:t>
            </a:r>
            <a:r>
              <a:rPr lang="ru-RU" b="1" dirty="0" err="1"/>
              <a:t>half</a:t>
            </a:r>
            <a:r>
              <a:rPr lang="ru-RU" b="1" dirty="0"/>
              <a:t> </a:t>
            </a:r>
            <a:r>
              <a:rPr lang="ru-RU" b="1" dirty="0" err="1"/>
              <a:t>masks</a:t>
            </a:r>
            <a:r>
              <a:rPr lang="ru-RU" b="1" dirty="0"/>
              <a:t> </a:t>
            </a:r>
            <a:r>
              <a:rPr lang="ru-RU" b="1" dirty="0" err="1"/>
              <a:t>to</a:t>
            </a:r>
            <a:r>
              <a:rPr lang="ru-RU" b="1" dirty="0"/>
              <a:t> </a:t>
            </a:r>
            <a:r>
              <a:rPr lang="ru-RU" b="1" dirty="0" err="1"/>
              <a:t>protect</a:t>
            </a:r>
            <a:r>
              <a:rPr lang="ru-RU" b="1" dirty="0"/>
              <a:t> </a:t>
            </a:r>
            <a:r>
              <a:rPr lang="ru-RU" b="1" dirty="0" err="1"/>
              <a:t>against</a:t>
            </a:r>
            <a:r>
              <a:rPr lang="ru-RU" b="1" dirty="0"/>
              <a:t> </a:t>
            </a:r>
            <a:r>
              <a:rPr lang="ru-RU" b="1" dirty="0" err="1"/>
              <a:t>particles</a:t>
            </a:r>
            <a:r>
              <a:rPr lang="ru-RU" b="1" dirty="0" smtClean="0"/>
              <a:t>»</a:t>
            </a:r>
            <a:endParaRPr lang="ru-RU" b="1" dirty="0"/>
          </a:p>
        </p:txBody>
      </p:sp>
      <p:sp>
        <p:nvSpPr>
          <p:cNvPr id="6" name="Прямоугольник 5"/>
          <p:cNvSpPr/>
          <p:nvPr/>
        </p:nvSpPr>
        <p:spPr>
          <a:xfrm>
            <a:off x="3789056" y="3242070"/>
            <a:ext cx="5126717" cy="11503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b="1" dirty="0"/>
              <a:t>Используемые респираторы должны иметь класс </a:t>
            </a:r>
            <a:r>
              <a:rPr lang="ru-RU" sz="2400" b="1" dirty="0" smtClean="0"/>
              <a:t>защиты FFP2,</a:t>
            </a:r>
            <a:endParaRPr lang="ru-RU" sz="2400" b="1" dirty="0"/>
          </a:p>
          <a:p>
            <a:pPr algn="ctr"/>
            <a:r>
              <a:rPr lang="ru-RU" sz="2400" b="1" dirty="0" smtClean="0"/>
              <a:t> FFP3</a:t>
            </a:r>
            <a:endParaRPr lang="ru-RU" sz="2400" b="1" dirty="0"/>
          </a:p>
        </p:txBody>
      </p:sp>
      <p:sp>
        <p:nvSpPr>
          <p:cNvPr id="7" name="Прямоугольник 6"/>
          <p:cNvSpPr/>
          <p:nvPr/>
        </p:nvSpPr>
        <p:spPr>
          <a:xfrm>
            <a:off x="3750208" y="4715666"/>
            <a:ext cx="5079264" cy="19082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b="1" dirty="0"/>
              <a:t>Респиратор должен правильно использоваться (правильное </a:t>
            </a:r>
            <a:r>
              <a:rPr lang="ru-RU" sz="2400" b="1" dirty="0" err="1" smtClean="0"/>
              <a:t>надевание,безопасное</a:t>
            </a:r>
            <a:r>
              <a:rPr lang="ru-RU" sz="2400" b="1" dirty="0" smtClean="0"/>
              <a:t> </a:t>
            </a:r>
            <a:r>
              <a:rPr lang="ru-RU" sz="2400" b="1" dirty="0"/>
              <a:t>снятие, уход, утилизация).</a:t>
            </a:r>
          </a:p>
        </p:txBody>
      </p:sp>
      <p:sp>
        <p:nvSpPr>
          <p:cNvPr id="9" name="Стрелка вправо 8"/>
          <p:cNvSpPr/>
          <p:nvPr/>
        </p:nvSpPr>
        <p:spPr>
          <a:xfrm>
            <a:off x="2797699" y="703728"/>
            <a:ext cx="978408" cy="102152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0" name="Стрелка вправо 9"/>
          <p:cNvSpPr/>
          <p:nvPr/>
        </p:nvSpPr>
        <p:spPr>
          <a:xfrm>
            <a:off x="2802935" y="3368044"/>
            <a:ext cx="978408" cy="8984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1" name="Стрелка вправо 10"/>
          <p:cNvSpPr/>
          <p:nvPr/>
        </p:nvSpPr>
        <p:spPr>
          <a:xfrm>
            <a:off x="2797699" y="5085184"/>
            <a:ext cx="952509" cy="95903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Tree>
    <p:extLst>
      <p:ext uri="{BB962C8B-B14F-4D97-AF65-F5344CB8AC3E}">
        <p14:creationId xmlns:p14="http://schemas.microsoft.com/office/powerpoint/2010/main" val="418574889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39187" y="44624"/>
            <a:ext cx="9036496" cy="1008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3600" b="1" dirty="0"/>
              <a:t>Правила </a:t>
            </a:r>
            <a:r>
              <a:rPr lang="ru-RU" sz="3600" b="1" dirty="0" smtClean="0"/>
              <a:t>надевания респиратора</a:t>
            </a:r>
            <a:endParaRPr lang="ru-RU" sz="3600" b="1" dirty="0">
              <a:latin typeface="Times New Roman" panose="02020603050405020304" pitchFamily="18" charset="0"/>
              <a:cs typeface="Times New Roman" panose="02020603050405020304" pitchFamily="18" charset="0"/>
            </a:endParaRPr>
          </a:p>
        </p:txBody>
      </p:sp>
      <p:pic>
        <p:nvPicPr>
          <p:cNvPr id="4" name="Объект 3"/>
          <p:cNvPicPr>
            <a:picLocks noGrp="1" noChangeAspect="1"/>
          </p:cNvPicPr>
          <p:nvPr>
            <p:ph idx="1"/>
          </p:nvPr>
        </p:nvPicPr>
        <p:blipFill>
          <a:blip r:embed="rId2"/>
          <a:stretch>
            <a:fillRect/>
          </a:stretch>
        </p:blipFill>
        <p:spPr>
          <a:xfrm>
            <a:off x="1403648" y="1052736"/>
            <a:ext cx="6683734" cy="4674841"/>
          </a:xfrm>
          <a:prstGeom prst="rect">
            <a:avLst/>
          </a:prstGeom>
        </p:spPr>
      </p:pic>
      <p:sp>
        <p:nvSpPr>
          <p:cNvPr id="6" name="Заголовок 4"/>
          <p:cNvSpPr txBox="1">
            <a:spLocks/>
          </p:cNvSpPr>
          <p:nvPr/>
        </p:nvSpPr>
        <p:spPr>
          <a:xfrm>
            <a:off x="39187" y="5731814"/>
            <a:ext cx="9036496" cy="1008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ru-RU" sz="3600" b="1" dirty="0">
                <a:latin typeface="Times New Roman" panose="02020603050405020304" pitchFamily="18" charset="0"/>
                <a:cs typeface="Times New Roman" panose="02020603050405020304" pitchFamily="18" charset="0"/>
              </a:rPr>
              <a:t>Найдите центр фиксатора для носа и</a:t>
            </a:r>
          </a:p>
          <a:p>
            <a:r>
              <a:rPr lang="ru-RU" sz="3600" b="1" dirty="0">
                <a:latin typeface="Times New Roman" panose="02020603050405020304" pitchFamily="18" charset="0"/>
                <a:cs typeface="Times New Roman" panose="02020603050405020304" pitchFamily="18" charset="0"/>
              </a:rPr>
              <a:t>согните</a:t>
            </a:r>
          </a:p>
        </p:txBody>
      </p:sp>
    </p:spTree>
    <p:extLst>
      <p:ext uri="{BB962C8B-B14F-4D97-AF65-F5344CB8AC3E}">
        <p14:creationId xmlns:p14="http://schemas.microsoft.com/office/powerpoint/2010/main" val="146832074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39187" y="44624"/>
            <a:ext cx="9036496" cy="1008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3600" b="1" dirty="0"/>
              <a:t>Правила </a:t>
            </a:r>
            <a:r>
              <a:rPr lang="ru-RU" sz="3600" b="1" dirty="0" smtClean="0"/>
              <a:t>надевания респиратора</a:t>
            </a:r>
            <a:endParaRPr lang="ru-RU" sz="3600" b="1" dirty="0">
              <a:latin typeface="Times New Roman" panose="02020603050405020304" pitchFamily="18" charset="0"/>
              <a:cs typeface="Times New Roman" panose="02020603050405020304" pitchFamily="18" charset="0"/>
            </a:endParaRPr>
          </a:p>
        </p:txBody>
      </p:sp>
      <p:sp>
        <p:nvSpPr>
          <p:cNvPr id="6" name="Заголовок 4"/>
          <p:cNvSpPr txBox="1">
            <a:spLocks/>
          </p:cNvSpPr>
          <p:nvPr/>
        </p:nvSpPr>
        <p:spPr>
          <a:xfrm>
            <a:off x="39187" y="5731814"/>
            <a:ext cx="9036496" cy="1008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ru-RU" sz="3600" b="1">
                <a:latin typeface="Times New Roman" panose="02020603050405020304" pitchFamily="18" charset="0"/>
                <a:cs typeface="Times New Roman" panose="02020603050405020304" pitchFamily="18" charset="0"/>
              </a:rPr>
              <a:t>Откройте респиратор</a:t>
            </a:r>
            <a:endParaRPr lang="ru-RU" sz="3600" b="1" dirty="0">
              <a:latin typeface="Times New Roman" panose="02020603050405020304" pitchFamily="18" charset="0"/>
              <a:cs typeface="Times New Roman" panose="02020603050405020304" pitchFamily="18" charset="0"/>
            </a:endParaRPr>
          </a:p>
        </p:txBody>
      </p:sp>
      <p:pic>
        <p:nvPicPr>
          <p:cNvPr id="3" name="Объект 2"/>
          <p:cNvPicPr>
            <a:picLocks noGrp="1" noChangeAspect="1"/>
          </p:cNvPicPr>
          <p:nvPr>
            <p:ph idx="1"/>
          </p:nvPr>
        </p:nvPicPr>
        <p:blipFill>
          <a:blip r:embed="rId2"/>
          <a:stretch>
            <a:fillRect/>
          </a:stretch>
        </p:blipFill>
        <p:spPr>
          <a:xfrm>
            <a:off x="1763688" y="1129293"/>
            <a:ext cx="6035662" cy="4525963"/>
          </a:xfrm>
          <a:prstGeom prst="rect">
            <a:avLst/>
          </a:prstGeom>
        </p:spPr>
      </p:pic>
    </p:spTree>
    <p:extLst>
      <p:ext uri="{BB962C8B-B14F-4D97-AF65-F5344CB8AC3E}">
        <p14:creationId xmlns:p14="http://schemas.microsoft.com/office/powerpoint/2010/main" val="428298670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39187" y="44624"/>
            <a:ext cx="9036496" cy="1008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3600" b="1" dirty="0"/>
              <a:t>Правила </a:t>
            </a:r>
            <a:r>
              <a:rPr lang="ru-RU" sz="3600" b="1" dirty="0" smtClean="0"/>
              <a:t>надевания респиратора</a:t>
            </a:r>
            <a:endParaRPr lang="ru-RU" sz="3600" b="1" dirty="0">
              <a:latin typeface="Times New Roman" panose="02020603050405020304" pitchFamily="18" charset="0"/>
              <a:cs typeface="Times New Roman" panose="02020603050405020304" pitchFamily="18" charset="0"/>
            </a:endParaRPr>
          </a:p>
        </p:txBody>
      </p:sp>
      <p:sp>
        <p:nvSpPr>
          <p:cNvPr id="6" name="Заголовок 4"/>
          <p:cNvSpPr txBox="1">
            <a:spLocks/>
          </p:cNvSpPr>
          <p:nvPr/>
        </p:nvSpPr>
        <p:spPr>
          <a:xfrm>
            <a:off x="39187" y="5731814"/>
            <a:ext cx="9036496" cy="1008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ru-RU" b="1" dirty="0"/>
              <a:t>Наденьте тесемки на руку</a:t>
            </a:r>
            <a:endParaRPr lang="ru-RU" sz="3600" b="1" dirty="0">
              <a:latin typeface="Times New Roman" panose="02020603050405020304" pitchFamily="18" charset="0"/>
              <a:cs typeface="Times New Roman" panose="02020603050405020304" pitchFamily="18" charset="0"/>
            </a:endParaRPr>
          </a:p>
        </p:txBody>
      </p:sp>
      <p:pic>
        <p:nvPicPr>
          <p:cNvPr id="3" name="Объект 2"/>
          <p:cNvPicPr>
            <a:picLocks noGrp="1" noChangeAspect="1"/>
          </p:cNvPicPr>
          <p:nvPr>
            <p:ph idx="1"/>
          </p:nvPr>
        </p:nvPicPr>
        <p:blipFill>
          <a:blip r:embed="rId2"/>
          <a:stretch>
            <a:fillRect/>
          </a:stretch>
        </p:blipFill>
        <p:spPr>
          <a:xfrm>
            <a:off x="1691680" y="1085771"/>
            <a:ext cx="6035662" cy="4525963"/>
          </a:xfrm>
          <a:prstGeom prst="rect">
            <a:avLst/>
          </a:prstGeom>
        </p:spPr>
      </p:pic>
    </p:spTree>
    <p:extLst>
      <p:ext uri="{BB962C8B-B14F-4D97-AF65-F5344CB8AC3E}">
        <p14:creationId xmlns:p14="http://schemas.microsoft.com/office/powerpoint/2010/main" val="108374701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39187" y="44624"/>
            <a:ext cx="9036496" cy="1008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3600" b="1" dirty="0"/>
              <a:t>Правила </a:t>
            </a:r>
            <a:r>
              <a:rPr lang="ru-RU" sz="3600" b="1" dirty="0" smtClean="0"/>
              <a:t>надевания респиратора</a:t>
            </a:r>
            <a:endParaRPr lang="ru-RU" sz="3600" b="1" dirty="0">
              <a:latin typeface="Times New Roman" panose="02020603050405020304" pitchFamily="18" charset="0"/>
              <a:cs typeface="Times New Roman" panose="02020603050405020304" pitchFamily="18" charset="0"/>
            </a:endParaRPr>
          </a:p>
        </p:txBody>
      </p:sp>
      <p:sp>
        <p:nvSpPr>
          <p:cNvPr id="6" name="Заголовок 4"/>
          <p:cNvSpPr txBox="1">
            <a:spLocks/>
          </p:cNvSpPr>
          <p:nvPr/>
        </p:nvSpPr>
        <p:spPr>
          <a:xfrm>
            <a:off x="39187" y="5731814"/>
            <a:ext cx="9036496" cy="1008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ru-RU" sz="3600" b="1" dirty="0">
                <a:latin typeface="Times New Roman" panose="02020603050405020304" pitchFamily="18" charset="0"/>
                <a:cs typeface="Times New Roman" panose="02020603050405020304" pitchFamily="18" charset="0"/>
              </a:rPr>
              <a:t>Наденьте респиратор</a:t>
            </a:r>
          </a:p>
        </p:txBody>
      </p:sp>
      <p:pic>
        <p:nvPicPr>
          <p:cNvPr id="4" name="Объект 3"/>
          <p:cNvPicPr>
            <a:picLocks noGrp="1" noChangeAspect="1"/>
          </p:cNvPicPr>
          <p:nvPr>
            <p:ph idx="1"/>
          </p:nvPr>
        </p:nvPicPr>
        <p:blipFill>
          <a:blip r:embed="rId2"/>
          <a:stretch>
            <a:fillRect/>
          </a:stretch>
        </p:blipFill>
        <p:spPr>
          <a:xfrm>
            <a:off x="1691680" y="1098825"/>
            <a:ext cx="6035340" cy="4562423"/>
          </a:xfrm>
          <a:prstGeom prst="rect">
            <a:avLst/>
          </a:prstGeom>
        </p:spPr>
      </p:pic>
    </p:spTree>
    <p:extLst>
      <p:ext uri="{BB962C8B-B14F-4D97-AF65-F5344CB8AC3E}">
        <p14:creationId xmlns:p14="http://schemas.microsoft.com/office/powerpoint/2010/main" val="303172309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39187" y="44624"/>
            <a:ext cx="9036496" cy="1008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3600" b="1" dirty="0"/>
              <a:t>Правила </a:t>
            </a:r>
            <a:r>
              <a:rPr lang="ru-RU" sz="3600" b="1" dirty="0" smtClean="0"/>
              <a:t>надевания респиратора</a:t>
            </a:r>
            <a:endParaRPr lang="ru-RU" sz="3600" b="1" dirty="0">
              <a:latin typeface="Times New Roman" panose="02020603050405020304" pitchFamily="18" charset="0"/>
              <a:cs typeface="Times New Roman" panose="02020603050405020304" pitchFamily="18" charset="0"/>
            </a:endParaRPr>
          </a:p>
        </p:txBody>
      </p:sp>
      <p:sp>
        <p:nvSpPr>
          <p:cNvPr id="6" name="Заголовок 4"/>
          <p:cNvSpPr txBox="1">
            <a:spLocks/>
          </p:cNvSpPr>
          <p:nvPr/>
        </p:nvSpPr>
        <p:spPr>
          <a:xfrm>
            <a:off x="39187" y="5578699"/>
            <a:ext cx="9036496" cy="12793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ru-RU" b="1" dirty="0"/>
              <a:t>Верхнюю тесемку наденьте на макушку</a:t>
            </a:r>
            <a:endParaRPr lang="ru-RU" sz="3600" b="1" dirty="0">
              <a:latin typeface="Times New Roman" panose="02020603050405020304" pitchFamily="18" charset="0"/>
              <a:cs typeface="Times New Roman" panose="02020603050405020304" pitchFamily="18" charset="0"/>
            </a:endParaRPr>
          </a:p>
        </p:txBody>
      </p:sp>
      <p:pic>
        <p:nvPicPr>
          <p:cNvPr id="4" name="Объект 3"/>
          <p:cNvPicPr>
            <a:picLocks noGrp="1" noChangeAspect="1"/>
          </p:cNvPicPr>
          <p:nvPr>
            <p:ph idx="1"/>
          </p:nvPr>
        </p:nvPicPr>
        <p:blipFill>
          <a:blip r:embed="rId2"/>
          <a:stretch>
            <a:fillRect/>
          </a:stretch>
        </p:blipFill>
        <p:spPr>
          <a:xfrm>
            <a:off x="1691680" y="1052736"/>
            <a:ext cx="6035445" cy="4525963"/>
          </a:xfrm>
          <a:prstGeom prst="rect">
            <a:avLst/>
          </a:prstGeom>
        </p:spPr>
      </p:pic>
    </p:spTree>
    <p:extLst>
      <p:ext uri="{BB962C8B-B14F-4D97-AF65-F5344CB8AC3E}">
        <p14:creationId xmlns:p14="http://schemas.microsoft.com/office/powerpoint/2010/main" val="297263062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39187" y="44624"/>
            <a:ext cx="9036496" cy="1008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3600" b="1" dirty="0"/>
              <a:t>Правила </a:t>
            </a:r>
            <a:r>
              <a:rPr lang="ru-RU" sz="3600" b="1" dirty="0" smtClean="0"/>
              <a:t>надевания респиратора</a:t>
            </a:r>
            <a:endParaRPr lang="ru-RU" sz="3600" b="1" dirty="0">
              <a:latin typeface="Times New Roman" panose="02020603050405020304" pitchFamily="18" charset="0"/>
              <a:cs typeface="Times New Roman" panose="02020603050405020304" pitchFamily="18" charset="0"/>
            </a:endParaRPr>
          </a:p>
        </p:txBody>
      </p:sp>
      <p:sp>
        <p:nvSpPr>
          <p:cNvPr id="6" name="Заголовок 4"/>
          <p:cNvSpPr txBox="1">
            <a:spLocks/>
          </p:cNvSpPr>
          <p:nvPr/>
        </p:nvSpPr>
        <p:spPr>
          <a:xfrm>
            <a:off x="39187" y="5578699"/>
            <a:ext cx="9036496" cy="12793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ru-RU" sz="3600" b="1" dirty="0">
                <a:latin typeface="Times New Roman" panose="02020603050405020304" pitchFamily="18" charset="0"/>
                <a:cs typeface="Times New Roman" panose="02020603050405020304" pitchFamily="18" charset="0"/>
              </a:rPr>
              <a:t>Нижнюю тесемку наденьте на </a:t>
            </a:r>
            <a:r>
              <a:rPr lang="ru-RU" sz="3600" b="1" dirty="0" smtClean="0">
                <a:latin typeface="Times New Roman" panose="02020603050405020304" pitchFamily="18" charset="0"/>
                <a:cs typeface="Times New Roman" panose="02020603050405020304" pitchFamily="18" charset="0"/>
              </a:rPr>
              <a:t>затылок</a:t>
            </a:r>
            <a:endParaRPr lang="ru-RU" sz="3600" b="1" dirty="0">
              <a:latin typeface="Times New Roman" panose="02020603050405020304" pitchFamily="18" charset="0"/>
              <a:cs typeface="Times New Roman" panose="02020603050405020304" pitchFamily="18" charset="0"/>
            </a:endParaRPr>
          </a:p>
        </p:txBody>
      </p:sp>
      <p:pic>
        <p:nvPicPr>
          <p:cNvPr id="3" name="Объект 2"/>
          <p:cNvPicPr>
            <a:picLocks noGrp="1" noChangeAspect="1"/>
          </p:cNvPicPr>
          <p:nvPr>
            <p:ph idx="1"/>
          </p:nvPr>
        </p:nvPicPr>
        <p:blipFill>
          <a:blip r:embed="rId2"/>
          <a:stretch>
            <a:fillRect/>
          </a:stretch>
        </p:blipFill>
        <p:spPr>
          <a:xfrm>
            <a:off x="1619672" y="1041284"/>
            <a:ext cx="6035340" cy="4525963"/>
          </a:xfrm>
          <a:prstGeom prst="rect">
            <a:avLst/>
          </a:prstGeom>
        </p:spPr>
      </p:pic>
    </p:spTree>
    <p:extLst>
      <p:ext uri="{BB962C8B-B14F-4D97-AF65-F5344CB8AC3E}">
        <p14:creationId xmlns:p14="http://schemas.microsoft.com/office/powerpoint/2010/main" val="56761057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39187" y="44624"/>
            <a:ext cx="9036496" cy="1008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3600" b="1" dirty="0"/>
              <a:t>Правила </a:t>
            </a:r>
            <a:r>
              <a:rPr lang="ru-RU" sz="3600" b="1" dirty="0" smtClean="0"/>
              <a:t>надевания респиратора</a:t>
            </a:r>
            <a:endParaRPr lang="ru-RU" sz="3600" b="1" dirty="0">
              <a:latin typeface="Times New Roman" panose="02020603050405020304" pitchFamily="18" charset="0"/>
              <a:cs typeface="Times New Roman" panose="02020603050405020304" pitchFamily="18" charset="0"/>
            </a:endParaRPr>
          </a:p>
        </p:txBody>
      </p:sp>
      <p:sp>
        <p:nvSpPr>
          <p:cNvPr id="6" name="Заголовок 4"/>
          <p:cNvSpPr txBox="1">
            <a:spLocks/>
          </p:cNvSpPr>
          <p:nvPr/>
        </p:nvSpPr>
        <p:spPr>
          <a:xfrm>
            <a:off x="39187" y="5578699"/>
            <a:ext cx="9036496" cy="12793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ru-RU" sz="3600" b="1">
                <a:latin typeface="Times New Roman" panose="02020603050405020304" pitchFamily="18" charset="0"/>
                <a:cs typeface="Times New Roman" panose="02020603050405020304" pitchFamily="18" charset="0"/>
              </a:rPr>
              <a:t>Нижнюю тесемку опустите на шею</a:t>
            </a:r>
            <a:endParaRPr lang="ru-RU" sz="3600" b="1" dirty="0">
              <a:latin typeface="Times New Roman" panose="02020603050405020304" pitchFamily="18" charset="0"/>
              <a:cs typeface="Times New Roman" panose="02020603050405020304" pitchFamily="18" charset="0"/>
            </a:endParaRPr>
          </a:p>
        </p:txBody>
      </p:sp>
      <p:pic>
        <p:nvPicPr>
          <p:cNvPr id="4" name="Объект 3"/>
          <p:cNvPicPr>
            <a:picLocks noGrp="1" noChangeAspect="1"/>
          </p:cNvPicPr>
          <p:nvPr>
            <p:ph idx="1"/>
          </p:nvPr>
        </p:nvPicPr>
        <p:blipFill>
          <a:blip r:embed="rId2"/>
          <a:stretch>
            <a:fillRect/>
          </a:stretch>
        </p:blipFill>
        <p:spPr>
          <a:xfrm>
            <a:off x="1691680" y="1052736"/>
            <a:ext cx="6035552" cy="4525963"/>
          </a:xfrm>
          <a:prstGeom prst="rect">
            <a:avLst/>
          </a:prstGeom>
        </p:spPr>
      </p:pic>
    </p:spTree>
    <p:extLst>
      <p:ext uri="{BB962C8B-B14F-4D97-AF65-F5344CB8AC3E}">
        <p14:creationId xmlns:p14="http://schemas.microsoft.com/office/powerpoint/2010/main" val="195011190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39187" y="44624"/>
            <a:ext cx="9036496" cy="1008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3600" b="1" dirty="0"/>
              <a:t>Правила </a:t>
            </a:r>
            <a:r>
              <a:rPr lang="ru-RU" sz="3600" b="1" dirty="0" smtClean="0"/>
              <a:t>надевания респиратора</a:t>
            </a:r>
            <a:endParaRPr lang="ru-RU" sz="3600" b="1" dirty="0">
              <a:latin typeface="Times New Roman" panose="02020603050405020304" pitchFamily="18" charset="0"/>
              <a:cs typeface="Times New Roman" panose="02020603050405020304" pitchFamily="18" charset="0"/>
            </a:endParaRPr>
          </a:p>
        </p:txBody>
      </p:sp>
      <p:sp>
        <p:nvSpPr>
          <p:cNvPr id="6" name="Заголовок 4"/>
          <p:cNvSpPr txBox="1">
            <a:spLocks/>
          </p:cNvSpPr>
          <p:nvPr/>
        </p:nvSpPr>
        <p:spPr>
          <a:xfrm>
            <a:off x="39187" y="5578699"/>
            <a:ext cx="9036496" cy="12793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ru-RU" sz="3600" b="1">
                <a:latin typeface="Times New Roman" panose="02020603050405020304" pitchFamily="18" charset="0"/>
                <a:cs typeface="Times New Roman" panose="02020603050405020304" pitchFamily="18" charset="0"/>
              </a:rPr>
              <a:t>Отрегулируйте фиксатор до полного</a:t>
            </a:r>
          </a:p>
          <a:p>
            <a:r>
              <a:rPr lang="ru-RU" sz="3600" b="1">
                <a:latin typeface="Times New Roman" panose="02020603050405020304" pitchFamily="18" charset="0"/>
                <a:cs typeface="Times New Roman" panose="02020603050405020304" pitchFamily="18" charset="0"/>
              </a:rPr>
              <a:t>прилегания к носу</a:t>
            </a:r>
            <a:endParaRPr lang="ru-RU" sz="3600" b="1" dirty="0">
              <a:latin typeface="Times New Roman" panose="02020603050405020304" pitchFamily="18" charset="0"/>
              <a:cs typeface="Times New Roman" panose="02020603050405020304" pitchFamily="18" charset="0"/>
            </a:endParaRPr>
          </a:p>
        </p:txBody>
      </p:sp>
      <p:pic>
        <p:nvPicPr>
          <p:cNvPr id="3" name="Объект 2"/>
          <p:cNvPicPr>
            <a:picLocks noGrp="1" noChangeAspect="1"/>
          </p:cNvPicPr>
          <p:nvPr>
            <p:ph idx="1"/>
          </p:nvPr>
        </p:nvPicPr>
        <p:blipFill>
          <a:blip r:embed="rId2"/>
          <a:stretch>
            <a:fillRect/>
          </a:stretch>
        </p:blipFill>
        <p:spPr>
          <a:xfrm>
            <a:off x="1763688" y="1052736"/>
            <a:ext cx="6035552" cy="4525963"/>
          </a:xfrm>
          <a:prstGeom prst="rect">
            <a:avLst/>
          </a:prstGeom>
        </p:spPr>
      </p:pic>
    </p:spTree>
    <p:extLst>
      <p:ext uri="{BB962C8B-B14F-4D97-AF65-F5344CB8AC3E}">
        <p14:creationId xmlns:p14="http://schemas.microsoft.com/office/powerpoint/2010/main" val="255573989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4" name="Прямоугольник 3"/>
          <p:cNvSpPr/>
          <p:nvPr/>
        </p:nvSpPr>
        <p:spPr>
          <a:xfrm>
            <a:off x="179512" y="332656"/>
            <a:ext cx="8712968" cy="9361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6000" dirty="0"/>
              <a:t>Этиология</a:t>
            </a:r>
          </a:p>
        </p:txBody>
      </p:sp>
      <p:sp>
        <p:nvSpPr>
          <p:cNvPr id="5" name="Прямоугольник 4"/>
          <p:cNvSpPr/>
          <p:nvPr/>
        </p:nvSpPr>
        <p:spPr>
          <a:xfrm>
            <a:off x="2843808" y="1326778"/>
            <a:ext cx="6048672" cy="4118446"/>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just"/>
            <a:r>
              <a:rPr lang="ru-RU" b="1" dirty="0"/>
              <a:t> </a:t>
            </a:r>
            <a:r>
              <a:rPr lang="ru-RU" b="1" dirty="0" smtClean="0"/>
              <a:t>    </a:t>
            </a:r>
            <a:r>
              <a:rPr lang="ru-RU" b="1" dirty="0" err="1" smtClean="0"/>
              <a:t>Коронавирусы</a:t>
            </a:r>
            <a:r>
              <a:rPr lang="ru-RU" b="1" dirty="0" smtClean="0"/>
              <a:t> </a:t>
            </a:r>
            <a:r>
              <a:rPr lang="ru-RU" b="1" dirty="0"/>
              <a:t>(</a:t>
            </a:r>
            <a:r>
              <a:rPr lang="ru-RU" b="1" dirty="0" err="1"/>
              <a:t>Coronaviridae</a:t>
            </a:r>
            <a:r>
              <a:rPr lang="ru-RU" b="1" dirty="0"/>
              <a:t>) – это большое семейство </a:t>
            </a:r>
            <a:r>
              <a:rPr lang="ru-RU" b="1" dirty="0" err="1"/>
              <a:t>РНКсодержащих</a:t>
            </a:r>
            <a:r>
              <a:rPr lang="ru-RU" b="1" dirty="0"/>
              <a:t> вирусов, способных инфицировать человека и некоторых </a:t>
            </a:r>
            <a:r>
              <a:rPr lang="ru-RU" b="1" dirty="0" smtClean="0"/>
              <a:t>животных</a:t>
            </a:r>
            <a:r>
              <a:rPr lang="ru-RU" b="1" dirty="0"/>
              <a:t>. </a:t>
            </a:r>
            <a:endParaRPr lang="ru-RU" b="1" dirty="0" smtClean="0"/>
          </a:p>
          <a:p>
            <a:pPr algn="just"/>
            <a:r>
              <a:rPr lang="ru-RU" b="1" dirty="0"/>
              <a:t> </a:t>
            </a:r>
            <a:r>
              <a:rPr lang="ru-RU" b="1" dirty="0" smtClean="0"/>
              <a:t>   У </a:t>
            </a:r>
            <a:r>
              <a:rPr lang="ru-RU" b="1" dirty="0"/>
              <a:t>людей </a:t>
            </a:r>
            <a:r>
              <a:rPr lang="ru-RU" b="1" dirty="0" err="1"/>
              <a:t>коронавирусы</a:t>
            </a:r>
            <a:r>
              <a:rPr lang="ru-RU" b="1" dirty="0"/>
              <a:t> могут вызвать целый ряд заболеваний – от легких форм острой респираторной инфекции до тяжелого острого респираторного синдрома (ТОРС). В настоящее время известно о циркуляции среди населения четырех </a:t>
            </a:r>
            <a:r>
              <a:rPr lang="ru-RU" b="1" dirty="0" err="1"/>
              <a:t>коронавирусов</a:t>
            </a:r>
            <a:r>
              <a:rPr lang="ru-RU" b="1" dirty="0"/>
              <a:t> (HCoV-229E, -OC43, -NL63 и -HKU1), которые круглогодично присутствуют в структуре ОРВИ, и, как правило, вызывают поражение верхних дыхательных путей легкой и средней степени </a:t>
            </a:r>
            <a:r>
              <a:rPr lang="ru-RU" b="1" dirty="0" smtClean="0"/>
              <a:t>тяжести.</a:t>
            </a:r>
          </a:p>
          <a:p>
            <a:pPr algn="ctr"/>
            <a:r>
              <a:rPr lang="ru-RU" sz="2000" b="1" dirty="0" smtClean="0"/>
              <a:t>Диаметр </a:t>
            </a:r>
            <a:r>
              <a:rPr lang="ru-RU" sz="2000" b="1" dirty="0"/>
              <a:t>различных </a:t>
            </a:r>
            <a:r>
              <a:rPr lang="ru-RU" sz="2000" b="1" dirty="0" err="1"/>
              <a:t>коронавирусов</a:t>
            </a:r>
            <a:r>
              <a:rPr lang="ru-RU" sz="2000" b="1" dirty="0"/>
              <a:t> варьирует от 80 до 220 </a:t>
            </a:r>
            <a:r>
              <a:rPr lang="ru-RU" sz="2000" b="1" dirty="0" err="1"/>
              <a:t>нм</a:t>
            </a:r>
            <a:endParaRPr lang="ru-RU" sz="2000" b="1" dirty="0"/>
          </a:p>
        </p:txBody>
      </p:sp>
      <p:pic>
        <p:nvPicPr>
          <p:cNvPr id="7" name="Объект 6"/>
          <p:cNvPicPr>
            <a:picLocks noGrp="1" noChangeAspect="1"/>
          </p:cNvPicPr>
          <p:nvPr>
            <p:ph idx="1"/>
          </p:nvPr>
        </p:nvPicPr>
        <p:blipFill>
          <a:blip r:embed="rId2"/>
          <a:stretch>
            <a:fillRect/>
          </a:stretch>
        </p:blipFill>
        <p:spPr>
          <a:xfrm>
            <a:off x="159955" y="2276872"/>
            <a:ext cx="2592288" cy="2510805"/>
          </a:xfrm>
          <a:prstGeom prst="rect">
            <a:avLst/>
          </a:prstGeom>
        </p:spPr>
      </p:pic>
      <p:sp>
        <p:nvSpPr>
          <p:cNvPr id="8" name="Прямоугольник 7"/>
          <p:cNvSpPr/>
          <p:nvPr/>
        </p:nvSpPr>
        <p:spPr>
          <a:xfrm>
            <a:off x="2843808" y="5445224"/>
            <a:ext cx="6048672" cy="13733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b="1" dirty="0" err="1"/>
              <a:t>Коронавирус</a:t>
            </a:r>
            <a:r>
              <a:rPr lang="ru-RU" sz="1600" b="1" dirty="0"/>
              <a:t> человека был впервые выделен D. </a:t>
            </a:r>
            <a:r>
              <a:rPr lang="ru-RU" sz="1600" b="1" dirty="0" err="1"/>
              <a:t>Tyrrell</a:t>
            </a:r>
            <a:r>
              <a:rPr lang="ru-RU" sz="1600" b="1" dirty="0"/>
              <a:t> и M. </a:t>
            </a:r>
            <a:r>
              <a:rPr lang="ru-RU" sz="1600" b="1" dirty="0" err="1"/>
              <a:t>Bynoe</a:t>
            </a:r>
            <a:r>
              <a:rPr lang="ru-RU" sz="1600" b="1" dirty="0"/>
              <a:t> в 1965 г. от больного острым респираторным заболеванием. Различные виды </a:t>
            </a:r>
            <a:r>
              <a:rPr lang="ru-RU" sz="1600" b="1" dirty="0" err="1"/>
              <a:t>коронавирусов</a:t>
            </a:r>
            <a:r>
              <a:rPr lang="ru-RU" sz="1600" b="1" dirty="0"/>
              <a:t> широко распространены в природе, вызывая различную инфекционную патологию у животных: свиней, кур, собак, кошек, верблюдов</a:t>
            </a:r>
          </a:p>
        </p:txBody>
      </p:sp>
    </p:spTree>
    <p:extLst>
      <p:ext uri="{BB962C8B-B14F-4D97-AF65-F5344CB8AC3E}">
        <p14:creationId xmlns:p14="http://schemas.microsoft.com/office/powerpoint/2010/main" val="14644123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39187" y="44624"/>
            <a:ext cx="9036496" cy="1008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3600" b="1" dirty="0"/>
              <a:t>Правила </a:t>
            </a:r>
            <a:r>
              <a:rPr lang="ru-RU" sz="3600" b="1" dirty="0" smtClean="0"/>
              <a:t>надевания респиратора</a:t>
            </a:r>
            <a:endParaRPr lang="ru-RU" sz="3600" b="1" dirty="0">
              <a:latin typeface="Times New Roman" panose="02020603050405020304" pitchFamily="18" charset="0"/>
              <a:cs typeface="Times New Roman" panose="02020603050405020304" pitchFamily="18" charset="0"/>
            </a:endParaRPr>
          </a:p>
        </p:txBody>
      </p:sp>
      <p:sp>
        <p:nvSpPr>
          <p:cNvPr id="6" name="Заголовок 4"/>
          <p:cNvSpPr txBox="1">
            <a:spLocks/>
          </p:cNvSpPr>
          <p:nvPr/>
        </p:nvSpPr>
        <p:spPr>
          <a:xfrm>
            <a:off x="179512" y="5514269"/>
            <a:ext cx="9036496" cy="12793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endParaRPr lang="ru-RU" sz="3600" b="1" dirty="0">
              <a:latin typeface="Times New Roman" panose="02020603050405020304" pitchFamily="18" charset="0"/>
              <a:cs typeface="Times New Roman" panose="02020603050405020304" pitchFamily="18" charset="0"/>
            </a:endParaRPr>
          </a:p>
        </p:txBody>
      </p:sp>
      <p:pic>
        <p:nvPicPr>
          <p:cNvPr id="3" name="Объект 2"/>
          <p:cNvPicPr>
            <a:picLocks noGrp="1" noChangeAspect="1"/>
          </p:cNvPicPr>
          <p:nvPr>
            <p:ph idx="1"/>
          </p:nvPr>
        </p:nvPicPr>
        <p:blipFill>
          <a:blip r:embed="rId2"/>
          <a:stretch>
            <a:fillRect/>
          </a:stretch>
        </p:blipFill>
        <p:spPr>
          <a:xfrm>
            <a:off x="1763688" y="1079954"/>
            <a:ext cx="6035552" cy="4525963"/>
          </a:xfrm>
          <a:prstGeom prst="rect">
            <a:avLst/>
          </a:prstGeom>
        </p:spPr>
      </p:pic>
    </p:spTree>
    <p:extLst>
      <p:ext uri="{BB962C8B-B14F-4D97-AF65-F5344CB8AC3E}">
        <p14:creationId xmlns:p14="http://schemas.microsoft.com/office/powerpoint/2010/main" val="79690711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39187" y="44624"/>
            <a:ext cx="9036496" cy="1008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3600" b="1" dirty="0"/>
              <a:t>Правила </a:t>
            </a:r>
            <a:r>
              <a:rPr lang="ru-RU" sz="3600" b="1" dirty="0" smtClean="0"/>
              <a:t>надевания респиратора</a:t>
            </a:r>
            <a:endParaRPr lang="ru-RU" sz="3600" b="1" dirty="0">
              <a:latin typeface="Times New Roman" panose="02020603050405020304" pitchFamily="18" charset="0"/>
              <a:cs typeface="Times New Roman" panose="02020603050405020304" pitchFamily="18" charset="0"/>
            </a:endParaRPr>
          </a:p>
        </p:txBody>
      </p:sp>
      <p:sp>
        <p:nvSpPr>
          <p:cNvPr id="6" name="Заголовок 4"/>
          <p:cNvSpPr txBox="1">
            <a:spLocks/>
          </p:cNvSpPr>
          <p:nvPr/>
        </p:nvSpPr>
        <p:spPr>
          <a:xfrm>
            <a:off x="179512" y="5514269"/>
            <a:ext cx="9036496" cy="12793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ru-RU" sz="3200" b="1" dirty="0"/>
              <a:t>Проверьте, проходит ли воздух. </a:t>
            </a:r>
            <a:r>
              <a:rPr lang="ru-RU" sz="3200" b="1" dirty="0" smtClean="0"/>
              <a:t>Сделайте несколько </a:t>
            </a:r>
            <a:r>
              <a:rPr lang="ru-RU" sz="3200" b="1" dirty="0"/>
              <a:t>вдохов и </a:t>
            </a:r>
            <a:r>
              <a:rPr lang="ru-RU" sz="3200" b="1" dirty="0" smtClean="0"/>
              <a:t>выдохов, дышите</a:t>
            </a:r>
            <a:r>
              <a:rPr lang="ru-RU" sz="3200" b="1" dirty="0"/>
              <a:t> </a:t>
            </a:r>
            <a:r>
              <a:rPr lang="ru-RU" sz="3200" b="1" dirty="0" smtClean="0"/>
              <a:t>спокойно</a:t>
            </a:r>
            <a:r>
              <a:rPr lang="ru-RU" sz="3200" b="1" dirty="0"/>
              <a:t>.</a:t>
            </a:r>
            <a:endParaRPr lang="ru-RU" sz="3200" b="1" dirty="0">
              <a:latin typeface="Times New Roman" panose="02020603050405020304" pitchFamily="18" charset="0"/>
              <a:cs typeface="Times New Roman" panose="02020603050405020304" pitchFamily="18" charset="0"/>
            </a:endParaRPr>
          </a:p>
        </p:txBody>
      </p:sp>
      <p:pic>
        <p:nvPicPr>
          <p:cNvPr id="3" name="Объект 2"/>
          <p:cNvPicPr>
            <a:picLocks noGrp="1" noChangeAspect="1"/>
          </p:cNvPicPr>
          <p:nvPr>
            <p:ph idx="1"/>
          </p:nvPr>
        </p:nvPicPr>
        <p:blipFill>
          <a:blip r:embed="rId2"/>
          <a:stretch>
            <a:fillRect/>
          </a:stretch>
        </p:blipFill>
        <p:spPr>
          <a:xfrm>
            <a:off x="1979712" y="986924"/>
            <a:ext cx="6035552" cy="4525963"/>
          </a:xfrm>
          <a:prstGeom prst="rect">
            <a:avLst/>
          </a:prstGeom>
        </p:spPr>
      </p:pic>
    </p:spTree>
    <p:extLst>
      <p:ext uri="{BB962C8B-B14F-4D97-AF65-F5344CB8AC3E}">
        <p14:creationId xmlns:p14="http://schemas.microsoft.com/office/powerpoint/2010/main" val="155388987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79512" y="4509120"/>
            <a:ext cx="8856984" cy="2160240"/>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ru-RU" sz="2000" b="1" dirty="0"/>
              <a:t>Длительность использования респиратора в течение рабочего дня</a:t>
            </a:r>
          </a:p>
          <a:p>
            <a:pPr algn="ctr"/>
            <a:r>
              <a:rPr lang="ru-RU" sz="2000" b="1" dirty="0"/>
              <a:t>ограничена только гигиеническими соображениями (необходимость приема</a:t>
            </a:r>
          </a:p>
          <a:p>
            <a:pPr algn="ctr"/>
            <a:r>
              <a:rPr lang="ru-RU" sz="2000" b="1" dirty="0"/>
              <a:t>пищи, появление избыточной влажности под полумаской в жаркую погоду и</a:t>
            </a:r>
          </a:p>
          <a:p>
            <a:pPr algn="ctr"/>
            <a:r>
              <a:rPr lang="ru-RU" sz="2000" b="1" dirty="0"/>
              <a:t>т.п.), поскольку эффективность фильтрации со временем только повышается</a:t>
            </a:r>
          </a:p>
          <a:p>
            <a:pPr algn="ctr"/>
            <a:r>
              <a:rPr lang="ru-RU" sz="2000" b="1" dirty="0"/>
              <a:t>при условии, что респиратор не поврежден и обеспечивает хорошее</a:t>
            </a:r>
          </a:p>
          <a:p>
            <a:pPr algn="ctr"/>
            <a:r>
              <a:rPr lang="ru-RU" sz="2000" b="1" dirty="0"/>
              <a:t>прилегание к лицу. </a:t>
            </a:r>
          </a:p>
        </p:txBody>
      </p:sp>
      <p:sp>
        <p:nvSpPr>
          <p:cNvPr id="5" name="Заголовок 4"/>
          <p:cNvSpPr>
            <a:spLocks noGrp="1"/>
          </p:cNvSpPr>
          <p:nvPr>
            <p:ph type="title"/>
          </p:nvPr>
        </p:nvSpPr>
        <p:spPr>
          <a:xfrm>
            <a:off x="179512" y="116632"/>
            <a:ext cx="8856984"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r>
              <a:rPr lang="ru-RU" sz="3600" b="1" dirty="0"/>
              <a:t>Правила </a:t>
            </a:r>
            <a:r>
              <a:rPr lang="ru-RU" sz="3600" b="1" dirty="0" smtClean="0"/>
              <a:t>работы в респираторе</a:t>
            </a:r>
            <a:endParaRPr lang="ru-RU" sz="3600" b="1" dirty="0"/>
          </a:p>
        </p:txBody>
      </p:sp>
      <p:sp>
        <p:nvSpPr>
          <p:cNvPr id="6" name="Прямоугольник 5"/>
          <p:cNvSpPr/>
          <p:nvPr/>
        </p:nvSpPr>
        <p:spPr>
          <a:xfrm>
            <a:off x="179512" y="908720"/>
            <a:ext cx="8856984" cy="324036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ru-RU" sz="2400" b="1" dirty="0">
                <a:latin typeface="Times New Roman" panose="02020603050405020304" pitchFamily="18" charset="0"/>
                <a:cs typeface="Times New Roman" panose="02020603050405020304" pitchFamily="18" charset="0"/>
              </a:rPr>
              <a:t>После каждого надевания респиратора перед входом в зону </a:t>
            </a:r>
            <a:r>
              <a:rPr lang="ru-RU" sz="2400" b="1" dirty="0" smtClean="0">
                <a:latin typeface="Times New Roman" panose="02020603050405020304" pitchFamily="18" charset="0"/>
                <a:cs typeface="Times New Roman" panose="02020603050405020304" pitchFamily="18" charset="0"/>
              </a:rPr>
              <a:t>высокого риска </a:t>
            </a:r>
            <a:r>
              <a:rPr lang="ru-RU" sz="2400" b="1" dirty="0">
                <a:latin typeface="Times New Roman" panose="02020603050405020304" pitchFamily="18" charset="0"/>
                <a:cs typeface="Times New Roman" panose="02020603050405020304" pitchFamily="18" charset="0"/>
              </a:rPr>
              <a:t>инфицирования необходимо проводить его проверку на утечку: </a:t>
            </a:r>
            <a:r>
              <a:rPr lang="ru-RU" sz="2400" b="1" dirty="0" smtClean="0">
                <a:latin typeface="Times New Roman" panose="02020603050405020304" pitchFamily="18" charset="0"/>
                <a:cs typeface="Times New Roman" panose="02020603050405020304" pitchFamily="18" charset="0"/>
              </a:rPr>
              <a:t>сделать 2–3 </a:t>
            </a:r>
            <a:r>
              <a:rPr lang="ru-RU" sz="2400" b="1" dirty="0">
                <a:latin typeface="Times New Roman" panose="02020603050405020304" pitchFamily="18" charset="0"/>
                <a:cs typeface="Times New Roman" panose="02020603050405020304" pitchFamily="18" charset="0"/>
              </a:rPr>
              <a:t>форсированных вдоха-выдоха, при этом убедиться, что </a:t>
            </a:r>
            <a:r>
              <a:rPr lang="ru-RU" sz="2400" b="1" dirty="0" smtClean="0">
                <a:latin typeface="Times New Roman" panose="02020603050405020304" pitchFamily="18" charset="0"/>
                <a:cs typeface="Times New Roman" panose="02020603050405020304" pitchFamily="18" charset="0"/>
              </a:rPr>
              <a:t>отсутствует подсос </a:t>
            </a:r>
            <a:r>
              <a:rPr lang="ru-RU" sz="2400" b="1" dirty="0">
                <a:latin typeface="Times New Roman" panose="02020603050405020304" pitchFamily="18" charset="0"/>
                <a:cs typeface="Times New Roman" panose="02020603050405020304" pitchFamily="18" charset="0"/>
              </a:rPr>
              <a:t>и выход воздуха по краям респиратора, а на вдохе респиратор </a:t>
            </a:r>
            <a:r>
              <a:rPr lang="ru-RU" sz="2400" b="1" dirty="0" smtClean="0">
                <a:latin typeface="Times New Roman" panose="02020603050405020304" pitchFamily="18" charset="0"/>
                <a:cs typeface="Times New Roman" panose="02020603050405020304" pitchFamily="18" charset="0"/>
              </a:rPr>
              <a:t>плотно прижимается </a:t>
            </a:r>
            <a:r>
              <a:rPr lang="ru-RU" sz="2400" b="1" dirty="0">
                <a:latin typeface="Times New Roman" panose="02020603050405020304" pitchFamily="18" charset="0"/>
                <a:cs typeface="Times New Roman" panose="02020603050405020304" pitchFamily="18" charset="0"/>
              </a:rPr>
              <a:t>к лицу без утечки воздуха по краям. Если при этом </a:t>
            </a:r>
            <a:r>
              <a:rPr lang="ru-RU" sz="2400" b="1" dirty="0" smtClean="0">
                <a:latin typeface="Times New Roman" panose="02020603050405020304" pitchFamily="18" charset="0"/>
                <a:cs typeface="Times New Roman" panose="02020603050405020304" pitchFamily="18" charset="0"/>
              </a:rPr>
              <a:t>выявлена утечка </a:t>
            </a:r>
            <a:r>
              <a:rPr lang="ru-RU" sz="2400" b="1" dirty="0">
                <a:latin typeface="Times New Roman" panose="02020603050405020304" pitchFamily="18" charset="0"/>
                <a:cs typeface="Times New Roman" panose="02020603050405020304" pitchFamily="18" charset="0"/>
              </a:rPr>
              <a:t>воздуха под полумаску, нужно проверить правильность </a:t>
            </a:r>
            <a:r>
              <a:rPr lang="ru-RU" sz="2400" b="1" dirty="0" smtClean="0">
                <a:latin typeface="Times New Roman" panose="02020603050405020304" pitchFamily="18" charset="0"/>
                <a:cs typeface="Times New Roman" panose="02020603050405020304" pitchFamily="18" charset="0"/>
              </a:rPr>
              <a:t>одевания респиратора</a:t>
            </a:r>
            <a:r>
              <a:rPr lang="ru-RU" sz="2400" b="1" dirty="0">
                <a:latin typeface="Times New Roman" panose="02020603050405020304" pitchFamily="18" charset="0"/>
                <a:cs typeface="Times New Roman" panose="02020603050405020304" pitchFamily="18" charset="0"/>
              </a:rPr>
              <a:t>, повторно надеть его.</a:t>
            </a:r>
          </a:p>
        </p:txBody>
      </p:sp>
    </p:spTree>
    <p:extLst>
      <p:ext uri="{BB962C8B-B14F-4D97-AF65-F5344CB8AC3E}">
        <p14:creationId xmlns:p14="http://schemas.microsoft.com/office/powerpoint/2010/main" val="200766310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79512" y="4437112"/>
            <a:ext cx="8856984" cy="2232248"/>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ru-RU" sz="3600" b="1" dirty="0"/>
              <a:t>Утилизация использованных респираторов проводится в соответствии с требованиями к медицинским отходам класса В</a:t>
            </a:r>
          </a:p>
        </p:txBody>
      </p:sp>
      <p:sp>
        <p:nvSpPr>
          <p:cNvPr id="5" name="Заголовок 4"/>
          <p:cNvSpPr>
            <a:spLocks noGrp="1"/>
          </p:cNvSpPr>
          <p:nvPr>
            <p:ph type="title"/>
          </p:nvPr>
        </p:nvSpPr>
        <p:spPr>
          <a:xfrm>
            <a:off x="179512" y="116632"/>
            <a:ext cx="8856984"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r>
              <a:rPr lang="ru-RU" sz="3600" b="1" dirty="0"/>
              <a:t>Правила </a:t>
            </a:r>
            <a:r>
              <a:rPr lang="ru-RU" sz="3600" b="1" dirty="0" smtClean="0"/>
              <a:t>снятия </a:t>
            </a:r>
            <a:r>
              <a:rPr lang="ru-RU" sz="3600" b="1" dirty="0"/>
              <a:t>респиратора</a:t>
            </a:r>
          </a:p>
        </p:txBody>
      </p:sp>
      <p:sp>
        <p:nvSpPr>
          <p:cNvPr id="6" name="Прямоугольник 5"/>
          <p:cNvSpPr/>
          <p:nvPr/>
        </p:nvSpPr>
        <p:spPr>
          <a:xfrm>
            <a:off x="179512" y="908720"/>
            <a:ext cx="8856984" cy="324036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ru-RU" sz="3600" b="1" dirty="0">
                <a:latin typeface="Times New Roman" panose="02020603050405020304" pitchFamily="18" charset="0"/>
                <a:cs typeface="Times New Roman" panose="02020603050405020304" pitchFamily="18" charset="0"/>
              </a:rPr>
              <a:t>Респиратор снимают в перчатках за резинки, не касаясь наружной и внутренней поверхности полумаски респиратора</a:t>
            </a:r>
            <a:r>
              <a:rPr lang="ru-RU" sz="12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35854491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139916" y="91311"/>
            <a:ext cx="8896580" cy="6908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b="1" dirty="0" smtClean="0"/>
              <a:t>Мероприятия направление на  сокращение </a:t>
            </a:r>
            <a:r>
              <a:rPr lang="ru-RU" sz="2400" b="1" dirty="0"/>
              <a:t>потребность в </a:t>
            </a:r>
            <a:r>
              <a:rPr lang="ru-RU" sz="2400" b="1" dirty="0" smtClean="0"/>
              <a:t>респираторах</a:t>
            </a:r>
            <a:endParaRPr lang="ru-RU" sz="2400" b="1" dirty="0"/>
          </a:p>
        </p:txBody>
      </p:sp>
      <p:sp>
        <p:nvSpPr>
          <p:cNvPr id="6" name="Прямоугольник 5"/>
          <p:cNvSpPr/>
          <p:nvPr/>
        </p:nvSpPr>
        <p:spPr>
          <a:xfrm>
            <a:off x="1062510" y="887745"/>
            <a:ext cx="7973986" cy="1224136"/>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r>
              <a:rPr lang="ru-RU" b="1" dirty="0" smtClean="0"/>
              <a:t>Обучение </a:t>
            </a:r>
            <a:r>
              <a:rPr lang="ru-RU" b="1" dirty="0"/>
              <a:t>персонала принципам правильного использования респираторов, в том числе исключение ношения их на шее или лбу во время перерывов в работе, правильное бережное хранение повышает не только эффективность их использования, но и продлевает их срок службы;</a:t>
            </a:r>
          </a:p>
        </p:txBody>
      </p:sp>
      <p:sp>
        <p:nvSpPr>
          <p:cNvPr id="7" name="Прямоугольник 6"/>
          <p:cNvSpPr/>
          <p:nvPr/>
        </p:nvSpPr>
        <p:spPr>
          <a:xfrm>
            <a:off x="1048678" y="2282701"/>
            <a:ext cx="7987818" cy="8510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2000" b="1" dirty="0"/>
              <a:t>П</a:t>
            </a:r>
            <a:r>
              <a:rPr lang="ru-RU" sz="2000" b="1" dirty="0" smtClean="0"/>
              <a:t>роведение </a:t>
            </a:r>
            <a:r>
              <a:rPr lang="ru-RU" sz="2000" b="1" dirty="0"/>
              <a:t>оценки риска на основании анализа потоков пациентов,</a:t>
            </a:r>
          </a:p>
          <a:p>
            <a:r>
              <a:rPr lang="ru-RU" sz="2000" b="1" dirty="0"/>
              <a:t>посетителей, лабораторных образцов и персонала;</a:t>
            </a:r>
          </a:p>
        </p:txBody>
      </p:sp>
      <p:sp>
        <p:nvSpPr>
          <p:cNvPr id="9" name="Стрелка вправо 8"/>
          <p:cNvSpPr/>
          <p:nvPr/>
        </p:nvSpPr>
        <p:spPr>
          <a:xfrm>
            <a:off x="84102" y="1103947"/>
            <a:ext cx="978408" cy="102152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0" name="Стрелка вправо 9"/>
          <p:cNvSpPr/>
          <p:nvPr/>
        </p:nvSpPr>
        <p:spPr>
          <a:xfrm>
            <a:off x="57368" y="2291192"/>
            <a:ext cx="978408" cy="8984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1" name="Стрелка вправо 10"/>
          <p:cNvSpPr/>
          <p:nvPr/>
        </p:nvSpPr>
        <p:spPr>
          <a:xfrm>
            <a:off x="57368" y="3479396"/>
            <a:ext cx="978408" cy="7430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 name="Прямоугольник 1"/>
          <p:cNvSpPr/>
          <p:nvPr/>
        </p:nvSpPr>
        <p:spPr>
          <a:xfrm>
            <a:off x="1062510" y="3189606"/>
            <a:ext cx="7973985" cy="1208495"/>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r>
              <a:rPr lang="ru-RU" sz="1600" b="1" dirty="0"/>
              <a:t>максимальное разобщение потоков для выделения зон низкого </a:t>
            </a:r>
            <a:r>
              <a:rPr lang="ru-RU" sz="1600" b="1" dirty="0" smtClean="0"/>
              <a:t>риска (где </a:t>
            </a:r>
            <a:r>
              <a:rPr lang="ru-RU" sz="1600" b="1" dirty="0"/>
              <a:t>использование СИЗОД не требуется) и высокого риска (где </a:t>
            </a:r>
            <a:r>
              <a:rPr lang="ru-RU" sz="1600" b="1" dirty="0" smtClean="0"/>
              <a:t>использование СИЗОД </a:t>
            </a:r>
            <a:r>
              <a:rPr lang="ru-RU" sz="1600" b="1" dirty="0"/>
              <a:t>необходимо). Зоны высокого риска должны быть </a:t>
            </a:r>
            <a:r>
              <a:rPr lang="ru-RU" sz="1600" b="1" dirty="0" smtClean="0"/>
              <a:t>обозначены специальными </a:t>
            </a:r>
            <a:r>
              <a:rPr lang="ru-RU" sz="1600" b="1" dirty="0"/>
              <a:t>предупреждающими знаками, запрещающими доступ </a:t>
            </a:r>
            <a:r>
              <a:rPr lang="ru-RU" sz="1600" b="1" dirty="0" smtClean="0"/>
              <a:t>туда посторонних </a:t>
            </a:r>
            <a:r>
              <a:rPr lang="ru-RU" sz="1600" b="1" dirty="0"/>
              <a:t>лиц без средств защиты;</a:t>
            </a:r>
          </a:p>
        </p:txBody>
      </p:sp>
      <p:sp>
        <p:nvSpPr>
          <p:cNvPr id="3" name="Прямоугольник 2"/>
          <p:cNvSpPr/>
          <p:nvPr/>
        </p:nvSpPr>
        <p:spPr>
          <a:xfrm>
            <a:off x="1077811" y="4537400"/>
            <a:ext cx="7929552" cy="9864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b="1" dirty="0"/>
              <a:t>В</a:t>
            </a:r>
            <a:r>
              <a:rPr lang="ru-RU" b="1" dirty="0" smtClean="0"/>
              <a:t>ыделение </a:t>
            </a:r>
            <a:r>
              <a:rPr lang="ru-RU" b="1" dirty="0"/>
              <a:t>зон отдыха персонала и помещений для офисной работы </a:t>
            </a:r>
            <a:r>
              <a:rPr lang="ru-RU" b="1" dirty="0" smtClean="0"/>
              <a:t>в максимально </a:t>
            </a:r>
            <a:r>
              <a:rPr lang="ru-RU" b="1" dirty="0"/>
              <a:t>изолированных помещениях, куда исключён </a:t>
            </a:r>
            <a:r>
              <a:rPr lang="ru-RU" b="1" dirty="0" err="1" smtClean="0"/>
              <a:t>переток</a:t>
            </a:r>
            <a:r>
              <a:rPr lang="ru-RU" b="1" dirty="0" smtClean="0"/>
              <a:t> инфицированного </a:t>
            </a:r>
            <a:r>
              <a:rPr lang="ru-RU" b="1" dirty="0"/>
              <a:t>воздуха из зон высокого риска. Использование СИЗОД </a:t>
            </a:r>
            <a:r>
              <a:rPr lang="ru-RU" b="1" dirty="0" smtClean="0"/>
              <a:t>в этих </a:t>
            </a:r>
            <a:r>
              <a:rPr lang="ru-RU" b="1" dirty="0"/>
              <a:t>помещениях не требуется;</a:t>
            </a:r>
          </a:p>
        </p:txBody>
      </p:sp>
      <p:pic>
        <p:nvPicPr>
          <p:cNvPr id="8" name="Рисунок 7"/>
          <p:cNvPicPr>
            <a:picLocks noChangeAspect="1"/>
          </p:cNvPicPr>
          <p:nvPr/>
        </p:nvPicPr>
        <p:blipFill>
          <a:blip r:embed="rId2"/>
          <a:stretch>
            <a:fillRect/>
          </a:stretch>
        </p:blipFill>
        <p:spPr>
          <a:xfrm>
            <a:off x="36654" y="4549033"/>
            <a:ext cx="1012024" cy="804742"/>
          </a:xfrm>
          <a:prstGeom prst="rect">
            <a:avLst/>
          </a:prstGeom>
        </p:spPr>
      </p:pic>
      <p:pic>
        <p:nvPicPr>
          <p:cNvPr id="12" name="Рисунок 11"/>
          <p:cNvPicPr>
            <a:picLocks noChangeAspect="1"/>
          </p:cNvPicPr>
          <p:nvPr/>
        </p:nvPicPr>
        <p:blipFill>
          <a:blip r:embed="rId2"/>
          <a:stretch>
            <a:fillRect/>
          </a:stretch>
        </p:blipFill>
        <p:spPr>
          <a:xfrm>
            <a:off x="36654" y="5613169"/>
            <a:ext cx="1025856" cy="1032802"/>
          </a:xfrm>
          <a:prstGeom prst="rect">
            <a:avLst/>
          </a:prstGeom>
        </p:spPr>
      </p:pic>
      <p:sp>
        <p:nvSpPr>
          <p:cNvPr id="13" name="Прямоугольник 12"/>
          <p:cNvSpPr/>
          <p:nvPr/>
        </p:nvSpPr>
        <p:spPr>
          <a:xfrm>
            <a:off x="1062510" y="5663106"/>
            <a:ext cx="7973985" cy="1194893"/>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r>
              <a:rPr lang="ru-RU" sz="1600" b="1" dirty="0" smtClean="0"/>
              <a:t>Выделение </a:t>
            </a:r>
            <a:r>
              <a:rPr lang="ru-RU" sz="1600" b="1" dirty="0"/>
              <a:t>на основе оценки риска более узких групп персонала, который работает в условиях наиболее высокого риска, где требуется применение СИЗОД. Прочий персонал при этом для работы в условиях низкого или среднего уровня риска может эффективно использовать перечисленные организационные меры по его снижению и меры контроля среды обитания (проветривание, ультрафиолетовые излучатели);</a:t>
            </a:r>
          </a:p>
        </p:txBody>
      </p:sp>
    </p:spTree>
    <p:extLst>
      <p:ext uri="{BB962C8B-B14F-4D97-AF65-F5344CB8AC3E}">
        <p14:creationId xmlns:p14="http://schemas.microsoft.com/office/powerpoint/2010/main" val="110532939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139916" y="91311"/>
            <a:ext cx="8896580" cy="6908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b="1" dirty="0" smtClean="0"/>
              <a:t>Мероприятия направление на  сокращение </a:t>
            </a:r>
            <a:r>
              <a:rPr lang="ru-RU" sz="2400" b="1" dirty="0"/>
              <a:t>потребность в </a:t>
            </a:r>
            <a:r>
              <a:rPr lang="ru-RU" sz="2400" b="1" dirty="0" smtClean="0"/>
              <a:t>респираторах</a:t>
            </a:r>
            <a:endParaRPr lang="ru-RU" sz="2400" b="1" dirty="0"/>
          </a:p>
        </p:txBody>
      </p:sp>
      <p:sp>
        <p:nvSpPr>
          <p:cNvPr id="6" name="Прямоугольник 5"/>
          <p:cNvSpPr/>
          <p:nvPr/>
        </p:nvSpPr>
        <p:spPr>
          <a:xfrm>
            <a:off x="1112708" y="901334"/>
            <a:ext cx="7973986" cy="1224136"/>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r>
              <a:rPr lang="ru-RU" b="1" dirty="0" smtClean="0"/>
              <a:t>Обязательное </a:t>
            </a:r>
            <a:r>
              <a:rPr lang="ru-RU" b="1" dirty="0"/>
              <a:t>круглосуточное применение медицинских масок</a:t>
            </a:r>
          </a:p>
          <a:p>
            <a:r>
              <a:rPr lang="ru-RU" b="1" dirty="0"/>
              <a:t>пациентами, представляющими риск распространения инфекции, вдвое</a:t>
            </a:r>
          </a:p>
          <a:p>
            <a:r>
              <a:rPr lang="ru-RU" b="1" dirty="0"/>
              <a:t>снижает риск для окружающих;</a:t>
            </a:r>
          </a:p>
        </p:txBody>
      </p:sp>
      <p:sp>
        <p:nvSpPr>
          <p:cNvPr id="9" name="Стрелка вправо 8"/>
          <p:cNvSpPr/>
          <p:nvPr/>
        </p:nvSpPr>
        <p:spPr>
          <a:xfrm>
            <a:off x="84102" y="1103947"/>
            <a:ext cx="978408" cy="102152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0" name="Стрелка вправо 9"/>
          <p:cNvSpPr/>
          <p:nvPr/>
        </p:nvSpPr>
        <p:spPr>
          <a:xfrm>
            <a:off x="57368" y="2291192"/>
            <a:ext cx="978408" cy="8984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1" name="Стрелка вправо 10"/>
          <p:cNvSpPr/>
          <p:nvPr/>
        </p:nvSpPr>
        <p:spPr>
          <a:xfrm>
            <a:off x="80245" y="3635606"/>
            <a:ext cx="978408" cy="11737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 name="Прямоугольник 1"/>
          <p:cNvSpPr/>
          <p:nvPr/>
        </p:nvSpPr>
        <p:spPr>
          <a:xfrm>
            <a:off x="1052036" y="2221188"/>
            <a:ext cx="7973985" cy="1208495"/>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just"/>
            <a:r>
              <a:rPr lang="ru-RU" sz="1600" b="1" dirty="0"/>
              <a:t>П</a:t>
            </a:r>
            <a:r>
              <a:rPr lang="ru-RU" sz="1600" b="1" dirty="0" smtClean="0"/>
              <a:t>рименение </a:t>
            </a:r>
            <a:r>
              <a:rPr lang="ru-RU" sz="1600" b="1" dirty="0"/>
              <a:t>максимально возможных режимов </a:t>
            </a:r>
            <a:r>
              <a:rPr lang="ru-RU" sz="1600" b="1" dirty="0" smtClean="0"/>
              <a:t>естественной вентиляции </a:t>
            </a:r>
            <a:r>
              <a:rPr lang="ru-RU" sz="1600" b="1" dirty="0"/>
              <a:t>(постоянного максимально возможного проветривания) </a:t>
            </a:r>
            <a:r>
              <a:rPr lang="ru-RU" sz="1600" b="1" dirty="0" smtClean="0"/>
              <a:t>позволяет достичь </a:t>
            </a:r>
            <a:r>
              <a:rPr lang="ru-RU" sz="1600" b="1" dirty="0"/>
              <a:t>резкого снижения концентрации инфекционного аэрозоля в </a:t>
            </a:r>
            <a:r>
              <a:rPr lang="ru-RU" sz="1600" b="1" dirty="0" smtClean="0"/>
              <a:t>воздухе помещений </a:t>
            </a:r>
            <a:r>
              <a:rPr lang="ru-RU" sz="1600" b="1" dirty="0"/>
              <a:t>и соответственно резко снизить риск распространения </a:t>
            </a:r>
            <a:r>
              <a:rPr lang="ru-RU" sz="1600" b="1" dirty="0" smtClean="0"/>
              <a:t>инфекций через </a:t>
            </a:r>
            <a:r>
              <a:rPr lang="ru-RU" sz="1600" b="1" dirty="0"/>
              <a:t>воздух</a:t>
            </a:r>
          </a:p>
        </p:txBody>
      </p:sp>
      <p:sp>
        <p:nvSpPr>
          <p:cNvPr id="3" name="Прямоугольник 2"/>
          <p:cNvSpPr/>
          <p:nvPr/>
        </p:nvSpPr>
        <p:spPr>
          <a:xfrm>
            <a:off x="1077811" y="3525401"/>
            <a:ext cx="7929552" cy="17037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1600" b="1" dirty="0"/>
              <a:t>П</a:t>
            </a:r>
            <a:r>
              <a:rPr lang="ru-RU" sz="1600" b="1" dirty="0" smtClean="0"/>
              <a:t>рименение </a:t>
            </a:r>
            <a:r>
              <a:rPr lang="ru-RU" sz="1600" b="1" dirty="0"/>
              <a:t>различного рода воздухоочистителей - </a:t>
            </a:r>
            <a:r>
              <a:rPr lang="ru-RU" sz="1600" b="1" dirty="0" err="1"/>
              <a:t>рециркуляторов</a:t>
            </a:r>
            <a:r>
              <a:rPr lang="ru-RU" sz="1600" b="1" dirty="0"/>
              <a:t>, в</a:t>
            </a:r>
          </a:p>
          <a:p>
            <a:pPr algn="just"/>
            <a:r>
              <a:rPr lang="ru-RU" sz="1600" b="1" dirty="0"/>
              <a:t>том числе с источником УФБИ внутри не является эффективной мерой</a:t>
            </a:r>
          </a:p>
          <a:p>
            <a:pPr algn="just"/>
            <a:r>
              <a:rPr lang="ru-RU" sz="1600" b="1" dirty="0"/>
              <a:t>снижения риска распространения воздушных инфекций, включая COVID-19,</a:t>
            </a:r>
          </a:p>
          <a:p>
            <a:pPr algn="just"/>
            <a:r>
              <a:rPr lang="ru-RU" sz="1600" b="1" dirty="0"/>
              <a:t>из-за недостаточной производительности (кратности воздухообмена в</a:t>
            </a:r>
          </a:p>
          <a:p>
            <a:pPr algn="just"/>
            <a:r>
              <a:rPr lang="ru-RU" sz="1600" b="1" dirty="0"/>
              <a:t>помещении), поэтому предпочтение нужно отдавать эффективной </a:t>
            </a:r>
          </a:p>
          <a:p>
            <a:pPr algn="just"/>
            <a:r>
              <a:rPr lang="ru-RU" sz="1600" b="1" dirty="0"/>
              <a:t>механической вентиляции или максимальному постоянному проветриванию</a:t>
            </a:r>
          </a:p>
        </p:txBody>
      </p:sp>
      <p:pic>
        <p:nvPicPr>
          <p:cNvPr id="12" name="Рисунок 11"/>
          <p:cNvPicPr>
            <a:picLocks noChangeAspect="1"/>
          </p:cNvPicPr>
          <p:nvPr/>
        </p:nvPicPr>
        <p:blipFill>
          <a:blip r:embed="rId2"/>
          <a:stretch>
            <a:fillRect/>
          </a:stretch>
        </p:blipFill>
        <p:spPr>
          <a:xfrm>
            <a:off x="36654" y="5613169"/>
            <a:ext cx="1025856" cy="1032802"/>
          </a:xfrm>
          <a:prstGeom prst="rect">
            <a:avLst/>
          </a:prstGeom>
        </p:spPr>
      </p:pic>
      <p:sp>
        <p:nvSpPr>
          <p:cNvPr id="13" name="Прямоугольник 12"/>
          <p:cNvSpPr/>
          <p:nvPr/>
        </p:nvSpPr>
        <p:spPr>
          <a:xfrm>
            <a:off x="1062510" y="5324918"/>
            <a:ext cx="7973985" cy="1533081"/>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ru-RU" b="1" dirty="0" smtClean="0"/>
              <a:t>В зонах </a:t>
            </a:r>
            <a:r>
              <a:rPr lang="ru-RU" b="1" dirty="0"/>
              <a:t>высокого риска распространения инфекции, </a:t>
            </a:r>
            <a:r>
              <a:rPr lang="ru-RU" b="1" dirty="0" smtClean="0"/>
              <a:t>вызванной COVID-19</a:t>
            </a:r>
            <a:r>
              <a:rPr lang="ru-RU" b="1" dirty="0"/>
              <a:t>, использование кондиционеров комнатного типа (</a:t>
            </a:r>
            <a:r>
              <a:rPr lang="ru-RU" b="1" dirty="0" smtClean="0"/>
              <a:t>сплит-систем) должно </a:t>
            </a:r>
            <a:r>
              <a:rPr lang="ru-RU" b="1" dirty="0"/>
              <a:t>быть исключено, поскольку они фактически повышают </a:t>
            </a:r>
            <a:r>
              <a:rPr lang="ru-RU" b="1" dirty="0" smtClean="0"/>
              <a:t>риск инфицирования</a:t>
            </a:r>
            <a:r>
              <a:rPr lang="ru-RU" b="1" dirty="0"/>
              <a:t>, так как способствуют поддержанию высоких </a:t>
            </a:r>
            <a:r>
              <a:rPr lang="ru-RU" b="1" dirty="0" smtClean="0"/>
              <a:t>концентраций инфекционного </a:t>
            </a:r>
            <a:r>
              <a:rPr lang="ru-RU" b="1" dirty="0"/>
              <a:t>аэрозоля при блокированной естественной вентиляции.</a:t>
            </a:r>
          </a:p>
        </p:txBody>
      </p:sp>
    </p:spTree>
    <p:extLst>
      <p:ext uri="{BB962C8B-B14F-4D97-AF65-F5344CB8AC3E}">
        <p14:creationId xmlns:p14="http://schemas.microsoft.com/office/powerpoint/2010/main" val="733023903"/>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stretch>
            <a:fillRect/>
          </a:stretch>
        </p:blipFill>
        <p:spPr>
          <a:xfrm>
            <a:off x="3491880" y="260648"/>
            <a:ext cx="5400600" cy="6480720"/>
          </a:xfrm>
          <a:prstGeom prst="rect">
            <a:avLst/>
          </a:prstGeom>
        </p:spPr>
      </p:pic>
      <p:sp>
        <p:nvSpPr>
          <p:cNvPr id="5" name="Прямоугольник 4"/>
          <p:cNvSpPr/>
          <p:nvPr/>
        </p:nvSpPr>
        <p:spPr>
          <a:xfrm>
            <a:off x="395536" y="188640"/>
            <a:ext cx="2880320" cy="65527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4400" b="1" dirty="0"/>
              <a:t>Правила</a:t>
            </a:r>
          </a:p>
          <a:p>
            <a:pPr algn="ctr"/>
            <a:r>
              <a:rPr lang="ru-RU" sz="4400" b="1" dirty="0"/>
              <a:t>надевания</a:t>
            </a:r>
          </a:p>
          <a:p>
            <a:pPr algn="ctr"/>
            <a:r>
              <a:rPr lang="ru-RU" sz="4400" b="1" dirty="0"/>
              <a:t>защитного</a:t>
            </a:r>
          </a:p>
          <a:p>
            <a:pPr algn="ctr"/>
            <a:r>
              <a:rPr lang="ru-RU" sz="4400" b="1" dirty="0"/>
              <a:t>костюма</a:t>
            </a:r>
          </a:p>
        </p:txBody>
      </p:sp>
    </p:spTree>
    <p:extLst>
      <p:ext uri="{BB962C8B-B14F-4D97-AF65-F5344CB8AC3E}">
        <p14:creationId xmlns:p14="http://schemas.microsoft.com/office/powerpoint/2010/main" val="219189521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395536" y="188640"/>
            <a:ext cx="2880320" cy="65527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4400" b="1" dirty="0"/>
              <a:t>Правила</a:t>
            </a:r>
          </a:p>
          <a:p>
            <a:pPr algn="ctr"/>
            <a:r>
              <a:rPr lang="ru-RU" sz="4400" b="1" dirty="0"/>
              <a:t>надевания</a:t>
            </a:r>
          </a:p>
          <a:p>
            <a:pPr algn="ctr"/>
            <a:r>
              <a:rPr lang="ru-RU" sz="4400" b="1" dirty="0"/>
              <a:t>защитного</a:t>
            </a:r>
          </a:p>
          <a:p>
            <a:pPr algn="ctr"/>
            <a:r>
              <a:rPr lang="ru-RU" sz="4400" b="1" dirty="0"/>
              <a:t>костюма</a:t>
            </a:r>
          </a:p>
        </p:txBody>
      </p:sp>
      <p:pic>
        <p:nvPicPr>
          <p:cNvPr id="3" name="Объект 2"/>
          <p:cNvPicPr>
            <a:picLocks noGrp="1" noChangeAspect="1"/>
          </p:cNvPicPr>
          <p:nvPr>
            <p:ph idx="1"/>
          </p:nvPr>
        </p:nvPicPr>
        <p:blipFill>
          <a:blip r:embed="rId2"/>
          <a:stretch>
            <a:fillRect/>
          </a:stretch>
        </p:blipFill>
        <p:spPr>
          <a:xfrm>
            <a:off x="3491880" y="188640"/>
            <a:ext cx="5472608" cy="6552728"/>
          </a:xfrm>
          <a:prstGeom prst="rect">
            <a:avLst/>
          </a:prstGeom>
        </p:spPr>
      </p:pic>
    </p:spTree>
    <p:extLst>
      <p:ext uri="{BB962C8B-B14F-4D97-AF65-F5344CB8AC3E}">
        <p14:creationId xmlns:p14="http://schemas.microsoft.com/office/powerpoint/2010/main" val="2062306065"/>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395536" y="188640"/>
            <a:ext cx="2880320" cy="65527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4400" b="1" dirty="0"/>
              <a:t>Правила</a:t>
            </a:r>
          </a:p>
          <a:p>
            <a:pPr algn="ctr"/>
            <a:r>
              <a:rPr lang="ru-RU" sz="4400" b="1" dirty="0"/>
              <a:t>надевания</a:t>
            </a:r>
          </a:p>
          <a:p>
            <a:pPr algn="ctr"/>
            <a:r>
              <a:rPr lang="ru-RU" sz="4400" b="1" dirty="0"/>
              <a:t>защитного</a:t>
            </a:r>
          </a:p>
          <a:p>
            <a:pPr algn="ctr"/>
            <a:r>
              <a:rPr lang="ru-RU" sz="4400" b="1" dirty="0"/>
              <a:t>костюма</a:t>
            </a:r>
          </a:p>
        </p:txBody>
      </p:sp>
      <p:pic>
        <p:nvPicPr>
          <p:cNvPr id="3" name="Объект 2"/>
          <p:cNvPicPr>
            <a:picLocks noGrp="1" noChangeAspect="1"/>
          </p:cNvPicPr>
          <p:nvPr>
            <p:ph idx="1"/>
          </p:nvPr>
        </p:nvPicPr>
        <p:blipFill>
          <a:blip r:embed="rId2"/>
          <a:stretch>
            <a:fillRect/>
          </a:stretch>
        </p:blipFill>
        <p:spPr>
          <a:xfrm>
            <a:off x="3419872" y="188640"/>
            <a:ext cx="5472608" cy="6552728"/>
          </a:xfrm>
          <a:prstGeom prst="rect">
            <a:avLst/>
          </a:prstGeom>
        </p:spPr>
      </p:pic>
    </p:spTree>
    <p:extLst>
      <p:ext uri="{BB962C8B-B14F-4D97-AF65-F5344CB8AC3E}">
        <p14:creationId xmlns:p14="http://schemas.microsoft.com/office/powerpoint/2010/main" val="3881736344"/>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395536" y="188640"/>
            <a:ext cx="2880320" cy="65527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4400" b="1" dirty="0"/>
              <a:t>Правила</a:t>
            </a:r>
          </a:p>
          <a:p>
            <a:pPr algn="ctr"/>
            <a:r>
              <a:rPr lang="ru-RU" sz="4400" b="1" dirty="0"/>
              <a:t>надевания</a:t>
            </a:r>
          </a:p>
          <a:p>
            <a:pPr algn="ctr"/>
            <a:r>
              <a:rPr lang="ru-RU" sz="4400" b="1" dirty="0"/>
              <a:t>защитного</a:t>
            </a:r>
          </a:p>
          <a:p>
            <a:pPr algn="ctr"/>
            <a:r>
              <a:rPr lang="ru-RU" sz="4400" b="1" dirty="0"/>
              <a:t>костюма</a:t>
            </a:r>
          </a:p>
        </p:txBody>
      </p:sp>
      <p:pic>
        <p:nvPicPr>
          <p:cNvPr id="3" name="Объект 2"/>
          <p:cNvPicPr>
            <a:picLocks noGrp="1" noChangeAspect="1"/>
          </p:cNvPicPr>
          <p:nvPr>
            <p:ph idx="1"/>
          </p:nvPr>
        </p:nvPicPr>
        <p:blipFill>
          <a:blip r:embed="rId2"/>
          <a:stretch>
            <a:fillRect/>
          </a:stretch>
        </p:blipFill>
        <p:spPr>
          <a:xfrm>
            <a:off x="3419872" y="188640"/>
            <a:ext cx="5544616" cy="6408712"/>
          </a:xfrm>
          <a:prstGeom prst="rect">
            <a:avLst/>
          </a:prstGeom>
        </p:spPr>
      </p:pic>
    </p:spTree>
    <p:extLst>
      <p:ext uri="{BB962C8B-B14F-4D97-AF65-F5344CB8AC3E}">
        <p14:creationId xmlns:p14="http://schemas.microsoft.com/office/powerpoint/2010/main" val="190322166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51520" y="32892"/>
            <a:ext cx="8712968" cy="7318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6000" dirty="0"/>
              <a:t>Этиология</a:t>
            </a:r>
          </a:p>
        </p:txBody>
      </p:sp>
      <p:sp>
        <p:nvSpPr>
          <p:cNvPr id="5" name="Прямоугольник 4"/>
          <p:cNvSpPr/>
          <p:nvPr/>
        </p:nvSpPr>
        <p:spPr>
          <a:xfrm>
            <a:off x="2843808" y="764704"/>
            <a:ext cx="6120680" cy="3744416"/>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just"/>
            <a:r>
              <a:rPr lang="ru-RU" sz="1600" b="1" dirty="0"/>
              <a:t> </a:t>
            </a:r>
            <a:r>
              <a:rPr lang="ru-RU" sz="1600" b="1" dirty="0" smtClean="0"/>
              <a:t>    </a:t>
            </a:r>
            <a:r>
              <a:rPr lang="ru-RU" sz="1600" b="1" dirty="0"/>
              <a:t>До 2002 года </a:t>
            </a:r>
            <a:r>
              <a:rPr lang="ru-RU" sz="1600" b="1" dirty="0" err="1"/>
              <a:t>коронавирусы</a:t>
            </a:r>
            <a:r>
              <a:rPr lang="ru-RU" sz="1600" b="1" dirty="0"/>
              <a:t> рассматривались в качестве агентов, вызывающих нетяжелые заболевания верхних дыхательных путей (с крайне редкими летальными исходами). </a:t>
            </a:r>
            <a:endParaRPr lang="ru-RU" sz="1600" b="1" dirty="0" smtClean="0"/>
          </a:p>
          <a:p>
            <a:pPr algn="just"/>
            <a:r>
              <a:rPr lang="ru-RU" sz="1600" b="1" dirty="0" smtClean="0"/>
              <a:t>       В </a:t>
            </a:r>
            <a:r>
              <a:rPr lang="ru-RU" sz="1600" b="1" dirty="0"/>
              <a:t>конце 2002 года появился </a:t>
            </a:r>
            <a:r>
              <a:rPr lang="ru-RU" sz="1600" b="1" dirty="0" err="1"/>
              <a:t>коронавирус</a:t>
            </a:r>
            <a:r>
              <a:rPr lang="ru-RU" sz="1600" b="1" dirty="0"/>
              <a:t> (SARS-</a:t>
            </a:r>
            <a:r>
              <a:rPr lang="ru-RU" sz="1600" b="1" dirty="0" err="1"/>
              <a:t>CoV</a:t>
            </a:r>
            <a:r>
              <a:rPr lang="ru-RU" sz="1600" b="1" dirty="0"/>
              <a:t>), возбудитель атипичной пневмонии, который вызывал ТОРС у </a:t>
            </a:r>
            <a:r>
              <a:rPr lang="ru-RU" sz="1600" b="1" dirty="0" smtClean="0"/>
              <a:t>людей. Всего </a:t>
            </a:r>
            <a:r>
              <a:rPr lang="ru-RU" sz="1600" b="1" dirty="0"/>
              <a:t>за период эпидемии в 37 странах по миру зарегистрировано более 8000 случаев, из них 774 со смертельным исходом. </a:t>
            </a:r>
            <a:endParaRPr lang="ru-RU" sz="1600" b="1" dirty="0" smtClean="0"/>
          </a:p>
          <a:p>
            <a:pPr algn="just"/>
            <a:r>
              <a:rPr lang="ru-RU" sz="1600" b="1" dirty="0" smtClean="0"/>
              <a:t>       С </a:t>
            </a:r>
            <a:r>
              <a:rPr lang="ru-RU" sz="1600" b="1" dirty="0"/>
              <a:t>2004 года новых случаев атипичной пневмонии, вызванной </a:t>
            </a:r>
            <a:r>
              <a:rPr lang="ru-RU" sz="1600" b="1" dirty="0" err="1"/>
              <a:t>SARSCoV</a:t>
            </a:r>
            <a:r>
              <a:rPr lang="ru-RU" sz="1600" b="1" dirty="0"/>
              <a:t>, не </a:t>
            </a:r>
            <a:r>
              <a:rPr lang="ru-RU" sz="1600" b="1" dirty="0" smtClean="0"/>
              <a:t>зарегистрировано.</a:t>
            </a:r>
          </a:p>
          <a:p>
            <a:pPr algn="just"/>
            <a:r>
              <a:rPr lang="ru-RU" sz="1600" b="1" dirty="0" smtClean="0"/>
              <a:t>       В </a:t>
            </a:r>
            <a:r>
              <a:rPr lang="ru-RU" sz="1600" b="1" dirty="0"/>
              <a:t>2012 году мир столкнулся с новым </a:t>
            </a:r>
            <a:r>
              <a:rPr lang="ru-RU" sz="1600" b="1" dirty="0" err="1"/>
              <a:t>коронавирусом</a:t>
            </a:r>
            <a:r>
              <a:rPr lang="ru-RU" sz="1600" b="1" dirty="0"/>
              <a:t> MERS (MERS- </a:t>
            </a:r>
            <a:r>
              <a:rPr lang="ru-RU" sz="1600" b="1" dirty="0" err="1"/>
              <a:t>CoV</a:t>
            </a:r>
            <a:r>
              <a:rPr lang="ru-RU" sz="1600" b="1" dirty="0"/>
              <a:t>), возбудителем ближневосточного респираторного синдрома </a:t>
            </a:r>
            <a:r>
              <a:rPr lang="ru-RU" sz="1600" b="1" dirty="0" smtClean="0"/>
              <a:t>.</a:t>
            </a:r>
            <a:r>
              <a:rPr lang="ru-RU" sz="1600" b="1" dirty="0"/>
              <a:t> С 2012 г. по 31 января 2020 г. зарегистрировано 2519 случаев </a:t>
            </a:r>
            <a:r>
              <a:rPr lang="ru-RU" sz="1600" b="1" dirty="0" err="1"/>
              <a:t>коронавирусной</a:t>
            </a:r>
            <a:r>
              <a:rPr lang="ru-RU" sz="1600" b="1" dirty="0"/>
              <a:t> инфекции, вызванной вирусом MERS-</a:t>
            </a:r>
            <a:r>
              <a:rPr lang="ru-RU" sz="1600" b="1" dirty="0" err="1"/>
              <a:t>CoV</a:t>
            </a:r>
            <a:r>
              <a:rPr lang="ru-RU" sz="1600" b="1" dirty="0"/>
              <a:t>, из которых 866 закончились летальным исходом</a:t>
            </a:r>
          </a:p>
        </p:txBody>
      </p:sp>
      <p:pic>
        <p:nvPicPr>
          <p:cNvPr id="7" name="Объект 6"/>
          <p:cNvPicPr>
            <a:picLocks noGrp="1" noChangeAspect="1"/>
          </p:cNvPicPr>
          <p:nvPr>
            <p:ph idx="1"/>
          </p:nvPr>
        </p:nvPicPr>
        <p:blipFill>
          <a:blip r:embed="rId2"/>
          <a:stretch>
            <a:fillRect/>
          </a:stretch>
        </p:blipFill>
        <p:spPr>
          <a:xfrm>
            <a:off x="278753" y="1124744"/>
            <a:ext cx="2592288" cy="2510805"/>
          </a:xfrm>
          <a:prstGeom prst="rect">
            <a:avLst/>
          </a:prstGeom>
        </p:spPr>
      </p:pic>
      <p:sp>
        <p:nvSpPr>
          <p:cNvPr id="8" name="Прямоугольник 7"/>
          <p:cNvSpPr/>
          <p:nvPr/>
        </p:nvSpPr>
        <p:spPr>
          <a:xfrm>
            <a:off x="251520" y="4509120"/>
            <a:ext cx="8712967" cy="230946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ru-RU" sz="1600" b="1" dirty="0"/>
              <a:t>В конце 2019 года в Китайской Народной Республике произошла вспышка новой </a:t>
            </a:r>
            <a:r>
              <a:rPr lang="ru-RU" sz="1600" b="1" dirty="0" err="1"/>
              <a:t>коронавирусной</a:t>
            </a:r>
            <a:r>
              <a:rPr lang="ru-RU" sz="1600" b="1" dirty="0"/>
              <a:t> инфекции с эпицентром в городе </a:t>
            </a:r>
            <a:r>
              <a:rPr lang="ru-RU" sz="1600" b="1" dirty="0" smtClean="0"/>
              <a:t>Ухань. </a:t>
            </a:r>
          </a:p>
          <a:p>
            <a:pPr algn="ctr"/>
            <a:r>
              <a:rPr lang="ru-RU" b="1" dirty="0" smtClean="0"/>
              <a:t>Всемирная </a:t>
            </a:r>
            <a:r>
              <a:rPr lang="ru-RU" b="1" dirty="0"/>
              <a:t>организация здравоохранения 11 февраля 2020 г. </a:t>
            </a:r>
            <a:r>
              <a:rPr lang="ru-RU" b="1" dirty="0" smtClean="0"/>
              <a:t>присвоила официальное </a:t>
            </a:r>
            <a:r>
              <a:rPr lang="ru-RU" b="1" dirty="0"/>
              <a:t>название инфекции, вызванной новым </a:t>
            </a:r>
            <a:r>
              <a:rPr lang="ru-RU" b="1" dirty="0" err="1"/>
              <a:t>коронавирусом</a:t>
            </a:r>
            <a:r>
              <a:rPr lang="ru-RU" b="1" dirty="0"/>
              <a:t>, </a:t>
            </a:r>
            <a:r>
              <a:rPr lang="ru-RU" b="1" dirty="0" smtClean="0"/>
              <a:t>– COVID-19 </a:t>
            </a:r>
            <a:r>
              <a:rPr lang="ru-RU" b="1" dirty="0"/>
              <a:t>(«</a:t>
            </a:r>
            <a:r>
              <a:rPr lang="ru-RU" b="1" dirty="0" err="1"/>
              <a:t>Coronavirus</a:t>
            </a:r>
            <a:r>
              <a:rPr lang="ru-RU" b="1" dirty="0"/>
              <a:t> </a:t>
            </a:r>
            <a:r>
              <a:rPr lang="ru-RU" b="1" dirty="0" err="1"/>
              <a:t>disease</a:t>
            </a:r>
            <a:r>
              <a:rPr lang="ru-RU" b="1" dirty="0"/>
              <a:t> 2019»). Международный комитет </a:t>
            </a:r>
            <a:r>
              <a:rPr lang="ru-RU" b="1" dirty="0" smtClean="0"/>
              <a:t>по таксономии </a:t>
            </a:r>
            <a:r>
              <a:rPr lang="ru-RU" b="1" dirty="0"/>
              <a:t>вирусов 11 февраля 2020 г. присвоил официальное </a:t>
            </a:r>
            <a:r>
              <a:rPr lang="ru-RU" b="1" dirty="0" smtClean="0"/>
              <a:t>название возбудителю </a:t>
            </a:r>
            <a:r>
              <a:rPr lang="ru-RU" b="1" dirty="0"/>
              <a:t>инфекции – </a:t>
            </a:r>
            <a:endParaRPr lang="ru-RU" b="1" dirty="0" smtClean="0"/>
          </a:p>
          <a:p>
            <a:pPr algn="ctr"/>
            <a:r>
              <a:rPr lang="ru-RU" sz="3200" b="1" dirty="0" smtClean="0"/>
              <a:t>COVID-19</a:t>
            </a:r>
            <a:endParaRPr lang="ru-RU" sz="3200" b="1" dirty="0"/>
          </a:p>
        </p:txBody>
      </p:sp>
    </p:spTree>
    <p:extLst>
      <p:ext uri="{BB962C8B-B14F-4D97-AF65-F5344CB8AC3E}">
        <p14:creationId xmlns:p14="http://schemas.microsoft.com/office/powerpoint/2010/main" val="128203681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395536" y="188640"/>
            <a:ext cx="2880320" cy="65527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4400" b="1" dirty="0"/>
              <a:t>Правила</a:t>
            </a:r>
          </a:p>
          <a:p>
            <a:pPr algn="ctr"/>
            <a:r>
              <a:rPr lang="ru-RU" sz="4400" b="1" dirty="0"/>
              <a:t>надевания</a:t>
            </a:r>
          </a:p>
          <a:p>
            <a:pPr algn="ctr"/>
            <a:r>
              <a:rPr lang="ru-RU" sz="4400" b="1" dirty="0"/>
              <a:t>защитного</a:t>
            </a:r>
          </a:p>
          <a:p>
            <a:pPr algn="ctr"/>
            <a:r>
              <a:rPr lang="ru-RU" sz="4400" b="1" dirty="0"/>
              <a:t>костюма</a:t>
            </a:r>
          </a:p>
        </p:txBody>
      </p:sp>
      <p:pic>
        <p:nvPicPr>
          <p:cNvPr id="3" name="Рисунок 2"/>
          <p:cNvPicPr>
            <a:picLocks noChangeAspect="1"/>
          </p:cNvPicPr>
          <p:nvPr/>
        </p:nvPicPr>
        <p:blipFill>
          <a:blip r:embed="rId2"/>
          <a:stretch>
            <a:fillRect/>
          </a:stretch>
        </p:blipFill>
        <p:spPr>
          <a:xfrm>
            <a:off x="3491880" y="188640"/>
            <a:ext cx="5474682" cy="6553768"/>
          </a:xfrm>
          <a:prstGeom prst="rect">
            <a:avLst/>
          </a:prstGeom>
        </p:spPr>
      </p:pic>
    </p:spTree>
    <p:extLst>
      <p:ext uri="{BB962C8B-B14F-4D97-AF65-F5344CB8AC3E}">
        <p14:creationId xmlns:p14="http://schemas.microsoft.com/office/powerpoint/2010/main" val="3470135128"/>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395536" y="188640"/>
            <a:ext cx="2880320" cy="65527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4400" b="1" dirty="0"/>
              <a:t>Правила</a:t>
            </a:r>
          </a:p>
          <a:p>
            <a:pPr algn="ctr"/>
            <a:r>
              <a:rPr lang="ru-RU" sz="4400" b="1" dirty="0"/>
              <a:t>надевания</a:t>
            </a:r>
          </a:p>
          <a:p>
            <a:pPr algn="ctr"/>
            <a:r>
              <a:rPr lang="ru-RU" sz="4400" b="1" dirty="0"/>
              <a:t>защитного</a:t>
            </a:r>
          </a:p>
          <a:p>
            <a:pPr algn="ctr"/>
            <a:r>
              <a:rPr lang="ru-RU" sz="4400" b="1" dirty="0"/>
              <a:t>костюма</a:t>
            </a:r>
          </a:p>
        </p:txBody>
      </p:sp>
      <p:pic>
        <p:nvPicPr>
          <p:cNvPr id="6" name="Рисунок 5"/>
          <p:cNvPicPr>
            <a:picLocks noChangeAspect="1"/>
          </p:cNvPicPr>
          <p:nvPr/>
        </p:nvPicPr>
        <p:blipFill>
          <a:blip r:embed="rId2"/>
          <a:stretch>
            <a:fillRect/>
          </a:stretch>
        </p:blipFill>
        <p:spPr>
          <a:xfrm>
            <a:off x="3563889" y="188640"/>
            <a:ext cx="5472608" cy="6552728"/>
          </a:xfrm>
          <a:prstGeom prst="rect">
            <a:avLst/>
          </a:prstGeom>
        </p:spPr>
      </p:pic>
    </p:spTree>
    <p:extLst>
      <p:ext uri="{BB962C8B-B14F-4D97-AF65-F5344CB8AC3E}">
        <p14:creationId xmlns:p14="http://schemas.microsoft.com/office/powerpoint/2010/main" val="4067795812"/>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stretch>
            <a:fillRect/>
          </a:stretch>
        </p:blipFill>
        <p:spPr>
          <a:xfrm>
            <a:off x="251520" y="188640"/>
            <a:ext cx="8712968" cy="6552728"/>
          </a:xfrm>
          <a:prstGeom prst="rect">
            <a:avLst/>
          </a:prstGeom>
        </p:spPr>
      </p:pic>
    </p:spTree>
    <p:extLst>
      <p:ext uri="{BB962C8B-B14F-4D97-AF65-F5344CB8AC3E}">
        <p14:creationId xmlns:p14="http://schemas.microsoft.com/office/powerpoint/2010/main" val="3774950323"/>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stretch>
            <a:fillRect/>
          </a:stretch>
        </p:blipFill>
        <p:spPr>
          <a:xfrm>
            <a:off x="107504" y="116632"/>
            <a:ext cx="8784976" cy="6624736"/>
          </a:xfrm>
          <a:prstGeom prst="rect">
            <a:avLst/>
          </a:prstGeom>
        </p:spPr>
      </p:pic>
    </p:spTree>
    <p:extLst>
      <p:ext uri="{BB962C8B-B14F-4D97-AF65-F5344CB8AC3E}">
        <p14:creationId xmlns:p14="http://schemas.microsoft.com/office/powerpoint/2010/main" val="2687126091"/>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2231739" y="1012138"/>
            <a:ext cx="6768751" cy="108012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just"/>
            <a:r>
              <a:rPr lang="ru-RU" b="1" dirty="0">
                <a:latin typeface="Times New Roman" panose="02020603050405020304" pitchFamily="18" charset="0"/>
                <a:cs typeface="Times New Roman" panose="02020603050405020304" pitchFamily="18" charset="0"/>
              </a:rPr>
              <a:t>совокупности двух и более признаков на фоне лихорадки - температура тела более 38,5 °C, ЧДД 30 и более движений в минуту, насыщение крови кислородом по данным </a:t>
            </a:r>
            <a:r>
              <a:rPr lang="ru-RU" b="1" dirty="0" err="1">
                <a:latin typeface="Times New Roman" panose="02020603050405020304" pitchFamily="18" charset="0"/>
                <a:cs typeface="Times New Roman" panose="02020603050405020304" pitchFamily="18" charset="0"/>
              </a:rPr>
              <a:t>пульсоксиметрии</a:t>
            </a:r>
            <a:r>
              <a:rPr lang="ru-RU" b="1" dirty="0">
                <a:latin typeface="Times New Roman" panose="02020603050405020304" pitchFamily="18" charset="0"/>
                <a:cs typeface="Times New Roman" panose="02020603050405020304" pitchFamily="18" charset="0"/>
              </a:rPr>
              <a:t> (SpO2) менее 93%</a:t>
            </a:r>
          </a:p>
        </p:txBody>
      </p:sp>
      <p:sp>
        <p:nvSpPr>
          <p:cNvPr id="8" name="Прямоугольник 7"/>
          <p:cNvSpPr/>
          <p:nvPr/>
        </p:nvSpPr>
        <p:spPr>
          <a:xfrm>
            <a:off x="2213847" y="2202457"/>
            <a:ext cx="6768751" cy="1442568"/>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just"/>
            <a:r>
              <a:rPr lang="ru-RU" sz="1600" b="1" dirty="0" smtClean="0"/>
              <a:t>легкое течение </a:t>
            </a:r>
            <a:r>
              <a:rPr lang="ru-RU" sz="1600" b="1" dirty="0"/>
              <a:t>заболевания в случае, если возраст пациента старше 65 лет или имеются симптомы острых респираторных вирусных инфекций в сочетании с хронической сердечной недостаточностью, сахарным диабетом, заболеванием дыхательной системы (бронхиальная астма, хроническая </a:t>
            </a:r>
            <a:r>
              <a:rPr lang="ru-RU" sz="1600" b="1" dirty="0" err="1"/>
              <a:t>обструктивная</a:t>
            </a:r>
            <a:r>
              <a:rPr lang="ru-RU" sz="1600" b="1" dirty="0"/>
              <a:t> болезнь легких), беременностью;</a:t>
            </a:r>
          </a:p>
        </p:txBody>
      </p:sp>
      <p:pic>
        <p:nvPicPr>
          <p:cNvPr id="2" name="Рисунок 1"/>
          <p:cNvPicPr>
            <a:picLocks noChangeAspect="1"/>
          </p:cNvPicPr>
          <p:nvPr/>
        </p:nvPicPr>
        <p:blipFill>
          <a:blip r:embed="rId2"/>
          <a:stretch>
            <a:fillRect/>
          </a:stretch>
        </p:blipFill>
        <p:spPr>
          <a:xfrm>
            <a:off x="107504" y="1988840"/>
            <a:ext cx="1944793" cy="3672407"/>
          </a:xfrm>
          <a:prstGeom prst="rect">
            <a:avLst/>
          </a:prstGeom>
        </p:spPr>
      </p:pic>
      <p:sp>
        <p:nvSpPr>
          <p:cNvPr id="4" name="Прямоугольник 3"/>
          <p:cNvSpPr/>
          <p:nvPr/>
        </p:nvSpPr>
        <p:spPr>
          <a:xfrm>
            <a:off x="107504" y="70212"/>
            <a:ext cx="8928991" cy="838507"/>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ru-RU" sz="2000" b="1" dirty="0" smtClean="0"/>
              <a:t>Показания к госпитализации пациента </a:t>
            </a:r>
            <a:r>
              <a:rPr lang="ru-RU" sz="2000" b="1" dirty="0"/>
              <a:t>с положительным результатом теста на </a:t>
            </a:r>
            <a:r>
              <a:rPr lang="ru-RU" sz="2000" b="1" dirty="0" smtClean="0"/>
              <a:t>COVID-19 в специализированный стационар</a:t>
            </a:r>
            <a:endParaRPr lang="ru-RU" sz="2000" b="1" dirty="0"/>
          </a:p>
        </p:txBody>
      </p:sp>
      <p:sp>
        <p:nvSpPr>
          <p:cNvPr id="9" name="Прямоугольник 8"/>
          <p:cNvSpPr/>
          <p:nvPr/>
        </p:nvSpPr>
        <p:spPr>
          <a:xfrm>
            <a:off x="2249214" y="3790308"/>
            <a:ext cx="6751276" cy="1654915"/>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just"/>
            <a:r>
              <a:rPr lang="ru-RU" sz="1600" b="1" dirty="0"/>
              <a:t>легком течении заболевания у детей в возрасте менее 3 лет или наличии у детей в возрасте до 18 лет симптомов острых респираторных вирусных инфекций в сочетании с хроническими заболеваниями: сердечной недостаточностью, сахарным диабетом, бронхиальной астмой, врожденными пороками сердца и легких, находящихся на </a:t>
            </a:r>
            <a:r>
              <a:rPr lang="ru-RU" sz="1600" b="1" dirty="0" err="1"/>
              <a:t>иммуносупрессивной</a:t>
            </a:r>
            <a:r>
              <a:rPr lang="ru-RU" sz="1600" b="1" dirty="0"/>
              <a:t> терапии;</a:t>
            </a:r>
          </a:p>
        </p:txBody>
      </p:sp>
      <p:sp>
        <p:nvSpPr>
          <p:cNvPr id="7" name="Прямоугольник 6"/>
          <p:cNvSpPr/>
          <p:nvPr/>
        </p:nvSpPr>
        <p:spPr>
          <a:xfrm>
            <a:off x="2255229" y="5563652"/>
            <a:ext cx="6727369" cy="1179065"/>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just"/>
            <a:r>
              <a:rPr lang="ru-RU" sz="1600" b="1" dirty="0"/>
              <a:t>совместном проживании с лицами, относящимися к группам риска (лица в возрасте старше 65 лет, а также лица, страдающие хроническими заболеваниями бронхолегочной, сердечно-сосудистой и эндокринной систем, беременных женщин) и невозможности их отселения независимо от тяжести течения заболевания у пациента;</a:t>
            </a:r>
          </a:p>
        </p:txBody>
      </p:sp>
    </p:spTree>
    <p:extLst>
      <p:ext uri="{BB962C8B-B14F-4D97-AF65-F5344CB8AC3E}">
        <p14:creationId xmlns:p14="http://schemas.microsoft.com/office/powerpoint/2010/main" val="2348867316"/>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07504" y="928122"/>
            <a:ext cx="2124708" cy="4931971"/>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ru-RU" sz="2000" b="1" dirty="0"/>
              <a:t>Транспортировка пациента с инфекционным заболеванием без</a:t>
            </a:r>
          </a:p>
          <a:p>
            <a:pPr algn="ctr"/>
            <a:r>
              <a:rPr lang="ru-RU" sz="2000" b="1" dirty="0"/>
              <a:t>транспортировочного изолирующего бокса</a:t>
            </a:r>
          </a:p>
        </p:txBody>
      </p:sp>
      <p:sp>
        <p:nvSpPr>
          <p:cNvPr id="6" name="Прямоугольник 5"/>
          <p:cNvSpPr/>
          <p:nvPr/>
        </p:nvSpPr>
        <p:spPr>
          <a:xfrm>
            <a:off x="2586954" y="928122"/>
            <a:ext cx="6449541" cy="16367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b="1" dirty="0"/>
              <a:t>Члены </a:t>
            </a:r>
            <a:r>
              <a:rPr lang="ru-RU" b="1" dirty="0" err="1"/>
              <a:t>эпидбригады</a:t>
            </a:r>
            <a:r>
              <a:rPr lang="ru-RU" b="1" dirty="0"/>
              <a:t> и/или бригады медицинской эвакуации по прибытии к месту выявления </a:t>
            </a:r>
            <a:r>
              <a:rPr lang="ru-RU" b="1" dirty="0" smtClean="0"/>
              <a:t>больного должны быть в СИЗ, если нет, т о  </a:t>
            </a:r>
            <a:r>
              <a:rPr lang="ru-RU" b="1" dirty="0"/>
              <a:t>перед входом в помещение, где находится больной, под наблюдением врача – руководителя бригады надевают защитные костюмы в установленном </a:t>
            </a:r>
            <a:r>
              <a:rPr lang="ru-RU" b="1" dirty="0" smtClean="0"/>
              <a:t>порядке.</a:t>
            </a:r>
            <a:endParaRPr lang="ru-RU" b="1" dirty="0"/>
          </a:p>
        </p:txBody>
      </p:sp>
      <p:sp>
        <p:nvSpPr>
          <p:cNvPr id="10" name="Стрелка вправо 9"/>
          <p:cNvSpPr/>
          <p:nvPr/>
        </p:nvSpPr>
        <p:spPr>
          <a:xfrm>
            <a:off x="2263390" y="1244143"/>
            <a:ext cx="292386" cy="8984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Стрелка вправо 10"/>
          <p:cNvSpPr/>
          <p:nvPr/>
        </p:nvSpPr>
        <p:spPr>
          <a:xfrm>
            <a:off x="2263808" y="3453538"/>
            <a:ext cx="323564" cy="200418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Прямоугольник 1"/>
          <p:cNvSpPr/>
          <p:nvPr/>
        </p:nvSpPr>
        <p:spPr>
          <a:xfrm>
            <a:off x="2586953" y="2636912"/>
            <a:ext cx="6449541" cy="32231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b="1" dirty="0" smtClean="0"/>
              <a:t>Врач (фельдшер) </a:t>
            </a:r>
            <a:r>
              <a:rPr lang="ru-RU" b="1" dirty="0"/>
              <a:t>бригады:</a:t>
            </a:r>
          </a:p>
          <a:p>
            <a:pPr algn="just"/>
            <a:r>
              <a:rPr lang="ru-RU" b="1" dirty="0"/>
              <a:t>- уточняет у больного данные эпидемиологического анамнеза, круг </a:t>
            </a:r>
            <a:r>
              <a:rPr lang="ru-RU" b="1" dirty="0" smtClean="0"/>
              <a:t>лиц, которые </a:t>
            </a:r>
            <a:r>
              <a:rPr lang="ru-RU" b="1" dirty="0"/>
              <a:t>общались с ним (с указанием даты, степени и длительности контакта);</a:t>
            </a:r>
          </a:p>
          <a:p>
            <a:pPr algn="just"/>
            <a:r>
              <a:rPr lang="ru-RU" b="1" dirty="0"/>
              <a:t>- определяет контингенты лиц, подлежащих </a:t>
            </a:r>
            <a:r>
              <a:rPr lang="ru-RU" b="1" dirty="0" smtClean="0"/>
              <a:t>изоляции, медицинскому наблюдению</a:t>
            </a:r>
            <a:r>
              <a:rPr lang="ru-RU" b="1" dirty="0"/>
              <a:t>, экстренной профилактике;</a:t>
            </a:r>
          </a:p>
          <a:p>
            <a:pPr algn="just"/>
            <a:r>
              <a:rPr lang="ru-RU" b="1" dirty="0"/>
              <a:t>- обеспечивает контроль эвакуации больного и контактировавших с ним лиц;</a:t>
            </a:r>
          </a:p>
          <a:p>
            <a:pPr algn="just"/>
            <a:r>
              <a:rPr lang="ru-RU" b="1" dirty="0"/>
              <a:t>- сообщает незамедлительно согласно утвержденной схеме (старший </a:t>
            </a:r>
            <a:r>
              <a:rPr lang="ru-RU" b="1" dirty="0" smtClean="0"/>
              <a:t>врач смены</a:t>
            </a:r>
            <a:r>
              <a:rPr lang="ru-RU" b="1" dirty="0"/>
              <a:t>) уточненные сведения о больном, о контактировавших с больным </a:t>
            </a:r>
            <a:r>
              <a:rPr lang="ru-RU" b="1" dirty="0" smtClean="0"/>
              <a:t>и проведенных </a:t>
            </a:r>
            <a:r>
              <a:rPr lang="ru-RU" b="1" dirty="0"/>
              <a:t>первичных мероприятиях по локализации очага.</a:t>
            </a:r>
          </a:p>
        </p:txBody>
      </p:sp>
      <p:sp>
        <p:nvSpPr>
          <p:cNvPr id="13" name="Прямоугольник 12"/>
          <p:cNvSpPr/>
          <p:nvPr/>
        </p:nvSpPr>
        <p:spPr>
          <a:xfrm>
            <a:off x="107504" y="70212"/>
            <a:ext cx="8928991" cy="641887"/>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ru-RU" sz="2400" b="1" dirty="0"/>
              <a:t>Транспортировка пациента с инфекционным </a:t>
            </a:r>
            <a:r>
              <a:rPr lang="ru-RU" sz="2400" b="1" dirty="0" smtClean="0"/>
              <a:t>заболеванием</a:t>
            </a:r>
            <a:endParaRPr lang="ru-RU" sz="2400" b="1" dirty="0"/>
          </a:p>
        </p:txBody>
      </p:sp>
      <p:sp>
        <p:nvSpPr>
          <p:cNvPr id="14" name="Прямоугольник 13"/>
          <p:cNvSpPr/>
          <p:nvPr/>
        </p:nvSpPr>
        <p:spPr>
          <a:xfrm>
            <a:off x="107504" y="5932101"/>
            <a:ext cx="8928991" cy="92589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ru-RU" sz="1600" b="1" dirty="0"/>
              <a:t>Бригада, выполняющая медицинскую эвакуацию </a:t>
            </a:r>
            <a:r>
              <a:rPr lang="ru-RU" sz="1600" b="1" dirty="0" smtClean="0"/>
              <a:t>инфекционного больного</a:t>
            </a:r>
            <a:r>
              <a:rPr lang="ru-RU" sz="1600" b="1" dirty="0"/>
              <a:t>, должна состоять из врача и двух помощников (фельдшер, санитар</a:t>
            </a:r>
            <a:r>
              <a:rPr lang="ru-RU" sz="1600" b="1" dirty="0" smtClean="0"/>
              <a:t>), обученных </a:t>
            </a:r>
            <a:r>
              <a:rPr lang="ru-RU" sz="1600" b="1" dirty="0"/>
              <a:t>требованиям соблюдения противоэпидемического режима </a:t>
            </a:r>
            <a:r>
              <a:rPr lang="ru-RU" sz="1600" b="1" dirty="0" smtClean="0"/>
              <a:t>и прошедших </a:t>
            </a:r>
            <a:r>
              <a:rPr lang="ru-RU" sz="1600" b="1" dirty="0"/>
              <a:t>дополнительный инструктаж по вопросам дезинфекции</a:t>
            </a:r>
            <a:r>
              <a:rPr lang="ru-RU" b="1" dirty="0"/>
              <a:t>.</a:t>
            </a:r>
          </a:p>
        </p:txBody>
      </p:sp>
    </p:spTree>
    <p:extLst>
      <p:ext uri="{BB962C8B-B14F-4D97-AF65-F5344CB8AC3E}">
        <p14:creationId xmlns:p14="http://schemas.microsoft.com/office/powerpoint/2010/main" val="1201527805"/>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07504" y="928122"/>
            <a:ext cx="2124708" cy="3076942"/>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ru-RU" b="1" dirty="0"/>
              <a:t>Транспортировка пациента с инфекционным заболеванием без</a:t>
            </a:r>
          </a:p>
          <a:p>
            <a:pPr algn="ctr"/>
            <a:r>
              <a:rPr lang="ru-RU" b="1" dirty="0"/>
              <a:t>транспортировочного изолирующего бокса</a:t>
            </a:r>
          </a:p>
        </p:txBody>
      </p:sp>
      <p:sp>
        <p:nvSpPr>
          <p:cNvPr id="6" name="Прямоугольник 5"/>
          <p:cNvSpPr/>
          <p:nvPr/>
        </p:nvSpPr>
        <p:spPr>
          <a:xfrm>
            <a:off x="2586954" y="928121"/>
            <a:ext cx="6449541" cy="13811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b="1" dirty="0" smtClean="0"/>
              <a:t>В </a:t>
            </a:r>
            <a:r>
              <a:rPr lang="ru-RU" b="1" dirty="0"/>
              <a:t>процессе медицинской эвакуации пациента с подозрением на новую </a:t>
            </a:r>
            <a:r>
              <a:rPr lang="ru-RU" b="1" dirty="0" err="1"/>
              <a:t>коронавирусную</a:t>
            </a:r>
            <a:r>
              <a:rPr lang="ru-RU" b="1" dirty="0"/>
              <a:t> инфекцию COVID-19 дезинфекция воздуха в салоне автомобиля скорой медицинской помощи обеспечивается бактерицидными облучателями</a:t>
            </a:r>
          </a:p>
        </p:txBody>
      </p:sp>
      <p:sp>
        <p:nvSpPr>
          <p:cNvPr id="10" name="Стрелка вправо 9"/>
          <p:cNvSpPr/>
          <p:nvPr/>
        </p:nvSpPr>
        <p:spPr>
          <a:xfrm>
            <a:off x="2263389" y="928122"/>
            <a:ext cx="292386" cy="8984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Стрелка вправо 10"/>
          <p:cNvSpPr/>
          <p:nvPr/>
        </p:nvSpPr>
        <p:spPr>
          <a:xfrm>
            <a:off x="2263389" y="2920292"/>
            <a:ext cx="323564" cy="74063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Прямоугольник 12"/>
          <p:cNvSpPr/>
          <p:nvPr/>
        </p:nvSpPr>
        <p:spPr>
          <a:xfrm>
            <a:off x="107504" y="70212"/>
            <a:ext cx="8928991" cy="641887"/>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ru-RU" sz="2400" b="1" dirty="0"/>
              <a:t>Транспортировка пациента с инфекционным </a:t>
            </a:r>
            <a:r>
              <a:rPr lang="ru-RU" sz="2400" b="1" dirty="0" smtClean="0"/>
              <a:t>заболеванием</a:t>
            </a:r>
            <a:endParaRPr lang="ru-RU" sz="2400" b="1" dirty="0"/>
          </a:p>
        </p:txBody>
      </p:sp>
      <p:sp>
        <p:nvSpPr>
          <p:cNvPr id="9" name="Прямоугольник 8"/>
          <p:cNvSpPr/>
          <p:nvPr/>
        </p:nvSpPr>
        <p:spPr>
          <a:xfrm>
            <a:off x="2555775" y="2576152"/>
            <a:ext cx="6521005" cy="14289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2000" b="1" dirty="0"/>
              <a:t>В случае загрязнения салона биологическим материалом от пациента с подозрением на новую </a:t>
            </a:r>
            <a:r>
              <a:rPr lang="ru-RU" sz="2000" b="1" dirty="0" err="1"/>
              <a:t>коронавирусную</a:t>
            </a:r>
            <a:r>
              <a:rPr lang="ru-RU" sz="2000" b="1" dirty="0"/>
              <a:t> инфекцию COVID-19 места загрязнения незамедлительно подвергают обеззараживанию</a:t>
            </a:r>
          </a:p>
        </p:txBody>
      </p:sp>
      <p:pic>
        <p:nvPicPr>
          <p:cNvPr id="7" name="Рисунок 6"/>
          <p:cNvPicPr>
            <a:picLocks noChangeAspect="1"/>
          </p:cNvPicPr>
          <p:nvPr/>
        </p:nvPicPr>
        <p:blipFill>
          <a:blip r:embed="rId2"/>
          <a:stretch>
            <a:fillRect/>
          </a:stretch>
        </p:blipFill>
        <p:spPr>
          <a:xfrm>
            <a:off x="107504" y="4150345"/>
            <a:ext cx="3888432" cy="2568067"/>
          </a:xfrm>
          <a:prstGeom prst="rect">
            <a:avLst/>
          </a:prstGeom>
        </p:spPr>
      </p:pic>
      <p:pic>
        <p:nvPicPr>
          <p:cNvPr id="8" name="Рисунок 7"/>
          <p:cNvPicPr>
            <a:picLocks noChangeAspect="1"/>
          </p:cNvPicPr>
          <p:nvPr/>
        </p:nvPicPr>
        <p:blipFill>
          <a:blip r:embed="rId3"/>
          <a:stretch>
            <a:fillRect/>
          </a:stretch>
        </p:blipFill>
        <p:spPr>
          <a:xfrm>
            <a:off x="5292080" y="4173301"/>
            <a:ext cx="3784700" cy="2568067"/>
          </a:xfrm>
          <a:prstGeom prst="rect">
            <a:avLst/>
          </a:prstGeom>
        </p:spPr>
      </p:pic>
    </p:spTree>
    <p:extLst>
      <p:ext uri="{BB962C8B-B14F-4D97-AF65-F5344CB8AC3E}">
        <p14:creationId xmlns:p14="http://schemas.microsoft.com/office/powerpoint/2010/main" val="1165576997"/>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17969" y="928122"/>
            <a:ext cx="2124708" cy="3869029"/>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ru-RU" b="1" dirty="0"/>
              <a:t>Транспортировка пациента с инфекционным заболеванием с</a:t>
            </a:r>
          </a:p>
          <a:p>
            <a:pPr algn="ctr"/>
            <a:r>
              <a:rPr lang="ru-RU" b="1" dirty="0"/>
              <a:t>применением транспортировочного изолирующего бокса</a:t>
            </a:r>
          </a:p>
        </p:txBody>
      </p:sp>
      <p:sp>
        <p:nvSpPr>
          <p:cNvPr id="6" name="Прямоугольник 5"/>
          <p:cNvSpPr/>
          <p:nvPr/>
        </p:nvSpPr>
        <p:spPr>
          <a:xfrm>
            <a:off x="2586954" y="928122"/>
            <a:ext cx="6449541" cy="14927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1600" b="1" dirty="0"/>
              <a:t>Больные или лица с подозрением на COVID-19 перевозятся транспортом с использованием транспортировочного изолирующего бокса (ТИБ), оборудованного фильтровентиляционными установками, окнами для визуального мониторинга состояния пациента, двумя парами встроенных перчаток для проведения основных процедур во время транспортирования.</a:t>
            </a:r>
          </a:p>
        </p:txBody>
      </p:sp>
      <p:sp>
        <p:nvSpPr>
          <p:cNvPr id="10" name="Стрелка вправо 9"/>
          <p:cNvSpPr/>
          <p:nvPr/>
        </p:nvSpPr>
        <p:spPr>
          <a:xfrm>
            <a:off x="2263390" y="1244143"/>
            <a:ext cx="292386" cy="8984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Стрелка вправо 10"/>
          <p:cNvSpPr/>
          <p:nvPr/>
        </p:nvSpPr>
        <p:spPr>
          <a:xfrm>
            <a:off x="2248019" y="2564904"/>
            <a:ext cx="301916" cy="104810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Прямоугольник 1"/>
          <p:cNvSpPr/>
          <p:nvPr/>
        </p:nvSpPr>
        <p:spPr>
          <a:xfrm>
            <a:off x="2581335" y="2564904"/>
            <a:ext cx="6449541" cy="11570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1600" b="1" dirty="0"/>
              <a:t>Для медицинской эвакуации пациента формируется медицинская </a:t>
            </a:r>
            <a:r>
              <a:rPr lang="ru-RU" sz="1600" b="1" dirty="0" smtClean="0"/>
              <a:t>бригада в </a:t>
            </a:r>
            <a:r>
              <a:rPr lang="ru-RU" sz="1600" b="1" dirty="0"/>
              <a:t>составе 3-х специалистов: 1 врач специалист, 1 фельдшер, 1 санитар </a:t>
            </a:r>
            <a:r>
              <a:rPr lang="ru-RU" sz="1600" b="1" dirty="0" smtClean="0"/>
              <a:t>и водитель</a:t>
            </a:r>
            <a:r>
              <a:rPr lang="ru-RU" sz="1600" b="1" dirty="0"/>
              <a:t>, обученных требованиям соблюдения </a:t>
            </a:r>
            <a:r>
              <a:rPr lang="ru-RU" sz="1600" b="1" dirty="0" smtClean="0"/>
              <a:t>противоэпидемического режима </a:t>
            </a:r>
            <a:r>
              <a:rPr lang="ru-RU" sz="1600" b="1" dirty="0"/>
              <a:t>и прошедших дополнительный инструктаж по вопросам дезинфекции.</a:t>
            </a:r>
            <a:endParaRPr lang="ru-RU" sz="1600" b="1" dirty="0"/>
          </a:p>
        </p:txBody>
      </p:sp>
      <p:sp>
        <p:nvSpPr>
          <p:cNvPr id="13" name="Прямоугольник 12"/>
          <p:cNvSpPr/>
          <p:nvPr/>
        </p:nvSpPr>
        <p:spPr>
          <a:xfrm>
            <a:off x="107504" y="70212"/>
            <a:ext cx="8928991" cy="641887"/>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ru-RU" sz="2400" b="1" dirty="0"/>
              <a:t>Транспортировка пациента с инфекционным </a:t>
            </a:r>
            <a:r>
              <a:rPr lang="ru-RU" sz="2400" b="1" dirty="0" smtClean="0"/>
              <a:t>заболеванием</a:t>
            </a:r>
            <a:endParaRPr lang="ru-RU" sz="2400" b="1" dirty="0"/>
          </a:p>
        </p:txBody>
      </p:sp>
      <p:sp>
        <p:nvSpPr>
          <p:cNvPr id="3" name="Прямоугольник 2"/>
          <p:cNvSpPr/>
          <p:nvPr/>
        </p:nvSpPr>
        <p:spPr>
          <a:xfrm>
            <a:off x="2606566" y="3861048"/>
            <a:ext cx="6424310" cy="9361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1600" b="1" dirty="0" smtClean="0"/>
              <a:t>     Медицинские </a:t>
            </a:r>
            <a:r>
              <a:rPr lang="ru-RU" sz="1600" b="1" dirty="0"/>
              <a:t>работники осуществляют приём пациента, его размещение в ТИБ и последующее </a:t>
            </a:r>
            <a:r>
              <a:rPr lang="ru-RU" sz="1600" b="1" dirty="0" smtClean="0"/>
              <a:t>сопровождение.</a:t>
            </a:r>
          </a:p>
          <a:p>
            <a:pPr algn="just"/>
            <a:r>
              <a:rPr lang="ru-RU" sz="1600" b="1" dirty="0" smtClean="0"/>
              <a:t>      Медицинские </a:t>
            </a:r>
            <a:r>
              <a:rPr lang="ru-RU" sz="1600" b="1" dirty="0"/>
              <a:t>работники и водитель должны быть одеты в защитную </a:t>
            </a:r>
            <a:r>
              <a:rPr lang="ru-RU" sz="1600" b="1" dirty="0" smtClean="0"/>
              <a:t>одежду</a:t>
            </a:r>
            <a:endParaRPr lang="ru-RU" sz="1600" b="1" dirty="0"/>
          </a:p>
        </p:txBody>
      </p:sp>
      <p:pic>
        <p:nvPicPr>
          <p:cNvPr id="5" name="Рисунок 4"/>
          <p:cNvPicPr>
            <a:picLocks noChangeAspect="1"/>
          </p:cNvPicPr>
          <p:nvPr/>
        </p:nvPicPr>
        <p:blipFill>
          <a:blip r:embed="rId2"/>
          <a:stretch>
            <a:fillRect/>
          </a:stretch>
        </p:blipFill>
        <p:spPr>
          <a:xfrm>
            <a:off x="2263390" y="3861048"/>
            <a:ext cx="329213" cy="936103"/>
          </a:xfrm>
          <a:prstGeom prst="rect">
            <a:avLst/>
          </a:prstGeom>
        </p:spPr>
      </p:pic>
      <p:pic>
        <p:nvPicPr>
          <p:cNvPr id="7" name="Рисунок 6"/>
          <p:cNvPicPr>
            <a:picLocks noChangeAspect="1"/>
          </p:cNvPicPr>
          <p:nvPr/>
        </p:nvPicPr>
        <p:blipFill>
          <a:blip r:embed="rId3"/>
          <a:stretch>
            <a:fillRect/>
          </a:stretch>
        </p:blipFill>
        <p:spPr>
          <a:xfrm>
            <a:off x="142109" y="4936269"/>
            <a:ext cx="2989731" cy="1795937"/>
          </a:xfrm>
          <a:prstGeom prst="rect">
            <a:avLst/>
          </a:prstGeom>
        </p:spPr>
      </p:pic>
      <p:pic>
        <p:nvPicPr>
          <p:cNvPr id="8" name="Рисунок 7"/>
          <p:cNvPicPr>
            <a:picLocks noChangeAspect="1"/>
          </p:cNvPicPr>
          <p:nvPr/>
        </p:nvPicPr>
        <p:blipFill>
          <a:blip r:embed="rId4"/>
          <a:stretch>
            <a:fillRect/>
          </a:stretch>
        </p:blipFill>
        <p:spPr>
          <a:xfrm>
            <a:off x="5609945" y="4936268"/>
            <a:ext cx="3420931" cy="1795938"/>
          </a:xfrm>
          <a:prstGeom prst="rect">
            <a:avLst/>
          </a:prstGeom>
        </p:spPr>
      </p:pic>
      <p:pic>
        <p:nvPicPr>
          <p:cNvPr id="9" name="Рисунок 8"/>
          <p:cNvPicPr>
            <a:picLocks noChangeAspect="1"/>
          </p:cNvPicPr>
          <p:nvPr/>
        </p:nvPicPr>
        <p:blipFill>
          <a:blip r:embed="rId5"/>
          <a:stretch>
            <a:fillRect/>
          </a:stretch>
        </p:blipFill>
        <p:spPr>
          <a:xfrm>
            <a:off x="3112693" y="4936268"/>
            <a:ext cx="2497252" cy="1795938"/>
          </a:xfrm>
          <a:prstGeom prst="rect">
            <a:avLst/>
          </a:prstGeom>
        </p:spPr>
      </p:pic>
    </p:spTree>
    <p:extLst>
      <p:ext uri="{BB962C8B-B14F-4D97-AF65-F5344CB8AC3E}">
        <p14:creationId xmlns:p14="http://schemas.microsoft.com/office/powerpoint/2010/main" val="666782304"/>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07504" y="928121"/>
            <a:ext cx="2124708" cy="591460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ru-RU" sz="2000" b="1" dirty="0"/>
              <a:t>Транспортировка пациента с инфекционным заболеванием с</a:t>
            </a:r>
          </a:p>
          <a:p>
            <a:pPr algn="ctr"/>
            <a:r>
              <a:rPr lang="ru-RU" sz="2000" b="1" dirty="0"/>
              <a:t>применением транспортировочного изолирующего бокса</a:t>
            </a:r>
          </a:p>
        </p:txBody>
      </p:sp>
      <p:sp>
        <p:nvSpPr>
          <p:cNvPr id="6" name="Прямоугольник 5"/>
          <p:cNvSpPr/>
          <p:nvPr/>
        </p:nvSpPr>
        <p:spPr>
          <a:xfrm>
            <a:off x="2586954" y="928122"/>
            <a:ext cx="6449541" cy="11856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1600" b="1" dirty="0"/>
              <a:t>Пациента готовят к транспортированию до помещения в ТИБ: на </a:t>
            </a:r>
            <a:r>
              <a:rPr lang="ru-RU" sz="1600" b="1" dirty="0" smtClean="0"/>
              <a:t>месте эвакуации </a:t>
            </a:r>
            <a:r>
              <a:rPr lang="ru-RU" sz="1600" b="1" dirty="0"/>
              <a:t>врач бригады оценивает состояние пациента на </a:t>
            </a:r>
            <a:r>
              <a:rPr lang="ru-RU" sz="1600" b="1" dirty="0" smtClean="0"/>
              <a:t>момент транспортирования </a:t>
            </a:r>
            <a:r>
              <a:rPr lang="ru-RU" sz="1600" b="1" dirty="0"/>
              <a:t>и решает вопрос о проведении </a:t>
            </a:r>
            <a:r>
              <a:rPr lang="ru-RU" sz="1600" b="1" dirty="0" smtClean="0"/>
              <a:t>дополнительных медицинских </a:t>
            </a:r>
            <a:r>
              <a:rPr lang="ru-RU" sz="1600" b="1" dirty="0"/>
              <a:t>манипуляций</a:t>
            </a:r>
          </a:p>
        </p:txBody>
      </p:sp>
      <p:sp>
        <p:nvSpPr>
          <p:cNvPr id="10" name="Стрелка вправо 9"/>
          <p:cNvSpPr/>
          <p:nvPr/>
        </p:nvSpPr>
        <p:spPr>
          <a:xfrm>
            <a:off x="2294568" y="1116883"/>
            <a:ext cx="292386" cy="8984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Стрелка вправо 10"/>
          <p:cNvSpPr/>
          <p:nvPr/>
        </p:nvSpPr>
        <p:spPr>
          <a:xfrm>
            <a:off x="2263808" y="2545286"/>
            <a:ext cx="291968" cy="141562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Прямоугольник 1"/>
          <p:cNvSpPr/>
          <p:nvPr/>
        </p:nvSpPr>
        <p:spPr>
          <a:xfrm>
            <a:off x="2586954" y="2232053"/>
            <a:ext cx="6449541" cy="17887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1600" b="1" dirty="0"/>
              <a:t>Пациента размещают внутри камеры транспортировочного модуля в</a:t>
            </a:r>
          </a:p>
          <a:p>
            <a:pPr algn="just"/>
            <a:r>
              <a:rPr lang="ru-RU" sz="1600" b="1" dirty="0"/>
              <a:t>горизонтальном положении на спине и фиксируют ремнями; в ТИБ </a:t>
            </a:r>
            <a:r>
              <a:rPr lang="ru-RU" sz="1600" b="1" dirty="0" smtClean="0"/>
              <a:t>помещают необходимое </a:t>
            </a:r>
            <a:r>
              <a:rPr lang="ru-RU" sz="1600" b="1" dirty="0"/>
              <a:t>для транспортирования и оказания медицинской </a:t>
            </a:r>
            <a:r>
              <a:rPr lang="ru-RU" sz="1600" b="1" dirty="0" smtClean="0"/>
              <a:t>помощи оборудование </a:t>
            </a:r>
            <a:r>
              <a:rPr lang="ru-RU" sz="1600" b="1" dirty="0"/>
              <a:t>и медикаменты; после этого закрывают застёжку- </a:t>
            </a:r>
            <a:r>
              <a:rPr lang="ru-RU" sz="1600" b="1" dirty="0" smtClean="0"/>
              <a:t>молнию. Проверяют </a:t>
            </a:r>
            <a:r>
              <a:rPr lang="ru-RU" sz="1600" b="1" dirty="0"/>
              <a:t>надёжность крепления фильтров, </a:t>
            </a:r>
            <a:r>
              <a:rPr lang="ru-RU" sz="1600" b="1" dirty="0" smtClean="0"/>
              <a:t>включают фильтровентиляционную </a:t>
            </a:r>
            <a:r>
              <a:rPr lang="ru-RU" sz="1600" b="1" dirty="0"/>
              <a:t>установку на режим отрицательного давления</a:t>
            </a:r>
          </a:p>
        </p:txBody>
      </p:sp>
      <p:sp>
        <p:nvSpPr>
          <p:cNvPr id="13" name="Прямоугольник 12"/>
          <p:cNvSpPr/>
          <p:nvPr/>
        </p:nvSpPr>
        <p:spPr>
          <a:xfrm>
            <a:off x="107504" y="70212"/>
            <a:ext cx="8928991" cy="641887"/>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ru-RU" sz="2400" b="1" dirty="0"/>
              <a:t>Транспортировка пациента с инфекционным </a:t>
            </a:r>
            <a:r>
              <a:rPr lang="ru-RU" sz="2400" b="1" dirty="0" smtClean="0"/>
              <a:t>заболеванием</a:t>
            </a:r>
            <a:endParaRPr lang="ru-RU" sz="2400" b="1" dirty="0"/>
          </a:p>
        </p:txBody>
      </p:sp>
      <p:sp>
        <p:nvSpPr>
          <p:cNvPr id="14" name="Прямоугольник 13"/>
          <p:cNvSpPr/>
          <p:nvPr/>
        </p:nvSpPr>
        <p:spPr>
          <a:xfrm>
            <a:off x="2586954" y="4139048"/>
            <a:ext cx="6449541" cy="12862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1600" b="1" dirty="0"/>
              <a:t>После помещения пациента в ТИБ медицинский персонал бригады:</a:t>
            </a:r>
          </a:p>
          <a:p>
            <a:pPr algn="just"/>
            <a:r>
              <a:rPr lang="ru-RU" sz="1600" b="1" dirty="0"/>
              <a:t>- протирает руки в резиновых перчатках и поверхность клеёнчатого</a:t>
            </a:r>
          </a:p>
          <a:p>
            <a:pPr algn="just"/>
            <a:r>
              <a:rPr lang="ru-RU" sz="1600" b="1" dirty="0"/>
              <a:t>фартука, орошает наружную поверхность транспортировочного </a:t>
            </a:r>
            <a:r>
              <a:rPr lang="ru-RU" sz="1600" b="1" dirty="0" smtClean="0"/>
              <a:t>модуль дезинфицирующим </a:t>
            </a:r>
            <a:r>
              <a:rPr lang="ru-RU" sz="1600" b="1" dirty="0"/>
              <a:t>раствором с экспозицией в соответствии с инструкцией </a:t>
            </a:r>
            <a:r>
              <a:rPr lang="ru-RU" sz="1600" b="1" dirty="0" smtClean="0"/>
              <a:t>по применению</a:t>
            </a:r>
            <a:r>
              <a:rPr lang="ru-RU" sz="1600" b="1" dirty="0"/>
              <a:t>;</a:t>
            </a:r>
          </a:p>
        </p:txBody>
      </p:sp>
      <p:sp>
        <p:nvSpPr>
          <p:cNvPr id="9" name="Прямоугольник 8"/>
          <p:cNvSpPr/>
          <p:nvPr/>
        </p:nvSpPr>
        <p:spPr>
          <a:xfrm>
            <a:off x="2586954" y="5521061"/>
            <a:ext cx="6449541" cy="1321666"/>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algn="just"/>
            <a:r>
              <a:rPr lang="ru-RU" sz="1400" b="1" dirty="0"/>
              <a:t>П</a:t>
            </a:r>
            <a:r>
              <a:rPr lang="ru-RU" sz="1400" b="1" dirty="0" smtClean="0"/>
              <a:t>роводит </a:t>
            </a:r>
            <a:r>
              <a:rPr lang="ru-RU" sz="1400" b="1" dirty="0"/>
              <a:t>обработку защитных костюмов методом </a:t>
            </a:r>
            <a:r>
              <a:rPr lang="ru-RU" sz="1400" b="1" dirty="0" smtClean="0"/>
              <a:t>орошения дезинфицирующим </a:t>
            </a:r>
            <a:r>
              <a:rPr lang="ru-RU" sz="1400" b="1" dirty="0"/>
              <a:t>раствором в соответствии с инструкцией по </a:t>
            </a:r>
            <a:r>
              <a:rPr lang="ru-RU" sz="1400" b="1" dirty="0" smtClean="0"/>
              <a:t>применению, затем </a:t>
            </a:r>
            <a:r>
              <a:rPr lang="ru-RU" sz="1400" b="1" dirty="0"/>
              <a:t>снимает защитные костюмы и помещает их в мешки для </a:t>
            </a:r>
            <a:r>
              <a:rPr lang="ru-RU" sz="1400" b="1" dirty="0" smtClean="0"/>
              <a:t>опасных отходов;</a:t>
            </a:r>
          </a:p>
          <a:p>
            <a:pPr algn="just"/>
            <a:r>
              <a:rPr lang="ru-RU" sz="1400" b="1" dirty="0" smtClean="0"/>
              <a:t>- </a:t>
            </a:r>
            <a:r>
              <a:rPr lang="ru-RU" sz="1400" b="1" dirty="0"/>
              <a:t>орошает дезинфицирующим средством наружную поверхность мешков </a:t>
            </a:r>
            <a:r>
              <a:rPr lang="ru-RU" sz="1400" b="1" dirty="0" smtClean="0"/>
              <a:t>с использованными </a:t>
            </a:r>
            <a:r>
              <a:rPr lang="ru-RU" sz="1400" b="1" dirty="0"/>
              <a:t>защитными костюмами и относит на </a:t>
            </a:r>
            <a:r>
              <a:rPr lang="ru-RU" sz="1400" b="1" dirty="0" smtClean="0"/>
              <a:t>транспортное средство</a:t>
            </a:r>
            <a:r>
              <a:rPr lang="ru-RU" sz="1400" b="1" dirty="0"/>
              <a:t>.</a:t>
            </a:r>
          </a:p>
        </p:txBody>
      </p:sp>
      <p:sp>
        <p:nvSpPr>
          <p:cNvPr id="12" name="Стрелка вправо 11"/>
          <p:cNvSpPr/>
          <p:nvPr/>
        </p:nvSpPr>
        <p:spPr>
          <a:xfrm>
            <a:off x="2249580" y="4271752"/>
            <a:ext cx="291968" cy="11179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Стрелка вправо 14"/>
          <p:cNvSpPr/>
          <p:nvPr/>
        </p:nvSpPr>
        <p:spPr>
          <a:xfrm>
            <a:off x="2294986" y="5422537"/>
            <a:ext cx="291968" cy="127827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460641599"/>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stretch>
            <a:fillRect/>
          </a:stretch>
        </p:blipFill>
        <p:spPr>
          <a:xfrm>
            <a:off x="179512" y="1628800"/>
            <a:ext cx="3672408" cy="4525963"/>
          </a:xfrm>
          <a:prstGeom prst="rect">
            <a:avLst/>
          </a:prstGeom>
        </p:spPr>
      </p:pic>
      <p:pic>
        <p:nvPicPr>
          <p:cNvPr id="5" name="Рисунок 4"/>
          <p:cNvPicPr>
            <a:picLocks noChangeAspect="1"/>
          </p:cNvPicPr>
          <p:nvPr/>
        </p:nvPicPr>
        <p:blipFill>
          <a:blip r:embed="rId3"/>
          <a:stretch>
            <a:fillRect/>
          </a:stretch>
        </p:blipFill>
        <p:spPr>
          <a:xfrm>
            <a:off x="4283968" y="1628800"/>
            <a:ext cx="4660776" cy="4513387"/>
          </a:xfrm>
          <a:prstGeom prst="rect">
            <a:avLst/>
          </a:prstGeom>
        </p:spPr>
      </p:pic>
      <p:sp>
        <p:nvSpPr>
          <p:cNvPr id="6" name="Прямоугольник 5"/>
          <p:cNvSpPr/>
          <p:nvPr/>
        </p:nvSpPr>
        <p:spPr>
          <a:xfrm>
            <a:off x="179512" y="116632"/>
            <a:ext cx="8765232" cy="13681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b="1" dirty="0"/>
              <a:t>Транспортировка пациента с инфекционным заболеванием с</a:t>
            </a:r>
          </a:p>
          <a:p>
            <a:pPr algn="ctr"/>
            <a:r>
              <a:rPr lang="ru-RU" sz="2400" b="1" dirty="0"/>
              <a:t>применением транспортировочного изолирующего бокса</a:t>
            </a:r>
          </a:p>
        </p:txBody>
      </p:sp>
    </p:spTree>
    <p:extLst>
      <p:ext uri="{BB962C8B-B14F-4D97-AF65-F5344CB8AC3E}">
        <p14:creationId xmlns:p14="http://schemas.microsoft.com/office/powerpoint/2010/main" val="13310653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4" name="Прямоугольник 3"/>
          <p:cNvSpPr/>
          <p:nvPr/>
        </p:nvSpPr>
        <p:spPr>
          <a:xfrm>
            <a:off x="179512" y="332656"/>
            <a:ext cx="8712968" cy="9361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6000" dirty="0"/>
              <a:t>Этиология</a:t>
            </a:r>
          </a:p>
        </p:txBody>
      </p:sp>
      <p:sp>
        <p:nvSpPr>
          <p:cNvPr id="5" name="Прямоугольник 4"/>
          <p:cNvSpPr/>
          <p:nvPr/>
        </p:nvSpPr>
        <p:spPr>
          <a:xfrm>
            <a:off x="2843808" y="1326778"/>
            <a:ext cx="6048672" cy="5342582"/>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just"/>
            <a:r>
              <a:rPr lang="ru-RU" sz="2400" b="1" dirty="0" smtClean="0"/>
              <a:t>      Входные </a:t>
            </a:r>
            <a:r>
              <a:rPr lang="ru-RU" sz="2400" b="1" dirty="0"/>
              <a:t>ворота возбудителя – эпителий верхних дыхательных путей </a:t>
            </a:r>
            <a:r>
              <a:rPr lang="ru-RU" sz="2400" b="1" dirty="0" smtClean="0"/>
              <a:t>и </a:t>
            </a:r>
            <a:r>
              <a:rPr lang="ru-RU" sz="2400" b="1" dirty="0" err="1" smtClean="0"/>
              <a:t>эпителиоциты</a:t>
            </a:r>
            <a:r>
              <a:rPr lang="ru-RU" sz="2400" b="1" dirty="0" smtClean="0"/>
              <a:t> </a:t>
            </a:r>
            <a:r>
              <a:rPr lang="ru-RU" sz="2400" b="1" dirty="0"/>
              <a:t>желудка и кишечника</a:t>
            </a:r>
            <a:r>
              <a:rPr lang="ru-RU" sz="2400" b="1" dirty="0" smtClean="0"/>
              <a:t>.</a:t>
            </a:r>
          </a:p>
          <a:p>
            <a:pPr algn="just"/>
            <a:r>
              <a:rPr lang="ru-RU" sz="2400" b="1" dirty="0" smtClean="0"/>
              <a:t>      Начальным </a:t>
            </a:r>
            <a:r>
              <a:rPr lang="ru-RU" sz="2400" b="1" dirty="0"/>
              <a:t>этапом заражения является</a:t>
            </a:r>
          </a:p>
          <a:p>
            <a:pPr algn="just"/>
            <a:r>
              <a:rPr lang="ru-RU" sz="2400" b="1" dirty="0"/>
              <a:t>проникновение SARS-CoV-2 в </a:t>
            </a:r>
            <a:r>
              <a:rPr lang="ru-RU" sz="2400" b="1" dirty="0" smtClean="0"/>
              <a:t>клетки-мишени </a:t>
            </a:r>
            <a:r>
              <a:rPr lang="ru-RU" sz="2400" b="1" dirty="0"/>
              <a:t>на клетках дыхательного тракта, почек, пищевода, </a:t>
            </a:r>
            <a:r>
              <a:rPr lang="ru-RU" sz="2400" b="1" dirty="0" smtClean="0"/>
              <a:t>мочевого пузыря</a:t>
            </a:r>
            <a:r>
              <a:rPr lang="ru-RU" sz="2400" b="1" dirty="0"/>
              <a:t>, подвздошной кишки, сердца, ЦНС. Однако основной и </a:t>
            </a:r>
            <a:r>
              <a:rPr lang="ru-RU" sz="2400" b="1" dirty="0" smtClean="0"/>
              <a:t>быстро достижимой </a:t>
            </a:r>
            <a:r>
              <a:rPr lang="ru-RU" sz="2400" b="1" dirty="0"/>
              <a:t>мишенью являются альвеолярные клетки II типа (AT2) </a:t>
            </a:r>
            <a:r>
              <a:rPr lang="ru-RU" sz="2400" b="1" dirty="0" smtClean="0"/>
              <a:t>легких, что </a:t>
            </a:r>
            <a:r>
              <a:rPr lang="ru-RU" sz="2400" b="1" dirty="0"/>
              <a:t>определяет развитие пневмонии. </a:t>
            </a:r>
          </a:p>
        </p:txBody>
      </p:sp>
      <p:pic>
        <p:nvPicPr>
          <p:cNvPr id="7" name="Объект 6"/>
          <p:cNvPicPr>
            <a:picLocks noGrp="1" noChangeAspect="1"/>
          </p:cNvPicPr>
          <p:nvPr>
            <p:ph idx="1"/>
          </p:nvPr>
        </p:nvPicPr>
        <p:blipFill>
          <a:blip r:embed="rId2"/>
          <a:stretch>
            <a:fillRect/>
          </a:stretch>
        </p:blipFill>
        <p:spPr>
          <a:xfrm>
            <a:off x="199364" y="1304483"/>
            <a:ext cx="2592288" cy="2510805"/>
          </a:xfrm>
          <a:prstGeom prst="rect">
            <a:avLst/>
          </a:prstGeom>
        </p:spPr>
      </p:pic>
      <p:pic>
        <p:nvPicPr>
          <p:cNvPr id="3" name="Рисунок 2"/>
          <p:cNvPicPr>
            <a:picLocks noChangeAspect="1"/>
          </p:cNvPicPr>
          <p:nvPr/>
        </p:nvPicPr>
        <p:blipFill>
          <a:blip r:embed="rId3"/>
          <a:stretch>
            <a:fillRect/>
          </a:stretch>
        </p:blipFill>
        <p:spPr>
          <a:xfrm>
            <a:off x="199364" y="4035660"/>
            <a:ext cx="2592288" cy="2633700"/>
          </a:xfrm>
          <a:prstGeom prst="rect">
            <a:avLst/>
          </a:prstGeom>
        </p:spPr>
      </p:pic>
    </p:spTree>
    <p:extLst>
      <p:ext uri="{BB962C8B-B14F-4D97-AF65-F5344CB8AC3E}">
        <p14:creationId xmlns:p14="http://schemas.microsoft.com/office/powerpoint/2010/main" val="142197258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442433" y="829850"/>
            <a:ext cx="8602377" cy="10949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1600" b="1" dirty="0"/>
              <a:t>Водитель и медицинские работники специализированных выездных бригад скорой медицинской помощи обязаны продезинфицировать обувь, средства индивидуальной защиты рук в отведенных местах после передачи пациента в медицинскую организацию, оказывающую медицинскую помощь в стационарных </a:t>
            </a:r>
            <a:r>
              <a:rPr lang="ru-RU" sz="1600" b="1" dirty="0" smtClean="0"/>
              <a:t>условиях</a:t>
            </a:r>
            <a:endParaRPr lang="ru-RU" sz="1600" b="1" dirty="0"/>
          </a:p>
        </p:txBody>
      </p:sp>
      <p:sp>
        <p:nvSpPr>
          <p:cNvPr id="10" name="Стрелка вправо 9"/>
          <p:cNvSpPr/>
          <p:nvPr/>
        </p:nvSpPr>
        <p:spPr>
          <a:xfrm>
            <a:off x="83250" y="1113718"/>
            <a:ext cx="292386" cy="8984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Стрелка вправо 10"/>
          <p:cNvSpPr/>
          <p:nvPr/>
        </p:nvSpPr>
        <p:spPr>
          <a:xfrm>
            <a:off x="134459" y="2265154"/>
            <a:ext cx="241178" cy="139830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Прямоугольник 1"/>
          <p:cNvSpPr/>
          <p:nvPr/>
        </p:nvSpPr>
        <p:spPr>
          <a:xfrm>
            <a:off x="442433" y="1978158"/>
            <a:ext cx="8602377" cy="16698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b="1" dirty="0"/>
              <a:t>После завершения медицинской эвакуации пациента с подозрением на новую </a:t>
            </a:r>
            <a:r>
              <a:rPr lang="ru-RU" b="1" dirty="0" err="1"/>
              <a:t>коронавирусную</a:t>
            </a:r>
            <a:r>
              <a:rPr lang="ru-RU" b="1" dirty="0"/>
              <a:t> инфекцию COVID-19 в специальную медицинскую организацию автомобиль скорой медицинской помощи и предметы, использованные при медицинской эвакуации, обеззараживаются силами дезинфекторов на территории специальной медицинской организации на </a:t>
            </a:r>
            <a:r>
              <a:rPr lang="ru-RU" b="1" u="sng" dirty="0"/>
              <a:t>специально оборудованной площадке со стоком и ямой.</a:t>
            </a:r>
            <a:endParaRPr lang="ru-RU" b="1" u="sng" dirty="0"/>
          </a:p>
        </p:txBody>
      </p:sp>
      <p:sp>
        <p:nvSpPr>
          <p:cNvPr id="13" name="Прямоугольник 12"/>
          <p:cNvSpPr/>
          <p:nvPr/>
        </p:nvSpPr>
        <p:spPr>
          <a:xfrm>
            <a:off x="107504" y="70212"/>
            <a:ext cx="8928991" cy="641887"/>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ru-RU" sz="2400" b="1" dirty="0"/>
              <a:t>Транспортировка пациента с инфекционным </a:t>
            </a:r>
            <a:r>
              <a:rPr lang="ru-RU" sz="2400" b="1" dirty="0" smtClean="0"/>
              <a:t>заболеванием</a:t>
            </a:r>
            <a:endParaRPr lang="ru-RU" sz="2400" b="1" dirty="0"/>
          </a:p>
        </p:txBody>
      </p:sp>
      <p:sp>
        <p:nvSpPr>
          <p:cNvPr id="3" name="Прямоугольник 2"/>
          <p:cNvSpPr/>
          <p:nvPr/>
        </p:nvSpPr>
        <p:spPr>
          <a:xfrm>
            <a:off x="442433" y="3740246"/>
            <a:ext cx="8586685" cy="11888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1600" b="1" dirty="0"/>
              <a:t>При невозможности проведения дезинфекции салона автомобиля скорой медицинской помощи силами дезинфекторов на территории специальной медицинской организации дезинфекция проводится водителем и медицинскими работниками специализированной выездной бригады скорой медицинской помощи.</a:t>
            </a:r>
          </a:p>
        </p:txBody>
      </p:sp>
      <p:pic>
        <p:nvPicPr>
          <p:cNvPr id="5" name="Рисунок 4"/>
          <p:cNvPicPr>
            <a:picLocks noChangeAspect="1"/>
          </p:cNvPicPr>
          <p:nvPr/>
        </p:nvPicPr>
        <p:blipFill>
          <a:blip r:embed="rId2"/>
          <a:stretch>
            <a:fillRect/>
          </a:stretch>
        </p:blipFill>
        <p:spPr>
          <a:xfrm>
            <a:off x="107504" y="3881952"/>
            <a:ext cx="323116" cy="1060796"/>
          </a:xfrm>
          <a:prstGeom prst="rect">
            <a:avLst/>
          </a:prstGeom>
        </p:spPr>
      </p:pic>
      <p:pic>
        <p:nvPicPr>
          <p:cNvPr id="7" name="Рисунок 6"/>
          <p:cNvPicPr>
            <a:picLocks noChangeAspect="1"/>
          </p:cNvPicPr>
          <p:nvPr/>
        </p:nvPicPr>
        <p:blipFill>
          <a:blip r:embed="rId3"/>
          <a:stretch>
            <a:fillRect/>
          </a:stretch>
        </p:blipFill>
        <p:spPr>
          <a:xfrm>
            <a:off x="134458" y="5067915"/>
            <a:ext cx="2774754" cy="1743075"/>
          </a:xfrm>
          <a:prstGeom prst="rect">
            <a:avLst/>
          </a:prstGeom>
        </p:spPr>
      </p:pic>
      <p:pic>
        <p:nvPicPr>
          <p:cNvPr id="8" name="Рисунок 7"/>
          <p:cNvPicPr>
            <a:picLocks noChangeAspect="1"/>
          </p:cNvPicPr>
          <p:nvPr/>
        </p:nvPicPr>
        <p:blipFill>
          <a:blip r:embed="rId4"/>
          <a:stretch>
            <a:fillRect/>
          </a:stretch>
        </p:blipFill>
        <p:spPr>
          <a:xfrm>
            <a:off x="6047656" y="5043593"/>
            <a:ext cx="3096344" cy="1743075"/>
          </a:xfrm>
          <a:prstGeom prst="rect">
            <a:avLst/>
          </a:prstGeom>
        </p:spPr>
      </p:pic>
      <p:pic>
        <p:nvPicPr>
          <p:cNvPr id="9" name="Рисунок 8"/>
          <p:cNvPicPr>
            <a:picLocks noChangeAspect="1"/>
          </p:cNvPicPr>
          <p:nvPr/>
        </p:nvPicPr>
        <p:blipFill>
          <a:blip r:embed="rId5"/>
          <a:stretch>
            <a:fillRect/>
          </a:stretch>
        </p:blipFill>
        <p:spPr>
          <a:xfrm>
            <a:off x="2936166" y="5067915"/>
            <a:ext cx="3057581" cy="1743075"/>
          </a:xfrm>
          <a:prstGeom prst="rect">
            <a:avLst/>
          </a:prstGeom>
        </p:spPr>
      </p:pic>
    </p:spTree>
    <p:extLst>
      <p:ext uri="{BB962C8B-B14F-4D97-AF65-F5344CB8AC3E}">
        <p14:creationId xmlns:p14="http://schemas.microsoft.com/office/powerpoint/2010/main" val="1647573092"/>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442433" y="829850"/>
            <a:ext cx="8602377" cy="6190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1600" b="1"/>
              <a:t>Дезинфекции в салоне автомобиля скорой медицинской помощи подвергают все поверхности в салоне, в том числе поверхности медицинских изделий.</a:t>
            </a:r>
            <a:endParaRPr lang="ru-RU" sz="1600" b="1" dirty="0"/>
          </a:p>
        </p:txBody>
      </p:sp>
      <p:sp>
        <p:nvSpPr>
          <p:cNvPr id="10" name="Стрелка вправо 9"/>
          <p:cNvSpPr/>
          <p:nvPr/>
        </p:nvSpPr>
        <p:spPr>
          <a:xfrm>
            <a:off x="140652" y="886443"/>
            <a:ext cx="292386" cy="8984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Стрелка вправо 10"/>
          <p:cNvSpPr/>
          <p:nvPr/>
        </p:nvSpPr>
        <p:spPr>
          <a:xfrm>
            <a:off x="106408" y="5334392"/>
            <a:ext cx="271805" cy="139830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Прямоугольник 1"/>
          <p:cNvSpPr/>
          <p:nvPr/>
        </p:nvSpPr>
        <p:spPr>
          <a:xfrm>
            <a:off x="429525" y="1565241"/>
            <a:ext cx="8602377" cy="8747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b="1" u="sng" dirty="0"/>
              <a:t>Обработка поверхностей проводится способом протирания ветошью, смоченной дезинфицирующим раствором, или способом орошения путем распыления дезинфицирующего раствора.</a:t>
            </a:r>
            <a:endParaRPr lang="ru-RU" b="1" u="sng" dirty="0"/>
          </a:p>
        </p:txBody>
      </p:sp>
      <p:sp>
        <p:nvSpPr>
          <p:cNvPr id="13" name="Прямоугольник 12"/>
          <p:cNvSpPr/>
          <p:nvPr/>
        </p:nvSpPr>
        <p:spPr>
          <a:xfrm>
            <a:off x="107504" y="70212"/>
            <a:ext cx="8928991" cy="641887"/>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ru-RU" sz="3600" b="1" dirty="0"/>
              <a:t>Дезинфекции </a:t>
            </a:r>
            <a:r>
              <a:rPr lang="ru-RU" sz="3600" b="1" dirty="0" smtClean="0"/>
              <a:t>автомобиля СМП </a:t>
            </a:r>
            <a:endParaRPr lang="ru-RU" sz="3600" b="1" dirty="0"/>
          </a:p>
        </p:txBody>
      </p:sp>
      <p:sp>
        <p:nvSpPr>
          <p:cNvPr id="3" name="Прямоугольник 2"/>
          <p:cNvSpPr/>
          <p:nvPr/>
        </p:nvSpPr>
        <p:spPr>
          <a:xfrm>
            <a:off x="458125" y="2556369"/>
            <a:ext cx="8586685" cy="5500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1600" b="1" dirty="0"/>
              <a:t>После экспозиции дезинфицирующий раствор смывают чистой водой, протирают сухой ветошью с последующим проветриванием до исчезновения запаха </a:t>
            </a:r>
            <a:r>
              <a:rPr lang="ru-RU" sz="1600" b="1" dirty="0" err="1"/>
              <a:t>дезинфектанта</a:t>
            </a:r>
            <a:r>
              <a:rPr lang="ru-RU" sz="1600" b="1" dirty="0"/>
              <a:t>.</a:t>
            </a:r>
          </a:p>
        </p:txBody>
      </p:sp>
      <p:pic>
        <p:nvPicPr>
          <p:cNvPr id="5" name="Рисунок 4"/>
          <p:cNvPicPr>
            <a:picLocks noChangeAspect="1"/>
          </p:cNvPicPr>
          <p:nvPr/>
        </p:nvPicPr>
        <p:blipFill>
          <a:blip r:embed="rId2"/>
          <a:stretch>
            <a:fillRect/>
          </a:stretch>
        </p:blipFill>
        <p:spPr>
          <a:xfrm>
            <a:off x="62788" y="4166965"/>
            <a:ext cx="315425" cy="1060796"/>
          </a:xfrm>
          <a:prstGeom prst="rect">
            <a:avLst/>
          </a:prstGeom>
        </p:spPr>
      </p:pic>
      <p:sp>
        <p:nvSpPr>
          <p:cNvPr id="12" name="Прямоугольник 11"/>
          <p:cNvSpPr/>
          <p:nvPr/>
        </p:nvSpPr>
        <p:spPr>
          <a:xfrm>
            <a:off x="419707" y="3155417"/>
            <a:ext cx="8586685" cy="10634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1600" b="1" dirty="0"/>
              <a:t>Средства индивидуальной защиты, использовавшиеся при оказании медицинской помощи, уборочную ветошь собирают в пакеты и сбрасывают в специальные контейнеры для отходов класса В на территории специальной медицинской организации</a:t>
            </a:r>
          </a:p>
        </p:txBody>
      </p:sp>
      <p:sp>
        <p:nvSpPr>
          <p:cNvPr id="15" name="Прямоугольник 14"/>
          <p:cNvSpPr/>
          <p:nvPr/>
        </p:nvSpPr>
        <p:spPr>
          <a:xfrm>
            <a:off x="429931" y="5254555"/>
            <a:ext cx="8602377" cy="1557979"/>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just"/>
            <a:r>
              <a:rPr lang="ru-RU" sz="1600" b="1" dirty="0"/>
              <a:t>После проведения дезинфекции в салоне автомобиля скорой медицинской помощи при возвращении специализированной выездной бригады скорой медицинской помощи на станцию (подстанцию, отделение) скорой медицинской помощи проводится обеззараживание воздуха и поверхностей салона автомобиля скорой медицинской помощи бактерицидными облучателями и (или) другими устройствами для обеззараживания воздуха и (или) поверхностей в течение не менее 20 минут.</a:t>
            </a:r>
            <a:endParaRPr lang="ru-RU" sz="1600" b="1" dirty="0"/>
          </a:p>
        </p:txBody>
      </p:sp>
      <p:pic>
        <p:nvPicPr>
          <p:cNvPr id="4" name="Рисунок 3"/>
          <p:cNvPicPr>
            <a:picLocks noChangeAspect="1"/>
          </p:cNvPicPr>
          <p:nvPr/>
        </p:nvPicPr>
        <p:blipFill>
          <a:blip r:embed="rId3"/>
          <a:stretch>
            <a:fillRect/>
          </a:stretch>
        </p:blipFill>
        <p:spPr>
          <a:xfrm>
            <a:off x="106409" y="1959201"/>
            <a:ext cx="323116" cy="1060796"/>
          </a:xfrm>
          <a:prstGeom prst="rect">
            <a:avLst/>
          </a:prstGeom>
        </p:spPr>
      </p:pic>
      <p:pic>
        <p:nvPicPr>
          <p:cNvPr id="16" name="Рисунок 15"/>
          <p:cNvPicPr>
            <a:picLocks noChangeAspect="1"/>
          </p:cNvPicPr>
          <p:nvPr/>
        </p:nvPicPr>
        <p:blipFill>
          <a:blip r:embed="rId3"/>
          <a:stretch>
            <a:fillRect/>
          </a:stretch>
        </p:blipFill>
        <p:spPr>
          <a:xfrm>
            <a:off x="79690" y="3186823"/>
            <a:ext cx="323116" cy="1024483"/>
          </a:xfrm>
          <a:prstGeom prst="rect">
            <a:avLst/>
          </a:prstGeom>
        </p:spPr>
      </p:pic>
      <p:sp>
        <p:nvSpPr>
          <p:cNvPr id="21" name="Прямоугольник 20"/>
          <p:cNvSpPr/>
          <p:nvPr/>
        </p:nvSpPr>
        <p:spPr>
          <a:xfrm>
            <a:off x="475463" y="4316188"/>
            <a:ext cx="8586685" cy="841003"/>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just"/>
            <a:r>
              <a:rPr lang="ru-RU" sz="1600" b="1" dirty="0"/>
              <a:t>О дезинфекции автотранспорта делают запись в журнале приема больных и выдают эвакуатору талон за подписью дежурной медицинской сестры приемного отделения или ставят штамп на путевке водителя</a:t>
            </a:r>
          </a:p>
        </p:txBody>
      </p:sp>
    </p:spTree>
    <p:extLst>
      <p:ext uri="{BB962C8B-B14F-4D97-AF65-F5344CB8AC3E}">
        <p14:creationId xmlns:p14="http://schemas.microsoft.com/office/powerpoint/2010/main" val="3044373050"/>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442433" y="829850"/>
            <a:ext cx="8602377" cy="5383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1400" b="1" dirty="0"/>
              <a:t>Дезинфекции в машине скорой помощи подвергают поверхности в салоне (стены, пол, двери и т.д.), оборудование, поверхности приборов, аппаратов, носилки, подголовники и др.</a:t>
            </a:r>
            <a:endParaRPr lang="ru-RU" sz="1400" b="1" dirty="0"/>
          </a:p>
        </p:txBody>
      </p:sp>
      <p:sp>
        <p:nvSpPr>
          <p:cNvPr id="10" name="Стрелка вправо 9"/>
          <p:cNvSpPr/>
          <p:nvPr/>
        </p:nvSpPr>
        <p:spPr>
          <a:xfrm>
            <a:off x="83251" y="829850"/>
            <a:ext cx="292386" cy="53837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Стрелка вправо 10"/>
          <p:cNvSpPr/>
          <p:nvPr/>
        </p:nvSpPr>
        <p:spPr>
          <a:xfrm>
            <a:off x="108855" y="1466687"/>
            <a:ext cx="241178" cy="10197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Прямоугольник 1"/>
          <p:cNvSpPr/>
          <p:nvPr/>
        </p:nvSpPr>
        <p:spPr>
          <a:xfrm>
            <a:off x="450278" y="1439487"/>
            <a:ext cx="8602377" cy="11166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1400" b="1" u="sng" dirty="0"/>
              <a:t>Для дезинфекции салона машин скорой помощи могут быть использованы кислородсодержащие, хлорсодержащие средства, катионные поверхностно - активные вещества и др. Нежелательно применение средств, содержащих альдегиды, </a:t>
            </a:r>
            <a:r>
              <a:rPr lang="ru-RU" sz="1400" b="1" u="sng" dirty="0" err="1"/>
              <a:t>надуксусную</a:t>
            </a:r>
            <a:r>
              <a:rPr lang="ru-RU" sz="1400" b="1" u="sng" dirty="0"/>
              <a:t> кислоту. </a:t>
            </a:r>
            <a:endParaRPr lang="ru-RU" sz="1400" b="1" u="sng" dirty="0" smtClean="0"/>
          </a:p>
          <a:p>
            <a:pPr algn="just"/>
            <a:r>
              <a:rPr lang="ru-RU" sz="1400" b="1" u="sng" dirty="0" smtClean="0"/>
              <a:t>В </a:t>
            </a:r>
            <a:r>
              <a:rPr lang="ru-RU" sz="1400" b="1" u="sng" dirty="0"/>
              <a:t>случае загрязнения объектов кровью используемые для дезинфекции средства должны быть эффективны в отношении вируса, возбудителей парентеральных вирусных гепатитов и ВИЧ-инфекции.</a:t>
            </a:r>
            <a:endParaRPr lang="ru-RU" sz="1400" b="1" u="sng" dirty="0"/>
          </a:p>
        </p:txBody>
      </p:sp>
      <p:sp>
        <p:nvSpPr>
          <p:cNvPr id="13" name="Прямоугольник 12"/>
          <p:cNvSpPr/>
          <p:nvPr/>
        </p:nvSpPr>
        <p:spPr>
          <a:xfrm>
            <a:off x="107504" y="70212"/>
            <a:ext cx="8928991" cy="641887"/>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ru-RU" sz="2400" b="1"/>
              <a:t>Дезинфекции автомобиля </a:t>
            </a:r>
            <a:endParaRPr lang="ru-RU" sz="2400" b="1" dirty="0"/>
          </a:p>
        </p:txBody>
      </p:sp>
      <p:sp>
        <p:nvSpPr>
          <p:cNvPr id="3" name="Прямоугольник 2"/>
          <p:cNvSpPr/>
          <p:nvPr/>
        </p:nvSpPr>
        <p:spPr>
          <a:xfrm>
            <a:off x="465970" y="2627369"/>
            <a:ext cx="8586685" cy="9456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1400" b="1" dirty="0"/>
              <a:t>Обработку поверхностей проводят способом протирания ветошью, смоченной дезинфицирующим раствором, или способом орошения путем распыления дезинфицирующего раствора из гидропульта или другого </a:t>
            </a:r>
            <a:r>
              <a:rPr lang="ru-RU" sz="1400" b="1" dirty="0" err="1"/>
              <a:t>распыливающего</a:t>
            </a:r>
            <a:r>
              <a:rPr lang="ru-RU" sz="1400" b="1" dirty="0"/>
              <a:t> устройства с последующим проветриванием до исчезновения запаха </a:t>
            </a:r>
            <a:r>
              <a:rPr lang="ru-RU" sz="1400" b="1" dirty="0" err="1"/>
              <a:t>дезинфектанта</a:t>
            </a:r>
            <a:r>
              <a:rPr lang="ru-RU" sz="1400" b="1" dirty="0"/>
              <a:t>. Для обеззараживания воздуха в салоне используют облучатель бактерицидный</a:t>
            </a:r>
          </a:p>
        </p:txBody>
      </p:sp>
      <p:pic>
        <p:nvPicPr>
          <p:cNvPr id="5" name="Рисунок 4"/>
          <p:cNvPicPr>
            <a:picLocks noChangeAspect="1"/>
          </p:cNvPicPr>
          <p:nvPr/>
        </p:nvPicPr>
        <p:blipFill>
          <a:blip r:embed="rId2"/>
          <a:stretch>
            <a:fillRect/>
          </a:stretch>
        </p:blipFill>
        <p:spPr>
          <a:xfrm>
            <a:off x="83251" y="2715079"/>
            <a:ext cx="323116" cy="770225"/>
          </a:xfrm>
          <a:prstGeom prst="rect">
            <a:avLst/>
          </a:prstGeom>
        </p:spPr>
      </p:pic>
      <p:sp>
        <p:nvSpPr>
          <p:cNvPr id="14" name="Прямоугольник 13"/>
          <p:cNvSpPr/>
          <p:nvPr/>
        </p:nvSpPr>
        <p:spPr>
          <a:xfrm>
            <a:off x="476521" y="3644279"/>
            <a:ext cx="8586685" cy="4327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1400" b="1" dirty="0"/>
              <a:t> В зимнее время года для дезинфекции используют растворы </a:t>
            </a:r>
            <a:r>
              <a:rPr lang="ru-RU" sz="1400" b="1" dirty="0" err="1"/>
              <a:t>дезсретств</a:t>
            </a:r>
            <a:r>
              <a:rPr lang="ru-RU" sz="1400" b="1" dirty="0"/>
              <a:t> с умеренно повышенной температурой (50*С).</a:t>
            </a:r>
          </a:p>
        </p:txBody>
      </p:sp>
      <p:sp>
        <p:nvSpPr>
          <p:cNvPr id="15" name="Прямоугольник 14"/>
          <p:cNvSpPr/>
          <p:nvPr/>
        </p:nvSpPr>
        <p:spPr>
          <a:xfrm>
            <a:off x="470019" y="4148334"/>
            <a:ext cx="8593187" cy="432793"/>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just"/>
            <a:r>
              <a:rPr lang="ru-RU" sz="1400" b="1" dirty="0" smtClean="0"/>
              <a:t>При транспортировке больных с подозрением на ООИ обрабатывается кузов автомобиля с наружи СМП </a:t>
            </a:r>
            <a:endParaRPr lang="ru-RU" sz="1400" b="1" dirty="0"/>
          </a:p>
        </p:txBody>
      </p:sp>
      <p:pic>
        <p:nvPicPr>
          <p:cNvPr id="4" name="Рисунок 3"/>
          <p:cNvPicPr>
            <a:picLocks noChangeAspect="1"/>
          </p:cNvPicPr>
          <p:nvPr/>
        </p:nvPicPr>
        <p:blipFill>
          <a:blip r:embed="rId3"/>
          <a:stretch>
            <a:fillRect/>
          </a:stretch>
        </p:blipFill>
        <p:spPr>
          <a:xfrm>
            <a:off x="83251" y="3595886"/>
            <a:ext cx="323116" cy="552449"/>
          </a:xfrm>
          <a:prstGeom prst="rect">
            <a:avLst/>
          </a:prstGeom>
        </p:spPr>
      </p:pic>
      <p:pic>
        <p:nvPicPr>
          <p:cNvPr id="16" name="Рисунок 15"/>
          <p:cNvPicPr>
            <a:picLocks noChangeAspect="1"/>
          </p:cNvPicPr>
          <p:nvPr/>
        </p:nvPicPr>
        <p:blipFill>
          <a:blip r:embed="rId4"/>
          <a:stretch>
            <a:fillRect/>
          </a:stretch>
        </p:blipFill>
        <p:spPr>
          <a:xfrm>
            <a:off x="107504" y="4148334"/>
            <a:ext cx="323116" cy="576809"/>
          </a:xfrm>
          <a:prstGeom prst="rect">
            <a:avLst/>
          </a:prstGeom>
        </p:spPr>
      </p:pic>
      <p:pic>
        <p:nvPicPr>
          <p:cNvPr id="17" name="Рисунок 16"/>
          <p:cNvPicPr>
            <a:picLocks noChangeAspect="1"/>
          </p:cNvPicPr>
          <p:nvPr/>
        </p:nvPicPr>
        <p:blipFill>
          <a:blip r:embed="rId5"/>
          <a:stretch>
            <a:fillRect/>
          </a:stretch>
        </p:blipFill>
        <p:spPr>
          <a:xfrm>
            <a:off x="2699793" y="4661189"/>
            <a:ext cx="3024336" cy="2080179"/>
          </a:xfrm>
          <a:prstGeom prst="rect">
            <a:avLst/>
          </a:prstGeom>
        </p:spPr>
      </p:pic>
      <p:pic>
        <p:nvPicPr>
          <p:cNvPr id="18" name="Рисунок 17"/>
          <p:cNvPicPr>
            <a:picLocks noChangeAspect="1"/>
          </p:cNvPicPr>
          <p:nvPr/>
        </p:nvPicPr>
        <p:blipFill>
          <a:blip r:embed="rId6"/>
          <a:stretch>
            <a:fillRect/>
          </a:stretch>
        </p:blipFill>
        <p:spPr>
          <a:xfrm>
            <a:off x="107504" y="4652389"/>
            <a:ext cx="2448272" cy="2088979"/>
          </a:xfrm>
          <a:prstGeom prst="rect">
            <a:avLst/>
          </a:prstGeom>
        </p:spPr>
      </p:pic>
      <p:pic>
        <p:nvPicPr>
          <p:cNvPr id="19" name="Рисунок 18"/>
          <p:cNvPicPr>
            <a:picLocks noChangeAspect="1"/>
          </p:cNvPicPr>
          <p:nvPr/>
        </p:nvPicPr>
        <p:blipFill>
          <a:blip r:embed="rId7"/>
          <a:stretch>
            <a:fillRect/>
          </a:stretch>
        </p:blipFill>
        <p:spPr>
          <a:xfrm>
            <a:off x="5796136" y="4661189"/>
            <a:ext cx="3256519" cy="2196811"/>
          </a:xfrm>
          <a:prstGeom prst="rect">
            <a:avLst/>
          </a:prstGeom>
        </p:spPr>
      </p:pic>
    </p:spTree>
    <p:extLst>
      <p:ext uri="{BB962C8B-B14F-4D97-AF65-F5344CB8AC3E}">
        <p14:creationId xmlns:p14="http://schemas.microsoft.com/office/powerpoint/2010/main" val="3837911454"/>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a:stretch>
            <a:fillRect/>
          </a:stretch>
        </p:blipFill>
        <p:spPr>
          <a:xfrm>
            <a:off x="4283460" y="1092226"/>
            <a:ext cx="4104456" cy="3001921"/>
          </a:xfrm>
          <a:prstGeom prst="rect">
            <a:avLst/>
          </a:prstGeom>
        </p:spPr>
      </p:pic>
      <p:sp>
        <p:nvSpPr>
          <p:cNvPr id="4" name="Прямоугольник 3"/>
          <p:cNvSpPr/>
          <p:nvPr/>
        </p:nvSpPr>
        <p:spPr>
          <a:xfrm>
            <a:off x="178793" y="1052735"/>
            <a:ext cx="3313087" cy="57038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ru-RU" sz="2000" b="1" dirty="0"/>
          </a:p>
          <a:p>
            <a:pPr algn="just"/>
            <a:endParaRPr lang="ru-RU" sz="2000" b="1" dirty="0" smtClean="0"/>
          </a:p>
          <a:p>
            <a:pPr algn="ctr"/>
            <a:r>
              <a:rPr lang="ru-RU" sz="2000" b="1" dirty="0" smtClean="0"/>
              <a:t>Для </a:t>
            </a:r>
            <a:r>
              <a:rPr lang="ru-RU" sz="2000" b="1" dirty="0"/>
              <a:t>этого в помещении иметь:</a:t>
            </a:r>
          </a:p>
          <a:p>
            <a:r>
              <a:rPr lang="ru-RU" sz="2000" b="1" dirty="0" smtClean="0"/>
              <a:t>а)бак </a:t>
            </a:r>
            <a:r>
              <a:rPr lang="ru-RU" sz="2000" b="1" dirty="0"/>
              <a:t>с дезинфицирующим р-ром для обеззараживания наружной поверхности сапог;</a:t>
            </a:r>
          </a:p>
          <a:p>
            <a:endParaRPr lang="ru-RU" sz="2000" b="1" dirty="0" smtClean="0"/>
          </a:p>
          <a:p>
            <a:r>
              <a:rPr lang="ru-RU" sz="2000" b="1" dirty="0" smtClean="0"/>
              <a:t>б)тазик </a:t>
            </a:r>
            <a:r>
              <a:rPr lang="ru-RU" sz="2000" b="1" dirty="0"/>
              <a:t>с </a:t>
            </a:r>
            <a:r>
              <a:rPr lang="ru-RU" sz="2000" b="1" dirty="0" err="1"/>
              <a:t>дезраствором</a:t>
            </a:r>
            <a:r>
              <a:rPr lang="ru-RU" sz="2000" b="1" dirty="0"/>
              <a:t> для обеззараживания рук;</a:t>
            </a:r>
          </a:p>
          <a:p>
            <a:r>
              <a:rPr lang="ru-RU" sz="2000" b="1" dirty="0" smtClean="0"/>
              <a:t>В</a:t>
            </a:r>
          </a:p>
          <a:p>
            <a:r>
              <a:rPr lang="ru-RU" sz="2000" b="1" dirty="0" smtClean="0"/>
              <a:t>)банка </a:t>
            </a:r>
            <a:r>
              <a:rPr lang="ru-RU" sz="2000" b="1" dirty="0"/>
              <a:t>с </a:t>
            </a:r>
            <a:r>
              <a:rPr lang="ru-RU" sz="2000" b="1" dirty="0" smtClean="0"/>
              <a:t>70% -для </a:t>
            </a:r>
            <a:r>
              <a:rPr lang="ru-RU" sz="2000" b="1" dirty="0"/>
              <a:t>обеззараживания очков и фонендоскопа;</a:t>
            </a:r>
          </a:p>
          <a:p>
            <a:endParaRPr lang="ru-RU" sz="2000" b="1" dirty="0" smtClean="0"/>
          </a:p>
          <a:p>
            <a:r>
              <a:rPr lang="ru-RU" sz="2000" b="1" dirty="0" smtClean="0"/>
              <a:t>г)бак </a:t>
            </a:r>
            <a:r>
              <a:rPr lang="ru-RU" sz="2000" b="1" dirty="0"/>
              <a:t>с </a:t>
            </a:r>
            <a:r>
              <a:rPr lang="ru-RU" sz="2000" b="1" dirty="0" err="1"/>
              <a:t>дезраствором</a:t>
            </a:r>
            <a:r>
              <a:rPr lang="ru-RU" sz="2000" b="1" dirty="0"/>
              <a:t> для обеззараживания халата, капюшона(косынки), мас­ки, перчаток, полотенца, фартука и нарукавников</a:t>
            </a:r>
            <a:r>
              <a:rPr lang="ru-RU" sz="2000" b="1" dirty="0" smtClean="0"/>
              <a:t>.</a:t>
            </a:r>
            <a:endParaRPr lang="ru-RU" sz="2000" b="1" dirty="0"/>
          </a:p>
        </p:txBody>
      </p:sp>
      <p:pic>
        <p:nvPicPr>
          <p:cNvPr id="9" name="Рисунок 8"/>
          <p:cNvPicPr>
            <a:picLocks noChangeAspect="1"/>
          </p:cNvPicPr>
          <p:nvPr/>
        </p:nvPicPr>
        <p:blipFill>
          <a:blip r:embed="rId3"/>
          <a:stretch>
            <a:fillRect/>
          </a:stretch>
        </p:blipFill>
        <p:spPr>
          <a:xfrm>
            <a:off x="3491880" y="4348949"/>
            <a:ext cx="2879601" cy="2448272"/>
          </a:xfrm>
          <a:prstGeom prst="rect">
            <a:avLst/>
          </a:prstGeom>
        </p:spPr>
      </p:pic>
      <p:pic>
        <p:nvPicPr>
          <p:cNvPr id="10" name="Рисунок 9"/>
          <p:cNvPicPr>
            <a:picLocks noChangeAspect="1"/>
          </p:cNvPicPr>
          <p:nvPr/>
        </p:nvPicPr>
        <p:blipFill>
          <a:blip r:embed="rId4"/>
          <a:stretch>
            <a:fillRect/>
          </a:stretch>
        </p:blipFill>
        <p:spPr>
          <a:xfrm>
            <a:off x="6371480" y="4348949"/>
            <a:ext cx="2593007" cy="2407592"/>
          </a:xfrm>
          <a:prstGeom prst="rect">
            <a:avLst/>
          </a:prstGeom>
        </p:spPr>
      </p:pic>
      <p:sp>
        <p:nvSpPr>
          <p:cNvPr id="11" name="Прямоугольник 10"/>
          <p:cNvSpPr/>
          <p:nvPr/>
        </p:nvSpPr>
        <p:spPr>
          <a:xfrm>
            <a:off x="107504" y="116632"/>
            <a:ext cx="8856984" cy="86409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ru-RU" sz="2400" b="1" dirty="0" smtClean="0"/>
              <a:t>Противочумный </a:t>
            </a:r>
            <a:r>
              <a:rPr lang="ru-RU" sz="2400" b="1" dirty="0"/>
              <a:t>костюм (защитный ) снимают после работы в специально подготовленном помещении.</a:t>
            </a:r>
          </a:p>
        </p:txBody>
      </p:sp>
    </p:spTree>
    <p:extLst>
      <p:ext uri="{BB962C8B-B14F-4D97-AF65-F5344CB8AC3E}">
        <p14:creationId xmlns:p14="http://schemas.microsoft.com/office/powerpoint/2010/main" val="1426263418"/>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6012160" y="188640"/>
            <a:ext cx="2880320" cy="65527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4400" b="1" dirty="0"/>
              <a:t>Правила</a:t>
            </a:r>
          </a:p>
          <a:p>
            <a:pPr algn="ctr"/>
            <a:r>
              <a:rPr lang="ru-RU" sz="4400" b="1" dirty="0" smtClean="0"/>
              <a:t>снятия</a:t>
            </a:r>
            <a:endParaRPr lang="ru-RU" sz="4400" b="1" dirty="0"/>
          </a:p>
          <a:p>
            <a:pPr algn="ctr"/>
            <a:r>
              <a:rPr lang="ru-RU" sz="4400" b="1" dirty="0"/>
              <a:t>защитного</a:t>
            </a:r>
          </a:p>
          <a:p>
            <a:pPr algn="ctr"/>
            <a:r>
              <a:rPr lang="ru-RU" sz="4400" b="1" dirty="0"/>
              <a:t>костюма</a:t>
            </a:r>
          </a:p>
        </p:txBody>
      </p:sp>
      <p:pic>
        <p:nvPicPr>
          <p:cNvPr id="3" name="Рисунок 2"/>
          <p:cNvPicPr>
            <a:picLocks noChangeAspect="1"/>
          </p:cNvPicPr>
          <p:nvPr/>
        </p:nvPicPr>
        <p:blipFill>
          <a:blip r:embed="rId2"/>
          <a:stretch>
            <a:fillRect/>
          </a:stretch>
        </p:blipFill>
        <p:spPr>
          <a:xfrm>
            <a:off x="179512" y="188641"/>
            <a:ext cx="5688632" cy="6480720"/>
          </a:xfrm>
          <a:prstGeom prst="rect">
            <a:avLst/>
          </a:prstGeom>
        </p:spPr>
      </p:pic>
    </p:spTree>
    <p:extLst>
      <p:ext uri="{BB962C8B-B14F-4D97-AF65-F5344CB8AC3E}">
        <p14:creationId xmlns:p14="http://schemas.microsoft.com/office/powerpoint/2010/main" val="3762437705"/>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6012160" y="188640"/>
            <a:ext cx="2880320" cy="65527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4400" b="1" dirty="0"/>
              <a:t>Правила</a:t>
            </a:r>
          </a:p>
          <a:p>
            <a:pPr algn="ctr"/>
            <a:r>
              <a:rPr lang="ru-RU" sz="4400" b="1" dirty="0" smtClean="0"/>
              <a:t>снятия</a:t>
            </a:r>
            <a:endParaRPr lang="ru-RU" sz="4400" b="1" dirty="0"/>
          </a:p>
          <a:p>
            <a:pPr algn="ctr"/>
            <a:r>
              <a:rPr lang="ru-RU" sz="4400" b="1" dirty="0"/>
              <a:t>защитного</a:t>
            </a:r>
          </a:p>
          <a:p>
            <a:pPr algn="ctr"/>
            <a:r>
              <a:rPr lang="ru-RU" sz="4400" b="1" dirty="0"/>
              <a:t>костюма</a:t>
            </a:r>
          </a:p>
        </p:txBody>
      </p:sp>
      <p:pic>
        <p:nvPicPr>
          <p:cNvPr id="2" name="Рисунок 1"/>
          <p:cNvPicPr>
            <a:picLocks noChangeAspect="1"/>
          </p:cNvPicPr>
          <p:nvPr/>
        </p:nvPicPr>
        <p:blipFill>
          <a:blip r:embed="rId2"/>
          <a:stretch>
            <a:fillRect/>
          </a:stretch>
        </p:blipFill>
        <p:spPr>
          <a:xfrm>
            <a:off x="179513" y="188640"/>
            <a:ext cx="5544616" cy="6552728"/>
          </a:xfrm>
          <a:prstGeom prst="rect">
            <a:avLst/>
          </a:prstGeom>
        </p:spPr>
      </p:pic>
    </p:spTree>
    <p:extLst>
      <p:ext uri="{BB962C8B-B14F-4D97-AF65-F5344CB8AC3E}">
        <p14:creationId xmlns:p14="http://schemas.microsoft.com/office/powerpoint/2010/main" val="3010870377"/>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6012160" y="188640"/>
            <a:ext cx="2880320" cy="65527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4400" b="1" dirty="0"/>
              <a:t>Правила</a:t>
            </a:r>
          </a:p>
          <a:p>
            <a:pPr algn="ctr"/>
            <a:r>
              <a:rPr lang="ru-RU" sz="4400" b="1" dirty="0" smtClean="0"/>
              <a:t>снятия</a:t>
            </a:r>
            <a:endParaRPr lang="ru-RU" sz="4400" b="1" dirty="0"/>
          </a:p>
          <a:p>
            <a:pPr algn="ctr"/>
            <a:r>
              <a:rPr lang="ru-RU" sz="4400" b="1" dirty="0"/>
              <a:t>защитного</a:t>
            </a:r>
          </a:p>
          <a:p>
            <a:pPr algn="ctr"/>
            <a:r>
              <a:rPr lang="ru-RU" sz="4400" b="1" dirty="0"/>
              <a:t>костюма</a:t>
            </a:r>
          </a:p>
        </p:txBody>
      </p:sp>
      <p:pic>
        <p:nvPicPr>
          <p:cNvPr id="2" name="Рисунок 1"/>
          <p:cNvPicPr>
            <a:picLocks noChangeAspect="1"/>
          </p:cNvPicPr>
          <p:nvPr/>
        </p:nvPicPr>
        <p:blipFill>
          <a:blip r:embed="rId2"/>
          <a:stretch>
            <a:fillRect/>
          </a:stretch>
        </p:blipFill>
        <p:spPr>
          <a:xfrm>
            <a:off x="539552" y="340348"/>
            <a:ext cx="4720457" cy="6367864"/>
          </a:xfrm>
          <a:prstGeom prst="rect">
            <a:avLst/>
          </a:prstGeom>
        </p:spPr>
      </p:pic>
    </p:spTree>
    <p:extLst>
      <p:ext uri="{BB962C8B-B14F-4D97-AF65-F5344CB8AC3E}">
        <p14:creationId xmlns:p14="http://schemas.microsoft.com/office/powerpoint/2010/main" val="3339235910"/>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6012160" y="188640"/>
            <a:ext cx="2880320" cy="65527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4400" b="1" dirty="0"/>
              <a:t>Правила</a:t>
            </a:r>
          </a:p>
          <a:p>
            <a:pPr algn="ctr"/>
            <a:r>
              <a:rPr lang="ru-RU" sz="4400" b="1" dirty="0" smtClean="0"/>
              <a:t>снятия</a:t>
            </a:r>
            <a:endParaRPr lang="ru-RU" sz="4400" b="1" dirty="0"/>
          </a:p>
          <a:p>
            <a:pPr algn="ctr"/>
            <a:r>
              <a:rPr lang="ru-RU" sz="4400" b="1" dirty="0"/>
              <a:t>защитного</a:t>
            </a:r>
          </a:p>
          <a:p>
            <a:pPr algn="ctr"/>
            <a:r>
              <a:rPr lang="ru-RU" sz="4400" b="1" dirty="0"/>
              <a:t>костюма</a:t>
            </a:r>
          </a:p>
        </p:txBody>
      </p:sp>
      <p:pic>
        <p:nvPicPr>
          <p:cNvPr id="2" name="Рисунок 1"/>
          <p:cNvPicPr>
            <a:picLocks noChangeAspect="1"/>
          </p:cNvPicPr>
          <p:nvPr/>
        </p:nvPicPr>
        <p:blipFill>
          <a:blip r:embed="rId2"/>
          <a:stretch>
            <a:fillRect/>
          </a:stretch>
        </p:blipFill>
        <p:spPr>
          <a:xfrm>
            <a:off x="395536" y="223482"/>
            <a:ext cx="4885681" cy="6408712"/>
          </a:xfrm>
          <a:prstGeom prst="rect">
            <a:avLst/>
          </a:prstGeom>
        </p:spPr>
      </p:pic>
    </p:spTree>
    <p:extLst>
      <p:ext uri="{BB962C8B-B14F-4D97-AF65-F5344CB8AC3E}">
        <p14:creationId xmlns:p14="http://schemas.microsoft.com/office/powerpoint/2010/main" val="2169809862"/>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stretch>
            <a:fillRect/>
          </a:stretch>
        </p:blipFill>
        <p:spPr>
          <a:xfrm>
            <a:off x="107504" y="116632"/>
            <a:ext cx="8856984" cy="6741368"/>
          </a:xfrm>
          <a:prstGeom prst="rect">
            <a:avLst/>
          </a:prstGeom>
        </p:spPr>
      </p:pic>
    </p:spTree>
    <p:extLst>
      <p:ext uri="{BB962C8B-B14F-4D97-AF65-F5344CB8AC3E}">
        <p14:creationId xmlns:p14="http://schemas.microsoft.com/office/powerpoint/2010/main" val="814922369"/>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07504" y="296124"/>
            <a:ext cx="2592288" cy="6351532"/>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ru-RU" sz="2400" b="1" dirty="0"/>
              <a:t>Рациональное использование средств индивидуальной защиты в</a:t>
            </a:r>
          </a:p>
          <a:p>
            <a:pPr algn="ctr"/>
            <a:r>
              <a:rPr lang="ru-RU" sz="2400" b="1" dirty="0"/>
              <a:t>медицинских организациях</a:t>
            </a:r>
          </a:p>
        </p:txBody>
      </p:sp>
      <p:sp>
        <p:nvSpPr>
          <p:cNvPr id="5" name="Прямоугольник 4"/>
          <p:cNvSpPr/>
          <p:nvPr/>
        </p:nvSpPr>
        <p:spPr>
          <a:xfrm>
            <a:off x="3844979" y="271603"/>
            <a:ext cx="5153462" cy="23229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b="1" dirty="0" smtClean="0"/>
              <a:t>Сократить </a:t>
            </a:r>
            <a:r>
              <a:rPr lang="ru-RU" sz="2000" b="1" dirty="0"/>
              <a:t>число лиц, нуждающихся в использовании СИЗ, с </a:t>
            </a:r>
            <a:r>
              <a:rPr lang="ru-RU" sz="2000" b="1" dirty="0" smtClean="0"/>
              <a:t>помощью технических </a:t>
            </a:r>
            <a:r>
              <a:rPr lang="ru-RU" sz="2000" b="1" dirty="0"/>
              <a:t>и административных </a:t>
            </a:r>
            <a:r>
              <a:rPr lang="ru-RU" sz="2000" b="1" dirty="0" smtClean="0"/>
              <a:t>мер (ограничить </a:t>
            </a:r>
            <a:r>
              <a:rPr lang="ru-RU" sz="2000" b="1" dirty="0"/>
              <a:t>число </a:t>
            </a:r>
            <a:r>
              <a:rPr lang="ru-RU" sz="2000" b="1" dirty="0" smtClean="0"/>
              <a:t>медицинских работников</a:t>
            </a:r>
            <a:r>
              <a:rPr lang="ru-RU" sz="2000" b="1" dirty="0"/>
              <a:t>, контактирующих с пациентами; </a:t>
            </a:r>
            <a:r>
              <a:rPr lang="ru-RU" sz="2000" b="1" dirty="0" smtClean="0"/>
              <a:t>минимизировать количество входов </a:t>
            </a:r>
            <a:r>
              <a:rPr lang="ru-RU" sz="2000" b="1" dirty="0"/>
              <a:t>в палату</a:t>
            </a:r>
            <a:r>
              <a:rPr lang="ru-RU" sz="2000" b="1" dirty="0" smtClean="0"/>
              <a:t>)</a:t>
            </a:r>
            <a:endParaRPr lang="ru-RU" sz="2000" b="1" dirty="0"/>
          </a:p>
        </p:txBody>
      </p:sp>
      <p:sp>
        <p:nvSpPr>
          <p:cNvPr id="6" name="Прямоугольник 5"/>
          <p:cNvSpPr/>
          <p:nvPr/>
        </p:nvSpPr>
        <p:spPr>
          <a:xfrm>
            <a:off x="3851920" y="2780928"/>
            <a:ext cx="5153462" cy="195726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800" b="1" dirty="0"/>
              <a:t>И</a:t>
            </a:r>
            <a:r>
              <a:rPr lang="ru-RU" sz="2800" b="1" dirty="0" smtClean="0"/>
              <a:t>спользовать </a:t>
            </a:r>
            <a:r>
              <a:rPr lang="ru-RU" sz="2800" b="1" dirty="0"/>
              <a:t>дистанционное консультирование для </a:t>
            </a:r>
            <a:r>
              <a:rPr lang="ru-RU" sz="2800" b="1" dirty="0" err="1" smtClean="0"/>
              <a:t>консультирования</a:t>
            </a:r>
            <a:r>
              <a:rPr lang="ru-RU" sz="2800" b="1" dirty="0" err="1"/>
              <a:t>пациентов</a:t>
            </a:r>
            <a:r>
              <a:rPr lang="ru-RU" sz="2800" b="1" dirty="0"/>
              <a:t> и лиц с подозрением на COVID-19</a:t>
            </a:r>
            <a:r>
              <a:rPr lang="ru-RU" sz="2800" b="1" dirty="0" smtClean="0"/>
              <a:t> </a:t>
            </a:r>
            <a:endParaRPr lang="ru-RU" sz="2800" b="1" dirty="0"/>
          </a:p>
        </p:txBody>
      </p:sp>
      <p:sp>
        <p:nvSpPr>
          <p:cNvPr id="7" name="Прямоугольник 6"/>
          <p:cNvSpPr/>
          <p:nvPr/>
        </p:nvSpPr>
        <p:spPr>
          <a:xfrm>
            <a:off x="3851920" y="4924544"/>
            <a:ext cx="5153462" cy="17871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b="1" dirty="0"/>
              <a:t>В</a:t>
            </a:r>
            <a:r>
              <a:rPr lang="ru-RU" sz="2000" b="1" dirty="0" smtClean="0"/>
              <a:t>недрить </a:t>
            </a:r>
            <a:r>
              <a:rPr lang="ru-RU" sz="2000" b="1" dirty="0"/>
              <a:t>в практику расширенное использование респираторов типа N95 и</a:t>
            </a:r>
          </a:p>
          <a:p>
            <a:pPr algn="ctr"/>
            <a:r>
              <a:rPr lang="ru-RU" sz="2000" b="1" dirty="0"/>
              <a:t>FFP3 (ношение одного и того же респиратора при работе с несколькими</a:t>
            </a:r>
          </a:p>
          <a:p>
            <a:pPr algn="ctr"/>
            <a:r>
              <a:rPr lang="ru-RU" sz="2000" b="1" dirty="0"/>
              <a:t>пациентами, не снимая респиратор)</a:t>
            </a:r>
          </a:p>
        </p:txBody>
      </p:sp>
      <p:sp>
        <p:nvSpPr>
          <p:cNvPr id="9" name="Стрелка вправо 8"/>
          <p:cNvSpPr/>
          <p:nvPr/>
        </p:nvSpPr>
        <p:spPr>
          <a:xfrm>
            <a:off x="2768989" y="764704"/>
            <a:ext cx="978408" cy="102152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Стрелка вправо 10"/>
          <p:cNvSpPr/>
          <p:nvPr/>
        </p:nvSpPr>
        <p:spPr>
          <a:xfrm>
            <a:off x="2752181" y="2996952"/>
            <a:ext cx="978408" cy="11341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2" name="Рисунок 11"/>
          <p:cNvPicPr>
            <a:picLocks noChangeAspect="1"/>
          </p:cNvPicPr>
          <p:nvPr/>
        </p:nvPicPr>
        <p:blipFill>
          <a:blip r:embed="rId2"/>
          <a:stretch>
            <a:fillRect/>
          </a:stretch>
        </p:blipFill>
        <p:spPr>
          <a:xfrm>
            <a:off x="2752181" y="4924544"/>
            <a:ext cx="1012024" cy="1384776"/>
          </a:xfrm>
          <a:prstGeom prst="rect">
            <a:avLst/>
          </a:prstGeom>
        </p:spPr>
      </p:pic>
    </p:spTree>
    <p:extLst>
      <p:ext uri="{BB962C8B-B14F-4D97-AF65-F5344CB8AC3E}">
        <p14:creationId xmlns:p14="http://schemas.microsoft.com/office/powerpoint/2010/main" val="2129782536"/>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Urban</Template>
  <TotalTime>2334</TotalTime>
  <Words>8990</Words>
  <Application>Microsoft Office PowerPoint</Application>
  <PresentationFormat>Экран (4:3)</PresentationFormat>
  <Paragraphs>894</Paragraphs>
  <Slides>128</Slides>
  <Notes>13</Notes>
  <HiddenSlides>0</HiddenSlides>
  <MMClips>0</MMClips>
  <ScaleCrop>false</ScaleCrop>
  <HeadingPairs>
    <vt:vector size="6" baseType="variant">
      <vt:variant>
        <vt:lpstr>Использованные шрифты</vt:lpstr>
      </vt:variant>
      <vt:variant>
        <vt:i4>10</vt:i4>
      </vt:variant>
      <vt:variant>
        <vt:lpstr>Тема</vt:lpstr>
      </vt:variant>
      <vt:variant>
        <vt:i4>1</vt:i4>
      </vt:variant>
      <vt:variant>
        <vt:lpstr>Заголовки слайдов</vt:lpstr>
      </vt:variant>
      <vt:variant>
        <vt:i4>128</vt:i4>
      </vt:variant>
    </vt:vector>
  </HeadingPairs>
  <TitlesOfParts>
    <vt:vector size="139" baseType="lpstr">
      <vt:lpstr>Aharoni</vt:lpstr>
      <vt:lpstr>Andale Sans UI</vt:lpstr>
      <vt:lpstr>Arial</vt:lpstr>
      <vt:lpstr>Arial Unicode MS</vt:lpstr>
      <vt:lpstr>Calibri</vt:lpstr>
      <vt:lpstr>Tahoma</vt:lpstr>
      <vt:lpstr>Times New Roman</vt:lpstr>
      <vt:lpstr>Verdana</vt:lpstr>
      <vt:lpstr>Webdings</vt:lpstr>
      <vt:lpstr>Wingdings</vt:lpstr>
      <vt:lpstr>Тема Office</vt:lpstr>
      <vt:lpstr>Тактика среднего медицинского персонала при оказании медицинской помощи в условиях скорой медицинский помощи с клиническими признаками коронавирусной инфекцией   Володин Анатолий Владимирович кандидат медицинских наук, доцент кафедры сестринского дела ФГБОУ ВО ОрГМУ Минздрава России, главный специалист министерства здравоохранения Оренбургской области по управлению сестринской деятельностью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 1.Воздушно – капельный или воздушно – пылевой </vt:lpstr>
      <vt:lpstr> 2. КОНТАКТНЫЙ </vt:lpstr>
      <vt:lpstr>  4.ФЕКАЛЬНО-ОРАЛЬНЫЙ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МЕРОПРИЯТИЯ ПО ПРОФИЛАКТИКЕ ИНФЕКЦИОННЫХ ЗАБОЛЕВАНИЙ</vt:lpstr>
      <vt:lpstr>Презентация PowerPoint</vt:lpstr>
      <vt:lpstr>Презентация PowerPoint</vt:lpstr>
      <vt:lpstr>Презентация PowerPoint</vt:lpstr>
      <vt:lpstr>Презентация PowerPoint</vt:lpstr>
      <vt:lpstr> </vt:lpstr>
      <vt:lpstr>Активный патронаж выездными бригадами скорой медицинской помощи к пациентам сCOVID-19</vt:lpstr>
      <vt:lpstr>Презентация PowerPoint</vt:lpstr>
      <vt:lpstr>Приказ Минздрава РФ от 19.03.2020 №198н «О временном порядке организации работы медицинских организаций в целях реализации мер по профилактике и снижению рисков распространения новой коронавирусной инфекции COVID19)»</vt:lpstr>
      <vt:lpstr>Приказ Минздрава РФ от 19.03.2020 №198н «О временном порядке организации работы медицинских организаций в целях реализации мер по профилактике и снижению рисков распространения новой коронавирусной инфекции COVID19)»</vt:lpstr>
      <vt:lpstr>Презентация PowerPoint</vt:lpstr>
      <vt:lpstr>Презентация PowerPoint</vt:lpstr>
      <vt:lpstr>Презентация PowerPoint</vt:lpstr>
      <vt:lpstr>Презентация PowerPoint</vt:lpstr>
      <vt:lpstr> Медицинский работник должен использовать средства индивидуальной защиты (очки, одноразовые перчатки, респиратор соответствующего класса защиты, противочумный костюм 1 типа или одноразовый халат, бахилы), предварительно обработав руки и открытые части тела дезинфицирующими средствами. </vt:lpstr>
      <vt:lpstr>Презентация PowerPoint</vt:lpstr>
      <vt:lpstr>Средства индивидуальной защиты медицинского персонала</vt:lpstr>
      <vt:lpstr>Презентация PowerPoint</vt:lpstr>
      <vt:lpstr>Презентация PowerPoint</vt:lpstr>
      <vt:lpstr>Правила надевания маски одноразовой</vt:lpstr>
      <vt:lpstr>Правила надевания маски одноразовой</vt:lpstr>
      <vt:lpstr>Правила надевания маски одноразовой</vt:lpstr>
      <vt:lpstr>Презентация PowerPoint</vt:lpstr>
      <vt:lpstr>Презентация PowerPoint</vt:lpstr>
      <vt:lpstr>Презентация PowerPoint</vt:lpstr>
      <vt:lpstr>Правила надевания респиратора</vt:lpstr>
      <vt:lpstr>Правила надевания респиратора</vt:lpstr>
      <vt:lpstr>Правила надевания респиратора</vt:lpstr>
      <vt:lpstr>Правила надевания респиратора</vt:lpstr>
      <vt:lpstr>Правила надевания респиратора</vt:lpstr>
      <vt:lpstr>Правила надевания респиратора</vt:lpstr>
      <vt:lpstr>Правила надевания респиратора</vt:lpstr>
      <vt:lpstr>Правила надевания респиратора</vt:lpstr>
      <vt:lpstr>Правила надевания респиратора</vt:lpstr>
      <vt:lpstr>Правила надевания респиратора</vt:lpstr>
      <vt:lpstr>Правила работы в респираторе</vt:lpstr>
      <vt:lpstr>Правила снятия респиратора</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Забор биоматериала на лабораторное исследование</vt:lpstr>
      <vt:lpstr>Презентация PowerPoint</vt:lpstr>
      <vt:lpstr>ОБРАЗЦЫ, МАТЕРИАЛА ОТ ЛЮДЕЙ, ПОДЛЕЖАЩИЕ СБОРУ ДЛЯ ЛАБОРАТОРНОЙ ДИАГНОСТИКИ 2019-NCOV </vt:lpstr>
      <vt:lpstr>Отбор клинического материала на коронавирусную инфекцию COVID-2019 (мазок из носо-, ротоглотки в одну пробирку)</vt:lpstr>
      <vt:lpstr>Отбор клинического материала на коронавирусную инфекцию COVID-2019 (мазок из носо-, ротоглотки в одну пробирку)</vt:lpstr>
      <vt:lpstr>Отбор клинического материала на коронавирусную инфекцию COVID-2019 (мазок из носо-, ротоглотки в одну пробирку)</vt:lpstr>
      <vt:lpstr>Отбор клинического материала на коронавирусную инфекцию COVID-2019 (мазок из носо-, ротоглотки в одну пробирку)</vt:lpstr>
      <vt:lpstr>Отбор клинического материала на коронавирусную инфекцию COVID-2019 (мазок из носо-, ротоглотки в одну пробирку)</vt:lpstr>
      <vt:lpstr>Упаковка клинического материала на коронавирусную инфекцию COVID-2019 (мазок из носо-, ротоглотки в одну пробирку)</vt:lpstr>
      <vt:lpstr>Упаковка клинического материала на коронавирусную инфекцию COVID-2019 (мазок из носо-, ротоглотки в одну пробирку)</vt:lpstr>
      <vt:lpstr>Упаковка клинического материала на коронавирусную инфекцию COVID-2019 (мазок из носо-, ротоглотки в одну пробирку)</vt:lpstr>
      <vt:lpstr>Упаковка клинического материала на коронавирусную инфекцию COVID-2019 (мазок из носо-, ротоглотки в одну пробирку)</vt:lpstr>
      <vt:lpstr>Упаковка клинического материала на коронавирусную инфекцию COVID-2019 (мазок из носо-, ротоглотки в одну пробирку)</vt:lpstr>
      <vt:lpstr>Упаковка клинического материала на коронавирусную инфекцию COVID-2019 (мазок из носо-, ротоглотки в одну пробирку)</vt:lpstr>
      <vt:lpstr>Упаковка клинического материала на коронавирусную инфекцию COVID-2019 (мазок из носо-, ротоглотки в одну пробирку)</vt:lpstr>
      <vt:lpstr>Упаковка клинического материала на коронавирусную инфекцию COVID-2019 (мазок из носо-, ротоглотки в одну пробирку)</vt:lpstr>
      <vt:lpstr>Упаковка клинического материала на коронавирусную инфекцию COVID-2019 (мазок из носо-, ротоглотки в одну пробирку)</vt:lpstr>
      <vt:lpstr>Нормативно-правовая база</vt:lpstr>
      <vt:lpstr>Дезинфекция медотходов отходов</vt:lpstr>
      <vt:lpstr>Презентация PowerPoint</vt:lpstr>
      <vt:lpstr>СанПиН 2.1.7.2790-10 «Санитарноэпидемиологические требования к обращению с медицинскими отходами»</vt:lpstr>
      <vt:lpstr>СанПиН 2.1.7.2790-10 «Санитарноэпидемиологические требования к обращению с медицинскими отходами»</vt:lpstr>
      <vt:lpstr>СанПиН 2.1.7.2790-10 «Санитарноэпидемиологические требования к обращению с медицинскими отходами»</vt:lpstr>
      <vt:lpstr>Отходы класса В</vt:lpstr>
      <vt:lpstr>Очаговая дезинфекция </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qwerty</dc:creator>
  <cp:lastModifiedBy>RePack by Diakov</cp:lastModifiedBy>
  <cp:revision>230</cp:revision>
  <dcterms:created xsi:type="dcterms:W3CDTF">2012-01-29T11:26:10Z</dcterms:created>
  <dcterms:modified xsi:type="dcterms:W3CDTF">2020-04-03T07:08:57Z</dcterms:modified>
</cp:coreProperties>
</file>