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05" r:id="rId2"/>
    <p:sldId id="404" r:id="rId3"/>
    <p:sldId id="358" r:id="rId4"/>
    <p:sldId id="403" r:id="rId5"/>
    <p:sldId id="397" r:id="rId6"/>
    <p:sldId id="398" r:id="rId7"/>
    <p:sldId id="399" r:id="rId8"/>
    <p:sldId id="400" r:id="rId9"/>
    <p:sldId id="401" r:id="rId10"/>
    <p:sldId id="402" r:id="rId11"/>
    <p:sldId id="361" r:id="rId12"/>
    <p:sldId id="375" r:id="rId13"/>
    <p:sldId id="362" r:id="rId14"/>
    <p:sldId id="364" r:id="rId15"/>
    <p:sldId id="368" r:id="rId16"/>
    <p:sldId id="365" r:id="rId17"/>
    <p:sldId id="366" r:id="rId18"/>
    <p:sldId id="363" r:id="rId19"/>
    <p:sldId id="367" r:id="rId20"/>
    <p:sldId id="369" r:id="rId21"/>
    <p:sldId id="370" r:id="rId22"/>
    <p:sldId id="371" r:id="rId23"/>
    <p:sldId id="372" r:id="rId24"/>
    <p:sldId id="373" r:id="rId25"/>
    <p:sldId id="374" r:id="rId26"/>
    <p:sldId id="294" r:id="rId27"/>
    <p:sldId id="295" r:id="rId28"/>
    <p:sldId id="308" r:id="rId29"/>
    <p:sldId id="303" r:id="rId30"/>
    <p:sldId id="304" r:id="rId31"/>
    <p:sldId id="305" r:id="rId32"/>
    <p:sldId id="307" r:id="rId33"/>
    <p:sldId id="309" r:id="rId34"/>
    <p:sldId id="317" r:id="rId35"/>
    <p:sldId id="357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4" r:id="rId54"/>
    <p:sldId id="395" r:id="rId55"/>
    <p:sldId id="396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 МОСОЛОВ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>
        <p:scale>
          <a:sx n="60" d="100"/>
          <a:sy n="60" d="100"/>
        </p:scale>
        <p:origin x="-15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4721-9721-4D3D-868A-AA5C27AD5BB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88C-43B6-47D1-80D9-0A4AB9D46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Эти и другие физиологические сдвиги носят отчетливый приспособительный характер, но они же при чрезмерной силе и длительности могут быть причиной соматических катастроф и заболеваний, так называемых психосоматических расстройств или соматических вегетативных дисфункций.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5E62-4BCF-4833-ABEB-EAFA181A34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419C73-322F-4F90-9C48-EC2945EBD9E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В качестве примера можно привести воздействие на течение заболевания острой реакции на стресс. Это состояние "оглушенности" с некоторым сужением поля сознания и снижением внимания, неспособность адекватно реагировать на внешние стимулы и дезориентировку, вплоть до ступора или ажитацией.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C2968-743D-4703-82A5-0896E50AFF69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r>
              <a:rPr lang="ru-RU" smtClean="0"/>
              <a:t>У терапевтов пожилые пациенты составляют основной контингент на приеме. Именно на них  приходится оснвное число назначение седативных препаратов и анскиолитиков.</a:t>
            </a:r>
          </a:p>
          <a:p>
            <a:r>
              <a:rPr lang="ru-RU" smtClean="0"/>
              <a:t>Для психиатров данная тема является актуальной, т.к. к ним на прием или в стационар попадают все случаи выраженных тревожных расстройств у пациентов пожилого возраста, особенно с тревожными депрессиями или доминированием в клинической картине когнитивных нарушений (с подозрением на начало деменции), а также пациенты, с побочными эффектами от назначенной Часто св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43303B-CA84-4415-8A47-5A3A4FA76E1B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Например, у больных инфарктом миокарда, спровоцированном острой реакцией на стресс, выявляется большая распространенность коронарного кальциноза в многочисленных мелких дистальных сегментах коронарных артерий. Такое атеросклеротическое поражение коронарного русла предрасполагает к более частым приступам ишемии миокарда. В результате снижается порог чувствительности к  любому воздействию, включая и острую реакцию на стресс. Сходные психосоматические соотношения наблюдаются у больных бронхиальной астмой. При этом заболевании острая реакция на стресс является одним из триггеров острой бронхообструкции (приступ астмы) у больных с высокой реактивностью бронхиального дерева.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DB7B7C-BA88-48DE-B9D2-A089A868A33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можно упомянуть о некоторых острых заболеваниях (респираторные инфекции верхних дыхательных путей, грипп) или декомпенсациях хронических (сердечной недостаточности, почечной недостаточности и т.д.), сопряженных у больных деменцией различного происхождения (сосудистая деменция, болезнь Альцгеймера и т.д.) с резким ухудшением психического состояния, вплоть до развития психозов. То же расстройство нередко наблюдаются у рассматриваемых пациентов после оперативных вмешательств. Причины формирования указанных психосоматических соотношений изучены далеко не достаточно. Хотя в некоторых случаях они могут быть легко поняты. Например, при оперативных вмешательствах нельзя обойтись без средств для наркоза, кровопотери и т.д. Все это сопряжено с нарушением активности нейронов головного мозга, деятельность которых и без того нарушена деменцией.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FE27F1-3B77-4521-8388-735B6638654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Показано также, что тревожно-фобические расстройства [1] способствуют развитию кризового течения артериальной гипертензии. По-видимому, эти психосоматические соотношения формируются из-за повышения активности симпатической нервной системы. Во всяком случае, у таких пациентов отмечаются более высокие (в сравнении с больными артериальной гипертензией) уровни прессорных аминов (адреналина и норадреналина) в суточной моче. </a:t>
            </a:r>
          </a:p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[1] Смотри ниже.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CFDEA-C6A5-4B04-AECF-D73438C921E2}" type="slidenum">
              <a:rPr lang="ru-RU"/>
              <a:pPr/>
              <a:t>24</a:t>
            </a:fld>
            <a:endParaRPr lang="ru-RU"/>
          </a:p>
        </p:txBody>
      </p:sp>
      <p:sp>
        <p:nvSpPr>
          <p:cNvPr id="304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722313"/>
            <a:ext cx="4519612" cy="3389312"/>
          </a:xfrm>
          <a:ln/>
        </p:spPr>
      </p:sp>
      <p:sp>
        <p:nvSpPr>
          <p:cNvPr id="304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9113"/>
            <a:ext cx="5029200" cy="41116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Миндалевидное тело – парное образование, представляет собой комплекс различных нейронных центров в форме миндалины, расположенных в глубине височной доли; миндалина примыкает к хвостатым ядрам, а ниже располагается гиппокамп. Миндалевидные тела имеют обширные связи с корой, стволовыми и таламическими областями мозга, что позволяет миндалинам участвовать в формировании моторной и вегетативной реакции на текущие эмоции.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66031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1"/>
            <a:ext cx="3818467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8334" y="1600201"/>
            <a:ext cx="3818467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68334" y="3941763"/>
            <a:ext cx="3818467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DB7DD-24FC-4E16-B284-877D071A9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D034-0760-4E7C-BC29-0C1727BD5C55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2E68-AA71-4902-889B-660D6972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medikforum.ru/news/uploads/posts/2011-03/1299226929_alzgeimer3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8898" name="Picture 2" descr="C:\Users\евгений\Downloads\20200401_132839.jpg"/>
          <p:cNvPicPr>
            <a:picLocks noChangeAspect="1" noChangeArrowheads="1"/>
          </p:cNvPicPr>
          <p:nvPr/>
        </p:nvPicPr>
        <p:blipFill>
          <a:blip r:embed="rId2" cstate="print"/>
          <a:srcRect b="26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850" name="Picture 2" descr="https://cf.ppt-online.org/files/slide/s/sjEl9qAutoCKOnX8hUvrbMN5ZHaYTVyG1PBDFI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571875" y="285750"/>
            <a:ext cx="2128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Franklin Gothic Book"/>
              </a:rPr>
              <a:t>ТРЕВОГА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42938" y="1285875"/>
            <a:ext cx="7429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Franklin Gothic Book"/>
              </a:rPr>
              <a:t>Нормальная (адаптивная)</a:t>
            </a:r>
          </a:p>
          <a:p>
            <a:pPr algn="just"/>
            <a:r>
              <a:rPr lang="ru-RU" dirty="0">
                <a:latin typeface="Franklin Gothic Book"/>
              </a:rPr>
              <a:t>- возникающая как ответ на неопределенную или угрожающую ситуацию, а также на дефицит информации, является нормальной приспособительной реакцией, мобилизующей организм на случай возникновения реальной угрозы или трудной ситуации.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285875"/>
            <a:ext cx="7858125" cy="17859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429125" y="3786188"/>
            <a:ext cx="3571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Franklin Gothic Book"/>
              </a:rPr>
              <a:t>Патологическая</a:t>
            </a:r>
          </a:p>
          <a:p>
            <a:pPr algn="just"/>
            <a:r>
              <a:rPr lang="ru-RU" dirty="0">
                <a:latin typeface="Franklin Gothic Book"/>
              </a:rPr>
              <a:t>- если интенсивность тревоги чрезмерна по отношению к вызвавшей её ситуации или она вообще не обусловлена внешними факторами.</a:t>
            </a:r>
          </a:p>
        </p:txBody>
      </p:sp>
      <p:pic>
        <p:nvPicPr>
          <p:cNvPr id="16389" name="Bild 5" descr="Panicheskie-ataki.jpg"/>
          <p:cNvPicPr>
            <a:picLocks noChangeAspect="1"/>
          </p:cNvPicPr>
          <p:nvPr/>
        </p:nvPicPr>
        <p:blipFill>
          <a:blip r:embed="rId2" cstate="print"/>
          <a:srcRect l="28928"/>
          <a:stretch>
            <a:fillRect/>
          </a:stretch>
        </p:blipFill>
        <p:spPr bwMode="auto">
          <a:xfrm>
            <a:off x="500063" y="3357563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071938" y="3714750"/>
            <a:ext cx="4214812" cy="228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 animBg="1"/>
      <p:bldP spid="1536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5575-0572-4085-A878-8A30180A131D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92696"/>
            <a:ext cx="8207375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Тревога</a:t>
            </a:r>
            <a:r>
              <a:rPr lang="de-DE" sz="2800" dirty="0">
                <a:latin typeface="Comic Sans MS" pitchFamily="66" charset="0"/>
              </a:rPr>
              <a:t> 			</a:t>
            </a:r>
            <a:r>
              <a:rPr lang="ru-RU" sz="2800" dirty="0" smtClean="0">
                <a:latin typeface="Comic Sans MS" pitchFamily="66" charset="0"/>
              </a:rPr>
              <a:t>  всегда </a:t>
            </a:r>
            <a:r>
              <a:rPr lang="ru-RU" sz="2800" dirty="0">
                <a:latin typeface="Comic Sans MS" pitchFamily="66" charset="0"/>
              </a:rPr>
              <a:t>ли нужно лечение?</a:t>
            </a:r>
            <a:endParaRPr lang="de-DE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de-DE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de-DE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de-DE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Тревога</a:t>
            </a:r>
            <a:r>
              <a:rPr lang="ru-RU" sz="2800" dirty="0">
                <a:latin typeface="Comic Sans MS" pitchFamily="66" charset="0"/>
              </a:rPr>
              <a:t> – это одна из основных важных человеческих эмоций</a:t>
            </a:r>
            <a:r>
              <a:rPr lang="ru-RU" sz="2800" dirty="0"/>
              <a:t> </a:t>
            </a:r>
            <a:endParaRPr lang="de-DE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2800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тревога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становится патологической </a:t>
            </a:r>
            <a:r>
              <a:rPr lang="ru-RU" sz="2800" dirty="0" smtClean="0">
                <a:latin typeface="Comic Sans MS" pitchFamily="66" charset="0"/>
              </a:rPr>
              <a:t>только тогда</a:t>
            </a:r>
            <a:r>
              <a:rPr lang="ru-RU" sz="2800" dirty="0">
                <a:latin typeface="Comic Sans MS" pitchFamily="66" charset="0"/>
              </a:rPr>
              <a:t>, когда ее интенсивность и черты обретают характерную форму и приводят к страданию </a:t>
            </a:r>
            <a:r>
              <a:rPr lang="ru-RU" sz="2800" dirty="0" smtClean="0">
                <a:latin typeface="Comic Sans MS" pitchFamily="66" charset="0"/>
              </a:rPr>
              <a:t>ЧЕЛОВЕКА</a:t>
            </a:r>
            <a:endParaRPr lang="de-DE" sz="2800" dirty="0">
              <a:latin typeface="Comic Sans MS" pitchFamily="66" charset="0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483768" y="908720"/>
            <a:ext cx="18589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75856" y="1484784"/>
            <a:ext cx="23230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НЕТ</a:t>
            </a:r>
            <a:r>
              <a:rPr lang="de-DE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de-DE" sz="5400" dirty="0">
                <a:solidFill>
                  <a:schemeClr val="accent2"/>
                </a:solidFill>
                <a:latin typeface="Comic Sans MS" pitchFamily="66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142875"/>
            <a:ext cx="53276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АДАПТИВНАЯ РОЛЬ ТРЕВОГИ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«Реакция борьбы – бегства» (</a:t>
            </a:r>
            <a:r>
              <a:rPr lang="ru-RU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У.Кеннон</a:t>
            </a:r>
            <a:r>
              <a:rPr lang="ru-RU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468284" y="1052496"/>
          <a:ext cx="8215371" cy="35719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35719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выброса адреналина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Активация симпатической системы</a:t>
                      </a: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свертываемости крови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Усиление секреции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глюкокортикостероидов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артериального давления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Увеличение кровотока в мышцах и мозге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глюкозы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крови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Предохранение от большой кровопотери в случае ранения</a:t>
                      </a:r>
                    </a:p>
                    <a:p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Предохранение от острой анафилактической реакции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000500" y="1428750"/>
            <a:ext cx="1071563" cy="35718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000500" y="2928938"/>
            <a:ext cx="1071563" cy="35718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000500" y="3929063"/>
            <a:ext cx="1071563" cy="35718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71500" y="4786313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Franklin Gothic Book"/>
              </a:rPr>
              <a:t>ХРОНИЧЕСКАЯ ТРЕВОГА</a:t>
            </a:r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500063" y="5500688"/>
            <a:ext cx="8215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>
                <a:latin typeface="Franklin Gothic Book"/>
              </a:rPr>
              <a:t>Нарушение баланса ряда нейромедиаторов (серотонина, норадреналина, ГАМК и других).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3" y="5429250"/>
            <a:ext cx="8215312" cy="1000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39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817688"/>
            <a:ext cx="31353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0" y="128588"/>
            <a:ext cx="9144000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</a:rPr>
              <a:t>Острая реакция на стресс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398838" y="1692275"/>
            <a:ext cx="5673725" cy="352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4"/>
              </a:buBlip>
            </a:pPr>
            <a:r>
              <a:rPr lang="ru-RU" sz="2400" b="1">
                <a:solidFill>
                  <a:srgbClr val="000066"/>
                </a:solidFill>
              </a:rPr>
              <a:t>состояние "оглушенности" с некоторым сужением поля сознания и снижением внимания,</a:t>
            </a:r>
          </a:p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4"/>
              </a:buBlip>
            </a:pPr>
            <a:r>
              <a:rPr lang="ru-RU" sz="2400" b="1">
                <a:solidFill>
                  <a:srgbClr val="000066"/>
                </a:solidFill>
              </a:rPr>
              <a:t>неспособность адекватно реагировать на внешние стимулы</a:t>
            </a:r>
          </a:p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4"/>
              </a:buBlip>
            </a:pPr>
            <a:r>
              <a:rPr lang="ru-RU" sz="2400" b="1">
                <a:solidFill>
                  <a:srgbClr val="000066"/>
                </a:solidFill>
              </a:rPr>
              <a:t>дезориентировка, вплоть до ступора или ажитация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1ADD5-7994-4BBC-A62C-275A3BB2909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689578" y="274638"/>
            <a:ext cx="62752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smtClean="0"/>
              <a:t>Тревожные расстройства у пожилых</a:t>
            </a:r>
            <a:endParaRPr lang="en-US" sz="38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771422" y="1557338"/>
            <a:ext cx="6372578" cy="45259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ru-RU" sz="18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800" smtClean="0"/>
              <a:t>      </a:t>
            </a:r>
            <a:r>
              <a:rPr lang="ru-RU" sz="1800" b="1" i="1" smtClean="0">
                <a:solidFill>
                  <a:schemeClr val="accent2"/>
                </a:solidFill>
              </a:rPr>
              <a:t>«Старость подводит человека к пропасти, куда сбрасываются его болезни» 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800" b="1" i="1" smtClean="0">
                <a:solidFill>
                  <a:schemeClr val="accent2"/>
                </a:solidFill>
              </a:rPr>
              <a:t>                             (В.В.Фролькис)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800" smtClean="0"/>
              <a:t>  </a:t>
            </a:r>
          </a:p>
          <a:p>
            <a:pPr eaLnBrk="1" hangingPunct="1">
              <a:lnSpc>
                <a:spcPct val="70000"/>
              </a:lnSpc>
            </a:pPr>
            <a:r>
              <a:rPr lang="ru-RU" sz="1800" smtClean="0"/>
              <a:t>Пожилые пациенты и старики являются группой повышенного риска по развитию тревожных расстройств</a:t>
            </a:r>
          </a:p>
          <a:p>
            <a:pPr eaLnBrk="1" hangingPunct="1">
              <a:lnSpc>
                <a:spcPct val="70000"/>
              </a:lnSpc>
            </a:pPr>
            <a:endParaRPr lang="ru-RU" sz="1800" smtClean="0"/>
          </a:p>
          <a:p>
            <a:pPr eaLnBrk="1" hangingPunct="1">
              <a:lnSpc>
                <a:spcPct val="70000"/>
              </a:lnSpc>
            </a:pPr>
            <a:r>
              <a:rPr lang="ru-RU" sz="1800" smtClean="0"/>
              <a:t>В позднем возрасте обостряются и декомпенсируются характерологические черты человека (в том числе, и тревожность, навязчивости). </a:t>
            </a:r>
          </a:p>
          <a:p>
            <a:pPr eaLnBrk="1" hangingPunct="1">
              <a:lnSpc>
                <a:spcPct val="70000"/>
              </a:lnSpc>
            </a:pPr>
            <a:endParaRPr lang="ru-RU" sz="1800" smtClean="0"/>
          </a:p>
          <a:p>
            <a:pPr eaLnBrk="1" hangingPunct="1">
              <a:lnSpc>
                <a:spcPct val="70000"/>
              </a:lnSpc>
            </a:pPr>
            <a:r>
              <a:rPr lang="ru-RU" sz="1800" smtClean="0"/>
              <a:t>В пожилом возрасте часто отмечаются стойкие нарушения сна</a:t>
            </a:r>
          </a:p>
          <a:p>
            <a:pPr eaLnBrk="1" hangingPunct="1">
              <a:lnSpc>
                <a:spcPct val="70000"/>
              </a:lnSpc>
            </a:pPr>
            <a:endParaRPr lang="ru-RU" sz="1800" smtClean="0"/>
          </a:p>
          <a:p>
            <a:pPr eaLnBrk="1" hangingPunct="1">
              <a:lnSpc>
                <a:spcPct val="70000"/>
              </a:lnSpc>
            </a:pPr>
            <a:r>
              <a:rPr lang="ru-RU" sz="1800" smtClean="0"/>
              <a:t>Значительно возрастает количество соматических заболеваний, тревога ухудшает течение соматических з-ий</a:t>
            </a:r>
          </a:p>
          <a:p>
            <a:pPr eaLnBrk="1" hangingPunct="1">
              <a:lnSpc>
                <a:spcPct val="70000"/>
              </a:lnSpc>
            </a:pPr>
            <a:endParaRPr lang="ru-RU" sz="1800" smtClean="0"/>
          </a:p>
        </p:txBody>
      </p:sp>
      <p:pic>
        <p:nvPicPr>
          <p:cNvPr id="11269" name="Picture 5" descr="200205393-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r="13362"/>
          <a:stretch>
            <a:fillRect/>
          </a:stretch>
        </p:blipFill>
        <p:spPr>
          <a:xfrm>
            <a:off x="-36689" y="2565400"/>
            <a:ext cx="2592212" cy="2349500"/>
          </a:xfrm>
          <a:noFill/>
        </p:spPr>
      </p:pic>
      <p:pic>
        <p:nvPicPr>
          <p:cNvPr id="11270" name="Picture 6" descr="la8380-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36688" y="0"/>
            <a:ext cx="2565400" cy="2592388"/>
          </a:xfrm>
          <a:noFill/>
        </p:spPr>
      </p:pic>
      <p:pic>
        <p:nvPicPr>
          <p:cNvPr id="11271" name="Picture 7" descr="ab20722"/>
          <p:cNvPicPr>
            <a:picLocks noChangeAspect="1" noChangeArrowheads="1"/>
          </p:cNvPicPr>
          <p:nvPr/>
        </p:nvPicPr>
        <p:blipFill>
          <a:blip r:embed="rId5" cstate="print"/>
          <a:srcRect t="19138"/>
          <a:stretch>
            <a:fillRect/>
          </a:stretch>
        </p:blipFill>
        <p:spPr bwMode="auto">
          <a:xfrm>
            <a:off x="-55034" y="4868863"/>
            <a:ext cx="2610556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5586413" y="3460750"/>
            <a:ext cx="114300" cy="1370013"/>
          </a:xfrm>
          <a:prstGeom prst="line">
            <a:avLst/>
          </a:prstGeom>
          <a:noFill/>
          <a:ln w="123825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699" name="Picture 3" descr="HM00304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1733550"/>
            <a:ext cx="16557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 rot="2389414">
            <a:off x="5270500" y="3403600"/>
            <a:ext cx="928688" cy="720725"/>
          </a:xfrm>
          <a:prstGeom prst="irregularSeal2">
            <a:avLst/>
          </a:prstGeom>
          <a:gradFill rotWithShape="0">
            <a:gsLst>
              <a:gs pos="0">
                <a:srgbClr val="CC33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5900" y="4297363"/>
            <a:ext cx="230981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ru-RU" sz="2000" b="1">
                <a:solidFill>
                  <a:srgbClr val="000066"/>
                </a:solidFill>
              </a:rPr>
              <a:t>тяжелое и значимое переживание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111500" y="4875213"/>
            <a:ext cx="52927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ru-RU" sz="2000" b="1">
                <a:solidFill>
                  <a:srgbClr val="000066"/>
                </a:solidFill>
              </a:rPr>
              <a:t>спазм сосудов дистальных отделах коронарного русла, острый инфаркт миокарда</a:t>
            </a:r>
          </a:p>
        </p:txBody>
      </p:sp>
      <p:pic>
        <p:nvPicPr>
          <p:cNvPr id="29703" name="Picture 8" descr="HM00351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5" y="1706563"/>
            <a:ext cx="21621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Freeform 9"/>
          <p:cNvSpPr>
            <a:spLocks/>
          </p:cNvSpPr>
          <p:nvPr/>
        </p:nvSpPr>
        <p:spPr bwMode="auto">
          <a:xfrm rot="-1018716">
            <a:off x="182563" y="2865438"/>
            <a:ext cx="1457325" cy="1152525"/>
          </a:xfrm>
          <a:custGeom>
            <a:avLst/>
            <a:gdLst>
              <a:gd name="T0" fmla="*/ 2147483647 w 540"/>
              <a:gd name="T1" fmla="*/ 0 h 462"/>
              <a:gd name="T2" fmla="*/ 0 w 540"/>
              <a:gd name="T3" fmla="*/ 2147483647 h 4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" h="462">
                <a:moveTo>
                  <a:pt x="540" y="0"/>
                </a:moveTo>
                <a:cubicBezTo>
                  <a:pt x="260" y="122"/>
                  <a:pt x="120" y="192"/>
                  <a:pt x="0" y="462"/>
                </a:cubicBezTo>
              </a:path>
            </a:pathLst>
          </a:custGeom>
          <a:noFill/>
          <a:ln w="123825" cap="flat" cmpd="sng">
            <a:solidFill>
              <a:srgbClr val="00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Freeform 10"/>
          <p:cNvSpPr>
            <a:spLocks/>
          </p:cNvSpPr>
          <p:nvPr/>
        </p:nvSpPr>
        <p:spPr bwMode="auto">
          <a:xfrm rot="3972600">
            <a:off x="3605213" y="2435225"/>
            <a:ext cx="2127250" cy="1146175"/>
          </a:xfrm>
          <a:custGeom>
            <a:avLst/>
            <a:gdLst>
              <a:gd name="T0" fmla="*/ 2147483647 w 540"/>
              <a:gd name="T1" fmla="*/ 0 h 462"/>
              <a:gd name="T2" fmla="*/ 0 w 540"/>
              <a:gd name="T3" fmla="*/ 2147483647 h 4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" h="462">
                <a:moveTo>
                  <a:pt x="540" y="0"/>
                </a:moveTo>
                <a:cubicBezTo>
                  <a:pt x="260" y="122"/>
                  <a:pt x="120" y="192"/>
                  <a:pt x="0" y="462"/>
                </a:cubicBezTo>
              </a:path>
            </a:pathLst>
          </a:custGeom>
          <a:noFill/>
          <a:ln w="123825" cap="flat" cmpd="sng">
            <a:solidFill>
              <a:srgbClr val="00FFFF"/>
            </a:solidFill>
            <a:prstDash val="solid"/>
            <a:round/>
            <a:headEnd type="triangl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131763" y="103188"/>
            <a:ext cx="894080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 sz="3200" b="1">
                <a:solidFill>
                  <a:srgbClr val="000066"/>
                </a:solidFill>
              </a:rPr>
              <a:t>Инфаркт миокарда, спровоцированный острой реакцией на стресс </a:t>
            </a: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6265863" y="1892300"/>
            <a:ext cx="2611437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/>
            <a:r>
              <a:rPr lang="ru-RU" sz="2000" b="1">
                <a:solidFill>
                  <a:srgbClr val="000066"/>
                </a:solidFill>
              </a:rPr>
              <a:t>выраженный коронарный кальциноз в мелких дистальных сегментах коронарных артерий</a:t>
            </a: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114300" y="6211888"/>
            <a:ext cx="89693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 b="1" i="1"/>
              <a:t>Сыркин А.Л., Смулевич А.Б., Дробижев М.Ю., Долецкий А.А., Фоминых Е.В., Добровольский А.В., Шорников С.Б., Агеева И.В.. Особенности патогенеза, клиники и течения психогенно провоцированных инфарктов миокарда. //  Клиническая медицина – 2005.-№2-С. 30-33.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42863"/>
            <a:ext cx="9144000" cy="95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Болезнь провоцирует обострение психического расстройства </a:t>
            </a: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2801938" y="1089025"/>
            <a:ext cx="6313487" cy="5191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400" b="1" dirty="0">
                <a:solidFill>
                  <a:srgbClr val="000066"/>
                </a:solidFill>
              </a:rPr>
              <a:t>мозг уже поражен деменцией (сосудистая деменция, болезнь Альцгеймера и т.д.)</a:t>
            </a:r>
          </a:p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400" b="1" dirty="0">
                <a:solidFill>
                  <a:srgbClr val="A50021"/>
                </a:solidFill>
              </a:rPr>
              <a:t>респираторные инфекции верхних дыхательных путей, </a:t>
            </a:r>
            <a:r>
              <a:rPr lang="ru-RU" sz="2400" b="1" dirty="0" smtClean="0">
                <a:solidFill>
                  <a:srgbClr val="A50021"/>
                </a:solidFill>
              </a:rPr>
              <a:t>грипп, ОРВИ с тяжёлым течением.</a:t>
            </a:r>
            <a:endParaRPr lang="en-US" sz="2400" b="1" dirty="0">
              <a:solidFill>
                <a:srgbClr val="A50021"/>
              </a:solidFill>
            </a:endParaRPr>
          </a:p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400" b="1" dirty="0">
                <a:solidFill>
                  <a:srgbClr val="A50021"/>
                </a:solidFill>
              </a:rPr>
              <a:t>декомпенсация сердечной недостаточности, почечной недостаточности и т.д.</a:t>
            </a:r>
            <a:endParaRPr lang="en-US" sz="2400" b="1" dirty="0">
              <a:solidFill>
                <a:srgbClr val="A50021"/>
              </a:solidFill>
            </a:endParaRPr>
          </a:p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400" b="1" dirty="0">
                <a:solidFill>
                  <a:srgbClr val="000066"/>
                </a:solidFill>
              </a:rPr>
              <a:t>возможно прямое поражение нейронов при инфекции или нарушение кровообращения мозга заболевания </a:t>
            </a:r>
          </a:p>
          <a:p>
            <a:pPr marL="363538" indent="-363538" algn="l"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400" b="1" dirty="0">
                <a:solidFill>
                  <a:srgbClr val="000066"/>
                </a:solidFill>
              </a:rPr>
              <a:t>обострение болезни, вплоть до развития психоза</a:t>
            </a: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174625" y="6305550"/>
            <a:ext cx="8897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i="1"/>
              <a:t>Дробижев М.Ю., Овчинников А.А., Ретюнский К.Ю., Кикта С.В. Медицинская психосоматика. По поводу одной даты. Неврология, нейропсихиатрия, психосоматика. 2011:2;73-80</a:t>
            </a:r>
          </a:p>
        </p:txBody>
      </p:sp>
      <p:pic>
        <p:nvPicPr>
          <p:cNvPr id="31749" name="Picture 13" descr="Картинка 91 из 217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5606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1750" name="Rectangle 14"/>
          <p:cNvSpPr>
            <a:spLocks noChangeArrowheads="1"/>
          </p:cNvSpPr>
          <p:nvPr/>
        </p:nvSpPr>
        <p:spPr bwMode="auto">
          <a:xfrm>
            <a:off x="185738" y="5268913"/>
            <a:ext cx="2597150" cy="31908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323528" y="0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СОМАТИЧЕСКАЯ (тревожная) ВЕГЕТАТИВНАЯ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ДИСФУНКЦИЯ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857625" y="255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1124744"/>
            <a:ext cx="8713787" cy="5544344"/>
          </a:xfrm>
          <a:prstGeom prst="roundRect">
            <a:avLst>
              <a:gd name="adj" fmla="val 1900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TextBox 21"/>
          <p:cNvSpPr txBox="1">
            <a:spLocks noChangeArrowheads="1"/>
          </p:cNvSpPr>
          <p:nvPr/>
        </p:nvSpPr>
        <p:spPr bwMode="auto">
          <a:xfrm>
            <a:off x="847725" y="1772816"/>
            <a:ext cx="24288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 dirty="0" err="1">
                <a:solidFill>
                  <a:srgbClr val="C00000"/>
                </a:solidFill>
                <a:latin typeface="Franklin Gothic Book"/>
              </a:rPr>
              <a:t>Сердечно-сосудистая</a:t>
            </a:r>
            <a:r>
              <a:rPr lang="ru-RU" b="1" i="1" u="sng" dirty="0">
                <a:solidFill>
                  <a:srgbClr val="C00000"/>
                </a:solidFill>
                <a:latin typeface="Franklin Gothic Book"/>
              </a:rPr>
              <a:t> система:</a:t>
            </a: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Нарушения сердечного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рит-ма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нестабильное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артериаль-ное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давление, лабильность ЧСС,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загрудинные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боли, пульсирующие головные боли, потливость,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сосудис-тые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реакции и т.д.            </a:t>
            </a:r>
            <a:endParaRPr lang="ru-RU" sz="1400" dirty="0">
              <a:latin typeface="Franklin Gothic Book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4213" y="1773238"/>
            <a:ext cx="2643187" cy="2447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4213" y="4437063"/>
            <a:ext cx="2643187" cy="2016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95963" y="1774825"/>
            <a:ext cx="2643187" cy="22320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95963" y="4294188"/>
            <a:ext cx="2643187" cy="215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5" name="Bild 4" descr="golovnaya-b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287713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34"/>
          <p:cNvSpPr txBox="1">
            <a:spLocks noChangeArrowheads="1"/>
          </p:cNvSpPr>
          <p:nvPr/>
        </p:nvSpPr>
        <p:spPr bwMode="auto">
          <a:xfrm>
            <a:off x="5940425" y="1803400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Franklin Gothic Book"/>
              </a:rPr>
              <a:t>Дыхательная система: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Гипервентиляционные</a:t>
            </a:r>
            <a:r>
              <a:rPr lang="ru-RU" sz="1400">
                <a:latin typeface="Franklin Gothic Book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расстройства (ощущение нехватки воздуха, затрудненного неполного вдоха, психогенные формы кашля и одышки, учащенное дыхание и т.д.)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888038" y="4294188"/>
            <a:ext cx="2571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u="sng">
                <a:solidFill>
                  <a:srgbClr val="C00000"/>
                </a:solidFill>
              </a:rPr>
              <a:t>Пищеварительная система: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Нарушение аппетита, тошнота, рвота, отрыжка, сухость во рту, дисфагия, боль и дискомфорт под ложечкой,абдоминальные боли, метеоризм, неустойчи-вость стула и т.д.</a:t>
            </a:r>
          </a:p>
        </p:txBody>
      </p:sp>
      <p:sp>
        <p:nvSpPr>
          <p:cNvPr id="18444" name="TextBox 36"/>
          <p:cNvSpPr txBox="1">
            <a:spLocks noChangeArrowheads="1"/>
          </p:cNvSpPr>
          <p:nvPr/>
        </p:nvSpPr>
        <p:spPr bwMode="auto">
          <a:xfrm>
            <a:off x="847725" y="4464050"/>
            <a:ext cx="2500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Franklin Gothic Book"/>
              </a:rPr>
              <a:t>Мочеполовая система: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Поллакиурия, полиурия,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императивные позывы и      дизурия психогенного   характера, без признаков цистита, сексуальные расстройства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48038" y="1773238"/>
            <a:ext cx="2500312" cy="131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эмоциональная лабильность,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расстройства  сна, повышенная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раздражительность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0" y="5092700"/>
            <a:ext cx="2286000" cy="106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беспокойство, плаксивость, периодические головокружения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23" grpId="0" animBg="1"/>
      <p:bldP spid="28" grpId="0" animBg="1"/>
      <p:bldP spid="30" grpId="0" animBg="1"/>
      <p:bldP spid="31" grpId="0" animBg="1"/>
      <p:bldP spid="18442" grpId="0"/>
      <p:bldP spid="36" grpId="0"/>
      <p:bldP spid="18444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325"/>
            <a:ext cx="8686800" cy="1143000"/>
          </a:xfrm>
          <a:noFill/>
        </p:spPr>
        <p:txBody>
          <a:bodyPr anchor="t"/>
          <a:lstStyle/>
          <a:p>
            <a:pPr eaLnBrk="1" hangingPunct="1"/>
            <a:r>
              <a:rPr lang="ru-RU" sz="3400" b="1" smtClean="0">
                <a:solidFill>
                  <a:srgbClr val="223E6C"/>
                </a:solidFill>
              </a:rPr>
              <a:t>Тревога и артериальная гипертензия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2051050" y="1241425"/>
            <a:ext cx="5040313" cy="1873250"/>
          </a:xfrm>
          <a:prstGeom prst="ellipse">
            <a:avLst/>
          </a:prstGeom>
          <a:solidFill>
            <a:srgbClr val="99CCFF"/>
          </a:solidFill>
          <a:ln w="762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425700" y="1528763"/>
            <a:ext cx="4319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Артериальная гипертензия + ТРЕВОГА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>
            <a:off x="2051050" y="3186113"/>
            <a:ext cx="720725" cy="792162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4572000" y="3330575"/>
            <a:ext cx="0" cy="1008063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6372225" y="3186113"/>
            <a:ext cx="792163" cy="719137"/>
          </a:xfrm>
          <a:prstGeom prst="line">
            <a:avLst/>
          </a:prstGeom>
          <a:noFill/>
          <a:ln w="127000">
            <a:solidFill>
              <a:srgbClr val="0033CC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6373813" y="4552950"/>
            <a:ext cx="2374900" cy="1296988"/>
          </a:xfrm>
          <a:prstGeom prst="ellipse">
            <a:avLst/>
          </a:prstGeom>
          <a:solidFill>
            <a:srgbClr val="99CCFF"/>
          </a:solidFill>
          <a:ln w="762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021513" y="4740275"/>
            <a:ext cx="1643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solidFill>
                  <a:srgbClr val="A50021"/>
                </a:solidFill>
              </a:rPr>
              <a:t>Частота кризового течения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6877050" y="4841875"/>
            <a:ext cx="0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3384550" y="4554538"/>
            <a:ext cx="2374900" cy="1296987"/>
          </a:xfrm>
          <a:prstGeom prst="ellipse">
            <a:avLst/>
          </a:prstGeom>
          <a:solidFill>
            <a:srgbClr val="99CCFF"/>
          </a:solidFill>
          <a:ln w="762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924300" y="4770438"/>
            <a:ext cx="1800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>
                <a:solidFill>
                  <a:srgbClr val="000066"/>
                </a:solidFill>
              </a:rPr>
              <a:t>Гипертрофия левого желудочка</a:t>
            </a: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3851275" y="4841875"/>
            <a:ext cx="0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323850" y="4554538"/>
            <a:ext cx="2489200" cy="1296987"/>
          </a:xfrm>
          <a:prstGeom prst="ellipse">
            <a:avLst/>
          </a:prstGeom>
          <a:solidFill>
            <a:srgbClr val="99CCFF"/>
          </a:solidFill>
          <a:ln w="762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730250" y="4841875"/>
            <a:ext cx="0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814388" y="4718050"/>
            <a:ext cx="2024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>
                <a:solidFill>
                  <a:srgbClr val="000066"/>
                </a:solidFill>
              </a:rPr>
              <a:t>Уровень катехоламинов в крови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0" y="6138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 b="1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0" y="61563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/>
              <a:t>Копылов Ф.Ю., Сыркин А.Л., Дробижев М.Ю., Висуров С.А., Медведев В.Э. Клинические и психосоматические особенности течения гипертонической болезни в условиях хронического стресса. // Клиническая медицина. - 2008. -   2. - с. 23-26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4048" y="260649"/>
            <a:ext cx="3822576" cy="63367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ЗАВЕДУЮЩИЙ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КАФЕДРОЙ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КЛИНИЧЕСКОЙ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ПСИХОЛОГИИ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ПСИХОТЕРАПИИ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 ФГБОУ ВО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«ОРЕНБУРГСКИЙ ГОСУДАРСТВЕННЫЙ МЕДИЦИНСКИЙ УНИВЕРСИТЕТ» МИНЗДРАВА РОССИИ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К.М.Н., ДОЦЕНТ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15714" name="Picture 2" descr="D:\Desktop\антох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81642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0D0C-241A-4132-80DE-6A9EB86F809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14339" name="Picture 2" descr="Pictur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923" y="2708276"/>
            <a:ext cx="184996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24556" y="0"/>
            <a:ext cx="88194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400" dirty="0">
                <a:solidFill>
                  <a:srgbClr val="FF6600"/>
                </a:solidFill>
                <a:latin typeface="Bookman Old Style" pitchFamily="18" charset="0"/>
              </a:rPr>
              <a:t>Состояния, при которых встречается выраженная тревога: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3319464"/>
            <a:ext cx="2819400" cy="542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Тиреотоксикоз</a:t>
            </a:r>
            <a:r>
              <a:rPr lang="en-US" sz="1600" b="0">
                <a:latin typeface="Arial Cyr" charset="-52"/>
              </a:rPr>
              <a:t>/</a:t>
            </a:r>
            <a:r>
              <a:rPr lang="ru-RU" sz="1600" b="0">
                <a:latin typeface="Arial Cyr" charset="-52"/>
              </a:rPr>
              <a:t>прием</a:t>
            </a:r>
            <a:r>
              <a:rPr lang="en-US" sz="1600" b="0">
                <a:latin typeface="Arial Cyr" charset="-52"/>
              </a:rPr>
              <a:t> </a:t>
            </a:r>
            <a:r>
              <a:rPr lang="ru-RU" sz="1600" b="0">
                <a:latin typeface="Arial Cyr" charset="-52"/>
              </a:rPr>
              <a:t>тиреоидных гормонов</a:t>
            </a:r>
            <a:r>
              <a:rPr lang="en-US" sz="1600" b="0">
                <a:latin typeface="Arial Cyr" charset="-52"/>
              </a:rPr>
              <a:t> </a:t>
            </a:r>
            <a:endParaRPr lang="ru-RU" sz="1600" b="0">
              <a:latin typeface="Arial Cyr" charset="-52"/>
            </a:endParaRP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962400" y="3352800"/>
            <a:ext cx="1560689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sz="2400" b="0">
                <a:solidFill>
                  <a:srgbClr val="DDDDDD"/>
                </a:solidFill>
                <a:latin typeface="Arial Black" pitchFamily="34" charset="0"/>
              </a:rPr>
              <a:t>Тревога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609600" y="2060575"/>
            <a:ext cx="1371600" cy="7635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Нарушения ритма сердца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209800" y="1371601"/>
            <a:ext cx="1447800" cy="835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 b="0">
                <a:solidFill>
                  <a:srgbClr val="333300"/>
                </a:solidFill>
                <a:latin typeface="Arial Cyr" charset="-52"/>
              </a:rPr>
              <a:t>Пролапс митрального клапана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038600" y="1627188"/>
            <a:ext cx="1429456" cy="322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Стенокардия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5791200" y="1517651"/>
            <a:ext cx="2133600" cy="542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Артериальная гипертония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7239000" y="2171701"/>
            <a:ext cx="1905000" cy="542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Сердечная недостаточность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7162800" y="3208339"/>
            <a:ext cx="1828800" cy="763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Атеросклероз сосудов головного мозга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934200" y="4359276"/>
            <a:ext cx="2209800" cy="542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Эпилепсия (особенно височная)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00800" y="5432425"/>
            <a:ext cx="2286000" cy="787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sz="1600" b="0">
                <a:latin typeface="Arial Cyr" charset="-52"/>
              </a:rPr>
              <a:t>Язвенная болезнь желудка и </a:t>
            </a:r>
            <a:endParaRPr lang="en-US" sz="1600" b="0">
              <a:latin typeface="Arial Cyr" charset="-5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sz="1600" b="0">
                <a:latin typeface="Arial Cyr" charset="-52"/>
              </a:rPr>
              <a:t>12-перстной кишки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5410200" y="5664201"/>
            <a:ext cx="664634" cy="3222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Боль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048000" y="5638801"/>
            <a:ext cx="2057400" cy="542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Злоупотребление кофе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04800" y="5334000"/>
            <a:ext cx="2438400" cy="9842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Передозировка лекарственных средств (например, средств от насморка)</a:t>
            </a:r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228600" y="4359276"/>
            <a:ext cx="2362200" cy="542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sz="1600" b="0">
                <a:latin typeface="Arial Cyr" charset="-52"/>
              </a:rPr>
              <a:t>Предменструальный синдром</a:t>
            </a:r>
          </a:p>
        </p:txBody>
      </p:sp>
      <p:sp>
        <p:nvSpPr>
          <p:cNvPr id="324626" name="Line 18"/>
          <p:cNvSpPr>
            <a:spLocks noChangeShapeType="1"/>
          </p:cNvSpPr>
          <p:nvPr/>
        </p:nvSpPr>
        <p:spPr bwMode="auto">
          <a:xfrm>
            <a:off x="2971800" y="2133600"/>
            <a:ext cx="990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27" name="Line 19"/>
          <p:cNvSpPr>
            <a:spLocks noChangeShapeType="1"/>
          </p:cNvSpPr>
          <p:nvPr/>
        </p:nvSpPr>
        <p:spPr bwMode="auto">
          <a:xfrm>
            <a:off x="4724400" y="190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28" name="Line 20"/>
          <p:cNvSpPr>
            <a:spLocks noChangeShapeType="1"/>
          </p:cNvSpPr>
          <p:nvPr/>
        </p:nvSpPr>
        <p:spPr bwMode="auto">
          <a:xfrm flipH="1">
            <a:off x="5410200" y="2057400"/>
            <a:ext cx="1066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29" name="Line 21"/>
          <p:cNvSpPr>
            <a:spLocks noChangeShapeType="1"/>
          </p:cNvSpPr>
          <p:nvPr/>
        </p:nvSpPr>
        <p:spPr bwMode="auto">
          <a:xfrm>
            <a:off x="1676400" y="2667000"/>
            <a:ext cx="2057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0" name="Line 22"/>
          <p:cNvSpPr>
            <a:spLocks noChangeShapeType="1"/>
          </p:cNvSpPr>
          <p:nvPr/>
        </p:nvSpPr>
        <p:spPr bwMode="auto">
          <a:xfrm flipH="1">
            <a:off x="5715000" y="2743200"/>
            <a:ext cx="1600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1" name="Line 23"/>
          <p:cNvSpPr>
            <a:spLocks noChangeShapeType="1"/>
          </p:cNvSpPr>
          <p:nvPr/>
        </p:nvSpPr>
        <p:spPr bwMode="auto">
          <a:xfrm>
            <a:off x="2514600" y="3581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2" name="Line 24"/>
          <p:cNvSpPr>
            <a:spLocks noChangeShapeType="1"/>
          </p:cNvSpPr>
          <p:nvPr/>
        </p:nvSpPr>
        <p:spPr bwMode="auto">
          <a:xfrm flipH="1">
            <a:off x="5715000" y="35814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3" name="Line 25"/>
          <p:cNvSpPr>
            <a:spLocks noChangeShapeType="1"/>
          </p:cNvSpPr>
          <p:nvPr/>
        </p:nvSpPr>
        <p:spPr bwMode="auto">
          <a:xfrm flipV="1">
            <a:off x="2438400" y="4191000"/>
            <a:ext cx="1447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4" name="Line 26"/>
          <p:cNvSpPr>
            <a:spLocks noChangeShapeType="1"/>
          </p:cNvSpPr>
          <p:nvPr/>
        </p:nvSpPr>
        <p:spPr bwMode="auto">
          <a:xfrm flipH="1" flipV="1">
            <a:off x="5562600" y="4114800"/>
            <a:ext cx="1524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5" name="Line 27"/>
          <p:cNvSpPr>
            <a:spLocks noChangeShapeType="1"/>
          </p:cNvSpPr>
          <p:nvPr/>
        </p:nvSpPr>
        <p:spPr bwMode="auto">
          <a:xfrm flipV="1">
            <a:off x="2286000" y="4495800"/>
            <a:ext cx="1828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6" name="Line 28"/>
          <p:cNvSpPr>
            <a:spLocks noChangeShapeType="1"/>
          </p:cNvSpPr>
          <p:nvPr/>
        </p:nvSpPr>
        <p:spPr bwMode="auto">
          <a:xfrm flipH="1" flipV="1">
            <a:off x="5257800" y="4419600"/>
            <a:ext cx="1371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7" name="Line 29"/>
          <p:cNvSpPr>
            <a:spLocks noChangeShapeType="1"/>
          </p:cNvSpPr>
          <p:nvPr/>
        </p:nvSpPr>
        <p:spPr bwMode="auto">
          <a:xfrm flipV="1">
            <a:off x="4038600" y="4648200"/>
            <a:ext cx="533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8" name="Line 30"/>
          <p:cNvSpPr>
            <a:spLocks noChangeShapeType="1"/>
          </p:cNvSpPr>
          <p:nvPr/>
        </p:nvSpPr>
        <p:spPr bwMode="auto">
          <a:xfrm flipH="1" flipV="1">
            <a:off x="5029200" y="4648200"/>
            <a:ext cx="609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6C4C4-80E0-4348-8D71-E6141595062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dirty="0" smtClean="0"/>
              <a:t>Тревожные расстройства у пожилых – особенности терапии</a:t>
            </a:r>
            <a:endParaRPr lang="en-US" sz="3800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1"/>
            <a:ext cx="3814234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Часто св</a:t>
            </a:r>
            <a:endParaRPr lang="en-US" sz="2400" smtClean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987323" y="1989138"/>
            <a:ext cx="5410200" cy="4525962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Частое назначение в общей медицинской сети «успокаивающих» средств (валокордин, </a:t>
            </a:r>
            <a:r>
              <a:rPr lang="ru-RU" sz="2400" dirty="0" err="1" smtClean="0"/>
              <a:t>феназепам</a:t>
            </a:r>
            <a:r>
              <a:rPr lang="ru-RU" sz="2400" dirty="0" smtClean="0"/>
              <a:t>)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Бесконтрольное применение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Быстрое формирование лекарственной зависимости</a:t>
            </a:r>
          </a:p>
        </p:txBody>
      </p:sp>
      <p:pic>
        <p:nvPicPr>
          <p:cNvPr id="21510" name="Picture 5" descr="ca3217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60648"/>
            <a:ext cx="2627489" cy="2595563"/>
          </a:xfrm>
          <a:noFill/>
        </p:spPr>
      </p:pic>
      <p:pic>
        <p:nvPicPr>
          <p:cNvPr id="21511" name="Picture 6" descr="ab207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573016"/>
            <a:ext cx="2611967" cy="26368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5A376-4BFB-4419-968F-1C25A083497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53533" y="2857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smtClean="0"/>
              <a:t>Дифференциальная диагностика тревожных расстройств у пожилых</a:t>
            </a:r>
            <a:endParaRPr lang="en-US" sz="380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63189" cy="5958433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Соматически заболевания, сопровождающиеся тревогой</a:t>
            </a:r>
          </a:p>
          <a:p>
            <a:pPr lvl="1" eaLnBrk="1" hangingPunct="1"/>
            <a:r>
              <a:rPr lang="ru-RU" sz="2000" dirty="0" smtClean="0"/>
              <a:t>Хронические </a:t>
            </a:r>
            <a:r>
              <a:rPr lang="ru-RU" sz="2000" dirty="0" err="1" smtClean="0"/>
              <a:t>обструктивные</a:t>
            </a:r>
            <a:r>
              <a:rPr lang="ru-RU" sz="2000" dirty="0" smtClean="0"/>
              <a:t> заболевания лёгких, паркинсонизм, последние стадии сердечных заболеваний </a:t>
            </a:r>
          </a:p>
          <a:p>
            <a:pPr lvl="1" eaLnBrk="1" hangingPunct="1"/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этих</a:t>
            </a:r>
            <a:r>
              <a:rPr lang="en-US" sz="2000" dirty="0" smtClean="0"/>
              <a:t> </a:t>
            </a:r>
            <a:r>
              <a:rPr lang="ru-RU" sz="2000" dirty="0" smtClean="0"/>
              <a:t>случаях</a:t>
            </a:r>
            <a:r>
              <a:rPr lang="en-US" sz="2000" dirty="0" smtClean="0"/>
              <a:t> </a:t>
            </a:r>
            <a:r>
              <a:rPr lang="ru-RU" sz="2000" dirty="0" smtClean="0"/>
              <a:t>тревога</a:t>
            </a:r>
            <a:r>
              <a:rPr lang="en-US" sz="2000" dirty="0" smtClean="0"/>
              <a:t> </a:t>
            </a:r>
            <a:r>
              <a:rPr lang="ru-RU" sz="2000" dirty="0" smtClean="0"/>
              <a:t>может</a:t>
            </a:r>
            <a:r>
              <a:rPr lang="en-US" sz="2000" dirty="0" smtClean="0"/>
              <a:t> </a:t>
            </a:r>
            <a:r>
              <a:rPr lang="ru-RU" sz="2000" dirty="0" smtClean="0"/>
              <a:t>быть</a:t>
            </a:r>
            <a:r>
              <a:rPr lang="en-US" sz="2000" dirty="0" smtClean="0"/>
              <a:t> </a:t>
            </a:r>
            <a:r>
              <a:rPr lang="ru-RU" sz="2000" dirty="0" err="1" smtClean="0"/>
              <a:t>коморбидной</a:t>
            </a:r>
            <a:r>
              <a:rPr lang="en-US" sz="2000" dirty="0" smtClean="0"/>
              <a:t>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утяжелять</a:t>
            </a:r>
            <a:r>
              <a:rPr lang="en-US" sz="2000" dirty="0" smtClean="0"/>
              <a:t> </a:t>
            </a:r>
            <a:r>
              <a:rPr lang="ru-RU" sz="2000" dirty="0" smtClean="0"/>
              <a:t>состояние</a:t>
            </a:r>
          </a:p>
          <a:p>
            <a:pPr eaLnBrk="1" hangingPunct="1"/>
            <a:r>
              <a:rPr lang="ru-RU" sz="2000" b="1" dirty="0" smtClean="0"/>
              <a:t>Медикаменты, которые могут вызывать тревогу</a:t>
            </a:r>
          </a:p>
          <a:p>
            <a:pPr lvl="1" eaLnBrk="1" hangingPunct="1"/>
            <a:r>
              <a:rPr lang="ru-RU" sz="2000" dirty="0" smtClean="0"/>
              <a:t>Симпатомиметики</a:t>
            </a:r>
          </a:p>
          <a:p>
            <a:pPr lvl="1" eaLnBrk="1" hangingPunct="1"/>
            <a:r>
              <a:rPr lang="ru-RU" sz="2000" dirty="0" smtClean="0"/>
              <a:t>Стероиды</a:t>
            </a:r>
          </a:p>
          <a:p>
            <a:pPr lvl="1" eaLnBrk="1" hangingPunct="1"/>
            <a:r>
              <a:rPr lang="ru-RU" sz="2000" dirty="0" err="1" smtClean="0"/>
              <a:t>Дофаминовые</a:t>
            </a:r>
            <a:r>
              <a:rPr lang="ru-RU" sz="2000" dirty="0" smtClean="0"/>
              <a:t> </a:t>
            </a:r>
            <a:r>
              <a:rPr lang="ru-RU" sz="2000" dirty="0" err="1" smtClean="0"/>
              <a:t>агонисты</a:t>
            </a:r>
            <a:endParaRPr lang="ru-RU" sz="2000" dirty="0" smtClean="0"/>
          </a:p>
          <a:p>
            <a:pPr lvl="1" eaLnBrk="1" hangingPunct="1"/>
            <a:r>
              <a:rPr lang="ru-RU" sz="2000" dirty="0" err="1" smtClean="0"/>
              <a:t>Теофиллин</a:t>
            </a:r>
            <a:endParaRPr lang="ru-RU" sz="2000" dirty="0" smtClean="0"/>
          </a:p>
          <a:p>
            <a:pPr eaLnBrk="1" hangingPunct="1"/>
            <a:r>
              <a:rPr lang="ru-RU" sz="2000" b="1" dirty="0" smtClean="0"/>
              <a:t>Синдром</a:t>
            </a:r>
            <a:r>
              <a:rPr lang="en-US" sz="2000" b="1" dirty="0" smtClean="0"/>
              <a:t> </a:t>
            </a:r>
            <a:r>
              <a:rPr lang="ru-RU" sz="2000" b="1" dirty="0" smtClean="0"/>
              <a:t>отмены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бензодиазепинов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или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других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седативных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препаратов</a:t>
            </a:r>
          </a:p>
          <a:p>
            <a:pPr lvl="1" eaLnBrk="1" hangingPunct="1"/>
            <a:r>
              <a:rPr lang="ru-RU" sz="2000" dirty="0" smtClean="0"/>
              <a:t>Может вызывать тревогу в течение нескольких недель после отмены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A944A-0D36-47D1-AD78-2205ECF56E8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834813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smtClean="0"/>
              <a:t>Использование бензодиазепинов в пожилом возрасте: за и против</a:t>
            </a:r>
            <a:br>
              <a:rPr lang="ru-RU" sz="3800" smtClean="0"/>
            </a:br>
            <a:endParaRPr lang="en-US" sz="38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657350"/>
            <a:ext cx="7772400" cy="4876800"/>
          </a:xfrm>
        </p:spPr>
        <p:txBody>
          <a:bodyPr/>
          <a:lstStyle/>
          <a:p>
            <a:pPr eaLnBrk="1" hangingPunct="1"/>
            <a:r>
              <a:rPr lang="ru-RU" sz="1800" smtClean="0"/>
              <a:t>Пожилые</a:t>
            </a:r>
            <a:r>
              <a:rPr lang="en-US" sz="1800" smtClean="0"/>
              <a:t> </a:t>
            </a:r>
            <a:r>
              <a:rPr lang="ru-RU" sz="1800" smtClean="0"/>
              <a:t>люди</a:t>
            </a:r>
            <a:r>
              <a:rPr lang="en-US" sz="1800" smtClean="0"/>
              <a:t> – </a:t>
            </a:r>
            <a:r>
              <a:rPr lang="ru-RU" sz="1800" smtClean="0"/>
              <a:t>крупнейший</a:t>
            </a:r>
            <a:r>
              <a:rPr lang="en-US" sz="1800" smtClean="0"/>
              <a:t> </a:t>
            </a:r>
            <a:r>
              <a:rPr lang="ru-RU" sz="1800" smtClean="0"/>
              <a:t>потребитель</a:t>
            </a:r>
            <a:r>
              <a:rPr lang="en-US" sz="1800" smtClean="0"/>
              <a:t> </a:t>
            </a:r>
            <a:r>
              <a:rPr lang="ru-RU" sz="1800" smtClean="0"/>
              <a:t>бензодиазепинов</a:t>
            </a:r>
            <a:r>
              <a:rPr lang="en-US" sz="1800" smtClean="0"/>
              <a:t> </a:t>
            </a:r>
            <a:r>
              <a:rPr lang="ru-RU" sz="1800" smtClean="0"/>
              <a:t>в</a:t>
            </a:r>
            <a:r>
              <a:rPr lang="en-US" sz="1800" smtClean="0"/>
              <a:t> </a:t>
            </a:r>
            <a:r>
              <a:rPr lang="ru-RU" sz="1800" smtClean="0"/>
              <a:t>США</a:t>
            </a:r>
          </a:p>
          <a:p>
            <a:pPr eaLnBrk="1" hangingPunct="1"/>
            <a:r>
              <a:rPr lang="ru-RU" sz="1800" smtClean="0"/>
              <a:t>За</a:t>
            </a:r>
            <a:r>
              <a:rPr lang="en-US" sz="1800" smtClean="0"/>
              <a:t>:</a:t>
            </a:r>
            <a:endParaRPr lang="ru-RU" sz="1800" smtClean="0"/>
          </a:p>
          <a:p>
            <a:pPr lvl="1" eaLnBrk="1" hangingPunct="1"/>
            <a:r>
              <a:rPr lang="ru-RU" sz="1700" smtClean="0"/>
              <a:t>Эффективны</a:t>
            </a:r>
            <a:r>
              <a:rPr lang="en-US" sz="1700" smtClean="0"/>
              <a:t> </a:t>
            </a:r>
            <a:r>
              <a:rPr lang="ru-RU" sz="1700" smtClean="0"/>
              <a:t>при</a:t>
            </a:r>
            <a:r>
              <a:rPr lang="en-US" sz="1700" smtClean="0"/>
              <a:t> </a:t>
            </a:r>
            <a:r>
              <a:rPr lang="ru-RU" sz="1700" smtClean="0"/>
              <a:t>кратковременном</a:t>
            </a:r>
            <a:r>
              <a:rPr lang="en-US" sz="1700" smtClean="0"/>
              <a:t> </a:t>
            </a:r>
            <a:r>
              <a:rPr lang="ru-RU" sz="1700" smtClean="0"/>
              <a:t>лечении</a:t>
            </a:r>
            <a:r>
              <a:rPr lang="en-US" sz="1700" smtClean="0"/>
              <a:t> </a:t>
            </a:r>
            <a:r>
              <a:rPr lang="ru-RU" sz="1700" smtClean="0"/>
              <a:t>тревоги</a:t>
            </a:r>
            <a:r>
              <a:rPr lang="en-US" sz="1700" smtClean="0"/>
              <a:t>, </a:t>
            </a:r>
            <a:r>
              <a:rPr lang="ru-RU" sz="1700" smtClean="0"/>
              <a:t>действуют</a:t>
            </a:r>
            <a:r>
              <a:rPr lang="en-US" sz="1700" smtClean="0"/>
              <a:t> </a:t>
            </a:r>
            <a:r>
              <a:rPr lang="ru-RU" sz="1700" smtClean="0"/>
              <a:t>без</a:t>
            </a:r>
            <a:r>
              <a:rPr lang="en-US" sz="1700" smtClean="0"/>
              <a:t> </a:t>
            </a:r>
            <a:r>
              <a:rPr lang="ru-RU" sz="1700" smtClean="0"/>
              <a:t>задержки</a:t>
            </a:r>
          </a:p>
          <a:p>
            <a:pPr eaLnBrk="1" hangingPunct="1"/>
            <a:r>
              <a:rPr lang="ru-RU" sz="1800" smtClean="0"/>
              <a:t>Против</a:t>
            </a:r>
            <a:r>
              <a:rPr lang="en-US" sz="1800" smtClean="0"/>
              <a:t>:</a:t>
            </a:r>
            <a:endParaRPr lang="ru-RU" sz="1800" smtClean="0"/>
          </a:p>
          <a:p>
            <a:pPr lvl="1" eaLnBrk="1" hangingPunct="1"/>
            <a:r>
              <a:rPr lang="ru-RU" sz="1700" smtClean="0"/>
              <a:t>Когнитивные</a:t>
            </a:r>
            <a:r>
              <a:rPr lang="en-US" sz="1700" smtClean="0"/>
              <a:t> </a:t>
            </a:r>
            <a:r>
              <a:rPr lang="ru-RU" sz="1700" smtClean="0"/>
              <a:t>ухудшения</a:t>
            </a:r>
            <a:r>
              <a:rPr lang="en-US" sz="1700" smtClean="0"/>
              <a:t> (</a:t>
            </a:r>
            <a:r>
              <a:rPr lang="ru-RU" sz="1700" smtClean="0"/>
              <a:t>кратковременные</a:t>
            </a:r>
            <a:r>
              <a:rPr lang="en-US" sz="1700" smtClean="0"/>
              <a:t> </a:t>
            </a:r>
            <a:r>
              <a:rPr lang="ru-RU" sz="1700" smtClean="0"/>
              <a:t>и</a:t>
            </a:r>
            <a:r>
              <a:rPr lang="en-US" sz="1700" smtClean="0"/>
              <a:t> </a:t>
            </a:r>
            <a:r>
              <a:rPr lang="ru-RU" sz="1700" smtClean="0"/>
              <a:t>долговременные</a:t>
            </a:r>
            <a:r>
              <a:rPr lang="en-US" sz="1700" smtClean="0"/>
              <a:t>)</a:t>
            </a:r>
            <a:endParaRPr lang="ru-RU" sz="1700" smtClean="0"/>
          </a:p>
          <a:p>
            <a:pPr lvl="1" eaLnBrk="1" hangingPunct="1"/>
            <a:r>
              <a:rPr lang="ru-RU" sz="1700" smtClean="0"/>
              <a:t>Увеличение</a:t>
            </a:r>
            <a:r>
              <a:rPr lang="en-US" sz="1700" smtClean="0"/>
              <a:t> </a:t>
            </a:r>
            <a:r>
              <a:rPr lang="ru-RU" sz="1700" smtClean="0"/>
              <a:t>риска</a:t>
            </a:r>
            <a:r>
              <a:rPr lang="en-US" sz="1700" smtClean="0"/>
              <a:t> </a:t>
            </a:r>
            <a:r>
              <a:rPr lang="ru-RU" sz="1700" smtClean="0"/>
              <a:t>падений</a:t>
            </a:r>
            <a:r>
              <a:rPr lang="en-US" sz="1700" smtClean="0"/>
              <a:t> </a:t>
            </a:r>
            <a:r>
              <a:rPr lang="ru-RU" sz="1700" smtClean="0"/>
              <a:t>и</a:t>
            </a:r>
            <a:r>
              <a:rPr lang="en-US" sz="1700" smtClean="0"/>
              <a:t> </a:t>
            </a:r>
            <a:r>
              <a:rPr lang="ru-RU" sz="1700" smtClean="0"/>
              <a:t>переломов</a:t>
            </a:r>
            <a:r>
              <a:rPr lang="en-US" sz="1700" smtClean="0"/>
              <a:t> </a:t>
            </a:r>
            <a:endParaRPr lang="ru-RU" sz="1700" smtClean="0"/>
          </a:p>
          <a:p>
            <a:pPr lvl="1" eaLnBrk="1" hangingPunct="1"/>
            <a:r>
              <a:rPr lang="ru-RU" sz="1700" smtClean="0"/>
              <a:t>Седативное действие</a:t>
            </a:r>
          </a:p>
          <a:p>
            <a:pPr lvl="1" eaLnBrk="1" hangingPunct="1"/>
            <a:r>
              <a:rPr lang="ru-RU" sz="1700" smtClean="0"/>
              <a:t>Долгодействующие особенно проблематичны из-за возрастных фармакокинетических изменений </a:t>
            </a:r>
          </a:p>
          <a:p>
            <a:pPr lvl="1" eaLnBrk="1" hangingPunct="1"/>
            <a:r>
              <a:rPr lang="ru-RU" sz="1700" smtClean="0"/>
              <a:t>Могут снижать тимолептический эффект анидепрессантов (Мартин, 2001)</a:t>
            </a:r>
          </a:p>
          <a:p>
            <a:pPr eaLnBrk="1" hangingPunct="1"/>
            <a:r>
              <a:rPr lang="ru-RU" sz="1800" smtClean="0"/>
              <a:t>Рекомендации: средство для кратковременной терапии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smtClean="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314245" y="5535614"/>
            <a:ext cx="26175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Eric J. Lenze, M.D,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82" name="Rectangle 2"/>
          <p:cNvSpPr>
            <a:spLocks noChangeArrowheads="1"/>
          </p:cNvSpPr>
          <p:nvPr/>
        </p:nvSpPr>
        <p:spPr bwMode="auto">
          <a:xfrm>
            <a:off x="0" y="1225550"/>
            <a:ext cx="9144000" cy="434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800" b="1">
                <a:solidFill>
                  <a:srgbClr val="000066"/>
                </a:solidFill>
              </a:rPr>
              <a:t>Валокордин (мятное масло + фенобарбитал + хмелевое масло + этилбромизовалвалерат)</a:t>
            </a:r>
          </a:p>
          <a:p>
            <a:pPr marL="342900" indent="-342900" algn="l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800" b="1">
                <a:solidFill>
                  <a:srgbClr val="000066"/>
                </a:solidFill>
              </a:rPr>
              <a:t>Валосердин (мятное масло + фенобарбитал + хмелевое масло + этилбромизовалвалерат)</a:t>
            </a:r>
          </a:p>
          <a:p>
            <a:pPr marL="342900" indent="-342900" algn="l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Tx/>
              <a:buBlip>
                <a:blip r:embed="rId3"/>
              </a:buBlip>
            </a:pPr>
            <a:r>
              <a:rPr lang="ru-RU" sz="2800" b="1">
                <a:solidFill>
                  <a:srgbClr val="000066"/>
                </a:solidFill>
              </a:rPr>
              <a:t>Корвалол (мятное масло + фенобарбитал + хмелевое масло + этилбромизовалвалерат)</a:t>
            </a:r>
          </a:p>
        </p:txBody>
      </p:sp>
      <p:sp>
        <p:nvSpPr>
          <p:cNvPr id="3041283" name="Text Box 3"/>
          <p:cNvSpPr txBox="1">
            <a:spLocks noChangeArrowheads="1"/>
          </p:cNvSpPr>
          <p:nvPr/>
        </p:nvSpPr>
        <p:spPr bwMode="auto">
          <a:xfrm>
            <a:off x="0" y="287338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 algn="ctr"/>
            <a:r>
              <a:rPr lang="ru-RU" sz="3600" b="1" dirty="0">
                <a:solidFill>
                  <a:srgbClr val="000066"/>
                </a:solidFill>
              </a:rPr>
              <a:t>Наши «главные» барбитураты</a:t>
            </a:r>
          </a:p>
        </p:txBody>
      </p:sp>
      <p:sp>
        <p:nvSpPr>
          <p:cNvPr id="3041284" name="Text Box 4"/>
          <p:cNvSpPr txBox="1">
            <a:spLocks noChangeArrowheads="1"/>
          </p:cNvSpPr>
          <p:nvPr/>
        </p:nvSpPr>
        <p:spPr bwMode="auto">
          <a:xfrm>
            <a:off x="85725" y="6424613"/>
            <a:ext cx="896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/>
            <a:r>
              <a:rPr lang="ru-RU" sz="1400" b="1"/>
              <a:t>Сравочник Видаль «Лекарственные препараты в России». www.vidal.ru. </a:t>
            </a:r>
            <a:endParaRPr lang="ru-RU" sz="1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378" name="Text Box 2"/>
          <p:cNvSpPr txBox="1">
            <a:spLocks noChangeArrowheads="1"/>
          </p:cNvSpPr>
          <p:nvPr/>
        </p:nvSpPr>
        <p:spPr bwMode="auto">
          <a:xfrm>
            <a:off x="0" y="101600"/>
            <a:ext cx="91440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Какая доза </a:t>
            </a:r>
            <a:r>
              <a:rPr lang="ru-RU" sz="2800" b="1" dirty="0" err="1">
                <a:solidFill>
                  <a:srgbClr val="FF0000"/>
                </a:solidFill>
              </a:rPr>
              <a:t>фенобарбитала</a:t>
            </a:r>
            <a:r>
              <a:rPr lang="ru-RU" sz="2800" b="1" dirty="0">
                <a:solidFill>
                  <a:srgbClr val="FF0000"/>
                </a:solidFill>
              </a:rPr>
              <a:t> вызывает депрессию продолговатого мозга и снижение нейрогенной стимуляции дыхания?</a:t>
            </a:r>
          </a:p>
        </p:txBody>
      </p:sp>
      <p:sp>
        <p:nvSpPr>
          <p:cNvPr id="3045379" name="Text Box 3"/>
          <p:cNvSpPr txBox="1">
            <a:spLocks noChangeArrowheads="1"/>
          </p:cNvSpPr>
          <p:nvPr/>
        </p:nvSpPr>
        <p:spPr bwMode="auto">
          <a:xfrm>
            <a:off x="114300" y="2132856"/>
            <a:ext cx="9029700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Tx/>
              <a:buBlip>
                <a:blip r:embed="rId2"/>
              </a:buBlip>
            </a:pPr>
            <a:r>
              <a:rPr lang="ru-RU" sz="2800" b="1" dirty="0">
                <a:solidFill>
                  <a:srgbClr val="000066"/>
                </a:solidFill>
              </a:rPr>
              <a:t>В три раза превышающие терапевтические, которые составляют 15-30 капель </a:t>
            </a:r>
            <a:r>
              <a:rPr lang="ru-RU" sz="2800" b="1" dirty="0" err="1">
                <a:solidFill>
                  <a:srgbClr val="000066"/>
                </a:solidFill>
              </a:rPr>
              <a:t>корвалола</a:t>
            </a:r>
            <a:r>
              <a:rPr lang="ru-RU" sz="2800" b="1" dirty="0">
                <a:solidFill>
                  <a:srgbClr val="000066"/>
                </a:solidFill>
              </a:rPr>
              <a:t> 2-3 раза в сутки, что соответствует 18,26 - 54,78 мг </a:t>
            </a:r>
            <a:r>
              <a:rPr lang="ru-RU" sz="2800" b="1" dirty="0" err="1">
                <a:solidFill>
                  <a:srgbClr val="000066"/>
                </a:solidFill>
              </a:rPr>
              <a:t>фенобарбитала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3045380" name="Text Box 4"/>
          <p:cNvSpPr txBox="1">
            <a:spLocks noChangeArrowheads="1"/>
          </p:cNvSpPr>
          <p:nvPr/>
        </p:nvSpPr>
        <p:spPr bwMode="auto">
          <a:xfrm>
            <a:off x="139700" y="3645024"/>
            <a:ext cx="9004300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Какая доза </a:t>
            </a:r>
            <a:r>
              <a:rPr lang="ru-RU" sz="2800" b="1" dirty="0" err="1">
                <a:solidFill>
                  <a:srgbClr val="FF0000"/>
                </a:solidFill>
              </a:rPr>
              <a:t>фенобарбитала</a:t>
            </a:r>
            <a:r>
              <a:rPr lang="ru-RU" sz="2800" b="1" dirty="0">
                <a:solidFill>
                  <a:srgbClr val="FF0000"/>
                </a:solidFill>
              </a:rPr>
              <a:t> является летальной? </a:t>
            </a:r>
          </a:p>
        </p:txBody>
      </p:sp>
      <p:sp>
        <p:nvSpPr>
          <p:cNvPr id="3045381" name="Text Box 5"/>
          <p:cNvSpPr txBox="1">
            <a:spLocks noChangeArrowheads="1"/>
          </p:cNvSpPr>
          <p:nvPr/>
        </p:nvSpPr>
        <p:spPr bwMode="auto">
          <a:xfrm>
            <a:off x="0" y="4797152"/>
            <a:ext cx="8978900" cy="183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Tx/>
              <a:buBlip>
                <a:blip r:embed="rId2"/>
              </a:buBlip>
            </a:pPr>
            <a:r>
              <a:rPr lang="ru-RU" sz="2400" b="1" dirty="0">
                <a:solidFill>
                  <a:srgbClr val="000066"/>
                </a:solidFill>
              </a:rPr>
              <a:t>Кома и летальный исход наступают уже при однократном приеме 6-10 флаконов валокордина по 50 мл, что примерно соответствует 6-10 г </a:t>
            </a:r>
            <a:r>
              <a:rPr lang="ru-RU" sz="2400" b="1" dirty="0" err="1">
                <a:solidFill>
                  <a:srgbClr val="000066"/>
                </a:solidFill>
              </a:rPr>
              <a:t>фенобарбитала</a:t>
            </a:r>
            <a:r>
              <a:rPr lang="ru-RU" sz="2400" b="1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3045382" name="Text Box 6"/>
          <p:cNvSpPr txBox="1">
            <a:spLocks noChangeArrowheads="1"/>
          </p:cNvSpPr>
          <p:nvPr/>
        </p:nvSpPr>
        <p:spPr bwMode="auto">
          <a:xfrm>
            <a:off x="0" y="629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>
                <a:solidFill>
                  <a:srgbClr val="000000"/>
                </a:solidFill>
              </a:rPr>
              <a:t>Фридман Л.С., Флеминг Н.Ф., Робертс Д.Х., Хайман С.Е. (ред.) Наркология: Пер. с англ. – 2-е изд., испр. – М.; СПб. Издательство БИНОМ – Невский диалект, 2000. – 320С.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45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453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5379" grpId="0"/>
      <p:bldP spid="30453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307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43000" y="202480"/>
            <a:ext cx="6858000" cy="579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>
                <a:solidFill>
                  <a:srgbClr val="FF0000"/>
                </a:solidFill>
              </a:rPr>
              <a:t>МИНДАЛЕВИДНЫЕ ТЕЛА –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ЦЕНТР ТРЕВОЖНЫХ РАССТРОЙСТВ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2106912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ZoneTexte 2"/>
          <p:cNvSpPr txBox="1">
            <a:spLocks noChangeArrowheads="1"/>
          </p:cNvSpPr>
          <p:nvPr/>
        </p:nvSpPr>
        <p:spPr bwMode="auto">
          <a:xfrm>
            <a:off x="2071060" y="228600"/>
            <a:ext cx="50185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Социальное поведение</a:t>
            </a:r>
            <a:r>
              <a:rPr lang="fr-FR" sz="36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ru-RU" sz="36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и</a:t>
            </a:r>
            <a:r>
              <a:rPr lang="fr-FR" sz="36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активация амигдалы</a:t>
            </a:r>
            <a:endParaRPr lang="fr-FR" sz="3600" b="1">
              <a:solidFill>
                <a:srgbClr val="FF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1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Шкала тревоги </a:t>
            </a:r>
            <a:r>
              <a:rPr lang="ru-RU" dirty="0" err="1" smtClean="0">
                <a:solidFill>
                  <a:srgbClr val="FF0000"/>
                </a:solidFill>
              </a:rPr>
              <a:t>А.Бэка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Шкала тревоги Бека </a:t>
            </a:r>
            <a:r>
              <a:rPr lang="ru-RU" dirty="0"/>
              <a:t>представляет собой простой, удобный инструмент для предварительной оценки степени выраженности тревожных расстройств у широкого круга лиц: </a:t>
            </a:r>
            <a:endParaRPr lang="ru-RU" dirty="0" smtClean="0"/>
          </a:p>
          <a:p>
            <a:pPr algn="just"/>
            <a:r>
              <a:rPr lang="ru-RU" dirty="0" smtClean="0"/>
              <a:t>молодых </a:t>
            </a:r>
            <a:r>
              <a:rPr lang="ru-RU" dirty="0"/>
              <a:t>людей от 14 лет, зрелых и пожилых, </a:t>
            </a:r>
            <a:r>
              <a:rPr lang="ru-RU" dirty="0" err="1"/>
              <a:t>контингета</a:t>
            </a:r>
            <a:r>
              <a:rPr lang="ru-RU" dirty="0"/>
              <a:t> клиники и при </a:t>
            </a:r>
            <a:r>
              <a:rPr lang="ru-RU" dirty="0" err="1"/>
              <a:t>скрининговых</a:t>
            </a:r>
            <a:r>
              <a:rPr lang="ru-RU" dirty="0"/>
              <a:t> исследованиях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Заполнение </a:t>
            </a:r>
            <a:r>
              <a:rPr lang="ru-RU" dirty="0"/>
              <a:t>шкалы занимает </a:t>
            </a:r>
            <a:r>
              <a:rPr lang="ru-RU" b="1" dirty="0">
                <a:solidFill>
                  <a:srgbClr val="FF0000"/>
                </a:solidFill>
              </a:rPr>
              <a:t>не более 10 минут</a:t>
            </a:r>
            <a:r>
              <a:rPr lang="ru-RU" dirty="0"/>
              <a:t>, как правило, это можно доверить самому испытуемому. </a:t>
            </a:r>
            <a:r>
              <a:rPr lang="ru-RU" dirty="0">
                <a:solidFill>
                  <a:srgbClr val="FF0000"/>
                </a:solidFill>
              </a:rPr>
              <a:t>Лица, получившие высокие баллы по шкале, должны быть направлены на консультацию к специалисту.</a:t>
            </a:r>
          </a:p>
          <a:p>
            <a:pPr algn="just"/>
            <a:r>
              <a:rPr lang="ru-RU" dirty="0"/>
              <a:t>Обычно шкалу используют при </a:t>
            </a:r>
            <a:r>
              <a:rPr lang="ru-RU" dirty="0" err="1"/>
              <a:t>профосмотрах</a:t>
            </a:r>
            <a:r>
              <a:rPr lang="ru-RU" dirty="0"/>
              <a:t>, когда необходимо выделить контингент, нуждающийся в более подробном обследовании и консультации специалиста, в клинической практике, </a:t>
            </a:r>
            <a:r>
              <a:rPr lang="ru-RU" dirty="0">
                <a:solidFill>
                  <a:srgbClr val="FF0000"/>
                </a:solidFill>
              </a:rPr>
              <a:t>когда есть подозрение</a:t>
            </a:r>
            <a:r>
              <a:rPr lang="ru-RU" dirty="0"/>
              <a:t>, что соматическое расстройство </a:t>
            </a:r>
            <a:r>
              <a:rPr lang="ru-RU" dirty="0" err="1"/>
              <a:t>коморбидно</a:t>
            </a:r>
            <a:r>
              <a:rPr lang="ru-RU" dirty="0"/>
              <a:t> с </a:t>
            </a:r>
            <a:r>
              <a:rPr lang="ru-RU" dirty="0" smtClean="0"/>
              <a:t>тревогой.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25177" t="22266" r="23907" b="11681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C:\Users\евгений\Downloads\IMG-2b087b20716563c8f2f69384f0554b2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евгений\Downloads\IMG-20191006-WA0013.jpg"/>
          <p:cNvPicPr>
            <a:picLocks noChangeAspect="1" noChangeArrowheads="1"/>
          </p:cNvPicPr>
          <p:nvPr/>
        </p:nvPicPr>
        <p:blipFill>
          <a:blip r:embed="rId3" cstate="print"/>
          <a:srcRect l="39275" t="15031" r="26076" b="10833"/>
          <a:stretch>
            <a:fillRect/>
          </a:stretch>
        </p:blipFill>
        <p:spPr bwMode="auto">
          <a:xfrm>
            <a:off x="7740352" y="0"/>
            <a:ext cx="1353618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2266" r="21140" b="127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9313" r="2003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Шкала тревоги </a:t>
            </a:r>
            <a:r>
              <a:rPr lang="ru-RU" dirty="0" err="1" smtClean="0">
                <a:solidFill>
                  <a:srgbClr val="FF0000"/>
                </a:solidFill>
              </a:rPr>
              <a:t>А.Бэка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(интерпретация)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Подсчёт </a:t>
            </a:r>
            <a:r>
              <a:rPr lang="ru-RU" dirty="0"/>
              <a:t>производится простым суммированием баллов по всем пунктам шкалы.</a:t>
            </a:r>
          </a:p>
          <a:p>
            <a:r>
              <a:rPr lang="ru-RU" dirty="0">
                <a:solidFill>
                  <a:srgbClr val="FF0000"/>
                </a:solidFill>
              </a:rPr>
              <a:t>0 - Совсем не беспокоил.</a:t>
            </a:r>
          </a:p>
          <a:p>
            <a:r>
              <a:rPr lang="ru-RU" dirty="0">
                <a:solidFill>
                  <a:srgbClr val="FF0000"/>
                </a:solidFill>
              </a:rPr>
              <a:t>1 - Слегка. Не слишком меня беспокоил.</a:t>
            </a:r>
          </a:p>
          <a:p>
            <a:r>
              <a:rPr lang="ru-RU" dirty="0">
                <a:solidFill>
                  <a:srgbClr val="FF0000"/>
                </a:solidFill>
              </a:rPr>
              <a:t>2 - Умеренно. Это было неприятно, но я мог это переносить.</a:t>
            </a:r>
          </a:p>
          <a:p>
            <a:r>
              <a:rPr lang="ru-RU" dirty="0">
                <a:solidFill>
                  <a:srgbClr val="FF0000"/>
                </a:solidFill>
              </a:rPr>
              <a:t>3 - Очень сильно. Я с трудом мог это выносить</a:t>
            </a:r>
          </a:p>
          <a:p>
            <a:pPr lvl="0"/>
            <a:r>
              <a:rPr lang="ru-RU" dirty="0"/>
              <a:t>Значение </a:t>
            </a:r>
            <a:r>
              <a:rPr lang="ru-RU" dirty="0">
                <a:solidFill>
                  <a:srgbClr val="FF0000"/>
                </a:solidFill>
              </a:rPr>
              <a:t>до 21 балла </a:t>
            </a:r>
            <a:r>
              <a:rPr lang="ru-RU" dirty="0"/>
              <a:t>включительно свидетельствует о </a:t>
            </a:r>
            <a:r>
              <a:rPr lang="ru-RU" dirty="0">
                <a:solidFill>
                  <a:srgbClr val="FF0000"/>
                </a:solidFill>
              </a:rPr>
              <a:t>незначительном уровне тревоги.</a:t>
            </a:r>
          </a:p>
          <a:p>
            <a:pPr lvl="0"/>
            <a:r>
              <a:rPr lang="ru-RU" dirty="0"/>
              <a:t>Значение </a:t>
            </a:r>
            <a:r>
              <a:rPr lang="ru-RU" dirty="0">
                <a:solidFill>
                  <a:srgbClr val="FF0000"/>
                </a:solidFill>
              </a:rPr>
              <a:t>от 22 </a:t>
            </a:r>
            <a:r>
              <a:rPr lang="ru-RU" dirty="0" smtClean="0">
                <a:solidFill>
                  <a:srgbClr val="FF0000"/>
                </a:solidFill>
              </a:rPr>
              <a:t>до 35 </a:t>
            </a:r>
            <a:r>
              <a:rPr lang="ru-RU" dirty="0">
                <a:solidFill>
                  <a:srgbClr val="FF0000"/>
                </a:solidFill>
              </a:rPr>
              <a:t>баллов </a:t>
            </a:r>
            <a:r>
              <a:rPr lang="ru-RU" dirty="0"/>
              <a:t>означает </a:t>
            </a:r>
            <a:r>
              <a:rPr lang="ru-RU" dirty="0">
                <a:solidFill>
                  <a:srgbClr val="FF0000"/>
                </a:solidFill>
              </a:rPr>
              <a:t>среднюю выраженность тревоги</a:t>
            </a:r>
          </a:p>
          <a:p>
            <a:pPr lvl="0"/>
            <a:r>
              <a:rPr lang="ru-RU" dirty="0"/>
              <a:t>Значение </a:t>
            </a:r>
            <a:r>
              <a:rPr lang="ru-RU" dirty="0">
                <a:solidFill>
                  <a:srgbClr val="FF0000"/>
                </a:solidFill>
              </a:rPr>
              <a:t>выше 36 баллов </a:t>
            </a:r>
            <a:r>
              <a:rPr lang="ru-RU" dirty="0"/>
              <a:t>(при максимуме в 63 балла) свидетельствует об очень </a:t>
            </a:r>
            <a:r>
              <a:rPr lang="ru-RU" dirty="0">
                <a:solidFill>
                  <a:srgbClr val="FF0000"/>
                </a:solidFill>
              </a:rPr>
              <a:t>высокой тревоге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484786"/>
            <a:ext cx="3510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</a:rPr>
              <a:t>Отечественная психиатрия – ГТР как синдром, нет специфичности, большое количество диагнозов???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Скрининг ГТР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ru-RU" sz="4000" b="1" dirty="0">
                <a:solidFill>
                  <a:srgbClr val="FF0000"/>
                </a:solidFill>
              </a:rPr>
              <a:t>Шкала ГТР-7 (</a:t>
            </a:r>
            <a:r>
              <a:rPr lang="en-US" sz="4000" b="1" dirty="0">
                <a:solidFill>
                  <a:srgbClr val="FF0000"/>
                </a:solidFill>
              </a:rPr>
              <a:t>GAD-7</a:t>
            </a:r>
            <a:r>
              <a:rPr lang="ru-RU" sz="40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7920880" cy="5733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396335"/>
            <a:ext cx="840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Средняя выраженность общего балла Шкалы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ГТР - 14,4</a:t>
            </a:r>
          </a:p>
        </p:txBody>
      </p:sp>
    </p:spTree>
    <p:extLst>
      <p:ext uri="{BB962C8B-B14F-4D97-AF65-F5344CB8AC3E}">
        <p14:creationId xmlns:p14="http://schemas.microsoft.com/office/powerpoint/2010/main" xmlns="" val="189133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2551"/>
            <a:ext cx="658873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Шкала Гамильтона для оценки Тревоги (</a:t>
            </a:r>
            <a:r>
              <a:rPr lang="en-US" sz="3200" b="1" dirty="0">
                <a:solidFill>
                  <a:srgbClr val="FF0000"/>
                </a:solidFill>
              </a:rPr>
              <a:t>HAM-A)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"/>
          <a:stretch>
            <a:fillRect/>
          </a:stretch>
        </p:blipFill>
        <p:spPr>
          <a:xfrm>
            <a:off x="251520" y="1052736"/>
            <a:ext cx="4111017" cy="55239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536" y="1052736"/>
            <a:ext cx="4241912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9982" y="3645024"/>
            <a:ext cx="4338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Психическая тревога:  пункты 1-6, 14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Соматическая тревога: пункты 7-13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0 -7 отсутствие тревожного состояния</a:t>
            </a:r>
          </a:p>
          <a:p>
            <a:r>
              <a:rPr lang="ru-RU" dirty="0">
                <a:solidFill>
                  <a:srgbClr val="FF0000"/>
                </a:solidFill>
              </a:rPr>
              <a:t>8 – 17  симптомы тревоги</a:t>
            </a:r>
          </a:p>
          <a:p>
            <a:r>
              <a:rPr lang="ru-RU" dirty="0">
                <a:solidFill>
                  <a:srgbClr val="FF0000"/>
                </a:solidFill>
              </a:rPr>
              <a:t>18-24 ТР легкой-средней степени</a:t>
            </a:r>
          </a:p>
          <a:p>
            <a:r>
              <a:rPr lang="ru-RU" dirty="0">
                <a:solidFill>
                  <a:srgbClr val="FF0000"/>
                </a:solidFill>
              </a:rPr>
              <a:t>˃ 25 тяжелая степень  выраженности ТР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Критерий эффективности терапии-  ≥50% снижение суммарного балла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HARS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4842030" y="6583566"/>
            <a:ext cx="4301970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0" tIns="44450" rIns="90488" bIns="4445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ru-RU" sz="1200" i="1" dirty="0">
                <a:solidFill>
                  <a:srgbClr val="4D4D4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Hamilton M. </a:t>
            </a:r>
            <a:r>
              <a:rPr lang="en-US" altLang="ru-RU" sz="1200" i="1" dirty="0">
                <a:solidFill>
                  <a:srgbClr val="4D4D4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Br J Med Psychol. 1959;32(1):50-55</a:t>
            </a:r>
          </a:p>
        </p:txBody>
      </p:sp>
    </p:spTree>
    <p:extLst>
      <p:ext uri="{BB962C8B-B14F-4D97-AF65-F5344CB8AC3E}">
        <p14:creationId xmlns:p14="http://schemas.microsoft.com/office/powerpoint/2010/main" xmlns="" val="4836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ВЫ УВИДЕЛИ ПАЦИЕНТА С ПАНИКОЙ…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После купирования интенсивной тревоги продолжите с ним беседу, опишите его спокойное самочувствие: «Я вижу вы успокоились, Я вижу вы управляете своим дыханием, вы слышите мой голос, выполняете мои инструкции…»</a:t>
            </a:r>
          </a:p>
          <a:p>
            <a:r>
              <a:rPr lang="ru-RU" dirty="0" smtClean="0"/>
              <a:t>Эти простые действия не снимут тревогу полностью, но помогут значительно снизить ее уровень.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ВЫ УВИДЕЛИ ПАЦИЕНТА С ПАНИКОЙ…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Установите с ним контакт глазами (пациент и сам будет его неосознанно искать): </a:t>
            </a:r>
          </a:p>
          <a:p>
            <a:r>
              <a:rPr lang="ru-RU" dirty="0" smtClean="0"/>
              <a:t>«Посмотрите на меня, </a:t>
            </a:r>
          </a:p>
          <a:p>
            <a:r>
              <a:rPr lang="ru-RU" dirty="0" smtClean="0"/>
              <a:t>Вы видите меня?</a:t>
            </a:r>
          </a:p>
          <a:p>
            <a:r>
              <a:rPr lang="ru-RU" dirty="0" smtClean="0"/>
              <a:t>Дайте знак что видите меня, кивните.»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ВЫ УВИДЕЛИ ПАЦИЕНТА С ПАНИКОЙ…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2. Спросите, можно ли до него дотронуться. Только получив согласие возьмите его за руку.</a:t>
            </a:r>
          </a:p>
          <a:p>
            <a:r>
              <a:rPr lang="ru-RU" dirty="0" smtClean="0"/>
              <a:t>Если же пациент отказывается категорически из страха заражения находитесь рядом, соблюдая минимальную дистанцию вытянутой руки.</a:t>
            </a:r>
          </a:p>
          <a:p>
            <a:r>
              <a:rPr lang="ru-RU" dirty="0" smtClean="0"/>
              <a:t>Поддерживайте с ним контакт глазами.</a:t>
            </a:r>
          </a:p>
          <a:p>
            <a:r>
              <a:rPr lang="ru-RU" dirty="0" smtClean="0"/>
              <a:t>Интересуйтесь его самочувствием, поддерживайте его: «Что беспокоит Вас? </a:t>
            </a:r>
          </a:p>
          <a:p>
            <a:pPr>
              <a:buNone/>
            </a:pPr>
            <a:r>
              <a:rPr lang="ru-RU" dirty="0" smtClean="0"/>
              <a:t>-   Я медицинский работник, я помогу Вам».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ВЫ УВИДЕЛИ ПАЦИЕНТА С ПАНИКОЙ…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3. Обратите внимание пациента на его тело: «вы защищены», но не на сердцебиение и потливость, характерные для панической атаки.</a:t>
            </a:r>
          </a:p>
          <a:p>
            <a:r>
              <a:rPr lang="ru-RU" dirty="0" smtClean="0"/>
              <a:t>Если пациент лежит, попросите его сесть, поставить ноги на пол, предварительно сняв обувь, пошевелить пальцами ног, похлопать себя ладонями по голеням и предплечьям.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ВЫ УВИДЕЛИ ПАЦИЕНТА С ПАНИКОЙ…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4. Задайте ему простые вопросы</a:t>
            </a:r>
          </a:p>
          <a:p>
            <a:r>
              <a:rPr lang="ru-RU" dirty="0" smtClean="0"/>
              <a:t>Основная задача – вернуть человека в здесь и сейчас:</a:t>
            </a:r>
          </a:p>
          <a:p>
            <a:r>
              <a:rPr lang="ru-RU" dirty="0" smtClean="0"/>
              <a:t>Какое сегодня число, день недели</a:t>
            </a:r>
          </a:p>
          <a:p>
            <a:r>
              <a:rPr lang="ru-RU" dirty="0" smtClean="0"/>
              <a:t>Как зовут его близких </a:t>
            </a:r>
          </a:p>
          <a:p>
            <a:r>
              <a:rPr lang="ru-RU" dirty="0" smtClean="0"/>
              <a:t>Что он видит вокруг себя, какого цвета предметы</a:t>
            </a:r>
          </a:p>
          <a:p>
            <a:pPr>
              <a:buNone/>
            </a:pPr>
            <a:r>
              <a:rPr lang="ru-RU" dirty="0" smtClean="0"/>
              <a:t>Эти простые действия не снимут тревогу полностью, но помогут значительно снизить ее уровень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7874" name="Picture 2" descr="https://cf.ppt-online.org/files/slide/s/sjEl9qAutoCKOnX8hUvrbMN5ZHaYTVyG1PBDFI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ВЫ УВИДЕЛИ ПАЦИЕНТА С ПАНИКОЙ…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5. Если Вы видите, что пациент активно дышит, попросите его зафиксировать на Вас взгляд сделайте с ним вместе </a:t>
            </a:r>
            <a:r>
              <a:rPr lang="ru-RU" dirty="0" err="1" smtClean="0"/>
              <a:t>медленый</a:t>
            </a:r>
            <a:r>
              <a:rPr lang="ru-RU" dirty="0" smtClean="0"/>
              <a:t>  глубокий вдох, зафиксируйте дыхание на высоте вдоха на 5-7 секунд и произведите спокойный медленный выдох («…как будто вы надуваете тугой резиновый мяч»), повторите это упражнение вместе с пациентом 5-7 раз и переходите на спокойное равномерное дыхание.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0"/>
            <a:ext cx="3855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Список эмоций</a:t>
            </a:r>
            <a:endParaRPr lang="ru-RU" sz="4400" dirty="0"/>
          </a:p>
        </p:txBody>
      </p:sp>
      <p:pic>
        <p:nvPicPr>
          <p:cNvPr id="1027" name="Picture 3" descr="C:\Users\евгений\Downloads\20200329_11155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Всемирная организация здравоохранения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r>
              <a:rPr lang="ru-RU" dirty="0" smtClean="0"/>
              <a:t>Если Вы испытываете чувство грусти, стресса, замешательства, страха или досады в кризисной ситуации – это нормально.</a:t>
            </a:r>
          </a:p>
          <a:p>
            <a:r>
              <a:rPr lang="ru-RU" dirty="0" smtClean="0"/>
              <a:t>Вам поможет стать легче от доверительного общения. </a:t>
            </a:r>
          </a:p>
          <a:p>
            <a:r>
              <a:rPr lang="ru-RU" dirty="0" smtClean="0"/>
              <a:t>Поговорите с друзьями или членами вашей семьи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ВСЕМИРНАЯ ОРГАНИЗАЦИЯ ЗДРАВООХРАНЕНИЯ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Вам приходится оставаться дома, не забывайте о здоровом образе жизни: правильном питании, режиме сна, физических упражнениях и общении с близкими дома, либо по электронной почте или по телефону с родственниками и друзьями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ВСЕМИРНАЯ ОРГАНИЗАЦИЯ ЗДРАВООХРАНЕНИЯ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 курите и не употребляйте алкоголь или другие </a:t>
            </a:r>
            <a:r>
              <a:rPr lang="ru-RU" sz="3600" dirty="0" err="1" smtClean="0"/>
              <a:t>психоактивные</a:t>
            </a:r>
            <a:r>
              <a:rPr lang="ru-RU" sz="3600" dirty="0" smtClean="0"/>
              <a:t> вещества, чтобы подавить свои эмоции.</a:t>
            </a:r>
          </a:p>
          <a:p>
            <a:r>
              <a:rPr lang="ru-RU" sz="3600" dirty="0" smtClean="0"/>
              <a:t>Если они слишком сильны, обратитесь за медицинской или психологической помощью. </a:t>
            </a:r>
          </a:p>
          <a:p>
            <a:r>
              <a:rPr lang="ru-RU" sz="3600" dirty="0" smtClean="0"/>
              <a:t>Заранее подготовьте план, куда и каким образом вы будете обращаться.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ВСЕМИРНАЯ ОРГАНИЗАЦИЯ ЗДРАВООХРАНЕНИЯ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Будьте информированы. </a:t>
            </a:r>
          </a:p>
          <a:p>
            <a:r>
              <a:rPr lang="ru-RU" sz="3600" dirty="0" smtClean="0"/>
              <a:t>Ознакомьтесь с информацией, которая поможет Вам лучше определить риски и принять разумные меры предосторожности.</a:t>
            </a:r>
          </a:p>
          <a:p>
            <a:r>
              <a:rPr lang="ru-RU" sz="3600" dirty="0" smtClean="0"/>
              <a:t>Пользуйтесь компетентными источниками проверенной информации, например </a:t>
            </a:r>
            <a:r>
              <a:rPr lang="ru-RU" sz="3600" dirty="0" err="1" smtClean="0"/>
              <a:t>веб-сайтом</a:t>
            </a:r>
            <a:r>
              <a:rPr lang="ru-RU" sz="3600" dirty="0" smtClean="0"/>
              <a:t> ВОЗ или местного органа общественного здравоохранения.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ВСЕМИРНАЯ ОРГАНИЗАЦИЯ ЗДРАВООХРАНЕНИЯ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Если Вас или членов Вашей семьи беспокоят и тревожат репортажи в СМИ, уделяйте меньше времени их просмотру или прослушиванию.</a:t>
            </a:r>
          </a:p>
          <a:p>
            <a:r>
              <a:rPr lang="ru-RU" sz="3600" dirty="0" smtClean="0"/>
              <a:t>Обратитесь к своему прошлому опыту преодоления трудных жизненных ситуаций: возможно, некоторые навыки помогут Вам совладать с эмоциями в нынешней обстановке.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ОТРИЦАНИЕ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Это ОРВИ, ничего страшного. </a:t>
            </a:r>
          </a:p>
          <a:p>
            <a:r>
              <a:rPr lang="ru-RU" dirty="0" smtClean="0"/>
              <a:t>И вообще весь удар придется на Европу и нас не заденет.</a:t>
            </a:r>
          </a:p>
          <a:p>
            <a:r>
              <a:rPr lang="ru-RU" dirty="0" smtClean="0"/>
              <a:t>Это специально чтобы нас отвлечь от чего-то более важного. </a:t>
            </a:r>
          </a:p>
          <a:p>
            <a:r>
              <a:rPr lang="ru-RU" dirty="0" smtClean="0"/>
              <a:t>Ничего не происходит – просто пилят бюджет.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211669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FACEBOOK, </a:t>
            </a:r>
            <a:r>
              <a:rPr lang="ru-RU" sz="1100" dirty="0" smtClean="0"/>
              <a:t>ПОСТ НАДЕЖДА МИРОНОВА, 31 МАРТА 2020</a:t>
            </a:r>
            <a:endParaRPr lang="ru-RU" sz="1100" dirty="0"/>
          </a:p>
        </p:txBody>
      </p:sp>
      <p:pic>
        <p:nvPicPr>
          <p:cNvPr id="69634" name="Picture 2" descr="https://avatars.mds.yandex.net/get-zen_doc/1668923/pub_5d15e024963a0b00adb6b585_5d15e04d472da200ad10fe6b/scale_1200"/>
          <p:cNvPicPr>
            <a:picLocks noChangeAspect="1" noChangeArrowheads="1"/>
          </p:cNvPicPr>
          <p:nvPr/>
        </p:nvPicPr>
        <p:blipFill>
          <a:blip r:embed="rId2" cstate="print"/>
          <a:srcRect l="43539" t="25334" r="19255" b="6347"/>
          <a:stretch>
            <a:fillRect/>
          </a:stretch>
        </p:blipFill>
        <p:spPr bwMode="auto">
          <a:xfrm>
            <a:off x="5220072" y="1628800"/>
            <a:ext cx="33843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ЗЛОСТЬ</a:t>
            </a:r>
            <a:r>
              <a:rPr lang="ru-RU" dirty="0" smtClean="0"/>
              <a:t>:</a:t>
            </a:r>
          </a:p>
          <a:p>
            <a:r>
              <a:rPr lang="ru-RU" sz="4000" dirty="0" smtClean="0"/>
              <a:t>Хватит разводить панику.</a:t>
            </a:r>
          </a:p>
          <a:p>
            <a:r>
              <a:rPr lang="ru-RU" sz="4000" dirty="0" smtClean="0"/>
              <a:t>Вы драматизируйте лишнего. </a:t>
            </a:r>
          </a:p>
          <a:p>
            <a:r>
              <a:rPr lang="ru-RU" sz="4000" dirty="0" smtClean="0"/>
              <a:t>Перестаньте.</a:t>
            </a:r>
          </a:p>
          <a:p>
            <a:r>
              <a:rPr lang="ru-RU" sz="4000" dirty="0" smtClean="0"/>
              <a:t>Дайте мне </a:t>
            </a:r>
            <a:r>
              <a:rPr lang="ru-RU" sz="4000" dirty="0" err="1" smtClean="0"/>
              <a:t>фэйсбук</a:t>
            </a:r>
            <a:r>
              <a:rPr lang="ru-RU" sz="4000" dirty="0" smtClean="0"/>
              <a:t>/</a:t>
            </a:r>
            <a:r>
              <a:rPr lang="ru-RU" sz="4000" dirty="0" err="1" smtClean="0"/>
              <a:t>твиттер</a:t>
            </a:r>
            <a:r>
              <a:rPr lang="ru-RU" sz="4000" dirty="0" smtClean="0"/>
              <a:t>/телевизор без </a:t>
            </a:r>
            <a:r>
              <a:rPr lang="ru-RU" sz="4000" dirty="0" err="1" smtClean="0"/>
              <a:t>коронавируса</a:t>
            </a:r>
            <a:r>
              <a:rPr lang="ru-RU" sz="4000" dirty="0" smtClean="0"/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211669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FACEBOOK, </a:t>
            </a:r>
            <a:r>
              <a:rPr lang="ru-RU" sz="1100" dirty="0" smtClean="0"/>
              <a:t>ПОСТ НАДЕЖДА МИРОНОВА, 31 МАРТА 2020</a:t>
            </a:r>
            <a:endParaRPr lang="ru-RU" sz="1100" dirty="0"/>
          </a:p>
        </p:txBody>
      </p:sp>
      <p:pic>
        <p:nvPicPr>
          <p:cNvPr id="66564" name="Picture 4" descr="https://pbs.twimg.com/profile_images/567250782807150592/fxrrYWNN_400x4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40324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 ТОРГ:</a:t>
            </a:r>
          </a:p>
          <a:p>
            <a:r>
              <a:rPr lang="ru-RU" dirty="0" smtClean="0"/>
              <a:t>Ну мне уже 65 лет, руки я мою и на улицу почти не хожу. </a:t>
            </a:r>
          </a:p>
          <a:p>
            <a:r>
              <a:rPr lang="ru-RU" dirty="0" smtClean="0"/>
              <a:t>Со мной то все будет в порядке.</a:t>
            </a:r>
          </a:p>
          <a:p>
            <a:r>
              <a:rPr lang="ru-RU" dirty="0" smtClean="0"/>
              <a:t>И вообще, давайте все тут соблюдать правила, которые я считаю правильными!</a:t>
            </a:r>
          </a:p>
          <a:p>
            <a:r>
              <a:rPr lang="ru-RU" dirty="0" smtClean="0"/>
              <a:t> Читайте/слушайте ВОЗ/</a:t>
            </a:r>
            <a:r>
              <a:rPr lang="ru-RU" dirty="0" err="1" smtClean="0"/>
              <a:t>Комаровского</a:t>
            </a:r>
            <a:r>
              <a:rPr lang="ru-RU" dirty="0" smtClean="0"/>
              <a:t>/</a:t>
            </a:r>
            <a:r>
              <a:rPr lang="ru-RU" dirty="0" err="1" smtClean="0"/>
              <a:t>Глобу</a:t>
            </a:r>
            <a:r>
              <a:rPr lang="ru-RU" dirty="0" smtClean="0"/>
              <a:t>/</a:t>
            </a:r>
            <a:r>
              <a:rPr lang="ru-RU" dirty="0" err="1" smtClean="0"/>
              <a:t>Вангу</a:t>
            </a:r>
            <a:r>
              <a:rPr lang="ru-RU" dirty="0" smtClean="0"/>
              <a:t>/Президента!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211669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FACEBOOK, </a:t>
            </a:r>
            <a:r>
              <a:rPr lang="ru-RU" sz="1100" dirty="0" smtClean="0"/>
              <a:t>ПОСТ НАДЕЖДА МИРОНОВА, 31 МАРТА 2020</a:t>
            </a:r>
            <a:endParaRPr lang="ru-RU" sz="1100" dirty="0"/>
          </a:p>
        </p:txBody>
      </p:sp>
      <p:pic>
        <p:nvPicPr>
          <p:cNvPr id="63490" name="Picture 2" descr="https://avatars.mds.yandex.net/get-pdb/1211668/91eb8c15-51c3-4f10-8e52-543e6948a2f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176" y="1556792"/>
            <a:ext cx="344725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s://cf.ppt-online.org/files/slide/s/sjEl9qAutoCKOnX8hUvrbMN5ZHaYTVyG1PBDFI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4 ДЕПРЕССИЯ:</a:t>
            </a:r>
          </a:p>
          <a:p>
            <a:r>
              <a:rPr lang="ru-RU" sz="4400" dirty="0" smtClean="0"/>
              <a:t>Жизнь тлен.</a:t>
            </a:r>
          </a:p>
          <a:p>
            <a:r>
              <a:rPr lang="ru-RU" sz="4400" dirty="0" smtClean="0"/>
              <a:t>Нас не спасти. </a:t>
            </a:r>
          </a:p>
          <a:p>
            <a:r>
              <a:rPr lang="ru-RU" sz="4400" dirty="0" smtClean="0"/>
              <a:t>Ничего делать не надо – ничему это не поможет.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211669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FACEBOOK, </a:t>
            </a:r>
            <a:r>
              <a:rPr lang="ru-RU" sz="1100" dirty="0" smtClean="0"/>
              <a:t>ПОСТ НАДЕЖДА МИРОНОВА, 31 МАРТА 2020</a:t>
            </a:r>
            <a:endParaRPr lang="ru-RU" sz="1100" dirty="0"/>
          </a:p>
        </p:txBody>
      </p:sp>
      <p:pic>
        <p:nvPicPr>
          <p:cNvPr id="65538" name="Picture 2" descr="https://sun9-42.userapi.com/c623426/v623426366/2ac38/SupMqF0aByg.jpg"/>
          <p:cNvPicPr>
            <a:picLocks noChangeAspect="1" noChangeArrowheads="1"/>
          </p:cNvPicPr>
          <p:nvPr/>
        </p:nvPicPr>
        <p:blipFill>
          <a:blip r:embed="rId2" cstate="print"/>
          <a:srcRect l="17955" t="23468" r="42356" b="7806"/>
          <a:stretch>
            <a:fillRect/>
          </a:stretch>
        </p:blipFill>
        <p:spPr bwMode="auto">
          <a:xfrm>
            <a:off x="5364088" y="1844824"/>
            <a:ext cx="316835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ПРИНЯТИЕ:</a:t>
            </a:r>
          </a:p>
          <a:p>
            <a:r>
              <a:rPr lang="ru-RU" dirty="0" smtClean="0"/>
              <a:t>ЖИВЕМ. </a:t>
            </a:r>
          </a:p>
          <a:p>
            <a:r>
              <a:rPr lang="ru-RU" dirty="0" smtClean="0"/>
              <a:t>ДЕЛАЕМ ВСЕ ЧТО ОТ НАС ЗАВИСИТ.</a:t>
            </a:r>
          </a:p>
          <a:p>
            <a:r>
              <a:rPr lang="ru-RU" dirty="0" smtClean="0"/>
              <a:t>ПЕРЕСТАЕМ ПАРИТЬСЯ.</a:t>
            </a:r>
          </a:p>
          <a:p>
            <a:r>
              <a:rPr lang="ru-RU" dirty="0" smtClean="0"/>
              <a:t>ИЩЕМ СЕБЯ В НОВОМ МИРЕ. </a:t>
            </a:r>
          </a:p>
          <a:p>
            <a:r>
              <a:rPr lang="ru-RU" dirty="0" smtClean="0"/>
              <a:t>ДЕЛАЙ ЧТО ДОЛЖЕН.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211669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FACEBOOK, </a:t>
            </a:r>
            <a:r>
              <a:rPr lang="ru-RU" sz="1100" dirty="0" smtClean="0"/>
              <a:t>ПОСТ НАДЕЖДА МИРОНОВА, 31 МАРТА 2020</a:t>
            </a:r>
            <a:endParaRPr lang="ru-RU" sz="1100" dirty="0"/>
          </a:p>
        </p:txBody>
      </p:sp>
      <p:pic>
        <p:nvPicPr>
          <p:cNvPr id="64514" name="Picture 2" descr="https://otvet.imgsmail.ru/download/12072643_2ef5ca996bfbea3b72b7687bbbf5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1628801"/>
            <a:ext cx="288031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 ОТРИЦАНИЕ:</a:t>
            </a:r>
          </a:p>
          <a:p>
            <a:r>
              <a:rPr lang="ru-RU" dirty="0" smtClean="0"/>
              <a:t>это ОРВИ, ничего страшного. И вообще весь удар придется на Европу и нас не заденет. Это специально чтобы нас отвлечь от чего-то более важного. Ничего не происходит – просто пилят бюджет.</a:t>
            </a:r>
          </a:p>
          <a:p>
            <a:r>
              <a:rPr lang="ru-RU" dirty="0" smtClean="0"/>
              <a:t>2 ЗЛОСТЬ:</a:t>
            </a:r>
          </a:p>
          <a:p>
            <a:r>
              <a:rPr lang="ru-RU" dirty="0" smtClean="0"/>
              <a:t>Хватит разводить панику. Вы драматизируйте лишнего. Перестаньте. Дайте мне </a:t>
            </a:r>
            <a:r>
              <a:rPr lang="ru-RU" dirty="0" err="1" smtClean="0"/>
              <a:t>фэйсбук</a:t>
            </a:r>
            <a:r>
              <a:rPr lang="ru-RU" dirty="0" smtClean="0"/>
              <a:t>/</a:t>
            </a:r>
            <a:r>
              <a:rPr lang="ru-RU" dirty="0" err="1" smtClean="0"/>
              <a:t>твиттер</a:t>
            </a:r>
            <a:r>
              <a:rPr lang="ru-RU" dirty="0" smtClean="0"/>
              <a:t>/телевизор без </a:t>
            </a:r>
            <a:r>
              <a:rPr lang="ru-RU" dirty="0" err="1" smtClean="0"/>
              <a:t>коронавируса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3 ТОРГ:</a:t>
            </a:r>
          </a:p>
          <a:p>
            <a:r>
              <a:rPr lang="ru-RU" dirty="0" smtClean="0"/>
              <a:t>Ну мне уже 65 лет, руки я мою и на улицу почти не хожу. Со мной то все буде в порядке. И вообще, давайте все тут соблюдать правила, которые я считаю правильными! Читайте/слушайте ВОЗ/</a:t>
            </a:r>
            <a:r>
              <a:rPr lang="ru-RU" dirty="0" err="1" smtClean="0"/>
              <a:t>Комаровского</a:t>
            </a:r>
            <a:r>
              <a:rPr lang="ru-RU" dirty="0" smtClean="0"/>
              <a:t>/</a:t>
            </a:r>
            <a:r>
              <a:rPr lang="ru-RU" dirty="0" err="1" smtClean="0"/>
              <a:t>Глобу</a:t>
            </a:r>
            <a:r>
              <a:rPr lang="ru-RU" dirty="0" smtClean="0"/>
              <a:t>/</a:t>
            </a:r>
            <a:r>
              <a:rPr lang="ru-RU" dirty="0" err="1" smtClean="0"/>
              <a:t>Вангу</a:t>
            </a:r>
            <a:r>
              <a:rPr lang="ru-RU" dirty="0" smtClean="0"/>
              <a:t>/Президента!</a:t>
            </a:r>
          </a:p>
          <a:p>
            <a:r>
              <a:rPr lang="ru-RU" dirty="0" smtClean="0"/>
              <a:t>4 ДЕПРЕССИЯ:</a:t>
            </a:r>
          </a:p>
          <a:p>
            <a:r>
              <a:rPr lang="ru-RU" dirty="0" smtClean="0"/>
              <a:t>Жизнь тлен. Нас не спасти. Ничего делать не надо – ничему это не поможет.</a:t>
            </a:r>
          </a:p>
          <a:p>
            <a:r>
              <a:rPr lang="ru-RU" dirty="0" smtClean="0"/>
              <a:t>5 ПРИНЯТИЕ:</a:t>
            </a:r>
          </a:p>
          <a:p>
            <a:r>
              <a:rPr lang="ru-RU" dirty="0" smtClean="0"/>
              <a:t>ЖИВЕМ. ДЕЛАЕМ ВСЕ ЧТО ОТ НАС ЗАВИСИТ, ПЕРЕСТАЕМ ПАРИТЬСЯ, ИЩЕМ СЕБЯ В НОВОМ МИРЕ. ДЕЛАЙ ЧТО ДОЛЖЕН И БУДЬ ЧТО БУДЕТ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211669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FACEBOOK, </a:t>
            </a:r>
            <a:r>
              <a:rPr lang="ru-RU" sz="1100" dirty="0" smtClean="0"/>
              <a:t>ПОСТ НАДЕЖДА МИРОНОВА, 31 МАРТА 2020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 rot="19470977">
            <a:off x="-565231" y="2744049"/>
            <a:ext cx="9838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А на какой стадии вы?!!!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822" t="4706" b="4706"/>
          <a:stretch>
            <a:fillRect/>
          </a:stretch>
        </p:blipFill>
        <p:spPr bwMode="auto">
          <a:xfrm>
            <a:off x="179512" y="260648"/>
            <a:ext cx="49685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 descr="C:\Users\евгений\Downloads\Screenshot_20200331-174210_Instagr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856" y="0"/>
            <a:ext cx="3708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ГЛАВНОЕ…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НИ ОДНА ЭМОЦИЯ НЕ МОЖЕТ ДЛИТЬСЯ БЕСКОНЕЧНО, В ТОМ ЧИСЛЕ И ТРЕВОГА!!!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ДЫШИТЕ, УЛЫБАЙТЕСЬ, ЖИВИТЕ, НАСЛАЖДАЙТЕСЬ ЖИЗНЬЮ И КАЖДОЙ ПРОЖИТОЙ ЕЁ СЕКУНДОЙ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БУДЬТЕ СЧАСТЛИВЫМИ И ПРОДУКТИВНЫМИ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И ТОГДА ВСЕ БУДЕТ ХОРОШО!!!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4048" y="260649"/>
            <a:ext cx="3822576" cy="63367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ЗАВЕДУЮЩИЙ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КАФЕДРОЙ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КЛИНИЧЕСКОЙ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ПСИХОЛОГИИ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ПСИХОТЕРАПИИ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 ФГБОУ ВО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«ОРЕНБУРГСКИЙ ГОСУДАРСТВЕННЫЙ МЕДИЦИНСКИЙ УНИВЕРСИТЕТ» МИНЗДРАВА РОССИИ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К.М.Н., ДОЦЕНТ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15714" name="Picture 2" descr="D:\Desktop\антох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81642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2754" name="Picture 2" descr="https://cf.ppt-online.org/files/slide/s/sjEl9qAutoCKOnX8hUvrbMN5ZHaYTVyG1PBDFI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3778" name="Picture 2" descr="https://cf.ppt-online.org/files/slide/s/sjEl9qAutoCKOnX8hUvrbMN5ZHaYTVyG1PBDFI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02" name="Picture 2" descr="https://cf.ppt-online.org/files/slide/s/sjEl9qAutoCKOnX8hUvrbMN5ZHaYTVyG1PBDFI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826" name="Picture 2" descr="https://cf.ppt-online.org/files/slide/s/sjEl9qAutoCKOnX8hUvrbMN5ZHaYTVyG1PBDFI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3005</Words>
  <Application>Microsoft Office PowerPoint</Application>
  <PresentationFormat>Экран (4:3)</PresentationFormat>
  <Paragraphs>311</Paragraphs>
  <Slides>55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Тревожные расстройства у пожилых</vt:lpstr>
      <vt:lpstr>Слайд 16</vt:lpstr>
      <vt:lpstr>Слайд 17</vt:lpstr>
      <vt:lpstr>Слайд 18</vt:lpstr>
      <vt:lpstr>Тревога и артериальная гипертензия</vt:lpstr>
      <vt:lpstr>Слайд 20</vt:lpstr>
      <vt:lpstr>Тревожные расстройства у пожилых – особенности терапии</vt:lpstr>
      <vt:lpstr>Дифференциальная диагностика тревожных расстройств у пожилых</vt:lpstr>
      <vt:lpstr>Использование бензодиазепинов в пожилом возрасте: за и против </vt:lpstr>
      <vt:lpstr>Слайд 24</vt:lpstr>
      <vt:lpstr>Слайд 25</vt:lpstr>
      <vt:lpstr>МИНДАЛЕВИДНЫЕ ТЕЛА –  ЦЕНТР ТРЕВОЖНЫХ РАССТРОЙСТВ</vt:lpstr>
      <vt:lpstr>Слайд 27</vt:lpstr>
      <vt:lpstr>Шкала тревоги А.Бэка</vt:lpstr>
      <vt:lpstr>Слайд 29</vt:lpstr>
      <vt:lpstr>Слайд 30</vt:lpstr>
      <vt:lpstr>Слайд 31</vt:lpstr>
      <vt:lpstr>Шкала тревоги А.Бэка (интерпретация)</vt:lpstr>
      <vt:lpstr>Слайд 33</vt:lpstr>
      <vt:lpstr>Шкала Гамильтона для оценки Тревоги (HAM-A) </vt:lpstr>
      <vt:lpstr>ЕСЛИ ВЫ УВИДЕЛИ ПАЦИЕНТА С ПАНИКОЙ…</vt:lpstr>
      <vt:lpstr>ЕСЛИ ВЫ УВИДЕЛИ ПАЦИЕНТА С ПАНИКОЙ…</vt:lpstr>
      <vt:lpstr>ЕСЛИ ВЫ УВИДЕЛИ ПАЦИЕНТА С ПАНИКОЙ…</vt:lpstr>
      <vt:lpstr>ЕСЛИ ВЫ УВИДЕЛИ ПАЦИЕНТА С ПАНИКОЙ…</vt:lpstr>
      <vt:lpstr>ЕСЛИ ВЫ УВИДЕЛИ ПАЦИЕНТА С ПАНИКОЙ…</vt:lpstr>
      <vt:lpstr>ЕСЛИ ВЫ УВИДЕЛИ ПАЦИЕНТА С ПАНИКОЙ…</vt:lpstr>
      <vt:lpstr>Слайд 41</vt:lpstr>
      <vt:lpstr>Всемирная организация здравоохранения </vt:lpstr>
      <vt:lpstr>ВСЕМИРНАЯ ОРГАНИЗАЦИЯ ЗДРАВООХРАНЕНИЯ</vt:lpstr>
      <vt:lpstr>ВСЕМИРНАЯ ОРГАНИЗАЦИЯ ЗДРАВООХРАНЕНИЯ</vt:lpstr>
      <vt:lpstr>ВСЕМИРНАЯ ОРГАНИЗАЦИЯ ЗДРАВООХРАНЕНИЯ</vt:lpstr>
      <vt:lpstr>ВСЕМИРНАЯ ОРГАНИЗАЦИЯ ЗДРАВООХРАНЕНИЯ</vt:lpstr>
      <vt:lpstr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vt:lpstr>
      <vt:lpstr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vt:lpstr>
      <vt:lpstr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vt:lpstr>
      <vt:lpstr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vt:lpstr>
      <vt:lpstr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vt:lpstr>
      <vt:lpstr>Когда видите людей, думающих про ситуацию не так как вы, вспомните про стадии переживания горя. Есть некая защитная система психики против глобального падения в пропасть и пока человек не пройдёт все стадии, он не будет в адекватном состоянии</vt:lpstr>
      <vt:lpstr>Слайд 53</vt:lpstr>
      <vt:lpstr>И ГЛАВНОЕ…</vt:lpstr>
      <vt:lpstr>Слайд 55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         Вам будет предложен ряд утверждений, касающихся особенностей Вашего поведения. Постарайтесь вспомнить, каким образом Вы чаще всего разрешаете трудные и стрессовые ситуации высокого эмоционального напряжение. Обведите кружком, пожалуйста, тот номер варианта, при помощи которого Вы разрешаете свои трудности.        Отвечайте, пожалуйста, в соответствии с тем, как Вы справляетесь с трудными ситуациями на протяжении последнего времени. Не раздумывайте долго – важна Ваша первая реакция. Будьте внимательны!</dc:title>
  <dc:creator>евгений</dc:creator>
  <cp:lastModifiedBy>евгений</cp:lastModifiedBy>
  <cp:revision>87</cp:revision>
  <dcterms:created xsi:type="dcterms:W3CDTF">2020-03-30T12:16:20Z</dcterms:created>
  <dcterms:modified xsi:type="dcterms:W3CDTF">2020-04-02T11:35:49Z</dcterms:modified>
</cp:coreProperties>
</file>