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329" r:id="rId2"/>
    <p:sldId id="258" r:id="rId3"/>
    <p:sldId id="259" r:id="rId4"/>
    <p:sldId id="260" r:id="rId5"/>
    <p:sldId id="299" r:id="rId6"/>
    <p:sldId id="261" r:id="rId7"/>
    <p:sldId id="266" r:id="rId8"/>
    <p:sldId id="275" r:id="rId9"/>
    <p:sldId id="263" r:id="rId10"/>
    <p:sldId id="262" r:id="rId11"/>
    <p:sldId id="267" r:id="rId12"/>
    <p:sldId id="268" r:id="rId13"/>
    <p:sldId id="269" r:id="rId14"/>
    <p:sldId id="270" r:id="rId15"/>
    <p:sldId id="378" r:id="rId16"/>
    <p:sldId id="311" r:id="rId17"/>
    <p:sldId id="334" r:id="rId18"/>
    <p:sldId id="335" r:id="rId19"/>
    <p:sldId id="328" r:id="rId20"/>
    <p:sldId id="380" r:id="rId21"/>
    <p:sldId id="353" r:id="rId22"/>
    <p:sldId id="388" r:id="rId23"/>
    <p:sldId id="354" r:id="rId24"/>
    <p:sldId id="355" r:id="rId25"/>
    <p:sldId id="374" r:id="rId26"/>
    <p:sldId id="357" r:id="rId27"/>
    <p:sldId id="387" r:id="rId28"/>
    <p:sldId id="356" r:id="rId29"/>
    <p:sldId id="367" r:id="rId30"/>
    <p:sldId id="358" r:id="rId31"/>
    <p:sldId id="360" r:id="rId32"/>
    <p:sldId id="362" r:id="rId33"/>
    <p:sldId id="368" r:id="rId34"/>
    <p:sldId id="302" r:id="rId35"/>
    <p:sldId id="389" r:id="rId36"/>
    <p:sldId id="351" r:id="rId37"/>
    <p:sldId id="361" r:id="rId38"/>
    <p:sldId id="352" r:id="rId39"/>
    <p:sldId id="359" r:id="rId40"/>
    <p:sldId id="303" r:id="rId41"/>
    <p:sldId id="363" r:id="rId42"/>
    <p:sldId id="304" r:id="rId43"/>
    <p:sldId id="332" r:id="rId44"/>
    <p:sldId id="310" r:id="rId45"/>
    <p:sldId id="379" r:id="rId46"/>
    <p:sldId id="339" r:id="rId47"/>
    <p:sldId id="341" r:id="rId48"/>
    <p:sldId id="346" r:id="rId49"/>
    <p:sldId id="344" r:id="rId50"/>
    <p:sldId id="342" r:id="rId51"/>
    <p:sldId id="350" r:id="rId52"/>
    <p:sldId id="327" r:id="rId53"/>
    <p:sldId id="274" r:id="rId54"/>
    <p:sldId id="369" r:id="rId55"/>
    <p:sldId id="309" r:id="rId56"/>
    <p:sldId id="285" r:id="rId57"/>
    <p:sldId id="370" r:id="rId58"/>
    <p:sldId id="291" r:id="rId59"/>
    <p:sldId id="365" r:id="rId60"/>
    <p:sldId id="371" r:id="rId61"/>
    <p:sldId id="372" r:id="rId62"/>
    <p:sldId id="292" r:id="rId63"/>
    <p:sldId id="293" r:id="rId64"/>
    <p:sldId id="375" r:id="rId65"/>
    <p:sldId id="314" r:id="rId66"/>
    <p:sldId id="377" r:id="rId67"/>
    <p:sldId id="271" r:id="rId68"/>
    <p:sldId id="391" r:id="rId69"/>
    <p:sldId id="392" r:id="rId70"/>
    <p:sldId id="385" r:id="rId7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7BA"/>
    <a:srgbClr val="D0D7D5"/>
    <a:srgbClr val="FFFCF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4182" autoAdjust="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C7F3C-7E67-4A00-A8A1-39A2FBDCE928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3BFB4-D07A-4B64-BA87-A7C5893EBC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967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3BFB4-D07A-4B64-BA87-A7C5893EBCFE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650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39A7B-47BD-46AC-B98D-0C3E66075B29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BB271-C385-4F2B-BC6C-BE42D3217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006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39A7B-47BD-46AC-B98D-0C3E66075B29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BB271-C385-4F2B-BC6C-BE42D3217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351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39A7B-47BD-46AC-B98D-0C3E66075B29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BB271-C385-4F2B-BC6C-BE42D3217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255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39A7B-47BD-46AC-B98D-0C3E66075B29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BB271-C385-4F2B-BC6C-BE42D3217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41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39A7B-47BD-46AC-B98D-0C3E66075B29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BB271-C385-4F2B-BC6C-BE42D3217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403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39A7B-47BD-46AC-B98D-0C3E66075B29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BB271-C385-4F2B-BC6C-BE42D3217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462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39A7B-47BD-46AC-B98D-0C3E66075B29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BB271-C385-4F2B-BC6C-BE42D3217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722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39A7B-47BD-46AC-B98D-0C3E66075B29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BB271-C385-4F2B-BC6C-BE42D3217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908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39A7B-47BD-46AC-B98D-0C3E66075B29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BB271-C385-4F2B-BC6C-BE42D3217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330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39A7B-47BD-46AC-B98D-0C3E66075B29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BB271-C385-4F2B-BC6C-BE42D3217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511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39A7B-47BD-46AC-B98D-0C3E66075B29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BB271-C385-4F2B-BC6C-BE42D3217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39A7B-47BD-46AC-B98D-0C3E66075B29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BB271-C385-4F2B-BC6C-BE42D3217C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40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18" Type="http://schemas.openxmlformats.org/officeDocument/2006/relationships/image" Target="../media/image8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17" Type="http://schemas.openxmlformats.org/officeDocument/2006/relationships/image" Target="../media/image80.jpeg"/><Relationship Id="rId2" Type="http://schemas.openxmlformats.org/officeDocument/2006/relationships/image" Target="../media/image65.png"/><Relationship Id="rId16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5" Type="http://schemas.openxmlformats.org/officeDocument/2006/relationships/image" Target="../media/image7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7" Type="http://schemas.openxmlformats.org/officeDocument/2006/relationships/image" Target="../media/image116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g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g"/><Relationship Id="rId4" Type="http://schemas.openxmlformats.org/officeDocument/2006/relationships/image" Target="../media/image134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eg"/><Relationship Id="rId5" Type="http://schemas.openxmlformats.org/officeDocument/2006/relationships/image" Target="../media/image165.jpg"/><Relationship Id="rId4" Type="http://schemas.openxmlformats.org/officeDocument/2006/relationships/image" Target="../media/image164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brigh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281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914401" y="286603"/>
            <a:ext cx="10658901" cy="6032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Кафедра педиатрии </a:t>
            </a: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Института профессионального образования была создана в 1986 году на факультете </a:t>
            </a:r>
            <a:r>
              <a:rPr lang="ru-RU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усовершенствования врачей </a:t>
            </a: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</a:t>
            </a:r>
            <a:r>
              <a:rPr lang="ru-RU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Оренбургском медицинском институте с целью повышения    квалификации    врачей-педиатров    города    Оренбурга   и Оренбургской области, в соответствии с приказом МЗ РФ </a:t>
            </a: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№ </a:t>
            </a:r>
            <a:r>
              <a:rPr lang="ru-RU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671 от 29.08.86. «Об организации кафедр на факультете усовершенствования врачей». </a:t>
            </a:r>
          </a:p>
        </p:txBody>
      </p:sp>
      <p:pic>
        <p:nvPicPr>
          <p:cNvPr id="2" name="AUD-20210407-WA008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8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82639" y="177421"/>
            <a:ext cx="10317708" cy="8734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Доктора из практического здравоохранения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49" y="1419367"/>
            <a:ext cx="2284129" cy="2920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4" descr="https://orenburg.er.ru/media/userdata/news/2015/04/23/ee5f777c260fcf4b459e4452409cc94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8" r="25871"/>
          <a:stretch/>
        </p:blipFill>
        <p:spPr bwMode="auto">
          <a:xfrm>
            <a:off x="3425589" y="1364775"/>
            <a:ext cx="2253548" cy="2920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3pulse.com/uploads/images/09/65/40/2016/10/12/avatar_320x3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5" y="2236456"/>
            <a:ext cx="2402006" cy="2704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news.rambler.ru/img/2019/04/23142352.042374.1013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6" r="10637" b="13674"/>
          <a:stretch/>
        </p:blipFill>
        <p:spPr bwMode="auto">
          <a:xfrm>
            <a:off x="9376012" y="2726377"/>
            <a:ext cx="2142699" cy="2760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47916" y="4626591"/>
            <a:ext cx="3152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Смолягина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Н.В.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854" y="5418161"/>
            <a:ext cx="2347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Каган М.Ю.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20919" y="5977719"/>
            <a:ext cx="3193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Шапочник</a:t>
            </a:r>
            <a:r>
              <a:rPr lang="ru-RU" sz="2400" dirty="0" smtClean="0"/>
              <a:t> А.П.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550925" y="4626592"/>
            <a:ext cx="225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Каган Н.Н.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92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85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Доктора из практического здравоохранения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194" name="Picture 2" descr="http://www.orenburg.ru/upload/medialibrary/4a9/%D0%BA%D0%BE%D1%81%D0%BC%D0%BE%D0%B2%D0%B8%D1%87_%D0%BD%D0%BE%D0%B2%D1%8B%D0%B9%20%D1%80%D0%B0%D0%B7%D0%BC%D0%B5%D1%8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5" y="2878764"/>
            <a:ext cx="2547110" cy="3098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62" y="1692322"/>
            <a:ext cx="2621196" cy="2634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2" descr="https://orenday.ru/assets/cache/images/news/2016/12/23/650x-fotorcreated.50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2" t="8317"/>
          <a:stretch/>
        </p:blipFill>
        <p:spPr bwMode="auto">
          <a:xfrm>
            <a:off x="9171294" y="1719617"/>
            <a:ext cx="2324669" cy="2879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9433" y="6182435"/>
            <a:ext cx="2511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Космович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Т.В.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11690" y="4503762"/>
            <a:ext cx="2606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Батанова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И.Е.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03056" y="4872251"/>
            <a:ext cx="2634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Кулагина Е.П.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6275" y="5991367"/>
            <a:ext cx="350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Павловичева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Л.П 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39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900752" y="668740"/>
            <a:ext cx="10140287" cy="6960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1995- 2000гг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487" y="3125338"/>
            <a:ext cx="2224727" cy="2920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TextBox 13"/>
          <p:cNvSpPr txBox="1"/>
          <p:nvPr/>
        </p:nvSpPr>
        <p:spPr>
          <a:xfrm>
            <a:off x="6223379" y="2402006"/>
            <a:ext cx="300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Тереньева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С.Ю.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0125" y="5964072"/>
            <a:ext cx="260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Чалый В.А.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89110" y="2402006"/>
            <a:ext cx="286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Павловская О.Г.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074" name="Picture 2" descr="https://xn--b1aecboaym3f.xn--p1ai/upload/resize_cache/iblock/5ff/266_332_2/5ffcd48debd0e11b6b9f79ea5fcf0eb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827" y="3206064"/>
            <a:ext cx="2279792" cy="281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Объект 3" descr="фото я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011" y="2006221"/>
            <a:ext cx="2137415" cy="2904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8" name="TextBox 17"/>
          <p:cNvSpPr txBox="1"/>
          <p:nvPr/>
        </p:nvSpPr>
        <p:spPr>
          <a:xfrm>
            <a:off x="9075761" y="5158854"/>
            <a:ext cx="3357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Суменко В.В.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9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0" t="29556" r="42565" b="33120"/>
          <a:stretch/>
        </p:blipFill>
        <p:spPr>
          <a:xfrm>
            <a:off x="272954" y="1937982"/>
            <a:ext cx="2306472" cy="3388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98336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апа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72" y="1045973"/>
            <a:ext cx="2457639" cy="2720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TextBox 8"/>
          <p:cNvSpPr txBox="1"/>
          <p:nvPr/>
        </p:nvSpPr>
        <p:spPr>
          <a:xfrm>
            <a:off x="586854" y="4189863"/>
            <a:ext cx="2497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Трусова О.Ю.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6" t="24537" r="11387"/>
          <a:stretch/>
        </p:blipFill>
        <p:spPr>
          <a:xfrm>
            <a:off x="9444251" y="3111690"/>
            <a:ext cx="2361062" cy="3283638"/>
          </a:xfrm>
          <a:prstGeom prst="roundRect">
            <a:avLst>
              <a:gd name="adj" fmla="val 16667"/>
            </a:avLst>
          </a:prstGeom>
          <a:ln w="5715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9130352" y="2265528"/>
            <a:ext cx="278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Головачева Е.И.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Рисунок 13" descr="апа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868" y="961812"/>
            <a:ext cx="2365469" cy="2723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5" name="TextBox 14"/>
          <p:cNvSpPr txBox="1"/>
          <p:nvPr/>
        </p:nvSpPr>
        <p:spPr>
          <a:xfrm>
            <a:off x="6537278" y="4203511"/>
            <a:ext cx="256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Игнатова Т.Н.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" name="Объект 8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940" y="3219953"/>
            <a:ext cx="2374711" cy="3044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" name="TextBox 16"/>
          <p:cNvSpPr txBox="1"/>
          <p:nvPr/>
        </p:nvSpPr>
        <p:spPr>
          <a:xfrm>
            <a:off x="3643952" y="2497541"/>
            <a:ext cx="2579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Малеева Н.П.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38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фото на стенд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588" y="3411942"/>
            <a:ext cx="2520890" cy="2988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 descr="C:\Users\user0\AppData\Local\Temp\Rar$DIa0.977\Данилова Е.А.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4" r="33616"/>
          <a:stretch/>
        </p:blipFill>
        <p:spPr bwMode="auto">
          <a:xfrm>
            <a:off x="327545" y="1473959"/>
            <a:ext cx="2483891" cy="2986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Мои документы\ФОТО\кафедра\20120229_1215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96081" y="3657598"/>
            <a:ext cx="3084394" cy="259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extBox 6"/>
          <p:cNvSpPr txBox="1"/>
          <p:nvPr/>
        </p:nvSpPr>
        <p:spPr>
          <a:xfrm>
            <a:off x="3357350" y="2552133"/>
            <a:ext cx="287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Ветеркова З.А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3379" y="2511188"/>
            <a:ext cx="286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Рощупкин А.Н.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9559" y="5131558"/>
            <a:ext cx="2538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Данилова Е.И.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Рисунок 9" descr="C:\Users\user0\AppData\Local\Temp\Rar$DIa0.878\Климова А.Р.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5" r="8275" b="9581"/>
          <a:stretch/>
        </p:blipFill>
        <p:spPr bwMode="auto">
          <a:xfrm>
            <a:off x="9653517" y="777923"/>
            <a:ext cx="2538483" cy="3398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339618" y="4503760"/>
            <a:ext cx="2852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Климова А.Р.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4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Кафедра\Desktop\на юбилей\Рисунок (1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55094" y="272955"/>
            <a:ext cx="10672548" cy="6401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</p:spTree>
    <p:extLst>
      <p:ext uri="{BB962C8B-B14F-4D97-AF65-F5344CB8AC3E}">
        <p14:creationId xmlns:p14="http://schemas.microsoft.com/office/powerpoint/2010/main" val="70661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C:\Users\Кафедра\Desktop\на юбилей\Рисунок (3)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337482" y="832514"/>
            <a:ext cx="9730852" cy="5380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</p:spTree>
    <p:extLst>
      <p:ext uri="{BB962C8B-B14F-4D97-AF65-F5344CB8AC3E}">
        <p14:creationId xmlns:p14="http://schemas.microsoft.com/office/powerpoint/2010/main" val="36681725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09" y="1433014"/>
            <a:ext cx="8256895" cy="5126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532264" y="518615"/>
            <a:ext cx="11163868" cy="7915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Наши отделения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26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94" y="291479"/>
            <a:ext cx="10124422" cy="6273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24534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8" y="351276"/>
            <a:ext cx="10686196" cy="62770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22762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52" y="651917"/>
            <a:ext cx="3374275" cy="4351338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5854890" y="736979"/>
            <a:ext cx="5390865" cy="40260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4025" algn="ctr">
              <a:lnSpc>
                <a:spcPct val="130000"/>
              </a:lnSpc>
              <a:spcAft>
                <a:spcPts val="0"/>
              </a:spcAft>
            </a:pPr>
            <a:r>
              <a:rPr lang="ru-RU" sz="2400" i="1" spc="-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Организовала и возглавляла кафедру в течение 24 лет доктор медицинских наук, </a:t>
            </a:r>
            <a:r>
              <a:rPr lang="ru-RU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профессор, заслуженный врач РФ </a:t>
            </a:r>
            <a:endParaRPr lang="ru-RU" sz="24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indent="454025" algn="ctr">
              <a:lnSpc>
                <a:spcPct val="13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Светлана </a:t>
            </a:r>
            <a:r>
              <a:rPr lang="ru-RU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Евгеньевна Лебедькова</a:t>
            </a:r>
            <a:r>
              <a:rPr lang="ru-RU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endParaRPr lang="ru-RU" sz="240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12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24" y="249826"/>
            <a:ext cx="10345003" cy="6504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7906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49" y="1092501"/>
            <a:ext cx="9171295" cy="5596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01723" y="146761"/>
            <a:ext cx="10515600" cy="7812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Учебная работа кафедры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5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F:\фото сентябрь 2017\IMG_19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1" y="1951630"/>
            <a:ext cx="5368120" cy="4026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:\фото сентябрь 2017\IMG_22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253" y="1842449"/>
            <a:ext cx="5684583" cy="4254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262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391" y="1056883"/>
            <a:ext cx="8256896" cy="5801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586853" y="163773"/>
            <a:ext cx="11081983" cy="58685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Работа малыми группами</a:t>
            </a:r>
            <a:endParaRPr lang="ru-RU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0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71" y="890797"/>
            <a:ext cx="8598090" cy="5836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341194" y="354841"/>
            <a:ext cx="11327642" cy="4913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Бинарные лекции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36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98" y="1201002"/>
            <a:ext cx="8911988" cy="5465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1323833" y="232012"/>
            <a:ext cx="9580728" cy="8325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Аккредитация образовательных программ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1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87" y="2342889"/>
            <a:ext cx="6350757" cy="435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" y="-1"/>
            <a:ext cx="6059606" cy="3166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33" y="0"/>
            <a:ext cx="5832142" cy="3138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" y="3152633"/>
            <a:ext cx="5636524" cy="3548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1160060" y="0"/>
            <a:ext cx="9567080" cy="6141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Выездные циклы и экзамены</a:t>
            </a:r>
            <a:endParaRPr lang="ru-RU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46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4525" y="1596788"/>
            <a:ext cx="9635319" cy="4954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96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Наши </a:t>
            </a: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доктора – первый выпуск!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53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40" y="1301748"/>
            <a:ext cx="8134067" cy="4928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300252" y="327546"/>
            <a:ext cx="11150220" cy="8052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Наши </a:t>
            </a: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доктора и ординаторы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t="4331" r="1906" b="7122"/>
          <a:stretch/>
        </p:blipFill>
        <p:spPr>
          <a:xfrm>
            <a:off x="1173707" y="595438"/>
            <a:ext cx="10044753" cy="6262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76631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122829"/>
            <a:ext cx="11928143" cy="914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800"/>
              </a:spcAft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создании кафедры принимали активное участие</a:t>
            </a:r>
          </a:p>
          <a:p>
            <a:pPr algn="ctr">
              <a:spcAft>
                <a:spcPts val="800"/>
              </a:spcAft>
            </a:pP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" name="Рисунок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356" y="1296537"/>
            <a:ext cx="2455104" cy="3398293"/>
          </a:xfrm>
          <a:prstGeom prst="roundRect">
            <a:avLst>
              <a:gd name="adj" fmla="val 16667"/>
            </a:avLst>
          </a:prstGeom>
          <a:ln w="28575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TextBox 11"/>
          <p:cNvSpPr txBox="1"/>
          <p:nvPr/>
        </p:nvSpPr>
        <p:spPr>
          <a:xfrm>
            <a:off x="8570795" y="5076966"/>
            <a:ext cx="255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Романова Н.И. 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614" y="4981432"/>
            <a:ext cx="2634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Рахимова И.К.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5899" y="5991368"/>
            <a:ext cx="27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Довжик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О.Ф.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4" descr="C:\Users\Кафедра\Desktop\на юбилей\Рисунок (14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/>
          </a:blip>
          <a:srcRect l="2177" t="35621" r="72160"/>
          <a:stretch/>
        </p:blipFill>
        <p:spPr bwMode="auto">
          <a:xfrm>
            <a:off x="614149" y="1378422"/>
            <a:ext cx="2470245" cy="3421954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9" name="Picture 4" descr="C:\Users\Кафедра\Desktop\на юбилей\Рисунок (13)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60699" t="6882" r="19400" b="45876"/>
          <a:stretch/>
        </p:blipFill>
        <p:spPr bwMode="auto">
          <a:xfrm>
            <a:off x="4776716" y="1842447"/>
            <a:ext cx="2470245" cy="3848669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</p:spTree>
    <p:extLst>
      <p:ext uri="{BB962C8B-B14F-4D97-AF65-F5344CB8AC3E}">
        <p14:creationId xmlns:p14="http://schemas.microsoft.com/office/powerpoint/2010/main" val="199458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1" t="2007" r="-861"/>
          <a:stretch/>
        </p:blipFill>
        <p:spPr>
          <a:xfrm>
            <a:off x="1282891" y="846161"/>
            <a:ext cx="9840034" cy="5330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05272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40" y="955343"/>
            <a:ext cx="9512490" cy="5221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79140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77" y="423081"/>
            <a:ext cx="4139820" cy="3875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88" y="474496"/>
            <a:ext cx="4857070" cy="435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84" y="3176753"/>
            <a:ext cx="3947219" cy="3374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Скругленный прямоугольник 1"/>
          <p:cNvSpPr/>
          <p:nvPr/>
        </p:nvSpPr>
        <p:spPr>
          <a:xfrm>
            <a:off x="4585648" y="395785"/>
            <a:ext cx="3070746" cy="5186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Экзамен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9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5217" y="1172356"/>
            <a:ext cx="10781732" cy="568564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982639" y="477672"/>
            <a:ext cx="10126639" cy="7915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Экзамен 2020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67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59307" y="163773"/>
            <a:ext cx="11709780" cy="6400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24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Основные </a:t>
            </a:r>
            <a:r>
              <a:rPr lang="ru-RU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направления научной </a:t>
            </a: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работы</a:t>
            </a:r>
          </a:p>
          <a:p>
            <a:pPr algn="ctr"/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24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кардиоревматология</a:t>
            </a:r>
            <a:r>
              <a:rPr lang="ru-RU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детского </a:t>
            </a:r>
            <a:r>
              <a:rPr lang="ru-RU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возраста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дисплазии </a:t>
            </a:r>
            <a:r>
              <a:rPr lang="ru-RU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соединительной </a:t>
            </a:r>
            <a:r>
              <a:rPr lang="ru-RU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ткани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актуальные </a:t>
            </a:r>
            <a:r>
              <a:rPr lang="ru-RU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вопросы </a:t>
            </a:r>
            <a:r>
              <a:rPr lang="ru-RU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неонатологии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профилактика </a:t>
            </a:r>
            <a:r>
              <a:rPr lang="ru-RU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факторов риска неинфекционных </a:t>
            </a:r>
            <a:r>
              <a:rPr lang="ru-RU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заболеваний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метаболический </a:t>
            </a:r>
            <a:r>
              <a:rPr lang="ru-RU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синдром</a:t>
            </a:r>
          </a:p>
        </p:txBody>
      </p:sp>
    </p:spTree>
    <p:extLst>
      <p:ext uri="{BB962C8B-B14F-4D97-AF65-F5344CB8AC3E}">
        <p14:creationId xmlns:p14="http://schemas.microsoft.com/office/powerpoint/2010/main" val="867686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Кафедра\Desktop\на юбилей\дополнительные фото к юбилею\100_08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35235" y="122830"/>
            <a:ext cx="11729387" cy="6597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sp>
        <p:nvSpPr>
          <p:cNvPr id="5" name="Скругленный прямоугольник 4"/>
          <p:cNvSpPr/>
          <p:nvPr/>
        </p:nvSpPr>
        <p:spPr>
          <a:xfrm>
            <a:off x="8884694" y="5677467"/>
            <a:ext cx="2797790" cy="532263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552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9" y="109182"/>
            <a:ext cx="8444909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3" descr="G:\Стенд кафедральной науки науки\Новая папка\апа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66" y="4419626"/>
            <a:ext cx="15938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G:\Стенд кафедральной науки науки\Новая папка\апа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057" y="4425975"/>
            <a:ext cx="16208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5" descr="G:\Стенд кафедральной науки науки\Новая папка\апа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133" y="4339634"/>
            <a:ext cx="1608137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6" descr="G:\Стенд кафедральной науки науки\Новая папка\апа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283" y="4546600"/>
            <a:ext cx="160655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7" descr="G:\Стенд кафедральной науки науки\Новая папка\апа1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50" y="4573588"/>
            <a:ext cx="1609725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8" descr="G:\Стенд кафедральной науки науки\Новая папка\апа1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879" y="4594225"/>
            <a:ext cx="1554163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3" descr="G:\Стенд кафедральной науки науки\авторефераты 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310" y="156783"/>
            <a:ext cx="1647825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4" descr="G:\Стенд кафедральной науки науки\авторефераты 4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958" y="96625"/>
            <a:ext cx="1743242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5" descr="G:\Стенд кафедральной науки науки\авторефераты 4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5" y="2369144"/>
            <a:ext cx="2026812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5" name="Picture 7" descr="G:\Стенд кафедральной науки науки\авторефераты 4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098" y="122830"/>
            <a:ext cx="1675427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8" descr="G:\Стенд кафедральной науки науки\авторефераты 45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517" y="4613275"/>
            <a:ext cx="1579563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9" descr="G:\Стенд кафедральной науки науки\авторефераты 47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733" y="2377081"/>
            <a:ext cx="1793566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Picture 10" descr="G:\Стенд кафедральной науки науки\авторефераты 49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232" y="2341848"/>
            <a:ext cx="1861925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9" name="Picture 11" descr="G:\Стенд кафедральной науки науки\авторефераты 410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760" y="2336138"/>
            <a:ext cx="1876282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0" name="Picture 12" descr="G:\Стенд кафедральной науки науки\авторефераты2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111" y="2423735"/>
            <a:ext cx="215634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1" name="Picture 6" descr="G:\Стенд кафедральной науки науки\авторефераты 43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104" y="2314553"/>
            <a:ext cx="1951253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735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Кафедра\Desktop\на юбилей\дополнительные фото к юбилею\100_08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745" y="341195"/>
            <a:ext cx="2498725" cy="327678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8" descr="C:\Users\Кафедра\Desktop\на юбилей\дополнительные фото к юбилею\100_078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02" y="3300897"/>
            <a:ext cx="2493818" cy="332509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Кафедра\Desktop\на юбилей\дополнительные фото к юбилею\100_07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950" y="284020"/>
            <a:ext cx="2493962" cy="33258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25" y="3357349"/>
            <a:ext cx="2442950" cy="322769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011" y="3261815"/>
            <a:ext cx="2348775" cy="337099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10010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309" t="1245" r="-572"/>
          <a:stretch/>
        </p:blipFill>
        <p:spPr>
          <a:xfrm>
            <a:off x="2347413" y="204715"/>
            <a:ext cx="2497540" cy="3261815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6" y="3534770"/>
            <a:ext cx="2497541" cy="299568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759" y="3609833"/>
            <a:ext cx="2483895" cy="3002507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1" name="Объект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321420" y="3746310"/>
            <a:ext cx="2279177" cy="311169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414" y="245660"/>
            <a:ext cx="2456595" cy="3234521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566229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Стенд кафедральной науки науки\награды и проче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10351" y="259306"/>
            <a:ext cx="2100586" cy="3037979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3" descr="G:\Стенд кафедральной науки науки\награды и прочее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825" y="385644"/>
            <a:ext cx="2171700" cy="321310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37" y="3289109"/>
            <a:ext cx="2251881" cy="32208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0" y="3364173"/>
            <a:ext cx="2320119" cy="32276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997" y="341195"/>
            <a:ext cx="2444370" cy="34119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376" y="3289110"/>
            <a:ext cx="2442950" cy="334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2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linic-orgmu.ru/assets/site/pandorabox/43/tv14/th@RXMQq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17" y="1347953"/>
            <a:ext cx="2893326" cy="3251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410" y="1705970"/>
            <a:ext cx="3043450" cy="3846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8" r="28296" b="21830"/>
          <a:stretch/>
        </p:blipFill>
        <p:spPr>
          <a:xfrm>
            <a:off x="341195" y="1279714"/>
            <a:ext cx="2811438" cy="340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TextBox 3"/>
          <p:cNvSpPr txBox="1"/>
          <p:nvPr/>
        </p:nvSpPr>
        <p:spPr>
          <a:xfrm>
            <a:off x="573206" y="5145206"/>
            <a:ext cx="287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Утенина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В.В.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44454" y="5964071"/>
            <a:ext cx="3643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Попкова Г.К.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57147" y="5131559"/>
            <a:ext cx="302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Дробот</a:t>
            </a:r>
            <a:r>
              <a:rPr lang="ru-RU" sz="2400" dirty="0" smtClean="0"/>
              <a:t> Л.И.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741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14400" y="395785"/>
            <a:ext cx="8693624" cy="6005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Российские многоцентровые  исследования</a:t>
            </a:r>
            <a:endParaRPr lang="ru-RU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9355015" y="1308295"/>
            <a:ext cx="2724443" cy="4839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6" y="1131976"/>
            <a:ext cx="8522151" cy="5578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239561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9" y="218364"/>
            <a:ext cx="10058400" cy="6414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95660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4" descr="C:\Users\Кафедра\Desktop\на юбилей\дополнительные фото к юбилею\100_08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17" y="300251"/>
            <a:ext cx="2882900" cy="3507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8" descr="C:\Users\Кафедра\Desktop\на юбилей\дополнительные фото к юбилею\100_07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624" y="1725045"/>
            <a:ext cx="3902075" cy="2925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C:\Users\Кафедра\Desktop\на юбилей\дополнительные фото к юбилею\100_07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65" y="3932238"/>
            <a:ext cx="3900487" cy="2925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 descr="C:\Users\Кафедра\Desktop\на юбилей\дополнительные фото к юбилею\100_079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02" y="3823387"/>
            <a:ext cx="3902075" cy="2925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753133" y="177421"/>
            <a:ext cx="7751929" cy="12692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altLang="ru-RU" sz="28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Международные  программы  </a:t>
            </a:r>
            <a:r>
              <a:rPr lang="ru-RU" altLang="ru-RU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en-US" altLang="ru-RU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ru-RU" altLang="ru-RU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INDI» и «</a:t>
            </a:r>
            <a:r>
              <a:rPr lang="en-US" altLang="ru-RU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</a:t>
            </a:r>
            <a:r>
              <a:rPr lang="ru-RU" altLang="ru-RU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CIS» - «Здоровый ребенок в здоровой семье».</a:t>
            </a:r>
          </a:p>
        </p:txBody>
      </p:sp>
    </p:spTree>
    <p:extLst>
      <p:ext uri="{BB962C8B-B14F-4D97-AF65-F5344CB8AC3E}">
        <p14:creationId xmlns:p14="http://schemas.microsoft.com/office/powerpoint/2010/main" val="3431295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5025" r="523" b="8120"/>
          <a:stretch/>
        </p:blipFill>
        <p:spPr>
          <a:xfrm>
            <a:off x="6810233" y="327547"/>
            <a:ext cx="4926842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2" y="201543"/>
            <a:ext cx="5022376" cy="3797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-16" b="-16"/>
          <a:stretch/>
        </p:blipFill>
        <p:spPr>
          <a:xfrm rot="5400000">
            <a:off x="4269142" y="3278905"/>
            <a:ext cx="3298873" cy="3264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TextBox 8"/>
          <p:cNvSpPr txBox="1"/>
          <p:nvPr/>
        </p:nvSpPr>
        <p:spPr>
          <a:xfrm>
            <a:off x="286603" y="4708478"/>
            <a:ext cx="331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rot="19565422">
            <a:off x="-16288" y="4760495"/>
            <a:ext cx="445417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Малая Салда </a:t>
            </a:r>
          </a:p>
          <a:p>
            <a:pPr algn="ctr"/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CINDI –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О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ренбург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58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2" descr="E:\Фото Г.Ю\Научные командировки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 l="5247" t="30095" r="9724" b="17561"/>
          <a:stretch>
            <a:fillRect/>
          </a:stretch>
        </p:blipFill>
        <p:spPr bwMode="auto">
          <a:xfrm>
            <a:off x="481359" y="423081"/>
            <a:ext cx="11333054" cy="6155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</p:spTree>
    <p:extLst>
      <p:ext uri="{BB962C8B-B14F-4D97-AF65-F5344CB8AC3E}">
        <p14:creationId xmlns:p14="http://schemas.microsoft.com/office/powerpoint/2010/main" val="23339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88" r="12529"/>
          <a:stretch/>
        </p:blipFill>
        <p:spPr>
          <a:xfrm rot="16200000">
            <a:off x="2962267" y="-137182"/>
            <a:ext cx="5607827" cy="82023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450376" y="245660"/>
            <a:ext cx="11327641" cy="8734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Рабочее совещание детских кардиологов России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85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27547" y="218364"/>
            <a:ext cx="11477766" cy="9416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Конгресс Анестезия и реанимация в акушерстве и неонатологии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8"/>
          <a:stretch/>
        </p:blipFill>
        <p:spPr>
          <a:xfrm>
            <a:off x="1514902" y="1310185"/>
            <a:ext cx="9389659" cy="5361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1268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725" y="952169"/>
            <a:ext cx="3701561" cy="3087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87" y="3893260"/>
            <a:ext cx="3835022" cy="2964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9" b="-1250"/>
          <a:stretch/>
        </p:blipFill>
        <p:spPr>
          <a:xfrm>
            <a:off x="4749420" y="1501255"/>
            <a:ext cx="3480180" cy="3200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6" y="846163"/>
            <a:ext cx="3398293" cy="3111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Объект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2" y="3780430"/>
            <a:ext cx="3548418" cy="3077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88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Оренбургские школы неонатологов, реаниматологов</a:t>
            </a:r>
            <a:b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«Степные огни»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8" t="21087" r="23575" b="10538"/>
          <a:stretch/>
        </p:blipFill>
        <p:spPr>
          <a:xfrm>
            <a:off x="4162567" y="3882787"/>
            <a:ext cx="3643953" cy="2975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46756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9" t="23910" r="-3"/>
          <a:stretch/>
        </p:blipFill>
        <p:spPr>
          <a:xfrm>
            <a:off x="491318" y="395785"/>
            <a:ext cx="11368585" cy="5781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47458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40" y="0"/>
            <a:ext cx="5336179" cy="3333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78" y="191069"/>
            <a:ext cx="5490853" cy="3111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r="1003"/>
          <a:stretch/>
        </p:blipFill>
        <p:spPr>
          <a:xfrm>
            <a:off x="6250675" y="3528539"/>
            <a:ext cx="5445456" cy="3152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8" r="10456"/>
          <a:stretch/>
        </p:blipFill>
        <p:spPr>
          <a:xfrm>
            <a:off x="450376" y="3370996"/>
            <a:ext cx="5390867" cy="3364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504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Кафедра\Desktop\на юбилей\Рисунок (1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055241" y="1624084"/>
            <a:ext cx="7716556" cy="4944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sp>
        <p:nvSpPr>
          <p:cNvPr id="5" name="Скругленный прямоугольник 4"/>
          <p:cNvSpPr/>
          <p:nvPr/>
        </p:nvSpPr>
        <p:spPr>
          <a:xfrm>
            <a:off x="1119116" y="532263"/>
            <a:ext cx="9921923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Первый коллектив кафедры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64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687" y="3466532"/>
            <a:ext cx="5268036" cy="3166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" t="7288" r="-3" b="5519"/>
          <a:stretch/>
        </p:blipFill>
        <p:spPr>
          <a:xfrm>
            <a:off x="368490" y="3384644"/>
            <a:ext cx="5527343" cy="3289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" r="7754"/>
          <a:stretch/>
        </p:blipFill>
        <p:spPr>
          <a:xfrm>
            <a:off x="3521123" y="160598"/>
            <a:ext cx="4885899" cy="312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0069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1" b="-4711"/>
          <a:stretch/>
        </p:blipFill>
        <p:spPr>
          <a:xfrm>
            <a:off x="7260609" y="3087715"/>
            <a:ext cx="2920621" cy="3613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786650" y="494732"/>
            <a:ext cx="5189905" cy="218884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2020 г. Открыт </a:t>
            </a:r>
            <a:r>
              <a:rPr lang="ru-RU" dirty="0"/>
              <a:t>Цент детской кардиологии и ревматологии им. </a:t>
            </a:r>
            <a:r>
              <a:rPr lang="ru-RU" dirty="0" smtClean="0"/>
              <a:t>проф</a:t>
            </a:r>
            <a:r>
              <a:rPr lang="ru-RU" dirty="0"/>
              <a:t>. С.Е. Лебедьковой, научное руководство – кафедра педиатрии ИПО</a:t>
            </a:r>
          </a:p>
          <a:p>
            <a:endParaRPr lang="ru-RU" dirty="0"/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19" y="3384645"/>
            <a:ext cx="5333061" cy="3349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36" y="894001"/>
            <a:ext cx="4356992" cy="210866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9354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3" y="1692321"/>
            <a:ext cx="4940489" cy="4992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1501253" y="286603"/>
            <a:ext cx="9239534" cy="8461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Академическая мобильность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770" y="1787857"/>
            <a:ext cx="6113546" cy="4776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53426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71" y="3541593"/>
            <a:ext cx="4599298" cy="3316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2" y="354842"/>
            <a:ext cx="4626591" cy="3133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5431809" y="450376"/>
            <a:ext cx="6209731" cy="8325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Лечебная работа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t="16275" r="-2025" b="-784"/>
          <a:stretch/>
        </p:blipFill>
        <p:spPr>
          <a:xfrm>
            <a:off x="4135271" y="2579427"/>
            <a:ext cx="3657599" cy="4170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13251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1" y="122829"/>
            <a:ext cx="4804012" cy="3684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Овал 7"/>
          <p:cNvSpPr/>
          <p:nvPr/>
        </p:nvSpPr>
        <p:spPr>
          <a:xfrm>
            <a:off x="9892145" y="6084917"/>
            <a:ext cx="1246910" cy="3325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b="12275"/>
          <a:stretch/>
        </p:blipFill>
        <p:spPr>
          <a:xfrm>
            <a:off x="7688236" y="102360"/>
            <a:ext cx="4394582" cy="4041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Овал 8"/>
          <p:cNvSpPr/>
          <p:nvPr/>
        </p:nvSpPr>
        <p:spPr>
          <a:xfrm>
            <a:off x="10017457" y="6373504"/>
            <a:ext cx="968991" cy="2866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 t="5724" r="3535"/>
          <a:stretch/>
        </p:blipFill>
        <p:spPr>
          <a:xfrm>
            <a:off x="4558352" y="1894436"/>
            <a:ext cx="3548418" cy="4799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Овал 1"/>
          <p:cNvSpPr/>
          <p:nvPr/>
        </p:nvSpPr>
        <p:spPr>
          <a:xfrm>
            <a:off x="10167582" y="3562066"/>
            <a:ext cx="1078173" cy="3411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9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Содержимое 2"/>
          <p:cNvSpPr>
            <a:spLocks noGrp="1"/>
          </p:cNvSpPr>
          <p:nvPr>
            <p:ph idx="1"/>
          </p:nvPr>
        </p:nvSpPr>
        <p:spPr>
          <a:xfrm>
            <a:off x="2197289" y="352427"/>
            <a:ext cx="8016685" cy="561974"/>
          </a:xfrm>
        </p:spPr>
        <p:txBody>
          <a:bodyPr/>
          <a:lstStyle/>
          <a:p>
            <a:pPr marL="0" indent="0" algn="ctr">
              <a:buNone/>
            </a:pPr>
            <a:endParaRPr lang="ru-RU" altLang="ru-RU" dirty="0" smtClean="0"/>
          </a:p>
        </p:txBody>
      </p:sp>
      <p:pic>
        <p:nvPicPr>
          <p:cNvPr id="69635" name="Picture 3" descr="IMG_0106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t="-5" b="-5"/>
          <a:stretch/>
        </p:blipFill>
        <p:spPr bwMode="auto">
          <a:xfrm>
            <a:off x="636897" y="1180523"/>
            <a:ext cx="5459375" cy="4101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69636" name="Picture 4" descr="IMG_0107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508734" y="2649130"/>
            <a:ext cx="5187397" cy="3889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354842" y="286603"/>
            <a:ext cx="11600597" cy="7506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Программа «Диспансеризация</a:t>
            </a:r>
            <a:r>
              <a:rPr lang="ru-RU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 </a:t>
            </a:r>
            <a:endParaRPr lang="ru-RU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833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Мои документы\Из телефона\фото и документы июль  из телефона\20131217_1313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5400000">
            <a:off x="602965" y="1790324"/>
            <a:ext cx="5294090" cy="4500076"/>
          </a:xfrm>
          <a:prstGeom prst="roundRect">
            <a:avLst/>
          </a:prstGeom>
        </p:spPr>
      </p:pic>
      <p:pic>
        <p:nvPicPr>
          <p:cNvPr id="5" name="Picture 2" descr="C:\Users\User\Desktop\Мои документы\Из телефона\фото и документы июль  из телефона\20131217_131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5400000">
            <a:off x="6354560" y="1919041"/>
            <a:ext cx="5101205" cy="4353635"/>
          </a:xfrm>
          <a:prstGeom prst="round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723332" y="559559"/>
            <a:ext cx="11041038" cy="8325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Развитие симуляционного образования с 2007год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6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18" y="3384645"/>
            <a:ext cx="4217161" cy="3269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8647" y="1939427"/>
            <a:ext cx="4352925" cy="4125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914400" y="600501"/>
            <a:ext cx="4517409" cy="7233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2021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122" y="504968"/>
            <a:ext cx="3698543" cy="3971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10108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392" y="3712192"/>
            <a:ext cx="3563274" cy="2905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68" y="3085793"/>
            <a:ext cx="3527945" cy="3444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313900"/>
            <a:ext cx="9601200" cy="873456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1" y="1517861"/>
            <a:ext cx="3480180" cy="3404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902" y="1187356"/>
            <a:ext cx="3099752" cy="3096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559558" y="382137"/>
            <a:ext cx="11218460" cy="9553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Аккредитация специалистов 2019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49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7" y="426433"/>
            <a:ext cx="11000096" cy="6187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95329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78173" y="272954"/>
            <a:ext cx="9635319" cy="7915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Первые 5 лет кафедре</a:t>
            </a:r>
            <a:endParaRPr lang="ru-RU" sz="28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" r="12116"/>
          <a:stretch/>
        </p:blipFill>
        <p:spPr bwMode="auto">
          <a:xfrm>
            <a:off x="3944201" y="2498903"/>
            <a:ext cx="3971499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12"/>
          <a:stretch/>
        </p:blipFill>
        <p:spPr bwMode="auto">
          <a:xfrm>
            <a:off x="535249" y="1746914"/>
            <a:ext cx="2712918" cy="3440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0376" y="5445457"/>
            <a:ext cx="3452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Быкова И.С.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44454" y="5827594"/>
            <a:ext cx="375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Кацова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Г.Б.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98340" y="5554639"/>
            <a:ext cx="302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Евстифеева Г.Ю.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2" t="11835" r="4511"/>
          <a:stretch/>
        </p:blipFill>
        <p:spPr>
          <a:xfrm rot="5400000">
            <a:off x="8508554" y="2327770"/>
            <a:ext cx="3358998" cy="2606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51847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61" y="179920"/>
            <a:ext cx="10768083" cy="6446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3275463" y="518615"/>
            <a:ext cx="5131558" cy="6960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Педиатры  2020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92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53" y="341194"/>
            <a:ext cx="9880978" cy="6305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3275463" y="518615"/>
            <a:ext cx="5131558" cy="6960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Детские кардиологи 2020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9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05" y="3388058"/>
            <a:ext cx="3355857" cy="3469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7923" y="143302"/>
            <a:ext cx="2292824" cy="3581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747" y="685800"/>
            <a:ext cx="4490115" cy="2702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944" y="3470796"/>
            <a:ext cx="4312692" cy="33044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517" y="446537"/>
            <a:ext cx="3903261" cy="2678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818" y="3273381"/>
            <a:ext cx="2825086" cy="3373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163773" y="136477"/>
            <a:ext cx="11737075" cy="9280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Работа с ординаторами по здоровому образу жизни и профилактике на базе МОУ ШОЗ № 23 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15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48" y="156949"/>
            <a:ext cx="4296055" cy="3581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002" y="185524"/>
            <a:ext cx="4619625" cy="3552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033" y="3302757"/>
            <a:ext cx="5878774" cy="3402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6088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3327" y="1576846"/>
            <a:ext cx="5228139" cy="4858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873455" y="245659"/>
            <a:ext cx="10235821" cy="9280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Обновляем кафедру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7" y="1487606"/>
            <a:ext cx="5227093" cy="5161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64789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264" y="2221055"/>
            <a:ext cx="4352925" cy="4244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411" y="177420"/>
            <a:ext cx="6373505" cy="4244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8561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" t="8772" r="4889"/>
          <a:stretch/>
        </p:blipFill>
        <p:spPr>
          <a:xfrm>
            <a:off x="6346208" y="941695"/>
            <a:ext cx="4435524" cy="2838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9" t="1067" r="18977" b="9866"/>
          <a:stretch/>
        </p:blipFill>
        <p:spPr>
          <a:xfrm rot="16200000">
            <a:off x="1958458" y="116005"/>
            <a:ext cx="2797790" cy="4558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23207" y="2830629"/>
            <a:ext cx="3114250" cy="4735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805218" y="163773"/>
            <a:ext cx="10781732" cy="6687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Мы умеем отдыхать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35" y="3835020"/>
            <a:ext cx="3667324" cy="2770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4" descr="C:\Users\Кафедра\Desktop\на юбилей\Рисунок (20)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150125" y="3684895"/>
            <a:ext cx="4285397" cy="2985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</p:spTree>
    <p:extLst>
      <p:ext uri="{BB962C8B-B14F-4D97-AF65-F5344CB8AC3E}">
        <p14:creationId xmlns:p14="http://schemas.microsoft.com/office/powerpoint/2010/main" val="23362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C:\Users\user0\AppData\Local\Temp\Rar$DIa0.949\Фото кафедры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37" y="928047"/>
            <a:ext cx="10780295" cy="5713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B2B7BA"/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967315" y="119000"/>
            <a:ext cx="10536071" cy="6823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Коллектив кафедры  в 35 лет! 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1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2">
            <a:lum brigh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91"/>
            <a:ext cx="12192000" cy="684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77671" y="2347414"/>
            <a:ext cx="4353637" cy="3166282"/>
          </a:xfrm>
          <a:prstGeom prst="round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ПП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«Педиатрия</a:t>
            </a:r>
            <a:r>
              <a:rPr lang="ru-RU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 «</a:t>
            </a:r>
            <a:r>
              <a:rPr lang="ru-RU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Неонатология</a:t>
            </a:r>
            <a:r>
              <a:rPr lang="ru-RU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 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Детская кардиология</a:t>
            </a:r>
            <a:r>
              <a:rPr lang="ru-RU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 «</a:t>
            </a:r>
            <a:r>
              <a:rPr lang="ru-RU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Функциональная диагностика</a:t>
            </a:r>
            <a:r>
              <a:rPr lang="ru-RU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endParaRPr lang="ru-RU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6855" y="464025"/>
            <a:ext cx="11068334" cy="110546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Приглашаем на наши циклы!</a:t>
            </a:r>
            <a:endParaRPr lang="ru-RU" sz="5400" dirty="0">
              <a:ln w="0"/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647299" y="2347415"/>
            <a:ext cx="6176211" cy="368489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8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ПК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Педиатрия</a:t>
            </a:r>
            <a:r>
              <a:rPr lang="ru-RU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 «</a:t>
            </a:r>
            <a:r>
              <a:rPr lang="ru-RU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Неонатология</a:t>
            </a:r>
            <a:r>
              <a:rPr lang="ru-RU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«Детская эндокринология» 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Детская кардиология</a:t>
            </a:r>
            <a:r>
              <a:rPr lang="ru-RU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Ультразвуковая диагностика в педиатрии» и «Функциональная </a:t>
            </a:r>
            <a:r>
              <a:rPr lang="ru-RU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диагностика в </a:t>
            </a:r>
            <a:r>
              <a:rPr lang="ru-RU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педиатрии»</a:t>
            </a:r>
            <a:endParaRPr lang="ru-RU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44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2">
            <a:lum brigh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91"/>
            <a:ext cx="12192000" cy="684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86603" y="194984"/>
            <a:ext cx="5759355" cy="650606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65000"/>
            </a:schemeClr>
          </a:solidFill>
          <a:ln>
            <a:noFill/>
          </a:ln>
          <a:effectLst>
            <a:outerShdw sx="1000" sy="1000" algn="ctr">
              <a:schemeClr val="accent4">
                <a:lumMod val="20000"/>
                <a:lumOff val="8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Актуальные </a:t>
            </a: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вопросы детской кардиологии.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Актуальные вопросы детской нефрологии.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Актуальные вопросы детской ревматологии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Амбулаторная неонатология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Амбулаторно-поликлиническая педиатрия.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Абилитация и реабилитация новорожденных и недоношенных Гепатиты у детей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Дифференциальная диагностика </a:t>
            </a:r>
            <a:r>
              <a:rPr lang="ru-R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васкулитов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Актуальные </a:t>
            </a: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вопросы детской гастроэнтерологии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Лучевая </a:t>
            </a: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диагностика заболеваний легких.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Нарушения ритма сердца у детей.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Нейросонография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Онкогематология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Особенности УЗД у детей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Паллиатиивная</a:t>
            </a: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помощь в педиатрии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Патология щитовидной железы Питание здорового и больного ребенка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Поражение органов мишеней  при короновирусной и других вирусных заболеваний у детей.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Пульмонология детского возраста.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Ранняя диагностика наследственных заболеваний у детей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18912" y="177421"/>
            <a:ext cx="5472753" cy="648268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2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Ранняя диагностика онкологической патологии у детей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Реабилитация детей с патологией ЦНС И ВНС системы.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Реабилитация детей с поражением сердечно-сосудистой системы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Реабилитация детей с поражением </a:t>
            </a:r>
            <a:r>
              <a:rPr lang="ru-RU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опорнодвигательного</a:t>
            </a: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аппарата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Сахарный диабет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Современные вопросы иммунологии и аллергологии.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Ультразвуковая диагностика (УЗД) в педиатрии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Ультразвуковая диагностика </a:t>
            </a:r>
            <a:r>
              <a:rPr lang="ru-RU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брахеоцефальных</a:t>
            </a: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сосудов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Ультразвуковая диагностика легких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Ультразвуковая диагностика </a:t>
            </a:r>
            <a:r>
              <a:rPr lang="ru-RU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паховомошоночной</a:t>
            </a: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области.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Ультразвуковоая</a:t>
            </a: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диагностика центральной нервной системы.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Физиология подросткового возраста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Физиотерапия в педиатрии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Функциональная диагностика в педиатрии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Эхокардиоскопия</a:t>
            </a: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в педиатрии</a:t>
            </a:r>
          </a:p>
        </p:txBody>
      </p:sp>
    </p:spTree>
    <p:extLst>
      <p:ext uri="{BB962C8B-B14F-4D97-AF65-F5344CB8AC3E}">
        <p14:creationId xmlns:p14="http://schemas.microsoft.com/office/powerpoint/2010/main" val="341363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8457"/>
          </a:xfrm>
        </p:spPr>
        <p:txBody>
          <a:bodyPr>
            <a:normAutofit/>
          </a:bodyPr>
          <a:lstStyle/>
          <a:p>
            <a:pPr algn="ctr"/>
            <a:endParaRPr lang="ru-R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23582" y="423081"/>
            <a:ext cx="9853684" cy="6005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1990 г</a:t>
            </a:r>
            <a:endParaRPr lang="ru-RU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43" y="1229397"/>
            <a:ext cx="2280102" cy="2950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 descr="C:\Users\Ольга\Desktop\С рабочего компа 2015\Науменко О.А\Информация о кафедре и сотрудниках\Фото сотр\Изображение 4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51" y="2810648"/>
            <a:ext cx="2249109" cy="2853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 descr="C:\Users\user0\Desktop\Программа Генетика\IMG-45137e41c0503c993c3a5d3c3dc7e8d5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978" y="1542197"/>
            <a:ext cx="2302812" cy="2817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TextBox 7"/>
          <p:cNvSpPr txBox="1"/>
          <p:nvPr/>
        </p:nvSpPr>
        <p:spPr>
          <a:xfrm>
            <a:off x="464025" y="4776716"/>
            <a:ext cx="3002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Челпаченко</a:t>
            </a:r>
            <a:r>
              <a:rPr lang="ru-RU" sz="2400" dirty="0" smtClean="0"/>
              <a:t> О.Е.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244083" y="4995080"/>
            <a:ext cx="2947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Лапачева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И.Б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0054" y="6032310"/>
            <a:ext cx="2688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Науменко О.А.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146" name="Picture 2" descr="https://ot-boli.ru/images/img_doc/1799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814" y="2783551"/>
            <a:ext cx="2197290" cy="2730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277970" y="6018663"/>
            <a:ext cx="324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Лымарева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Т.А.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66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utuzam.ru/images/product/38248-0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453" y="144379"/>
            <a:ext cx="7427494" cy="654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389" y="2967334"/>
            <a:ext cx="11454064" cy="28238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 праздником!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51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65277" y="5431809"/>
            <a:ext cx="2866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Береговая О.С.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7027" y="5459104"/>
            <a:ext cx="4271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Япаров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Д.Ш.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2" t="12238" b="7916"/>
          <a:stretch/>
        </p:blipFill>
        <p:spPr>
          <a:xfrm rot="5400000">
            <a:off x="1421308" y="2031577"/>
            <a:ext cx="3967613" cy="2606722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4" descr="C:\Users\Кафедра\Desktop\на юбилей\Рисунок (3)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75086" t="14002" r="4963" b="13155"/>
          <a:stretch/>
        </p:blipFill>
        <p:spPr bwMode="auto">
          <a:xfrm>
            <a:off x="6782936" y="1241946"/>
            <a:ext cx="2756848" cy="4039737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</p:spTree>
    <p:extLst>
      <p:ext uri="{BB962C8B-B14F-4D97-AF65-F5344CB8AC3E}">
        <p14:creationId xmlns:p14="http://schemas.microsoft.com/office/powerpoint/2010/main" val="423172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84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Доктора из практического здравоохранения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170" name="Picture 2" descr="http://afp56.ru/wp-content/uploads/2020/10/page_DSC_0414-0_w400_h6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524" y="1624084"/>
            <a:ext cx="2550942" cy="3807724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0" t="7287" b="30925"/>
          <a:stretch/>
        </p:blipFill>
        <p:spPr>
          <a:xfrm>
            <a:off x="7165075" y="1665028"/>
            <a:ext cx="2743198" cy="3944202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TextBox 4"/>
          <p:cNvSpPr txBox="1"/>
          <p:nvPr/>
        </p:nvSpPr>
        <p:spPr>
          <a:xfrm>
            <a:off x="7165074" y="5786652"/>
            <a:ext cx="286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Ванюшина Л.И.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9744" y="5718412"/>
            <a:ext cx="298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Парфенова Т.А.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9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591</Words>
  <Application>Microsoft Office PowerPoint</Application>
  <PresentationFormat>Широкоэкранный</PresentationFormat>
  <Paragraphs>133</Paragraphs>
  <Slides>70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6" baseType="lpstr">
      <vt:lpstr>Arial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Доктора из практического здравоохранения</vt:lpstr>
      <vt:lpstr>Презентация PowerPoint</vt:lpstr>
      <vt:lpstr>Доктора из практического здравоохранения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Учебная работа кафедры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доктора – первый выпуск!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Оренбургские школы неонатологов, реаниматологов «Степные огни»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кафедры педиатрии</dc:title>
  <dc:creator>Пользователь Windows</dc:creator>
  <cp:lastModifiedBy>Рощупкин Антон Николаевич</cp:lastModifiedBy>
  <cp:revision>77</cp:revision>
  <dcterms:created xsi:type="dcterms:W3CDTF">2021-04-02T13:51:13Z</dcterms:created>
  <dcterms:modified xsi:type="dcterms:W3CDTF">2021-04-09T04:39:23Z</dcterms:modified>
</cp:coreProperties>
</file>