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45"/>
  </p:notesMasterIdLst>
  <p:sldIdLst>
    <p:sldId id="256" r:id="rId2"/>
    <p:sldId id="297" r:id="rId3"/>
    <p:sldId id="257" r:id="rId4"/>
    <p:sldId id="310" r:id="rId5"/>
    <p:sldId id="311" r:id="rId6"/>
    <p:sldId id="300" r:id="rId7"/>
    <p:sldId id="260" r:id="rId8"/>
    <p:sldId id="267" r:id="rId9"/>
    <p:sldId id="313" r:id="rId10"/>
    <p:sldId id="320" r:id="rId11"/>
    <p:sldId id="304" r:id="rId12"/>
    <p:sldId id="312" r:id="rId13"/>
    <p:sldId id="319" r:id="rId14"/>
    <p:sldId id="305" r:id="rId15"/>
    <p:sldId id="301" r:id="rId16"/>
    <p:sldId id="321" r:id="rId17"/>
    <p:sldId id="302" r:id="rId18"/>
    <p:sldId id="259" r:id="rId19"/>
    <p:sldId id="298" r:id="rId20"/>
    <p:sldId id="322" r:id="rId21"/>
    <p:sldId id="273" r:id="rId22"/>
    <p:sldId id="303" r:id="rId23"/>
    <p:sldId id="275" r:id="rId24"/>
    <p:sldId id="271" r:id="rId25"/>
    <p:sldId id="290" r:id="rId26"/>
    <p:sldId id="296" r:id="rId27"/>
    <p:sldId id="315" r:id="rId28"/>
    <p:sldId id="306" r:id="rId29"/>
    <p:sldId id="323" r:id="rId30"/>
    <p:sldId id="324" r:id="rId31"/>
    <p:sldId id="289" r:id="rId32"/>
    <p:sldId id="293" r:id="rId33"/>
    <p:sldId id="291" r:id="rId34"/>
    <p:sldId id="264" r:id="rId35"/>
    <p:sldId id="265" r:id="rId36"/>
    <p:sldId id="278" r:id="rId37"/>
    <p:sldId id="279" r:id="rId38"/>
    <p:sldId id="280" r:id="rId39"/>
    <p:sldId id="281" r:id="rId40"/>
    <p:sldId id="292" r:id="rId41"/>
    <p:sldId id="262" r:id="rId42"/>
    <p:sldId id="263" r:id="rId43"/>
    <p:sldId id="288"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3300"/>
    <a:srgbClr val="FF7C80"/>
    <a:srgbClr val="C0C0C0"/>
    <a:srgbClr val="808080"/>
    <a:srgbClr val="4D4D4D"/>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7" autoAdjust="0"/>
    <p:restoredTop sz="94660"/>
  </p:normalViewPr>
  <p:slideViewPr>
    <p:cSldViewPr>
      <p:cViewPr varScale="1">
        <p:scale>
          <a:sx n="69" d="100"/>
          <a:sy n="69" d="100"/>
        </p:scale>
        <p:origin x="12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634"/>
    </p:cViewPr>
  </p:sorterViewPr>
  <p:notesViewPr>
    <p:cSldViewPr>
      <p:cViewPr varScale="1">
        <p:scale>
          <a:sx n="42" d="100"/>
          <a:sy n="42" d="100"/>
        </p:scale>
        <p:origin x="-136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45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Щелчок правит 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45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45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162317D-2A92-4D93-8810-AB3A68F7A42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76A143F-7813-471A-8D37-C93593E2E42B}" type="slidenum">
              <a:rPr lang="ru-RU" smtClean="0"/>
              <a:pPr/>
              <a:t>1</a:t>
            </a:fld>
            <a:endParaRPr lang="ru-RU"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D67F6F9-454E-4A14-AEB9-84CDA2B32D32}" type="slidenum">
              <a:rPr lang="ru-RU" sz="1200">
                <a:latin typeface="Times New Roman" pitchFamily="18" charset="0"/>
              </a:rPr>
              <a:pPr algn="r" eaLnBrk="0" hangingPunct="0"/>
              <a:t>26</a:t>
            </a:fld>
            <a:endParaRPr lang="ru-RU" sz="1200">
              <a:latin typeface="Times New Roman" pitchFamily="18"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treatment option is cataract extraction</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35</a:t>
            </a:fld>
            <a:endParaRPr lang="ru-RU"/>
          </a:p>
        </p:txBody>
      </p:sp>
    </p:spTree>
    <p:extLst>
      <p:ext uri="{BB962C8B-B14F-4D97-AF65-F5344CB8AC3E}">
        <p14:creationId xmlns:p14="http://schemas.microsoft.com/office/powerpoint/2010/main" val="2598487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synechia</a:t>
            </a:r>
            <a:r>
              <a:rPr lang="en-US" dirty="0" smtClean="0"/>
              <a:t> </a:t>
            </a:r>
            <a:r>
              <a:rPr lang="ru-RU" dirty="0" smtClean="0"/>
              <a:t>(</a:t>
            </a:r>
            <a:r>
              <a:rPr lang="en-US" dirty="0" smtClean="0"/>
              <a:t>adhesions</a:t>
            </a:r>
            <a:r>
              <a:rPr lang="ru-RU" dirty="0" smtClean="0"/>
              <a:t>)</a:t>
            </a:r>
            <a:r>
              <a:rPr lang="en-US" dirty="0" smtClean="0"/>
              <a:t> exudate</a:t>
            </a:r>
            <a:r>
              <a:rPr lang="ru-RU" dirty="0" smtClean="0"/>
              <a:t> </a:t>
            </a:r>
            <a:r>
              <a:rPr lang="en-US" sz="1200" b="0" i="0" kern="1200" dirty="0" smtClean="0">
                <a:solidFill>
                  <a:schemeClr val="tx1"/>
                </a:solidFill>
                <a:effectLst/>
                <a:latin typeface="Arial" charset="0"/>
                <a:ea typeface="+mn-ea"/>
                <a:cs typeface="+mn-cs"/>
              </a:rPr>
              <a:t>increase</a:t>
            </a:r>
            <a:r>
              <a:rPr lang="ru-RU" sz="1200" b="0" i="0" kern="1200" dirty="0" smtClean="0">
                <a:solidFill>
                  <a:schemeClr val="tx1"/>
                </a:solidFill>
                <a:effectLst/>
                <a:latin typeface="Arial" charset="0"/>
                <a:ea typeface="+mn-ea"/>
                <a:cs typeface="+mn-cs"/>
              </a:rPr>
              <a:t> ВГД</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36</a:t>
            </a:fld>
            <a:endParaRPr lang="ru-RU"/>
          </a:p>
        </p:txBody>
      </p:sp>
    </p:spTree>
    <p:extLst>
      <p:ext uri="{BB962C8B-B14F-4D97-AF65-F5344CB8AC3E}">
        <p14:creationId xmlns:p14="http://schemas.microsoft.com/office/powerpoint/2010/main" val="3268456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angiogenesis inhibitors are used for treatment</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37</a:t>
            </a:fld>
            <a:endParaRPr lang="ru-RU"/>
          </a:p>
        </p:txBody>
      </p:sp>
    </p:spTree>
    <p:extLst>
      <p:ext uri="{BB962C8B-B14F-4D97-AF65-F5344CB8AC3E}">
        <p14:creationId xmlns:p14="http://schemas.microsoft.com/office/powerpoint/2010/main" val="243604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corneal opacity</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38</a:t>
            </a:fld>
            <a:endParaRPr lang="ru-RU"/>
          </a:p>
        </p:txBody>
      </p:sp>
    </p:spTree>
    <p:extLst>
      <p:ext uri="{BB962C8B-B14F-4D97-AF65-F5344CB8AC3E}">
        <p14:creationId xmlns:p14="http://schemas.microsoft.com/office/powerpoint/2010/main" val="93362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neoplasms of the iris and ciliary body</a:t>
            </a:r>
            <a:r>
              <a:rPr lang="ru-RU" dirty="0" smtClean="0"/>
              <a:t>, </a:t>
            </a:r>
            <a:r>
              <a:rPr lang="ru-RU" baseline="0" dirty="0" smtClean="0"/>
              <a:t>  </a:t>
            </a:r>
            <a:r>
              <a:rPr lang="en-US" sz="1200" b="0" i="0" kern="1200" dirty="0" smtClean="0">
                <a:solidFill>
                  <a:schemeClr val="tx1"/>
                </a:solidFill>
                <a:effectLst/>
                <a:latin typeface="Arial" charset="0"/>
                <a:ea typeface="+mn-ea"/>
                <a:cs typeface="+mn-cs"/>
              </a:rPr>
              <a:t>the treatment is to remove the neoplasm</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39</a:t>
            </a:fld>
            <a:endParaRPr lang="ru-RU"/>
          </a:p>
        </p:txBody>
      </p:sp>
    </p:spTree>
    <p:extLst>
      <p:ext uri="{BB962C8B-B14F-4D97-AF65-F5344CB8AC3E}">
        <p14:creationId xmlns:p14="http://schemas.microsoft.com/office/powerpoint/2010/main" val="1818879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1B649F3-0F92-4059-985C-D16EBA3ADFED}" type="slidenum">
              <a:rPr lang="ru-RU" sz="1200"/>
              <a:pPr algn="r"/>
              <a:t>43</a:t>
            </a:fld>
            <a:endParaRPr lang="ru-RU"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one hundred five</a:t>
            </a:r>
            <a:r>
              <a:rPr lang="ru-RU" dirty="0" smtClean="0"/>
              <a:t>;   </a:t>
            </a:r>
            <a:r>
              <a:rPr lang="en-US" dirty="0" smtClean="0"/>
              <a:t>eight hundred fifty thousand</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2</a:t>
            </a:fld>
            <a:endParaRPr lang="ru-RU"/>
          </a:p>
        </p:txBody>
      </p:sp>
    </p:spTree>
    <p:extLst>
      <p:ext uri="{BB962C8B-B14F-4D97-AF65-F5344CB8AC3E}">
        <p14:creationId xmlns:p14="http://schemas.microsoft.com/office/powerpoint/2010/main" val="161788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Arial" charset="0"/>
                <a:ea typeface="+mn-ea"/>
                <a:cs typeface="+mn-cs"/>
              </a:rPr>
              <a:t>hydrodynamics of the eye is affected</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3</a:t>
            </a:fld>
            <a:endParaRPr lang="ru-RU"/>
          </a:p>
        </p:txBody>
      </p:sp>
    </p:spTree>
    <p:extLst>
      <p:ext uri="{BB962C8B-B14F-4D97-AF65-F5344CB8AC3E}">
        <p14:creationId xmlns:p14="http://schemas.microsoft.com/office/powerpoint/2010/main" val="292285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Arrives</a:t>
            </a:r>
            <a:r>
              <a:rPr lang="ru-RU" dirty="0" smtClean="0"/>
              <a:t>  - поступает,</a:t>
            </a:r>
            <a:r>
              <a:rPr lang="ru-RU" baseline="0" dirty="0" smtClean="0"/>
              <a:t> </a:t>
            </a:r>
            <a:r>
              <a:rPr lang="en-US" sz="1200" b="0" i="0" kern="1200" dirty="0" smtClean="0">
                <a:solidFill>
                  <a:schemeClr val="tx1"/>
                </a:solidFill>
                <a:effectLst/>
                <a:latin typeface="Arial" charset="0"/>
                <a:ea typeface="+mn-ea"/>
                <a:cs typeface="+mn-cs"/>
              </a:rPr>
              <a:t>through</a:t>
            </a:r>
            <a:r>
              <a:rPr lang="ru-RU" sz="1200" b="0" i="0" kern="1200" dirty="0" smtClean="0">
                <a:solidFill>
                  <a:schemeClr val="tx1"/>
                </a:solidFill>
                <a:effectLst/>
                <a:latin typeface="Arial" charset="0"/>
                <a:ea typeface="+mn-ea"/>
                <a:cs typeface="+mn-cs"/>
              </a:rPr>
              <a:t> – через;     </a:t>
            </a:r>
            <a:endParaRPr lang="en-US" sz="1200" b="0" i="0" kern="1200" dirty="0" smtClean="0">
              <a:solidFill>
                <a:schemeClr val="tx1"/>
              </a:solidFill>
              <a:effectLst/>
              <a:latin typeface="Arial" charset="0"/>
              <a:ea typeface="+mn-ea"/>
              <a:cs typeface="+mn-cs"/>
            </a:endParaRPr>
          </a:p>
          <a:p>
            <a:r>
              <a:rPr lang="en-US" sz="1200" b="0" i="1" kern="1200" dirty="0" smtClean="0">
                <a:solidFill>
                  <a:schemeClr val="tx1"/>
                </a:solidFill>
                <a:effectLst/>
                <a:latin typeface="Arial" charset="0"/>
                <a:ea typeface="+mn-ea"/>
                <a:cs typeface="+mn-cs"/>
              </a:rPr>
              <a:t/>
            </a:r>
            <a:br>
              <a:rPr lang="en-US" sz="1200" b="0" i="1" kern="1200" dirty="0" smtClean="0">
                <a:solidFill>
                  <a:schemeClr val="tx1"/>
                </a:solidFill>
                <a:effectLst/>
                <a:latin typeface="Arial" charset="0"/>
                <a:ea typeface="+mn-ea"/>
                <a:cs typeface="+mn-cs"/>
              </a:rPr>
            </a:b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4</a:t>
            </a:fld>
            <a:endParaRPr lang="ru-RU"/>
          </a:p>
        </p:txBody>
      </p:sp>
    </p:spTree>
    <p:extLst>
      <p:ext uri="{BB962C8B-B14F-4D97-AF65-F5344CB8AC3E}">
        <p14:creationId xmlns:p14="http://schemas.microsoft.com/office/powerpoint/2010/main" val="389333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Arial" charset="0"/>
                <a:ea typeface="+mn-ea"/>
                <a:cs typeface="+mn-cs"/>
              </a:rPr>
              <a:t>emit</a:t>
            </a:r>
            <a:r>
              <a:rPr lang="ru-RU" sz="1200" b="0" i="0" kern="1200" dirty="0" smtClean="0">
                <a:solidFill>
                  <a:schemeClr val="tx1"/>
                </a:solidFill>
                <a:effectLst/>
                <a:latin typeface="Arial" charset="0"/>
                <a:ea typeface="+mn-ea"/>
                <a:cs typeface="+mn-cs"/>
              </a:rPr>
              <a:t> – выделяют, </a:t>
            </a:r>
            <a:r>
              <a:rPr lang="en-US" dirty="0" smtClean="0"/>
              <a:t>millimeter of mercury</a:t>
            </a:r>
            <a:r>
              <a:rPr lang="ru-RU" dirty="0" smtClean="0"/>
              <a:t> – </a:t>
            </a:r>
            <a:r>
              <a:rPr lang="ru-RU" dirty="0" err="1" smtClean="0"/>
              <a:t>мм.рт.ст</a:t>
            </a:r>
            <a:r>
              <a:rPr lang="ru-RU" dirty="0" smtClean="0"/>
              <a:t>. </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8</a:t>
            </a:fld>
            <a:endParaRPr lang="ru-RU"/>
          </a:p>
        </p:txBody>
      </p:sp>
    </p:spTree>
    <p:extLst>
      <p:ext uri="{BB962C8B-B14F-4D97-AF65-F5344CB8AC3E}">
        <p14:creationId xmlns:p14="http://schemas.microsoft.com/office/powerpoint/2010/main" val="395311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Arial" charset="0"/>
                <a:ea typeface="+mn-ea"/>
                <a:cs typeface="+mn-cs"/>
              </a:rPr>
              <a:t>five hundred thirty</a:t>
            </a:r>
            <a:r>
              <a:rPr lang="ru-RU" sz="1200" b="0" i="0" kern="1200" dirty="0" smtClean="0">
                <a:solidFill>
                  <a:schemeClr val="tx1"/>
                </a:solidFill>
                <a:effectLst/>
                <a:latin typeface="Arial" charset="0"/>
                <a:ea typeface="+mn-ea"/>
                <a:cs typeface="+mn-cs"/>
              </a:rPr>
              <a:t> – 530;    </a:t>
            </a:r>
            <a:r>
              <a:rPr lang="en-US" dirty="0" smtClean="0"/>
              <a:t>at the first stage, narrowing of the visual fields by 5 degrees</a:t>
            </a:r>
            <a:r>
              <a:rPr lang="ru-RU" dirty="0" smtClean="0"/>
              <a:t>; </a:t>
            </a:r>
            <a:r>
              <a:rPr lang="en-US" dirty="0" smtClean="0"/>
              <a:t>at the second</a:t>
            </a:r>
            <a:r>
              <a:rPr lang="ru-RU" dirty="0" smtClean="0"/>
              <a:t>; </a:t>
            </a:r>
            <a:r>
              <a:rPr lang="en-US" dirty="0" smtClean="0"/>
              <a:t/>
            </a:r>
            <a:br>
              <a:rPr lang="en-US" dirty="0" smtClean="0"/>
            </a:br>
            <a:r>
              <a:rPr lang="en-US" sz="1200" b="0" i="0" kern="1200" dirty="0" smtClean="0">
                <a:solidFill>
                  <a:schemeClr val="tx1"/>
                </a:solidFill>
                <a:effectLst/>
                <a:latin typeface="Arial" charset="0"/>
                <a:ea typeface="+mn-ea"/>
                <a:cs typeface="+mn-cs"/>
              </a:rPr>
              <a:t>at the third</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19</a:t>
            </a:fld>
            <a:endParaRPr lang="ru-RU"/>
          </a:p>
        </p:txBody>
      </p:sp>
    </p:spTree>
    <p:extLst>
      <p:ext uri="{BB962C8B-B14F-4D97-AF65-F5344CB8AC3E}">
        <p14:creationId xmlns:p14="http://schemas.microsoft.com/office/powerpoint/2010/main" val="19253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necessary to determine the form</a:t>
            </a:r>
            <a:r>
              <a:rPr lang="ru-RU" dirty="0" smtClean="0"/>
              <a:t>..</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21</a:t>
            </a:fld>
            <a:endParaRPr lang="ru-RU"/>
          </a:p>
        </p:txBody>
      </p:sp>
    </p:spTree>
    <p:extLst>
      <p:ext uri="{BB962C8B-B14F-4D97-AF65-F5344CB8AC3E}">
        <p14:creationId xmlns:p14="http://schemas.microsoft.com/office/powerpoint/2010/main" val="1659237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Arial" charset="0"/>
                <a:ea typeface="+mn-ea"/>
                <a:cs typeface="+mn-cs"/>
              </a:rPr>
              <a:t>glaucoma excavation appears in the second</a:t>
            </a:r>
            <a:r>
              <a:rPr lang="ru-RU" sz="1200" b="0" i="0" kern="1200" dirty="0" smtClean="0">
                <a:solidFill>
                  <a:schemeClr val="tx1"/>
                </a:solidFill>
                <a:effectLst/>
                <a:latin typeface="Arial" charset="0"/>
                <a:ea typeface="+mn-ea"/>
                <a:cs typeface="+mn-cs"/>
              </a:rPr>
              <a:t>; </a:t>
            </a:r>
            <a:r>
              <a:rPr lang="ru-RU"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optic disc color turns gray</a:t>
            </a:r>
            <a:endParaRPr lang="ru-RU" dirty="0"/>
          </a:p>
        </p:txBody>
      </p:sp>
      <p:sp>
        <p:nvSpPr>
          <p:cNvPr id="4" name="Номер слайда 3"/>
          <p:cNvSpPr>
            <a:spLocks noGrp="1"/>
          </p:cNvSpPr>
          <p:nvPr>
            <p:ph type="sldNum" sz="quarter" idx="10"/>
          </p:nvPr>
        </p:nvSpPr>
        <p:spPr/>
        <p:txBody>
          <a:bodyPr/>
          <a:lstStyle/>
          <a:p>
            <a:pPr>
              <a:defRPr/>
            </a:pPr>
            <a:fld id="{3162317D-2A92-4D93-8810-AB3A68F7A428}" type="slidenum">
              <a:rPr lang="ru-RU" smtClean="0"/>
              <a:pPr>
                <a:defRPr/>
              </a:pPr>
              <a:t>23</a:t>
            </a:fld>
            <a:endParaRPr lang="ru-RU"/>
          </a:p>
        </p:txBody>
      </p:sp>
    </p:spTree>
    <p:extLst>
      <p:ext uri="{BB962C8B-B14F-4D97-AF65-F5344CB8AC3E}">
        <p14:creationId xmlns:p14="http://schemas.microsoft.com/office/powerpoint/2010/main" val="369418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C221B22B-3B2F-4CFD-9FB2-1B6DD736214F}" type="slidenum">
              <a:rPr lang="ru-RU" smtClean="0"/>
              <a:pPr/>
              <a:t>24</a:t>
            </a:fld>
            <a:endParaRPr lang="ru-RU"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ru-RU"/>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ru-RU"/>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ru-RU"/>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ru-RU"/>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ru-RU"/>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ru-RU"/>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ru-RU"/>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ru-RU"/>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ru-RU"/>
              </a:p>
            </p:txBody>
          </p:sp>
        </p:grpSp>
      </p:grpSp>
      <p:sp>
        <p:nvSpPr>
          <p:cNvPr id="103440" name="Rectangle 16"/>
          <p:cNvSpPr>
            <a:spLocks noGrp="1" noChangeArrowheads="1"/>
          </p:cNvSpPr>
          <p:nvPr>
            <p:ph type="ctrTitle" sz="quarter"/>
          </p:nvPr>
        </p:nvSpPr>
        <p:spPr>
          <a:xfrm>
            <a:off x="1066800" y="1997075"/>
            <a:ext cx="7086600" cy="1431925"/>
          </a:xfrm>
        </p:spPr>
        <p:txBody>
          <a:bodyPr anchor="b"/>
          <a:lstStyle>
            <a:lvl1pPr>
              <a:defRPr/>
            </a:lvl1pPr>
          </a:lstStyle>
          <a:p>
            <a:r>
              <a:rPr lang="ru-RU"/>
              <a:t>Образец заголовка</a:t>
            </a:r>
          </a:p>
        </p:txBody>
      </p:sp>
      <p:sp>
        <p:nvSpPr>
          <p:cNvPr id="10344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ru-RU"/>
              <a:t>Образец подзаголовка</a:t>
            </a:r>
          </a:p>
        </p:txBody>
      </p:sp>
      <p:sp>
        <p:nvSpPr>
          <p:cNvPr id="18" name="Rectangle 18"/>
          <p:cNvSpPr>
            <a:spLocks noGrp="1" noChangeArrowheads="1"/>
          </p:cNvSpPr>
          <p:nvPr>
            <p:ph type="dt" sz="quarter" idx="10"/>
          </p:nvPr>
        </p:nvSpPr>
        <p:spPr/>
        <p:txBody>
          <a:bodyPr/>
          <a:lstStyle>
            <a:lvl1pPr>
              <a:defRPr/>
            </a:lvl1pPr>
          </a:lstStyle>
          <a:p>
            <a:pPr>
              <a:defRPr/>
            </a:pPr>
            <a:endParaRPr lang="ru-RU"/>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ru-RU"/>
          </a:p>
        </p:txBody>
      </p:sp>
      <p:sp>
        <p:nvSpPr>
          <p:cNvPr id="20" name="Rectangle 20"/>
          <p:cNvSpPr>
            <a:spLocks noGrp="1" noChangeArrowheads="1"/>
          </p:cNvSpPr>
          <p:nvPr>
            <p:ph type="sldNum" sz="quarter" idx="12"/>
          </p:nvPr>
        </p:nvSpPr>
        <p:spPr/>
        <p:txBody>
          <a:bodyPr/>
          <a:lstStyle>
            <a:lvl1pPr>
              <a:defRPr/>
            </a:lvl1pPr>
          </a:lstStyle>
          <a:p>
            <a:pPr>
              <a:defRPr/>
            </a:pPr>
            <a:fld id="{4D25F3D9-0CAA-4450-8279-C26968016F3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p:txBody>
          <a:bodyPr/>
          <a:lstStyle>
            <a:lvl1pPr>
              <a:defRPr/>
            </a:lvl1pPr>
          </a:lstStyle>
          <a:p>
            <a:pPr>
              <a:defRPr/>
            </a:pPr>
            <a:endParaRPr lang="ru-RU"/>
          </a:p>
        </p:txBody>
      </p:sp>
      <p:sp>
        <p:nvSpPr>
          <p:cNvPr id="5" name="Rectangle 18"/>
          <p:cNvSpPr>
            <a:spLocks noGrp="1" noChangeArrowheads="1"/>
          </p:cNvSpPr>
          <p:nvPr>
            <p:ph type="ftr" sz="quarter" idx="11"/>
          </p:nvPr>
        </p:nvSpPr>
        <p:spPr/>
        <p:txBody>
          <a:bodyPr/>
          <a:lstStyle>
            <a:lvl1pPr>
              <a:defRPr/>
            </a:lvl1pPr>
          </a:lstStyle>
          <a:p>
            <a:pPr>
              <a:defRPr/>
            </a:pPr>
            <a:endParaRPr lang="ru-RU"/>
          </a:p>
        </p:txBody>
      </p:sp>
      <p:sp>
        <p:nvSpPr>
          <p:cNvPr id="6" name="Rectangle 19"/>
          <p:cNvSpPr>
            <a:spLocks noGrp="1" noChangeArrowheads="1"/>
          </p:cNvSpPr>
          <p:nvPr>
            <p:ph type="sldNum" sz="quarter" idx="12"/>
          </p:nvPr>
        </p:nvSpPr>
        <p:spPr/>
        <p:txBody>
          <a:bodyPr/>
          <a:lstStyle>
            <a:lvl1pPr>
              <a:defRPr/>
            </a:lvl1pPr>
          </a:lstStyle>
          <a:p>
            <a:pPr>
              <a:defRPr/>
            </a:pPr>
            <a:fld id="{E633EA70-EADF-4C40-B528-EEEDE9AFA13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304800"/>
            <a:ext cx="1885950"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04800"/>
            <a:ext cx="55054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p:txBody>
          <a:bodyPr/>
          <a:lstStyle>
            <a:lvl1pPr>
              <a:defRPr/>
            </a:lvl1pPr>
          </a:lstStyle>
          <a:p>
            <a:pPr>
              <a:defRPr/>
            </a:pPr>
            <a:endParaRPr lang="ru-RU"/>
          </a:p>
        </p:txBody>
      </p:sp>
      <p:sp>
        <p:nvSpPr>
          <p:cNvPr id="5" name="Rectangle 18"/>
          <p:cNvSpPr>
            <a:spLocks noGrp="1" noChangeArrowheads="1"/>
          </p:cNvSpPr>
          <p:nvPr>
            <p:ph type="ftr" sz="quarter" idx="11"/>
          </p:nvPr>
        </p:nvSpPr>
        <p:spPr/>
        <p:txBody>
          <a:bodyPr/>
          <a:lstStyle>
            <a:lvl1pPr>
              <a:defRPr/>
            </a:lvl1pPr>
          </a:lstStyle>
          <a:p>
            <a:pPr>
              <a:defRPr/>
            </a:pPr>
            <a:endParaRPr lang="ru-RU"/>
          </a:p>
        </p:txBody>
      </p:sp>
      <p:sp>
        <p:nvSpPr>
          <p:cNvPr id="6" name="Rectangle 19"/>
          <p:cNvSpPr>
            <a:spLocks noGrp="1" noChangeArrowheads="1"/>
          </p:cNvSpPr>
          <p:nvPr>
            <p:ph type="sldNum" sz="quarter" idx="12"/>
          </p:nvPr>
        </p:nvSpPr>
        <p:spPr/>
        <p:txBody>
          <a:bodyPr/>
          <a:lstStyle>
            <a:lvl1pPr>
              <a:defRPr/>
            </a:lvl1pPr>
          </a:lstStyle>
          <a:p>
            <a:pPr>
              <a:defRPr/>
            </a:pPr>
            <a:fld id="{FC5A5A42-CA8A-4CC5-A5D9-18D94838662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sldNum" sz="quarter" idx="12"/>
          </p:nvPr>
        </p:nvSpPr>
        <p:spPr>
          <a:ln/>
        </p:spPr>
        <p:txBody>
          <a:bodyPr/>
          <a:lstStyle>
            <a:lvl1pPr>
              <a:defRPr/>
            </a:lvl1pPr>
          </a:lstStyle>
          <a:p>
            <a:pPr>
              <a:defRPr/>
            </a:pPr>
            <a:fld id="{2C1E4BCF-C3AC-408F-8E0B-96EAB1EF81A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p:txBody>
          <a:bodyPr/>
          <a:lstStyle>
            <a:lvl1pPr>
              <a:defRPr/>
            </a:lvl1pPr>
          </a:lstStyle>
          <a:p>
            <a:pPr>
              <a:defRPr/>
            </a:pPr>
            <a:endParaRPr lang="ru-RU"/>
          </a:p>
        </p:txBody>
      </p:sp>
      <p:sp>
        <p:nvSpPr>
          <p:cNvPr id="5" name="Rectangle 18"/>
          <p:cNvSpPr>
            <a:spLocks noGrp="1" noChangeArrowheads="1"/>
          </p:cNvSpPr>
          <p:nvPr>
            <p:ph type="ftr" sz="quarter" idx="11"/>
          </p:nvPr>
        </p:nvSpPr>
        <p:spPr/>
        <p:txBody>
          <a:bodyPr/>
          <a:lstStyle>
            <a:lvl1pPr>
              <a:defRPr/>
            </a:lvl1pPr>
          </a:lstStyle>
          <a:p>
            <a:pPr>
              <a:defRPr/>
            </a:pPr>
            <a:endParaRPr lang="ru-RU"/>
          </a:p>
        </p:txBody>
      </p:sp>
      <p:sp>
        <p:nvSpPr>
          <p:cNvPr id="6" name="Rectangle 19"/>
          <p:cNvSpPr>
            <a:spLocks noGrp="1" noChangeArrowheads="1"/>
          </p:cNvSpPr>
          <p:nvPr>
            <p:ph type="sldNum" sz="quarter" idx="12"/>
          </p:nvPr>
        </p:nvSpPr>
        <p:spPr/>
        <p:txBody>
          <a:bodyPr/>
          <a:lstStyle>
            <a:lvl1pPr>
              <a:defRPr/>
            </a:lvl1pPr>
          </a:lstStyle>
          <a:p>
            <a:pPr>
              <a:defRPr/>
            </a:pPr>
            <a:fld id="{7C512F16-8E6D-4527-B544-689616E4D91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7"/>
          <p:cNvSpPr>
            <a:spLocks noGrp="1" noChangeArrowheads="1"/>
          </p:cNvSpPr>
          <p:nvPr>
            <p:ph type="dt" sz="half" idx="10"/>
          </p:nvPr>
        </p:nvSpPr>
        <p:spPr/>
        <p:txBody>
          <a:bodyPr/>
          <a:lstStyle>
            <a:lvl1pPr>
              <a:defRPr/>
            </a:lvl1pPr>
          </a:lstStyle>
          <a:p>
            <a:pPr>
              <a:defRPr/>
            </a:pPr>
            <a:endParaRPr lang="ru-RU"/>
          </a:p>
        </p:txBody>
      </p:sp>
      <p:sp>
        <p:nvSpPr>
          <p:cNvPr id="5" name="Rectangle 18"/>
          <p:cNvSpPr>
            <a:spLocks noGrp="1" noChangeArrowheads="1"/>
          </p:cNvSpPr>
          <p:nvPr>
            <p:ph type="ftr" sz="quarter" idx="11"/>
          </p:nvPr>
        </p:nvSpPr>
        <p:spPr/>
        <p:txBody>
          <a:bodyPr/>
          <a:lstStyle>
            <a:lvl1pPr>
              <a:defRPr/>
            </a:lvl1pPr>
          </a:lstStyle>
          <a:p>
            <a:pPr>
              <a:defRPr/>
            </a:pPr>
            <a:endParaRPr lang="ru-RU"/>
          </a:p>
        </p:txBody>
      </p:sp>
      <p:sp>
        <p:nvSpPr>
          <p:cNvPr id="6" name="Rectangle 19"/>
          <p:cNvSpPr>
            <a:spLocks noGrp="1" noChangeArrowheads="1"/>
          </p:cNvSpPr>
          <p:nvPr>
            <p:ph type="sldNum" sz="quarter" idx="12"/>
          </p:nvPr>
        </p:nvSpPr>
        <p:spPr/>
        <p:txBody>
          <a:bodyPr/>
          <a:lstStyle>
            <a:lvl1pPr>
              <a:defRPr/>
            </a:lvl1pPr>
          </a:lstStyle>
          <a:p>
            <a:pPr>
              <a:defRPr/>
            </a:pPr>
            <a:fld id="{694AD199-E40B-4A12-BD21-B140F2F72D3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7"/>
          <p:cNvSpPr>
            <a:spLocks noGrp="1" noChangeArrowheads="1"/>
          </p:cNvSpPr>
          <p:nvPr>
            <p:ph type="dt" sz="half" idx="10"/>
          </p:nvPr>
        </p:nvSpPr>
        <p:spPr/>
        <p:txBody>
          <a:bodyPr/>
          <a:lstStyle>
            <a:lvl1pPr>
              <a:defRPr/>
            </a:lvl1pPr>
          </a:lstStyle>
          <a:p>
            <a:pPr>
              <a:defRPr/>
            </a:pPr>
            <a:endParaRPr lang="ru-RU"/>
          </a:p>
        </p:txBody>
      </p:sp>
      <p:sp>
        <p:nvSpPr>
          <p:cNvPr id="6" name="Rectangle 18"/>
          <p:cNvSpPr>
            <a:spLocks noGrp="1" noChangeArrowheads="1"/>
          </p:cNvSpPr>
          <p:nvPr>
            <p:ph type="ftr" sz="quarter" idx="11"/>
          </p:nvPr>
        </p:nvSpPr>
        <p:spPr/>
        <p:txBody>
          <a:bodyPr/>
          <a:lstStyle>
            <a:lvl1pPr>
              <a:defRPr/>
            </a:lvl1pPr>
          </a:lstStyle>
          <a:p>
            <a:pPr>
              <a:defRPr/>
            </a:pPr>
            <a:endParaRPr lang="ru-RU"/>
          </a:p>
        </p:txBody>
      </p:sp>
      <p:sp>
        <p:nvSpPr>
          <p:cNvPr id="7" name="Rectangle 19"/>
          <p:cNvSpPr>
            <a:spLocks noGrp="1" noChangeArrowheads="1"/>
          </p:cNvSpPr>
          <p:nvPr>
            <p:ph type="sldNum" sz="quarter" idx="12"/>
          </p:nvPr>
        </p:nvSpPr>
        <p:spPr/>
        <p:txBody>
          <a:bodyPr/>
          <a:lstStyle>
            <a:lvl1pPr>
              <a:defRPr/>
            </a:lvl1pPr>
          </a:lstStyle>
          <a:p>
            <a:pPr>
              <a:defRPr/>
            </a:pPr>
            <a:fld id="{10073ED0-DF6A-4D92-82BD-68DF544D57C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7"/>
          <p:cNvSpPr>
            <a:spLocks noGrp="1" noChangeArrowheads="1"/>
          </p:cNvSpPr>
          <p:nvPr>
            <p:ph type="dt" sz="half" idx="10"/>
          </p:nvPr>
        </p:nvSpPr>
        <p:spPr/>
        <p:txBody>
          <a:bodyPr/>
          <a:lstStyle>
            <a:lvl1pPr>
              <a:defRPr/>
            </a:lvl1pPr>
          </a:lstStyle>
          <a:p>
            <a:pPr>
              <a:defRPr/>
            </a:pPr>
            <a:endParaRPr lang="ru-RU"/>
          </a:p>
        </p:txBody>
      </p:sp>
      <p:sp>
        <p:nvSpPr>
          <p:cNvPr id="8" name="Rectangle 18"/>
          <p:cNvSpPr>
            <a:spLocks noGrp="1" noChangeArrowheads="1"/>
          </p:cNvSpPr>
          <p:nvPr>
            <p:ph type="ftr" sz="quarter" idx="11"/>
          </p:nvPr>
        </p:nvSpPr>
        <p:spPr/>
        <p:txBody>
          <a:bodyPr/>
          <a:lstStyle>
            <a:lvl1pPr>
              <a:defRPr/>
            </a:lvl1pPr>
          </a:lstStyle>
          <a:p>
            <a:pPr>
              <a:defRPr/>
            </a:pPr>
            <a:endParaRPr lang="ru-RU"/>
          </a:p>
        </p:txBody>
      </p:sp>
      <p:sp>
        <p:nvSpPr>
          <p:cNvPr id="9" name="Rectangle 19"/>
          <p:cNvSpPr>
            <a:spLocks noGrp="1" noChangeArrowheads="1"/>
          </p:cNvSpPr>
          <p:nvPr>
            <p:ph type="sldNum" sz="quarter" idx="12"/>
          </p:nvPr>
        </p:nvSpPr>
        <p:spPr/>
        <p:txBody>
          <a:bodyPr/>
          <a:lstStyle>
            <a:lvl1pPr>
              <a:defRPr/>
            </a:lvl1pPr>
          </a:lstStyle>
          <a:p>
            <a:pPr>
              <a:defRPr/>
            </a:pPr>
            <a:fld id="{957942C6-013A-4966-B0DB-0DD3B59B6E5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7"/>
          <p:cNvSpPr>
            <a:spLocks noGrp="1" noChangeArrowheads="1"/>
          </p:cNvSpPr>
          <p:nvPr>
            <p:ph type="dt" sz="half" idx="10"/>
          </p:nvPr>
        </p:nvSpPr>
        <p:spPr/>
        <p:txBody>
          <a:bodyPr/>
          <a:lstStyle>
            <a:lvl1pPr>
              <a:defRPr/>
            </a:lvl1pPr>
          </a:lstStyle>
          <a:p>
            <a:pPr>
              <a:defRPr/>
            </a:pPr>
            <a:endParaRPr lang="ru-RU"/>
          </a:p>
        </p:txBody>
      </p:sp>
      <p:sp>
        <p:nvSpPr>
          <p:cNvPr id="4" name="Rectangle 18"/>
          <p:cNvSpPr>
            <a:spLocks noGrp="1" noChangeArrowheads="1"/>
          </p:cNvSpPr>
          <p:nvPr>
            <p:ph type="ftr" sz="quarter" idx="11"/>
          </p:nvPr>
        </p:nvSpPr>
        <p:spPr/>
        <p:txBody>
          <a:bodyPr/>
          <a:lstStyle>
            <a:lvl1pPr>
              <a:defRPr/>
            </a:lvl1pPr>
          </a:lstStyle>
          <a:p>
            <a:pPr>
              <a:defRPr/>
            </a:pPr>
            <a:endParaRPr lang="ru-RU"/>
          </a:p>
        </p:txBody>
      </p:sp>
      <p:sp>
        <p:nvSpPr>
          <p:cNvPr id="5" name="Rectangle 19"/>
          <p:cNvSpPr>
            <a:spLocks noGrp="1" noChangeArrowheads="1"/>
          </p:cNvSpPr>
          <p:nvPr>
            <p:ph type="sldNum" sz="quarter" idx="12"/>
          </p:nvPr>
        </p:nvSpPr>
        <p:spPr/>
        <p:txBody>
          <a:bodyPr/>
          <a:lstStyle>
            <a:lvl1pPr>
              <a:defRPr/>
            </a:lvl1pPr>
          </a:lstStyle>
          <a:p>
            <a:pPr>
              <a:defRPr/>
            </a:pPr>
            <a:fld id="{6A214C88-7B1C-46B2-8F76-609D3689922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ru-RU"/>
          </a:p>
        </p:txBody>
      </p:sp>
      <p:sp>
        <p:nvSpPr>
          <p:cNvPr id="3" name="Rectangle 18"/>
          <p:cNvSpPr>
            <a:spLocks noGrp="1" noChangeArrowheads="1"/>
          </p:cNvSpPr>
          <p:nvPr>
            <p:ph type="ftr" sz="quarter" idx="11"/>
          </p:nvPr>
        </p:nvSpPr>
        <p:spPr/>
        <p:txBody>
          <a:bodyPr/>
          <a:lstStyle>
            <a:lvl1pPr>
              <a:defRPr/>
            </a:lvl1pPr>
          </a:lstStyle>
          <a:p>
            <a:pPr>
              <a:defRPr/>
            </a:pPr>
            <a:endParaRPr lang="ru-RU"/>
          </a:p>
        </p:txBody>
      </p:sp>
      <p:sp>
        <p:nvSpPr>
          <p:cNvPr id="4" name="Rectangle 19"/>
          <p:cNvSpPr>
            <a:spLocks noGrp="1" noChangeArrowheads="1"/>
          </p:cNvSpPr>
          <p:nvPr>
            <p:ph type="sldNum" sz="quarter" idx="12"/>
          </p:nvPr>
        </p:nvSpPr>
        <p:spPr/>
        <p:txBody>
          <a:bodyPr/>
          <a:lstStyle>
            <a:lvl1pPr>
              <a:defRPr/>
            </a:lvl1pPr>
          </a:lstStyle>
          <a:p>
            <a:pPr>
              <a:defRPr/>
            </a:pPr>
            <a:fld id="{E3602316-F59E-4F7E-B7BD-CBE6F81BC9E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dt" sz="half" idx="10"/>
          </p:nvPr>
        </p:nvSpPr>
        <p:spPr/>
        <p:txBody>
          <a:bodyPr/>
          <a:lstStyle>
            <a:lvl1pPr>
              <a:defRPr/>
            </a:lvl1pPr>
          </a:lstStyle>
          <a:p>
            <a:pPr>
              <a:defRPr/>
            </a:pPr>
            <a:endParaRPr lang="ru-RU"/>
          </a:p>
        </p:txBody>
      </p:sp>
      <p:sp>
        <p:nvSpPr>
          <p:cNvPr id="6" name="Rectangle 18"/>
          <p:cNvSpPr>
            <a:spLocks noGrp="1" noChangeArrowheads="1"/>
          </p:cNvSpPr>
          <p:nvPr>
            <p:ph type="ftr" sz="quarter" idx="11"/>
          </p:nvPr>
        </p:nvSpPr>
        <p:spPr/>
        <p:txBody>
          <a:bodyPr/>
          <a:lstStyle>
            <a:lvl1pPr>
              <a:defRPr/>
            </a:lvl1pPr>
          </a:lstStyle>
          <a:p>
            <a:pPr>
              <a:defRPr/>
            </a:pPr>
            <a:endParaRPr lang="ru-RU"/>
          </a:p>
        </p:txBody>
      </p:sp>
      <p:sp>
        <p:nvSpPr>
          <p:cNvPr id="7" name="Rectangle 19"/>
          <p:cNvSpPr>
            <a:spLocks noGrp="1" noChangeArrowheads="1"/>
          </p:cNvSpPr>
          <p:nvPr>
            <p:ph type="sldNum" sz="quarter" idx="12"/>
          </p:nvPr>
        </p:nvSpPr>
        <p:spPr/>
        <p:txBody>
          <a:bodyPr/>
          <a:lstStyle>
            <a:lvl1pPr>
              <a:defRPr/>
            </a:lvl1pPr>
          </a:lstStyle>
          <a:p>
            <a:pPr>
              <a:defRPr/>
            </a:pPr>
            <a:fld id="{4854F9AA-0A3E-47D7-9F22-B720DCDB8FA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dt" sz="half" idx="10"/>
          </p:nvPr>
        </p:nvSpPr>
        <p:spPr/>
        <p:txBody>
          <a:bodyPr/>
          <a:lstStyle>
            <a:lvl1pPr>
              <a:defRPr/>
            </a:lvl1pPr>
          </a:lstStyle>
          <a:p>
            <a:pPr>
              <a:defRPr/>
            </a:pPr>
            <a:endParaRPr lang="ru-RU"/>
          </a:p>
        </p:txBody>
      </p:sp>
      <p:sp>
        <p:nvSpPr>
          <p:cNvPr id="6" name="Rectangle 18"/>
          <p:cNvSpPr>
            <a:spLocks noGrp="1" noChangeArrowheads="1"/>
          </p:cNvSpPr>
          <p:nvPr>
            <p:ph type="ftr" sz="quarter" idx="11"/>
          </p:nvPr>
        </p:nvSpPr>
        <p:spPr/>
        <p:txBody>
          <a:bodyPr/>
          <a:lstStyle>
            <a:lvl1pPr>
              <a:defRPr/>
            </a:lvl1pPr>
          </a:lstStyle>
          <a:p>
            <a:pPr>
              <a:defRPr/>
            </a:pPr>
            <a:endParaRPr lang="ru-RU"/>
          </a:p>
        </p:txBody>
      </p:sp>
      <p:sp>
        <p:nvSpPr>
          <p:cNvPr id="7" name="Rectangle 19"/>
          <p:cNvSpPr>
            <a:spLocks noGrp="1" noChangeArrowheads="1"/>
          </p:cNvSpPr>
          <p:nvPr>
            <p:ph type="sldNum" sz="quarter" idx="12"/>
          </p:nvPr>
        </p:nvSpPr>
        <p:spPr/>
        <p:txBody>
          <a:bodyPr/>
          <a:lstStyle>
            <a:lvl1pPr>
              <a:defRPr/>
            </a:lvl1pPr>
          </a:lstStyle>
          <a:p>
            <a:pPr>
              <a:defRPr/>
            </a:pPr>
            <a:fld id="{82A868F4-662D-4CDE-8C7F-4E87298A210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chemeClr val="bg2"/>
            </a:gs>
            <a:gs pos="100000">
              <a:srgbClr val="00000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240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ru-RU"/>
            </a:p>
          </p:txBody>
        </p:sp>
        <p:sp>
          <p:nvSpPr>
            <p:cNvPr id="10240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ru-RU"/>
            </a:p>
          </p:txBody>
        </p:sp>
        <p:grpSp>
          <p:nvGrpSpPr>
            <p:cNvPr id="1034" name="Group 5"/>
            <p:cNvGrpSpPr>
              <a:grpSpLocks/>
            </p:cNvGrpSpPr>
            <p:nvPr userDrawn="1"/>
          </p:nvGrpSpPr>
          <p:grpSpPr bwMode="auto">
            <a:xfrm>
              <a:off x="0" y="4"/>
              <a:ext cx="5758" cy="4316"/>
              <a:chOff x="0" y="4"/>
              <a:chExt cx="5758" cy="4316"/>
            </a:xfrm>
          </p:grpSpPr>
          <p:sp>
            <p:nvSpPr>
              <p:cNvPr id="10240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ru-RU"/>
              </a:p>
            </p:txBody>
          </p:sp>
          <p:sp>
            <p:nvSpPr>
              <p:cNvPr id="10240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0240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10240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ru-RU"/>
              </a:p>
            </p:txBody>
          </p:sp>
          <p:sp>
            <p:nvSpPr>
              <p:cNvPr id="10241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ru-RU"/>
              </a:p>
            </p:txBody>
          </p:sp>
          <p:sp>
            <p:nvSpPr>
              <p:cNvPr id="10241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ru-RU"/>
              </a:p>
            </p:txBody>
          </p:sp>
          <p:sp>
            <p:nvSpPr>
              <p:cNvPr id="10241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ru-RU"/>
              </a:p>
            </p:txBody>
          </p:sp>
          <p:sp>
            <p:nvSpPr>
              <p:cNvPr id="10241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ru-RU"/>
              </a:p>
            </p:txBody>
          </p:sp>
          <p:sp>
            <p:nvSpPr>
              <p:cNvPr id="10241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ru-RU"/>
              </a:p>
            </p:txBody>
          </p:sp>
        </p:grpSp>
      </p:grpSp>
      <p:sp>
        <p:nvSpPr>
          <p:cNvPr id="10241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41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41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ru-RU"/>
          </a:p>
        </p:txBody>
      </p:sp>
      <p:sp>
        <p:nvSpPr>
          <p:cNvPr id="10241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ru-RU"/>
          </a:p>
        </p:txBody>
      </p:sp>
      <p:sp>
        <p:nvSpPr>
          <p:cNvPr id="10241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E3C1E86E-24A5-44A3-BA80-FD41F86D37FD}"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52"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2.xml"/><Relationship Id="rId7"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2.png"/><Relationship Id="rId4" Type="http://schemas.openxmlformats.org/officeDocument/2006/relationships/oleObject" Target="../embeddings/oleObject2.bin"/><Relationship Id="rId9"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90688" y="1989138"/>
            <a:ext cx="5761037" cy="1216025"/>
          </a:xfrm>
        </p:spPr>
        <p:txBody>
          <a:bodyPr/>
          <a:lstStyle/>
          <a:p>
            <a:pPr eaLnBrk="1" hangingPunct="1">
              <a:defRPr/>
            </a:pPr>
            <a:r>
              <a:rPr lang="en-US" sz="7200" dirty="0">
                <a:solidFill>
                  <a:srgbClr val="FFFF00"/>
                </a:solidFill>
              </a:rPr>
              <a:t>Glaucoma</a:t>
            </a:r>
            <a:endParaRPr lang="ru-RU" sz="7200" dirty="0" smtClean="0">
              <a:solidFill>
                <a:srgbClr val="FFFF00"/>
              </a:solidFill>
              <a:latin typeface="Bookman Old Style" pitchFamily="18" charset="0"/>
            </a:endParaRPr>
          </a:p>
        </p:txBody>
      </p:sp>
      <p:sp>
        <p:nvSpPr>
          <p:cNvPr id="2051" name="Rectangle 3"/>
          <p:cNvSpPr>
            <a:spLocks noGrp="1" noChangeArrowheads="1"/>
          </p:cNvSpPr>
          <p:nvPr>
            <p:ph type="subTitle" idx="1"/>
          </p:nvPr>
        </p:nvSpPr>
        <p:spPr>
          <a:xfrm>
            <a:off x="477838" y="3789363"/>
            <a:ext cx="8623300" cy="2519362"/>
          </a:xfrm>
        </p:spPr>
        <p:txBody>
          <a:bodyPr/>
          <a:lstStyle/>
          <a:p>
            <a:pPr algn="ctr" eaLnBrk="1" hangingPunct="1">
              <a:lnSpc>
                <a:spcPct val="90000"/>
              </a:lnSpc>
              <a:defRPr/>
            </a:pPr>
            <a:endParaRPr lang="ru-RU" b="1" dirty="0" smtClean="0">
              <a:latin typeface="Times New Roman" pitchFamily="18" charset="0"/>
            </a:endParaRPr>
          </a:p>
          <a:p>
            <a:pPr algn="ctr" eaLnBrk="1" hangingPunct="1">
              <a:lnSpc>
                <a:spcPct val="90000"/>
              </a:lnSpc>
              <a:defRPr/>
            </a:pPr>
            <a:endParaRPr lang="ru-RU" b="1" dirty="0" smtClean="0">
              <a:latin typeface="Times New Roman" pitchFamily="18" charset="0"/>
            </a:endParaRPr>
          </a:p>
        </p:txBody>
      </p:sp>
      <p:sp>
        <p:nvSpPr>
          <p:cNvPr id="2052" name="Line 4"/>
          <p:cNvSpPr>
            <a:spLocks noChangeShapeType="1"/>
          </p:cNvSpPr>
          <p:nvPr/>
        </p:nvSpPr>
        <p:spPr bwMode="auto">
          <a:xfrm>
            <a:off x="1474788" y="3141663"/>
            <a:ext cx="6121400" cy="0"/>
          </a:xfrm>
          <a:prstGeom prst="line">
            <a:avLst/>
          </a:prstGeom>
          <a:noFill/>
          <a:ln w="76200">
            <a:solidFill>
              <a:srgbClr val="FFFF00"/>
            </a:solidFill>
            <a:round/>
            <a:headEnd/>
            <a:tailEnd/>
          </a:ln>
          <a:effectLst>
            <a:outerShdw dist="107763" dir="2700000" algn="ctr" rotWithShape="0">
              <a:schemeClr val="bg1">
                <a:alpha val="50000"/>
              </a:schemeClr>
            </a:outerShdw>
          </a:effectLst>
        </p:spPr>
        <p:txBody>
          <a:bodyPr/>
          <a:lstStyle/>
          <a:p>
            <a:pPr>
              <a:defRPr/>
            </a:pPr>
            <a:endParaRPr lang="ru-RU"/>
          </a:p>
        </p:txBody>
      </p:sp>
      <p:sp>
        <p:nvSpPr>
          <p:cNvPr id="5" name="Rectangle 3"/>
          <p:cNvSpPr txBox="1">
            <a:spLocks noChangeArrowheads="1"/>
          </p:cNvSpPr>
          <p:nvPr/>
        </p:nvSpPr>
        <p:spPr bwMode="auto">
          <a:xfrm>
            <a:off x="223838" y="458788"/>
            <a:ext cx="8623300" cy="1439862"/>
          </a:xfrm>
          <a:prstGeom prst="rect">
            <a:avLst/>
          </a:prstGeom>
          <a:noFill/>
          <a:ln w="9525">
            <a:noFill/>
            <a:miter lim="800000"/>
            <a:headEnd/>
            <a:tailEnd/>
          </a:ln>
          <a:effectLst/>
        </p:spPr>
        <p:txBody>
          <a:bodyPr/>
          <a:lstStyle>
            <a:lvl1pPr marL="0" indent="0" algn="l" rtl="0" eaLnBrk="0" fontAlgn="base" hangingPunct="0">
              <a:spcBef>
                <a:spcPct val="20000"/>
              </a:spcBef>
              <a:spcAft>
                <a:spcPct val="0"/>
              </a:spcAft>
              <a:buClr>
                <a:schemeClr val="hlink"/>
              </a:buClr>
              <a:buSzPct val="7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a:defRPr/>
            </a:pPr>
            <a:r>
              <a:rPr lang="en-US" b="1" dirty="0">
                <a:solidFill>
                  <a:srgbClr val="FFFF00"/>
                </a:solidFill>
              </a:rPr>
              <a:t>The Department of Ophthalmology </a:t>
            </a:r>
            <a:r>
              <a:rPr lang="ru-RU" b="1" dirty="0">
                <a:solidFill>
                  <a:srgbClr val="FFFF66"/>
                </a:solidFill>
              </a:rPr>
              <a:t/>
            </a:r>
            <a:br>
              <a:rPr lang="ru-RU" b="1" dirty="0">
                <a:solidFill>
                  <a:srgbClr val="FFFF66"/>
                </a:solidFill>
              </a:rPr>
            </a:br>
            <a:r>
              <a:rPr lang="en-US" b="1" dirty="0">
                <a:solidFill>
                  <a:srgbClr val="FFFF00"/>
                </a:solidFill>
              </a:rPr>
              <a:t> Orenburg State Medical University</a:t>
            </a:r>
            <a:endParaRPr lang="ru-RU" b="1" dirty="0">
              <a:solidFill>
                <a:srgbClr val="FFFF66"/>
              </a:solidFill>
            </a:endParaRPr>
          </a:p>
          <a:p>
            <a:pPr algn="ctr" eaLnBrk="1" hangingPunct="1">
              <a:lnSpc>
                <a:spcPct val="90000"/>
              </a:lnSpc>
              <a:defRPr/>
            </a:pPr>
            <a:endParaRPr lang="ru-RU" b="1" dirty="0" smtClean="0">
              <a:latin typeface="Times New Roman" pitchFamily="18" charset="0"/>
            </a:endParaRPr>
          </a:p>
          <a:p>
            <a:pPr algn="ctr" eaLnBrk="1" hangingPunct="1">
              <a:lnSpc>
                <a:spcPct val="90000"/>
              </a:lnSpc>
              <a:defRPr/>
            </a:pPr>
            <a:endParaRPr lang="ru-RU" b="1" dirty="0" smtClean="0">
              <a:latin typeface="Times New Roman" pitchFamily="18" charset="0"/>
            </a:endParaRPr>
          </a:p>
        </p:txBody>
      </p:sp>
      <p:sp>
        <p:nvSpPr>
          <p:cNvPr id="6" name="Rectangle 3"/>
          <p:cNvSpPr txBox="1">
            <a:spLocks noChangeArrowheads="1"/>
          </p:cNvSpPr>
          <p:nvPr/>
        </p:nvSpPr>
        <p:spPr bwMode="auto">
          <a:xfrm>
            <a:off x="223838" y="4598988"/>
            <a:ext cx="8623300" cy="2790825"/>
          </a:xfrm>
          <a:prstGeom prst="rect">
            <a:avLst/>
          </a:prstGeom>
          <a:noFill/>
          <a:ln w="9525">
            <a:noFill/>
            <a:miter lim="800000"/>
            <a:headEnd/>
            <a:tailEnd/>
          </a:ln>
          <a:effectLst/>
        </p:spPr>
        <p:txBody>
          <a:bodyPr/>
          <a:lstStyle>
            <a:lvl1pPr marL="0" indent="0" algn="l" rtl="0" eaLnBrk="0" fontAlgn="base" hangingPunct="0">
              <a:spcBef>
                <a:spcPct val="20000"/>
              </a:spcBef>
              <a:spcAft>
                <a:spcPct val="0"/>
              </a:spcAft>
              <a:buClr>
                <a:schemeClr val="hlink"/>
              </a:buClr>
              <a:buSzPct val="7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lnSpc>
                <a:spcPct val="90000"/>
              </a:lnSpc>
              <a:defRPr/>
            </a:pPr>
            <a:r>
              <a:rPr lang="en-US" b="1" dirty="0" smtClean="0">
                <a:solidFill>
                  <a:srgbClr val="FFFF66"/>
                </a:solidFill>
                <a:latin typeface="Times New Roman" pitchFamily="18" charset="0"/>
              </a:rPr>
              <a:t>Lecturer</a:t>
            </a:r>
            <a:r>
              <a:rPr lang="en-US" b="1" dirty="0">
                <a:solidFill>
                  <a:srgbClr val="FFFF66"/>
                </a:solidFill>
                <a:latin typeface="Times New Roman" pitchFamily="18" charset="0"/>
              </a:rPr>
              <a:t>:</a:t>
            </a:r>
            <a:r>
              <a:rPr lang="ru-RU" b="1" dirty="0">
                <a:solidFill>
                  <a:srgbClr val="FFFF66"/>
                </a:solidFill>
                <a:latin typeface="Times New Roman" pitchFamily="18" charset="0"/>
              </a:rPr>
              <a:t> </a:t>
            </a:r>
            <a:endParaRPr lang="en-US" b="1" dirty="0" smtClean="0">
              <a:solidFill>
                <a:srgbClr val="FFFF00"/>
              </a:solidFill>
              <a:latin typeface="Times New Roman" pitchFamily="18" charset="0"/>
            </a:endParaRPr>
          </a:p>
          <a:p>
            <a:pPr algn="r" eaLnBrk="1" hangingPunct="1">
              <a:lnSpc>
                <a:spcPct val="90000"/>
              </a:lnSpc>
              <a:defRPr/>
            </a:pPr>
            <a:r>
              <a:rPr lang="ru-RU" b="1" dirty="0" smtClean="0">
                <a:solidFill>
                  <a:srgbClr val="FFFF00"/>
                </a:solidFill>
                <a:latin typeface="Times New Roman" pitchFamily="18" charset="0"/>
              </a:rPr>
              <a:t> </a:t>
            </a:r>
            <a:r>
              <a:rPr lang="en-US" b="1" dirty="0" err="1" smtClean="0">
                <a:solidFill>
                  <a:srgbClr val="FFFF00"/>
                </a:solidFill>
                <a:latin typeface="Times New Roman" pitchFamily="18" charset="0"/>
              </a:rPr>
              <a:t>Iserkepova</a:t>
            </a:r>
            <a:r>
              <a:rPr lang="ru-RU" b="1" dirty="0" smtClean="0">
                <a:solidFill>
                  <a:srgbClr val="FFFF00"/>
                </a:solidFill>
                <a:latin typeface="Times New Roman" pitchFamily="18" charset="0"/>
              </a:rPr>
              <a:t> </a:t>
            </a:r>
            <a:r>
              <a:rPr lang="en-US" b="1" dirty="0">
                <a:solidFill>
                  <a:srgbClr val="FFFF00"/>
                </a:solidFill>
                <a:latin typeface="Times New Roman" pitchFamily="18" charset="0"/>
              </a:rPr>
              <a:t>A</a:t>
            </a:r>
            <a:r>
              <a:rPr lang="ru-RU" b="1" dirty="0" smtClean="0">
                <a:solidFill>
                  <a:srgbClr val="FFFF00"/>
                </a:solidFill>
                <a:latin typeface="Times New Roman" pitchFamily="18" charset="0"/>
              </a:rPr>
              <a:t>.</a:t>
            </a:r>
            <a:r>
              <a:rPr lang="en-US" b="1" dirty="0" smtClean="0">
                <a:solidFill>
                  <a:srgbClr val="FFFF00"/>
                </a:solidFill>
                <a:latin typeface="Times New Roman" pitchFamily="18" charset="0"/>
              </a:rPr>
              <a:t>M</a:t>
            </a:r>
            <a:r>
              <a:rPr lang="ru-RU" b="1" dirty="0" smtClean="0">
                <a:solidFill>
                  <a:srgbClr val="FFFF00"/>
                </a:solidFill>
                <a:latin typeface="Times New Roman" pitchFamily="18" charset="0"/>
              </a:rPr>
              <a:t>.</a:t>
            </a:r>
            <a:endParaRPr lang="en-US" b="1" dirty="0" smtClean="0">
              <a:solidFill>
                <a:srgbClr val="FFFF00"/>
              </a:solidFill>
              <a:latin typeface="Times New Roman" pitchFamily="18" charset="0"/>
            </a:endParaRPr>
          </a:p>
          <a:p>
            <a:pPr algn="r" eaLnBrk="1" hangingPunct="1">
              <a:lnSpc>
                <a:spcPct val="90000"/>
              </a:lnSpc>
              <a:defRPr/>
            </a:pPr>
            <a:endParaRPr lang="en-US" b="1" dirty="0" smtClean="0">
              <a:solidFill>
                <a:srgbClr val="FFFF00"/>
              </a:solidFill>
              <a:latin typeface="Times New Roman" pitchFamily="18" charset="0"/>
            </a:endParaRPr>
          </a:p>
          <a:p>
            <a:pPr algn="ctr" eaLnBrk="1" hangingPunct="1">
              <a:lnSpc>
                <a:spcPct val="90000"/>
              </a:lnSpc>
              <a:defRPr/>
            </a:pPr>
            <a:r>
              <a:rPr lang="en-US" b="1" dirty="0" smtClean="0">
                <a:solidFill>
                  <a:srgbClr val="FFFF00"/>
                </a:solidFill>
                <a:latin typeface="Times New Roman" pitchFamily="18" charset="0"/>
              </a:rPr>
              <a:t>Orenburg, </a:t>
            </a:r>
            <a:r>
              <a:rPr lang="en-US" b="1" dirty="0" smtClean="0">
                <a:solidFill>
                  <a:srgbClr val="FFFF00"/>
                </a:solidFill>
                <a:latin typeface="Times New Roman" pitchFamily="18" charset="0"/>
              </a:rPr>
              <a:t>20</a:t>
            </a:r>
            <a:r>
              <a:rPr lang="ru-RU" b="1" dirty="0" smtClean="0">
                <a:solidFill>
                  <a:srgbClr val="FFFF00"/>
                </a:solidFill>
                <a:latin typeface="Times New Roman" pitchFamily="18" charset="0"/>
              </a:rPr>
              <a:t>20</a:t>
            </a:r>
            <a:endParaRPr lang="ru-RU" b="1" dirty="0" smtClean="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3200" u="sng" smtClean="0">
                <a:solidFill>
                  <a:srgbClr val="FFFF00"/>
                </a:solidFill>
              </a:rPr>
              <a:t>Risk factors in glaucoma </a:t>
            </a:r>
            <a:r>
              <a:rPr lang="ru-RU" sz="2800" smtClean="0">
                <a:solidFill>
                  <a:srgbClr val="FFFF00"/>
                </a:solidFill>
              </a:rPr>
              <a:t/>
            </a:r>
            <a:br>
              <a:rPr lang="ru-RU" sz="2800" smtClean="0">
                <a:solidFill>
                  <a:srgbClr val="FFFF00"/>
                </a:solidFill>
              </a:rPr>
            </a:br>
            <a:endParaRPr lang="ru-RU" sz="2800" smtClean="0">
              <a:solidFill>
                <a:srgbClr val="FFFF00"/>
              </a:solidFill>
            </a:endParaRPr>
          </a:p>
        </p:txBody>
      </p:sp>
      <p:sp>
        <p:nvSpPr>
          <p:cNvPr id="23555" name="Rectangle 3"/>
          <p:cNvSpPr>
            <a:spLocks noGrp="1" noChangeArrowheads="1"/>
          </p:cNvSpPr>
          <p:nvPr>
            <p:ph type="body" idx="1"/>
          </p:nvPr>
        </p:nvSpPr>
        <p:spPr>
          <a:xfrm>
            <a:off x="0" y="1341438"/>
            <a:ext cx="7451725" cy="5111750"/>
          </a:xfrm>
        </p:spPr>
        <p:txBody>
          <a:bodyPr/>
          <a:lstStyle/>
          <a:p>
            <a:pPr eaLnBrk="1" hangingPunct="1">
              <a:lnSpc>
                <a:spcPct val="90000"/>
              </a:lnSpc>
              <a:buFont typeface="Wingdings" pitchFamily="2" charset="2"/>
              <a:buChar char="Ø"/>
              <a:defRPr/>
            </a:pPr>
            <a:r>
              <a:rPr lang="en-US" sz="2800" dirty="0" smtClean="0">
                <a:solidFill>
                  <a:srgbClr val="FFFF00"/>
                </a:solidFill>
              </a:rPr>
              <a:t>individual anatomy and topography of the drainage system;</a:t>
            </a:r>
          </a:p>
          <a:p>
            <a:pPr eaLnBrk="1" hangingPunct="1">
              <a:lnSpc>
                <a:spcPct val="90000"/>
              </a:lnSpc>
              <a:buFont typeface="Wingdings" pitchFamily="2" charset="2"/>
              <a:buChar char="Ø"/>
              <a:defRPr/>
            </a:pPr>
            <a:r>
              <a:rPr lang="en-US" sz="2800" dirty="0" smtClean="0">
                <a:solidFill>
                  <a:srgbClr val="FFFF00"/>
                </a:solidFill>
              </a:rPr>
              <a:t>individual anatomy and topography of the optic nerve and vascular structures of the eye;</a:t>
            </a:r>
          </a:p>
          <a:p>
            <a:pPr eaLnBrk="1" hangingPunct="1">
              <a:lnSpc>
                <a:spcPct val="90000"/>
              </a:lnSpc>
              <a:buFont typeface="Wingdings" pitchFamily="2" charset="2"/>
              <a:buChar char="Ø"/>
              <a:defRPr/>
            </a:pPr>
            <a:r>
              <a:rPr lang="en-US" sz="2800" dirty="0" smtClean="0">
                <a:solidFill>
                  <a:srgbClr val="FFFF00"/>
                </a:solidFill>
              </a:rPr>
              <a:t>hypotension;</a:t>
            </a:r>
          </a:p>
          <a:p>
            <a:pPr eaLnBrk="1" hangingPunct="1">
              <a:lnSpc>
                <a:spcPct val="90000"/>
              </a:lnSpc>
              <a:buFont typeface="Wingdings" pitchFamily="2" charset="2"/>
              <a:buChar char="Ø"/>
              <a:defRPr/>
            </a:pPr>
            <a:r>
              <a:rPr lang="en-US" sz="2800" dirty="0" smtClean="0">
                <a:solidFill>
                  <a:srgbClr val="FFFF00"/>
                </a:solidFill>
              </a:rPr>
              <a:t>hypothyroid state;</a:t>
            </a:r>
          </a:p>
          <a:p>
            <a:pPr eaLnBrk="1" hangingPunct="1">
              <a:lnSpc>
                <a:spcPct val="90000"/>
              </a:lnSpc>
              <a:buFont typeface="Wingdings" pitchFamily="2" charset="2"/>
              <a:buChar char="Ø"/>
              <a:defRPr/>
            </a:pPr>
            <a:r>
              <a:rPr lang="en-US" sz="2800" dirty="0" smtClean="0">
                <a:solidFill>
                  <a:srgbClr val="FFFF00"/>
                </a:solidFill>
              </a:rPr>
              <a:t>thin central part of the cornea;</a:t>
            </a:r>
          </a:p>
          <a:p>
            <a:pPr eaLnBrk="1" hangingPunct="1">
              <a:lnSpc>
                <a:spcPct val="90000"/>
              </a:lnSpc>
              <a:buFont typeface="Wingdings" pitchFamily="2" charset="2"/>
              <a:buChar char="Ø"/>
              <a:defRPr/>
            </a:pPr>
            <a:r>
              <a:rPr lang="en-US" sz="2800" dirty="0" smtClean="0">
                <a:solidFill>
                  <a:srgbClr val="FFFF00"/>
                </a:solidFill>
              </a:rPr>
              <a:t>heredity;</a:t>
            </a:r>
          </a:p>
          <a:p>
            <a:pPr eaLnBrk="1" hangingPunct="1">
              <a:lnSpc>
                <a:spcPct val="90000"/>
              </a:lnSpc>
              <a:buFont typeface="Wingdings" pitchFamily="2" charset="2"/>
              <a:buChar char="Ø"/>
              <a:defRPr/>
            </a:pPr>
            <a:r>
              <a:rPr lang="en-US" sz="2800" dirty="0" smtClean="0">
                <a:solidFill>
                  <a:srgbClr val="FFFF00"/>
                </a:solidFill>
              </a:rPr>
              <a:t>age over 40 years;</a:t>
            </a:r>
          </a:p>
          <a:p>
            <a:pPr eaLnBrk="1" hangingPunct="1">
              <a:lnSpc>
                <a:spcPct val="90000"/>
              </a:lnSpc>
              <a:buFont typeface="Wingdings" pitchFamily="2" charset="2"/>
              <a:buChar char="Ø"/>
              <a:defRPr/>
            </a:pPr>
            <a:r>
              <a:rPr lang="en-US" sz="2800" dirty="0" smtClean="0">
                <a:solidFill>
                  <a:srgbClr val="FFFF00"/>
                </a:solidFill>
              </a:rPr>
              <a:t>high myopia. </a:t>
            </a:r>
            <a:r>
              <a:rPr lang="ru-RU" sz="2800" dirty="0" smtClean="0">
                <a:solidFill>
                  <a:srgbClr val="FFFF00"/>
                </a:solidFill>
              </a:rPr>
              <a:t>	</a:t>
            </a:r>
          </a:p>
        </p:txBody>
      </p:sp>
      <p:sp>
        <p:nvSpPr>
          <p:cNvPr id="6" name="Rectangle 5"/>
          <p:cNvSpPr>
            <a:spLocks noChangeArrowheads="1"/>
          </p:cNvSpPr>
          <p:nvPr/>
        </p:nvSpPr>
        <p:spPr bwMode="auto">
          <a:xfrm>
            <a:off x="6156325" y="6308725"/>
            <a:ext cx="2355850" cy="366713"/>
          </a:xfrm>
          <a:prstGeom prst="rect">
            <a:avLst/>
          </a:prstGeom>
          <a:noFill/>
          <a:ln>
            <a:noFill/>
          </a:ln>
          <a:extLst/>
        </p:spPr>
        <p:txBody>
          <a:bodyPr wrap="none">
            <a:spAutoFit/>
          </a:bodyPr>
          <a:lstStyle/>
          <a:p>
            <a:pPr fontAlgn="auto">
              <a:spcBef>
                <a:spcPts val="0"/>
              </a:spcBef>
              <a:spcAft>
                <a:spcPts val="0"/>
              </a:spcAft>
              <a:defRPr/>
            </a:pPr>
            <a:r>
              <a:rPr lang="ru-RU" b="1" kern="0" dirty="0">
                <a:solidFill>
                  <a:srgbClr val="FFFF00"/>
                </a:solidFill>
                <a:latin typeface="Arial" pitchFamily="34" charset="0"/>
              </a:rPr>
              <a:t>Нестеров А.П. 2005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8" y="368300"/>
            <a:ext cx="9086850" cy="2430463"/>
          </a:xfrm>
        </p:spPr>
        <p:txBody>
          <a:bodyPr/>
          <a:lstStyle/>
          <a:p>
            <a:pPr>
              <a:defRPr/>
            </a:pPr>
            <a:r>
              <a:rPr lang="en-US" sz="2400" dirty="0" smtClean="0">
                <a:solidFill>
                  <a:srgbClr val="FFFF00"/>
                </a:solidFill>
              </a:rPr>
              <a:t>Primary open - angle glaucoma</a:t>
            </a:r>
            <a:r>
              <a:rPr lang="ru-RU" sz="2400" dirty="0">
                <a:solidFill>
                  <a:srgbClr val="FFFF00"/>
                </a:solidFill>
              </a:rPr>
              <a:t/>
            </a:r>
            <a:br>
              <a:rPr lang="ru-RU" sz="2400" dirty="0">
                <a:solidFill>
                  <a:srgbClr val="FFFF00"/>
                </a:solidFill>
              </a:rPr>
            </a:br>
            <a:r>
              <a:rPr lang="en-US" sz="2400" u="sng" dirty="0" smtClean="0">
                <a:solidFill>
                  <a:srgbClr val="FFFF00"/>
                </a:solidFill>
              </a:rPr>
              <a:t>Etiology</a:t>
            </a:r>
            <a:r>
              <a:rPr lang="ru-RU" sz="2400" dirty="0" smtClean="0">
                <a:solidFill>
                  <a:srgbClr val="FFFF00"/>
                </a:solidFill>
              </a:rPr>
              <a:t/>
            </a:r>
            <a:br>
              <a:rPr lang="ru-RU" sz="2400" dirty="0" smtClean="0">
                <a:solidFill>
                  <a:srgbClr val="FFFF00"/>
                </a:solidFill>
              </a:rPr>
            </a:br>
            <a:r>
              <a:rPr lang="ru-RU" sz="2400" dirty="0" smtClean="0">
                <a:solidFill>
                  <a:srgbClr val="FFFF00"/>
                </a:solidFill>
              </a:rPr>
              <a:t>1. </a:t>
            </a:r>
            <a:r>
              <a:rPr lang="en-US" sz="2400" dirty="0" smtClean="0">
                <a:solidFill>
                  <a:srgbClr val="FFFF00"/>
                </a:solidFill>
              </a:rPr>
              <a:t>Anatomical features of the eye</a:t>
            </a:r>
            <a:r>
              <a:rPr lang="ru-RU" sz="2400" dirty="0" smtClean="0">
                <a:solidFill>
                  <a:srgbClr val="FFFF00"/>
                </a:solidFill>
              </a:rPr>
              <a:t>: </a:t>
            </a:r>
            <a:r>
              <a:rPr lang="en-US" sz="2400" dirty="0" smtClean="0">
                <a:solidFill>
                  <a:srgbClr val="FFFF00"/>
                </a:solidFill>
              </a:rPr>
              <a:t>weak development</a:t>
            </a:r>
            <a:r>
              <a:rPr lang="ru-RU" sz="2400" dirty="0" smtClean="0">
                <a:solidFill>
                  <a:srgbClr val="FFFF00"/>
                </a:solidFill>
              </a:rPr>
              <a:t> </a:t>
            </a:r>
            <a:r>
              <a:rPr lang="en-US" sz="2400" dirty="0" smtClean="0">
                <a:solidFill>
                  <a:srgbClr val="FFFF00"/>
                </a:solidFill>
              </a:rPr>
              <a:t>scleral spurs and</a:t>
            </a:r>
            <a:r>
              <a:rPr lang="ru-RU" sz="2400" dirty="0" smtClean="0">
                <a:solidFill>
                  <a:srgbClr val="FFFF00"/>
                </a:solidFill>
              </a:rPr>
              <a:t> </a:t>
            </a:r>
            <a:r>
              <a:rPr lang="en-US" sz="2400" dirty="0" err="1" smtClean="0">
                <a:solidFill>
                  <a:srgbClr val="FFFF00"/>
                </a:solidFill>
              </a:rPr>
              <a:t>ciliary</a:t>
            </a:r>
            <a:r>
              <a:rPr lang="en-US" sz="2400" dirty="0" smtClean="0">
                <a:solidFill>
                  <a:srgbClr val="FFFF00"/>
                </a:solidFill>
              </a:rPr>
              <a:t> muscle</a:t>
            </a:r>
            <a:r>
              <a:rPr lang="ru-RU" sz="2400" dirty="0" smtClean="0">
                <a:solidFill>
                  <a:srgbClr val="FFFF00"/>
                </a:solidFill>
              </a:rPr>
              <a:t>, </a:t>
            </a:r>
            <a:r>
              <a:rPr lang="en-US" sz="2400" dirty="0" smtClean="0">
                <a:solidFill>
                  <a:srgbClr val="FFFF00"/>
                </a:solidFill>
              </a:rPr>
              <a:t>back attachment</a:t>
            </a:r>
            <a:r>
              <a:rPr lang="ru-RU" sz="2400" dirty="0" smtClean="0">
                <a:solidFill>
                  <a:srgbClr val="FFFF00"/>
                </a:solidFill>
              </a:rPr>
              <a:t> </a:t>
            </a:r>
            <a:r>
              <a:rPr lang="en-US" sz="2400" dirty="0" smtClean="0">
                <a:solidFill>
                  <a:srgbClr val="FFFF00"/>
                </a:solidFill>
              </a:rPr>
              <a:t>fibers of this muscle to the sclera</a:t>
            </a:r>
            <a:r>
              <a:rPr lang="ru-RU" sz="2400" dirty="0" smtClean="0">
                <a:solidFill>
                  <a:srgbClr val="FFFF00"/>
                </a:solidFill>
              </a:rPr>
              <a:t>, </a:t>
            </a:r>
            <a:r>
              <a:rPr lang="en-US" sz="2400" dirty="0" smtClean="0">
                <a:solidFill>
                  <a:srgbClr val="FFFF00"/>
                </a:solidFill>
              </a:rPr>
              <a:t>forward position of the helmet channel</a:t>
            </a:r>
            <a:r>
              <a:rPr lang="ru-RU" sz="2400" dirty="0" smtClean="0">
                <a:solidFill>
                  <a:srgbClr val="FFFF00"/>
                </a:solidFill>
              </a:rPr>
              <a:t> </a:t>
            </a:r>
            <a:r>
              <a:rPr lang="en-US" sz="2400" dirty="0" smtClean="0">
                <a:solidFill>
                  <a:srgbClr val="FFFF00"/>
                </a:solidFill>
              </a:rPr>
              <a:t>and other</a:t>
            </a:r>
            <a:r>
              <a:rPr lang="ru-RU" sz="2400" dirty="0" smtClean="0">
                <a:solidFill>
                  <a:srgbClr val="FFFF00"/>
                </a:solidFill>
              </a:rPr>
              <a:t>. </a:t>
            </a:r>
            <a:br>
              <a:rPr lang="ru-RU" sz="2400" dirty="0" smtClean="0">
                <a:solidFill>
                  <a:srgbClr val="FFFF00"/>
                </a:solidFill>
              </a:rPr>
            </a:br>
            <a:endParaRPr lang="ru-RU" sz="2400" dirty="0">
              <a:solidFill>
                <a:srgbClr val="FFFF00"/>
              </a:solidFill>
            </a:endParaRPr>
          </a:p>
        </p:txBody>
      </p:sp>
      <p:pic>
        <p:nvPicPr>
          <p:cNvPr id="26626" name="Picture 4"/>
          <p:cNvPicPr>
            <a:picLocks noChangeAspect="1" noChangeArrowheads="1"/>
          </p:cNvPicPr>
          <p:nvPr/>
        </p:nvPicPr>
        <p:blipFill>
          <a:blip r:embed="rId2"/>
          <a:srcRect/>
          <a:stretch>
            <a:fillRect/>
          </a:stretch>
        </p:blipFill>
        <p:spPr bwMode="auto">
          <a:xfrm>
            <a:off x="250825" y="2528888"/>
            <a:ext cx="3960813" cy="2222500"/>
          </a:xfrm>
          <a:prstGeom prst="rect">
            <a:avLst/>
          </a:prstGeom>
          <a:noFill/>
          <a:ln w="9525">
            <a:noFill/>
            <a:miter lim="800000"/>
            <a:headEnd/>
            <a:tailEnd/>
          </a:ln>
        </p:spPr>
      </p:pic>
      <p:pic>
        <p:nvPicPr>
          <p:cNvPr id="26627" name="Picture 3"/>
          <p:cNvPicPr>
            <a:picLocks noChangeAspect="1" noChangeArrowheads="1"/>
          </p:cNvPicPr>
          <p:nvPr/>
        </p:nvPicPr>
        <p:blipFill>
          <a:blip r:embed="rId3"/>
          <a:srcRect/>
          <a:stretch>
            <a:fillRect/>
          </a:stretch>
        </p:blipFill>
        <p:spPr bwMode="auto">
          <a:xfrm>
            <a:off x="4392613" y="2514600"/>
            <a:ext cx="3959225" cy="2251075"/>
          </a:xfrm>
          <a:prstGeom prst="rect">
            <a:avLst/>
          </a:prstGeom>
          <a:noFill/>
          <a:ln w="9525">
            <a:noFill/>
            <a:miter lim="800000"/>
            <a:headEnd/>
            <a:tailEnd/>
          </a:ln>
        </p:spPr>
      </p:pic>
      <p:pic>
        <p:nvPicPr>
          <p:cNvPr id="26628" name="Picture 5"/>
          <p:cNvPicPr>
            <a:picLocks noChangeAspect="1" noChangeArrowheads="1"/>
          </p:cNvPicPr>
          <p:nvPr/>
        </p:nvPicPr>
        <p:blipFill>
          <a:blip r:embed="rId4"/>
          <a:srcRect/>
          <a:stretch>
            <a:fillRect/>
          </a:stretch>
        </p:blipFill>
        <p:spPr bwMode="auto">
          <a:xfrm>
            <a:off x="5202238" y="4799013"/>
            <a:ext cx="3941762" cy="2082800"/>
          </a:xfrm>
          <a:prstGeom prst="rect">
            <a:avLst/>
          </a:prstGeom>
          <a:noFill/>
          <a:ln w="9525">
            <a:noFill/>
            <a:miter lim="800000"/>
            <a:headEnd/>
            <a:tailEnd/>
          </a:ln>
        </p:spPr>
      </p:pic>
      <p:sp>
        <p:nvSpPr>
          <p:cNvPr id="26629" name="Прямоугольник 5"/>
          <p:cNvSpPr>
            <a:spLocks noChangeArrowheads="1"/>
          </p:cNvSpPr>
          <p:nvPr/>
        </p:nvSpPr>
        <p:spPr bwMode="auto">
          <a:xfrm>
            <a:off x="161925" y="4799013"/>
            <a:ext cx="5040313" cy="2032000"/>
          </a:xfrm>
          <a:prstGeom prst="rect">
            <a:avLst/>
          </a:prstGeom>
          <a:noFill/>
          <a:ln w="9525">
            <a:noFill/>
            <a:miter lim="800000"/>
            <a:headEnd/>
            <a:tailEnd/>
          </a:ln>
        </p:spPr>
        <p:txBody>
          <a:bodyPr>
            <a:spAutoFit/>
          </a:bodyPr>
          <a:lstStyle/>
          <a:p>
            <a:r>
              <a:rPr lang="en-US">
                <a:solidFill>
                  <a:srgbClr val="FFFF00"/>
                </a:solidFill>
              </a:rPr>
              <a:t>Differences in the flow of water veins from the venous sinus of the sclera</a:t>
            </a:r>
            <a:r>
              <a:rPr lang="ru-RU">
                <a:solidFill>
                  <a:srgbClr val="FFFF00"/>
                </a:solidFill>
              </a:rPr>
              <a:t>: </a:t>
            </a:r>
          </a:p>
          <a:p>
            <a:r>
              <a:rPr lang="ru-RU">
                <a:solidFill>
                  <a:srgbClr val="FFFF00"/>
                </a:solidFill>
              </a:rPr>
              <a:t>А-</a:t>
            </a:r>
            <a:r>
              <a:rPr lang="en-US">
                <a:solidFill>
                  <a:srgbClr val="FFFF00"/>
                </a:solidFill>
              </a:rPr>
              <a:t> front</a:t>
            </a:r>
            <a:r>
              <a:rPr lang="ru-RU">
                <a:solidFill>
                  <a:srgbClr val="FFFF00"/>
                </a:solidFill>
              </a:rPr>
              <a:t>; Б-</a:t>
            </a:r>
            <a:r>
              <a:rPr lang="en-US">
                <a:solidFill>
                  <a:srgbClr val="FFFF00"/>
                </a:solidFill>
              </a:rPr>
              <a:t>average</a:t>
            </a:r>
            <a:r>
              <a:rPr lang="ru-RU">
                <a:solidFill>
                  <a:srgbClr val="FFFF00"/>
                </a:solidFill>
              </a:rPr>
              <a:t>; В-</a:t>
            </a:r>
            <a:r>
              <a:rPr lang="en-US">
                <a:solidFill>
                  <a:srgbClr val="FFFF00"/>
                </a:solidFill>
              </a:rPr>
              <a:t>rear</a:t>
            </a:r>
            <a:r>
              <a:rPr lang="ru-RU">
                <a:solidFill>
                  <a:srgbClr val="FFFF00"/>
                </a:solidFill>
              </a:rPr>
              <a:t>. </a:t>
            </a:r>
            <a:r>
              <a:rPr lang="en-US">
                <a:solidFill>
                  <a:srgbClr val="FFFF00"/>
                </a:solidFill>
              </a:rPr>
              <a:t>Van Gieson coloring</a:t>
            </a:r>
            <a:r>
              <a:rPr lang="ru-RU">
                <a:solidFill>
                  <a:srgbClr val="FFFF00"/>
                </a:solidFill>
              </a:rPr>
              <a:t>. </a:t>
            </a:r>
            <a:r>
              <a:rPr lang="en-US">
                <a:solidFill>
                  <a:srgbClr val="FFFF00"/>
                </a:solidFill>
              </a:rPr>
              <a:t>Microphotographs</a:t>
            </a:r>
            <a:r>
              <a:rPr lang="ru-RU">
                <a:solidFill>
                  <a:srgbClr val="FFFF00"/>
                </a:solidFill>
              </a:rPr>
              <a:t>. </a:t>
            </a:r>
            <a:endParaRPr lang="en-US">
              <a:solidFill>
                <a:srgbClr val="FFFF00"/>
              </a:solidFill>
            </a:endParaRPr>
          </a:p>
          <a:p>
            <a:r>
              <a:rPr lang="ru-RU">
                <a:solidFill>
                  <a:srgbClr val="FFFF00"/>
                </a:solidFill>
              </a:rPr>
              <a:t>1-</a:t>
            </a:r>
            <a:r>
              <a:rPr lang="en-US">
                <a:solidFill>
                  <a:srgbClr val="FFFF00"/>
                </a:solidFill>
              </a:rPr>
              <a:t>helmet canal</a:t>
            </a:r>
            <a:r>
              <a:rPr lang="ru-RU">
                <a:solidFill>
                  <a:srgbClr val="FFFF00"/>
                </a:solidFill>
              </a:rPr>
              <a:t>; 2-</a:t>
            </a:r>
            <a:r>
              <a:rPr lang="en-US">
                <a:solidFill>
                  <a:srgbClr val="FFFF00"/>
                </a:solidFill>
              </a:rPr>
              <a:t>water vein</a:t>
            </a:r>
            <a:r>
              <a:rPr lang="ru-RU">
                <a:solidFill>
                  <a:srgbClr val="FFFF00"/>
                </a:solidFill>
              </a:rPr>
              <a:t>; 3-</a:t>
            </a:r>
            <a:r>
              <a:rPr lang="en-US">
                <a:solidFill>
                  <a:srgbClr val="FFFF00"/>
                </a:solidFill>
              </a:rPr>
              <a:t>trabecular mesh</a:t>
            </a:r>
            <a:r>
              <a:rPr lang="ru-RU">
                <a:solidFill>
                  <a:srgbClr val="FFFF00"/>
                </a:solidFill>
              </a:rPr>
              <a:t>; 4-</a:t>
            </a:r>
            <a:r>
              <a:rPr lang="en-US">
                <a:solidFill>
                  <a:srgbClr val="FFFF00"/>
                </a:solidFill>
              </a:rPr>
              <a:t>sclera</a:t>
            </a:r>
            <a:r>
              <a:rPr lang="ru-RU">
                <a:solidFill>
                  <a:srgbClr val="FFFF00"/>
                </a:solidFill>
              </a:rPr>
              <a:t>. </a:t>
            </a:r>
            <a:r>
              <a:rPr lang="en-US">
                <a:solidFill>
                  <a:srgbClr val="FFFF00"/>
                </a:solidFill>
              </a:rPr>
              <a:t>I</a:t>
            </a:r>
            <a:r>
              <a:rPr lang="ru-RU">
                <a:solidFill>
                  <a:srgbClr val="FFFF00"/>
                </a:solidFill>
              </a:rPr>
              <a:t>.</a:t>
            </a:r>
            <a:r>
              <a:rPr lang="en-US">
                <a:solidFill>
                  <a:srgbClr val="FFFF00"/>
                </a:solidFill>
              </a:rPr>
              <a:t>I</a:t>
            </a:r>
            <a:r>
              <a:rPr lang="ru-RU">
                <a:solidFill>
                  <a:srgbClr val="FFFF00"/>
                </a:solidFill>
              </a:rPr>
              <a:t>. </a:t>
            </a:r>
            <a:r>
              <a:rPr lang="en-US">
                <a:solidFill>
                  <a:srgbClr val="FFFF00"/>
                </a:solidFill>
              </a:rPr>
              <a:t>Kagan</a:t>
            </a:r>
            <a:r>
              <a:rPr lang="ru-RU">
                <a:solidFill>
                  <a:srgbClr val="FFFF00"/>
                </a:solidFill>
              </a:rPr>
              <a:t>, </a:t>
            </a:r>
            <a:r>
              <a:rPr lang="en-US">
                <a:solidFill>
                  <a:srgbClr val="FFFF00"/>
                </a:solidFill>
              </a:rPr>
              <a:t>V.N. Kanyukov,</a:t>
            </a:r>
            <a:r>
              <a:rPr lang="ru-RU">
                <a:solidFill>
                  <a:srgbClr val="FFFF00"/>
                </a:solidFill>
              </a:rPr>
              <a:t> 2015.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313" y="1268413"/>
            <a:ext cx="4230687" cy="4321175"/>
          </a:xfrm>
        </p:spPr>
        <p:txBody>
          <a:bodyPr/>
          <a:lstStyle/>
          <a:p>
            <a:pPr>
              <a:defRPr/>
            </a:pPr>
            <a:r>
              <a:rPr lang="ru-RU" sz="2400" dirty="0">
                <a:solidFill>
                  <a:srgbClr val="FFFF00"/>
                </a:solidFill>
              </a:rPr>
              <a:t>2. </a:t>
            </a:r>
            <a:r>
              <a:rPr lang="en-US" sz="2400" dirty="0" smtClean="0">
                <a:solidFill>
                  <a:srgbClr val="FFFF00"/>
                </a:solidFill>
              </a:rPr>
              <a:t>Age – related dystrophic and </a:t>
            </a:r>
            <a:r>
              <a:rPr lang="en-US" sz="2400" dirty="0" err="1" smtClean="0">
                <a:solidFill>
                  <a:srgbClr val="FFFF00"/>
                </a:solidFill>
              </a:rPr>
              <a:t>degeneratuve</a:t>
            </a:r>
            <a:r>
              <a:rPr lang="en-US" sz="2400" dirty="0" smtClean="0">
                <a:solidFill>
                  <a:srgbClr val="FFFF00"/>
                </a:solidFill>
              </a:rPr>
              <a:t> changes</a:t>
            </a:r>
            <a:r>
              <a:rPr lang="ru-RU" sz="2400" dirty="0" smtClean="0">
                <a:solidFill>
                  <a:srgbClr val="FFFF00"/>
                </a:solidFill>
              </a:rPr>
              <a:t> </a:t>
            </a:r>
            <a:r>
              <a:rPr lang="en-US" sz="2400" dirty="0" smtClean="0">
                <a:solidFill>
                  <a:srgbClr val="FFFF00"/>
                </a:solidFill>
              </a:rPr>
              <a:t>in the trabecular apparatus</a:t>
            </a:r>
            <a:r>
              <a:rPr lang="ru-RU" sz="2400" dirty="0" smtClean="0">
                <a:solidFill>
                  <a:srgbClr val="FFFF00"/>
                </a:solidFill>
              </a:rPr>
              <a:t>, </a:t>
            </a:r>
            <a:r>
              <a:rPr lang="en-US" sz="2400" dirty="0" smtClean="0">
                <a:solidFill>
                  <a:srgbClr val="FFFF00"/>
                </a:solidFill>
              </a:rPr>
              <a:t>iris and </a:t>
            </a:r>
            <a:r>
              <a:rPr lang="en-US" sz="2400" dirty="0" err="1" smtClean="0">
                <a:solidFill>
                  <a:srgbClr val="FFFF00"/>
                </a:solidFill>
              </a:rPr>
              <a:t>ciliary</a:t>
            </a:r>
            <a:r>
              <a:rPr lang="en-US" sz="2400" dirty="0" smtClean="0">
                <a:solidFill>
                  <a:srgbClr val="FFFF00"/>
                </a:solidFill>
              </a:rPr>
              <a:t> body</a:t>
            </a:r>
            <a:r>
              <a:rPr lang="ru-RU" sz="2400" dirty="0" smtClean="0">
                <a:solidFill>
                  <a:srgbClr val="FFFF00"/>
                </a:solidFill>
              </a:rPr>
              <a:t>. </a:t>
            </a:r>
            <a:r>
              <a:rPr lang="ru-RU" sz="2400" dirty="0">
                <a:solidFill>
                  <a:srgbClr val="FFFF00"/>
                </a:solidFill>
              </a:rPr>
              <a:t/>
            </a:r>
            <a:br>
              <a:rPr lang="ru-RU" sz="2400" dirty="0">
                <a:solidFill>
                  <a:srgbClr val="FFFF00"/>
                </a:solidFill>
              </a:rPr>
            </a:br>
            <a:r>
              <a:rPr lang="ru-RU" sz="2400" dirty="0">
                <a:solidFill>
                  <a:srgbClr val="FFFF00"/>
                </a:solidFill>
              </a:rPr>
              <a:t>3. </a:t>
            </a:r>
            <a:r>
              <a:rPr lang="en-US" sz="2400" dirty="0" smtClean="0">
                <a:solidFill>
                  <a:srgbClr val="FFFF00"/>
                </a:solidFill>
              </a:rPr>
              <a:t>High </a:t>
            </a:r>
            <a:r>
              <a:rPr lang="en-US" sz="2400" dirty="0" err="1" smtClean="0">
                <a:solidFill>
                  <a:srgbClr val="FFFF00"/>
                </a:solidFill>
              </a:rPr>
              <a:t>sensititivity</a:t>
            </a:r>
            <a:r>
              <a:rPr lang="en-US" sz="2400" dirty="0">
                <a:solidFill>
                  <a:srgbClr val="FFFF00"/>
                </a:solidFill>
              </a:rPr>
              <a:t> </a:t>
            </a:r>
            <a:r>
              <a:rPr lang="en-US" sz="2400" dirty="0" err="1" smtClean="0">
                <a:solidFill>
                  <a:srgbClr val="FFFF00"/>
                </a:solidFill>
              </a:rPr>
              <a:t>inraocular</a:t>
            </a:r>
            <a:r>
              <a:rPr lang="en-US" sz="2400" dirty="0" smtClean="0">
                <a:solidFill>
                  <a:srgbClr val="FFFF00"/>
                </a:solidFill>
              </a:rPr>
              <a:t> pressure to corticosteroids</a:t>
            </a:r>
            <a:r>
              <a:rPr lang="ru-RU" sz="2400" dirty="0" smtClean="0">
                <a:solidFill>
                  <a:srgbClr val="FFFF00"/>
                </a:solidFill>
              </a:rPr>
              <a:t>, </a:t>
            </a:r>
            <a:r>
              <a:rPr lang="en-US" sz="2400" dirty="0" smtClean="0">
                <a:solidFill>
                  <a:srgbClr val="FFFF00"/>
                </a:solidFill>
              </a:rPr>
              <a:t>genetically</a:t>
            </a:r>
            <a:r>
              <a:rPr lang="ru-RU" sz="2400" dirty="0" smtClean="0">
                <a:solidFill>
                  <a:srgbClr val="FFFF00"/>
                </a:solidFill>
              </a:rPr>
              <a:t>.</a:t>
            </a:r>
            <a:r>
              <a:rPr lang="ru-RU" sz="2400" dirty="0">
                <a:solidFill>
                  <a:srgbClr val="FFFF00"/>
                </a:solidFill>
              </a:rPr>
              <a:t/>
            </a:r>
            <a:br>
              <a:rPr lang="ru-RU" sz="2400" dirty="0">
                <a:solidFill>
                  <a:srgbClr val="FFFF00"/>
                </a:solidFill>
              </a:rPr>
            </a:br>
            <a:r>
              <a:rPr lang="ru-RU" sz="2400" dirty="0">
                <a:solidFill>
                  <a:srgbClr val="FFFF00"/>
                </a:solidFill>
              </a:rPr>
              <a:t>4. </a:t>
            </a:r>
            <a:r>
              <a:rPr lang="en-US" sz="2400" dirty="0" smtClean="0">
                <a:solidFill>
                  <a:srgbClr val="FFFF00"/>
                </a:solidFill>
              </a:rPr>
              <a:t>Genetic predisposition</a:t>
            </a:r>
            <a:r>
              <a:rPr lang="ru-RU" sz="2400" dirty="0" smtClean="0">
                <a:solidFill>
                  <a:srgbClr val="FFFF00"/>
                </a:solidFill>
              </a:rPr>
              <a:t> </a:t>
            </a:r>
            <a:r>
              <a:rPr lang="en-US" sz="2400" dirty="0" smtClean="0">
                <a:solidFill>
                  <a:srgbClr val="FFFF00"/>
                </a:solidFill>
              </a:rPr>
              <a:t>to primary open – angle glaucoma</a:t>
            </a:r>
            <a:r>
              <a:rPr lang="ru-RU" sz="2400" dirty="0" smtClean="0">
                <a:solidFill>
                  <a:srgbClr val="FFFF00"/>
                </a:solidFill>
              </a:rPr>
              <a:t>. </a:t>
            </a:r>
            <a:endParaRPr lang="ru-RU" sz="2400" dirty="0">
              <a:solidFill>
                <a:srgbClr val="FFFF00"/>
              </a:solidFill>
            </a:endParaRPr>
          </a:p>
        </p:txBody>
      </p:sp>
      <p:pic>
        <p:nvPicPr>
          <p:cNvPr id="3" name="Picture 13"/>
          <p:cNvPicPr>
            <a:picLocks noChangeAspect="1" noChangeArrowheads="1"/>
          </p:cNvPicPr>
          <p:nvPr/>
        </p:nvPicPr>
        <p:blipFill>
          <a:blip r:embed="rId2"/>
          <a:srcRect/>
          <a:stretch>
            <a:fillRect/>
          </a:stretch>
        </p:blipFill>
        <p:spPr bwMode="auto">
          <a:xfrm>
            <a:off x="4751388" y="549275"/>
            <a:ext cx="4303712" cy="2970213"/>
          </a:xfrm>
          <a:prstGeom prst="rect">
            <a:avLst/>
          </a:prstGeom>
          <a:noFill/>
          <a:ln w="9525">
            <a:noFill/>
            <a:miter lim="800000"/>
            <a:headEnd/>
            <a:tailEnd/>
          </a:ln>
        </p:spPr>
      </p:pic>
      <p:pic>
        <p:nvPicPr>
          <p:cNvPr id="4" name="Picture 14"/>
          <p:cNvPicPr>
            <a:picLocks noChangeAspect="1" noChangeArrowheads="1"/>
          </p:cNvPicPr>
          <p:nvPr/>
        </p:nvPicPr>
        <p:blipFill>
          <a:blip r:embed="rId3"/>
          <a:srcRect/>
          <a:stretch>
            <a:fillRect/>
          </a:stretch>
        </p:blipFill>
        <p:spPr bwMode="auto">
          <a:xfrm>
            <a:off x="4751388" y="3789363"/>
            <a:ext cx="4392612" cy="2970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a:defRPr/>
            </a:pPr>
            <a:r>
              <a:rPr lang="en-US" dirty="0" smtClean="0">
                <a:solidFill>
                  <a:srgbClr val="FFFF00"/>
                </a:solidFill>
              </a:rPr>
              <a:t>           </a:t>
            </a:r>
            <a:r>
              <a:rPr lang="en-US" dirty="0" err="1" smtClean="0">
                <a:solidFill>
                  <a:srgbClr val="FFFF00"/>
                </a:solidFill>
              </a:rPr>
              <a:t>trabecula</a:t>
            </a:r>
            <a:endParaRPr lang="ru-RU" dirty="0" smtClean="0">
              <a:solidFill>
                <a:srgbClr val="FFFF00"/>
              </a:solidFill>
            </a:endParaRPr>
          </a:p>
        </p:txBody>
      </p:sp>
      <p:graphicFrame>
        <p:nvGraphicFramePr>
          <p:cNvPr id="3083" name="Object 11"/>
          <p:cNvGraphicFramePr>
            <a:graphicFrameLocks noGrp="1" noChangeAspect="1"/>
          </p:cNvGraphicFramePr>
          <p:nvPr>
            <p:ph idx="1"/>
          </p:nvPr>
        </p:nvGraphicFramePr>
        <p:xfrm>
          <a:off x="395288" y="1484313"/>
          <a:ext cx="3117850" cy="4525962"/>
        </p:xfrm>
        <a:graphic>
          <a:graphicData uri="http://schemas.openxmlformats.org/presentationml/2006/ole">
            <mc:AlternateContent xmlns:mc="http://schemas.openxmlformats.org/markup-compatibility/2006">
              <mc:Choice xmlns:v="urn:schemas-microsoft-com:vml" Requires="v">
                <p:oleObj spid="_x0000_s3086" name="Точечный рисунок" r:id="rId3" imgW="3247619" imgH="4715533" progId="">
                  <p:embed/>
                </p:oleObj>
              </mc:Choice>
              <mc:Fallback>
                <p:oleObj name="Точечный рисунок" r:id="rId3" imgW="3247619" imgH="4715533" progId="">
                  <p:embed/>
                  <p:pic>
                    <p:nvPicPr>
                      <p:cNvPr id="0" name="Picture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84313"/>
                        <a:ext cx="31178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85" name="Picture 8"/>
          <p:cNvPicPr>
            <a:picLocks noChangeAspect="1" noChangeArrowheads="1"/>
          </p:cNvPicPr>
          <p:nvPr/>
        </p:nvPicPr>
        <p:blipFill>
          <a:blip r:embed="rId5"/>
          <a:srcRect/>
          <a:stretch>
            <a:fillRect/>
          </a:stretch>
        </p:blipFill>
        <p:spPr bwMode="auto">
          <a:xfrm>
            <a:off x="5065713" y="1412875"/>
            <a:ext cx="3351212" cy="4608513"/>
          </a:xfrm>
          <a:prstGeom prst="rect">
            <a:avLst/>
          </a:prstGeom>
          <a:noFill/>
          <a:ln w="9525">
            <a:noFill/>
            <a:miter lim="800000"/>
            <a:headEnd/>
            <a:tailEnd/>
          </a:ln>
        </p:spPr>
      </p:pic>
      <p:sp>
        <p:nvSpPr>
          <p:cNvPr id="3086" name="Rectangle 9"/>
          <p:cNvSpPr>
            <a:spLocks noChangeArrowheads="1"/>
          </p:cNvSpPr>
          <p:nvPr/>
        </p:nvSpPr>
        <p:spPr bwMode="auto">
          <a:xfrm>
            <a:off x="1476375" y="6164263"/>
            <a:ext cx="1211263" cy="461962"/>
          </a:xfrm>
          <a:prstGeom prst="rect">
            <a:avLst/>
          </a:prstGeom>
          <a:noFill/>
          <a:ln w="9525">
            <a:noFill/>
            <a:miter lim="800000"/>
            <a:headEnd/>
            <a:tailEnd/>
          </a:ln>
        </p:spPr>
        <p:txBody>
          <a:bodyPr wrap="none">
            <a:spAutoFit/>
          </a:bodyPr>
          <a:lstStyle/>
          <a:p>
            <a:r>
              <a:rPr lang="en-US" sz="2400" b="1">
                <a:solidFill>
                  <a:srgbClr val="FFFF00"/>
                </a:solidFill>
              </a:rPr>
              <a:t>normal</a:t>
            </a:r>
            <a:endParaRPr lang="ru-RU" sz="2400" b="1">
              <a:solidFill>
                <a:srgbClr val="FFFF00"/>
              </a:solidFill>
            </a:endParaRPr>
          </a:p>
        </p:txBody>
      </p:sp>
      <p:sp>
        <p:nvSpPr>
          <p:cNvPr id="3087" name="Rectangle 10"/>
          <p:cNvSpPr>
            <a:spLocks noChangeArrowheads="1"/>
          </p:cNvSpPr>
          <p:nvPr/>
        </p:nvSpPr>
        <p:spPr bwMode="auto">
          <a:xfrm>
            <a:off x="6011863" y="6164263"/>
            <a:ext cx="1978025" cy="461962"/>
          </a:xfrm>
          <a:prstGeom prst="rect">
            <a:avLst/>
          </a:prstGeom>
          <a:noFill/>
          <a:ln w="9525">
            <a:noFill/>
            <a:miter lim="800000"/>
            <a:headEnd/>
            <a:tailEnd/>
          </a:ln>
        </p:spPr>
        <p:txBody>
          <a:bodyPr wrap="none">
            <a:spAutoFit/>
          </a:bodyPr>
          <a:lstStyle/>
          <a:p>
            <a:r>
              <a:rPr lang="en-US" sz="2400" b="1">
                <a:solidFill>
                  <a:srgbClr val="FFFF00"/>
                </a:solidFill>
              </a:rPr>
              <a:t>in glaucoma</a:t>
            </a:r>
            <a:endParaRPr lang="ru-RU" sz="2400" b="1">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304800"/>
            <a:ext cx="8191500" cy="2178050"/>
          </a:xfrm>
        </p:spPr>
        <p:txBody>
          <a:bodyPr/>
          <a:lstStyle/>
          <a:p>
            <a:pPr>
              <a:defRPr/>
            </a:pPr>
            <a:r>
              <a:rPr lang="en-US" sz="2400" u="sng" dirty="0" smtClean="0">
                <a:solidFill>
                  <a:srgbClr val="FFFF00"/>
                </a:solidFill>
              </a:rPr>
              <a:t>Clinic</a:t>
            </a:r>
            <a:r>
              <a:rPr lang="ru-RU" sz="2400" u="sng" dirty="0" smtClean="0">
                <a:solidFill>
                  <a:srgbClr val="FFFF00"/>
                </a:solidFill>
              </a:rPr>
              <a:t>.</a:t>
            </a:r>
            <a:r>
              <a:rPr lang="ru-RU" dirty="0" smtClean="0">
                <a:solidFill>
                  <a:srgbClr val="FFFF00"/>
                </a:solidFill>
              </a:rPr>
              <a:t/>
            </a:r>
            <a:br>
              <a:rPr lang="ru-RU" dirty="0" smtClean="0">
                <a:solidFill>
                  <a:srgbClr val="FFFF00"/>
                </a:solidFill>
              </a:rPr>
            </a:br>
            <a:r>
              <a:rPr lang="en-US" sz="2400" dirty="0" smtClean="0">
                <a:solidFill>
                  <a:srgbClr val="FFFF00"/>
                </a:solidFill>
              </a:rPr>
              <a:t>Complaints of the patient</a:t>
            </a:r>
            <a:r>
              <a:rPr lang="ru-RU" sz="2400" dirty="0" smtClean="0">
                <a:solidFill>
                  <a:srgbClr val="FFFF00"/>
                </a:solidFill>
              </a:rPr>
              <a:t>: </a:t>
            </a:r>
            <a:r>
              <a:rPr lang="en-US" sz="2400" dirty="0" smtClean="0">
                <a:solidFill>
                  <a:srgbClr val="FFFF00"/>
                </a:solidFill>
              </a:rPr>
              <a:t>subjective symptoms of the disease</a:t>
            </a:r>
            <a:r>
              <a:rPr lang="ru-RU" sz="2400" dirty="0" smtClean="0">
                <a:solidFill>
                  <a:srgbClr val="FFFF00"/>
                </a:solidFill>
              </a:rPr>
              <a:t> </a:t>
            </a:r>
            <a:r>
              <a:rPr lang="en-US" sz="2400" dirty="0" smtClean="0">
                <a:solidFill>
                  <a:srgbClr val="FFFF00"/>
                </a:solidFill>
              </a:rPr>
              <a:t>or completely absent</a:t>
            </a:r>
            <a:r>
              <a:rPr lang="ru-RU" sz="2400" dirty="0" smtClean="0">
                <a:solidFill>
                  <a:srgbClr val="FFFF00"/>
                </a:solidFill>
              </a:rPr>
              <a:t>, </a:t>
            </a:r>
            <a:r>
              <a:rPr lang="en-US" sz="2400" dirty="0" smtClean="0">
                <a:solidFill>
                  <a:srgbClr val="FFFF00"/>
                </a:solidFill>
              </a:rPr>
              <a:t>or mild</a:t>
            </a:r>
            <a:r>
              <a:rPr lang="ru-RU" sz="2400" dirty="0" smtClean="0">
                <a:solidFill>
                  <a:srgbClr val="FFFF00"/>
                </a:solidFill>
              </a:rPr>
              <a:t>.</a:t>
            </a:r>
            <a:endParaRPr lang="ru-RU" dirty="0">
              <a:solidFill>
                <a:srgbClr val="FFFF00"/>
              </a:solidFill>
            </a:endParaRPr>
          </a:p>
        </p:txBody>
      </p:sp>
      <p:pic>
        <p:nvPicPr>
          <p:cNvPr id="30722" name="Picture 2" descr="C:\Documents and Settings\Administrator\Desktop\Рисунок1.png"/>
          <p:cNvPicPr>
            <a:picLocks noChangeAspect="1" noChangeArrowheads="1"/>
          </p:cNvPicPr>
          <p:nvPr/>
        </p:nvPicPr>
        <p:blipFill>
          <a:blip r:embed="rId2"/>
          <a:srcRect/>
          <a:stretch>
            <a:fillRect/>
          </a:stretch>
        </p:blipFill>
        <p:spPr bwMode="auto">
          <a:xfrm>
            <a:off x="0" y="2482850"/>
            <a:ext cx="3851275" cy="4006850"/>
          </a:xfrm>
          <a:prstGeom prst="rect">
            <a:avLst/>
          </a:prstGeom>
          <a:noFill/>
          <a:ln w="9525">
            <a:noFill/>
            <a:miter lim="800000"/>
            <a:headEnd/>
            <a:tailEnd/>
          </a:ln>
        </p:spPr>
      </p:pic>
      <p:sp>
        <p:nvSpPr>
          <p:cNvPr id="4" name="Заголовок 1"/>
          <p:cNvSpPr txBox="1">
            <a:spLocks/>
          </p:cNvSpPr>
          <p:nvPr/>
        </p:nvSpPr>
        <p:spPr bwMode="auto">
          <a:xfrm>
            <a:off x="3851275" y="2482850"/>
            <a:ext cx="5292725" cy="400685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defRPr/>
            </a:pPr>
            <a:r>
              <a:rPr lang="en-US" sz="2400" u="sng" dirty="0" smtClean="0">
                <a:solidFill>
                  <a:srgbClr val="FFFF00"/>
                </a:solidFill>
              </a:rPr>
              <a:t>Objectively</a:t>
            </a:r>
            <a:r>
              <a:rPr lang="ru-RU" sz="2400" u="sng" dirty="0" smtClean="0">
                <a:solidFill>
                  <a:srgbClr val="FFFF00"/>
                </a:solidFill>
              </a:rPr>
              <a:t>.</a:t>
            </a:r>
          </a:p>
          <a:p>
            <a:pPr>
              <a:defRPr/>
            </a:pPr>
            <a:r>
              <a:rPr lang="en-US" sz="2400" dirty="0" err="1" smtClean="0">
                <a:solidFill>
                  <a:srgbClr val="FFFF00"/>
                </a:solidFill>
              </a:rPr>
              <a:t>Biomicroscopically</a:t>
            </a:r>
            <a:r>
              <a:rPr lang="ru-RU" sz="2400" dirty="0" smtClean="0">
                <a:solidFill>
                  <a:srgbClr val="FFFF00"/>
                </a:solidFill>
              </a:rPr>
              <a:t>: </a:t>
            </a:r>
            <a:r>
              <a:rPr lang="en-US" sz="2400" dirty="0" err="1" smtClean="0">
                <a:solidFill>
                  <a:srgbClr val="FFFF00"/>
                </a:solidFill>
              </a:rPr>
              <a:t>microvascular</a:t>
            </a:r>
            <a:r>
              <a:rPr lang="en-US" sz="2400" dirty="0" smtClean="0">
                <a:solidFill>
                  <a:srgbClr val="FFFF00"/>
                </a:solidFill>
              </a:rPr>
              <a:t> disorders in conjunctiva and sclera</a:t>
            </a:r>
            <a:r>
              <a:rPr lang="ru-RU" sz="2400" dirty="0" smtClean="0">
                <a:solidFill>
                  <a:srgbClr val="FFFF00"/>
                </a:solidFill>
              </a:rPr>
              <a:t> (</a:t>
            </a:r>
            <a:r>
              <a:rPr lang="en-US" sz="2400" dirty="0" smtClean="0">
                <a:solidFill>
                  <a:srgbClr val="FFFF00"/>
                </a:solidFill>
              </a:rPr>
              <a:t>uneven narrowing of arterioles and widening of </a:t>
            </a:r>
            <a:r>
              <a:rPr lang="en-US" sz="2400" dirty="0" err="1" smtClean="0">
                <a:solidFill>
                  <a:srgbClr val="FFFF00"/>
                </a:solidFill>
              </a:rPr>
              <a:t>venules</a:t>
            </a:r>
            <a:r>
              <a:rPr lang="ru-RU" sz="2400" dirty="0" smtClean="0">
                <a:solidFill>
                  <a:srgbClr val="FFFF00"/>
                </a:solidFill>
              </a:rPr>
              <a:t>, </a:t>
            </a:r>
            <a:r>
              <a:rPr lang="en-US" sz="2400" dirty="0" err="1" smtClean="0">
                <a:solidFill>
                  <a:srgbClr val="FFFF00"/>
                </a:solidFill>
              </a:rPr>
              <a:t>microaneurysms</a:t>
            </a:r>
            <a:r>
              <a:rPr lang="ru-RU" sz="2400" dirty="0" smtClean="0">
                <a:solidFill>
                  <a:srgbClr val="FFFF00"/>
                </a:solidFill>
              </a:rPr>
              <a:t>, </a:t>
            </a:r>
            <a:r>
              <a:rPr lang="en-US" sz="2400" dirty="0" smtClean="0">
                <a:solidFill>
                  <a:srgbClr val="FFFF00"/>
                </a:solidFill>
              </a:rPr>
              <a:t>small </a:t>
            </a:r>
            <a:r>
              <a:rPr lang="en-US" sz="2400" dirty="0" err="1" smtClean="0">
                <a:solidFill>
                  <a:srgbClr val="FFFF00"/>
                </a:solidFill>
              </a:rPr>
              <a:t>hemorrages</a:t>
            </a:r>
            <a:r>
              <a:rPr lang="ru-RU" sz="2400" dirty="0" smtClean="0">
                <a:solidFill>
                  <a:srgbClr val="FFFF00"/>
                </a:solidFill>
              </a:rPr>
              <a:t>). </a:t>
            </a:r>
            <a:r>
              <a:rPr lang="en-US" sz="2400" dirty="0" smtClean="0">
                <a:solidFill>
                  <a:srgbClr val="FFFF00"/>
                </a:solidFill>
              </a:rPr>
              <a:t>Often a symptom of cobra</a:t>
            </a:r>
            <a:r>
              <a:rPr lang="ru-RU" sz="2400" dirty="0" smtClean="0">
                <a:solidFill>
                  <a:srgbClr val="FFFF00"/>
                </a:solidFill>
              </a:rPr>
              <a:t> – </a:t>
            </a:r>
            <a:r>
              <a:rPr lang="en-US" sz="2400" dirty="0" smtClean="0">
                <a:solidFill>
                  <a:srgbClr val="FFFF00"/>
                </a:solidFill>
              </a:rPr>
              <a:t>enlargement and fossilization of the anterior </a:t>
            </a:r>
            <a:r>
              <a:rPr lang="en-US" sz="2400" dirty="0" err="1" smtClean="0">
                <a:solidFill>
                  <a:srgbClr val="FFFF00"/>
                </a:solidFill>
              </a:rPr>
              <a:t>ciliary</a:t>
            </a:r>
            <a:r>
              <a:rPr lang="en-US" sz="2400" dirty="0" smtClean="0">
                <a:solidFill>
                  <a:srgbClr val="FFFF00"/>
                </a:solidFill>
              </a:rPr>
              <a:t> artery</a:t>
            </a:r>
            <a:r>
              <a:rPr lang="ru-RU" sz="2400" dirty="0" smtClean="0">
                <a:solidFill>
                  <a:srgbClr val="FFFF00"/>
                </a:solidFill>
              </a:rPr>
              <a:t>. </a:t>
            </a:r>
            <a:endParaRPr lang="ru-RU" sz="24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 y="304800"/>
            <a:ext cx="8820150" cy="5103813"/>
          </a:xfrm>
        </p:spPr>
        <p:txBody>
          <a:bodyPr/>
          <a:lstStyle/>
          <a:p>
            <a:pPr>
              <a:defRPr/>
            </a:pPr>
            <a:r>
              <a:rPr lang="ru-RU" sz="3600" dirty="0" smtClean="0">
                <a:solidFill>
                  <a:srgbClr val="FFFF00"/>
                </a:solidFill>
              </a:rPr>
              <a:t>    </a:t>
            </a:r>
            <a:r>
              <a:rPr lang="en-US" sz="3600" dirty="0" smtClean="0">
                <a:solidFill>
                  <a:srgbClr val="FFFF00"/>
                </a:solidFill>
              </a:rPr>
              <a:t>Symptom complex of glaucoma</a:t>
            </a:r>
            <a:r>
              <a:rPr lang="ru-RU" sz="3600" dirty="0" smtClean="0">
                <a:solidFill>
                  <a:srgbClr val="FFFF00"/>
                </a:solidFill>
              </a:rPr>
              <a:t/>
            </a:r>
            <a:br>
              <a:rPr lang="ru-RU" sz="3600" dirty="0" smtClean="0">
                <a:solidFill>
                  <a:srgbClr val="FFFF00"/>
                </a:solidFill>
              </a:rPr>
            </a:br>
            <a:r>
              <a:rPr lang="ru-RU" dirty="0" smtClean="0">
                <a:solidFill>
                  <a:srgbClr val="FFFF00"/>
                </a:solidFill>
              </a:rPr>
              <a:t/>
            </a:r>
            <a:br>
              <a:rPr lang="ru-RU" dirty="0" smtClean="0">
                <a:solidFill>
                  <a:srgbClr val="FFFF00"/>
                </a:solidFill>
              </a:rPr>
            </a:br>
            <a:r>
              <a:rPr lang="ru-RU" sz="3200" dirty="0" smtClean="0">
                <a:solidFill>
                  <a:srgbClr val="FFFF00"/>
                </a:solidFill>
              </a:rPr>
              <a:t>1. </a:t>
            </a:r>
            <a:r>
              <a:rPr lang="en-US" sz="3200" dirty="0" smtClean="0">
                <a:solidFill>
                  <a:srgbClr val="FFFF00"/>
                </a:solidFill>
              </a:rPr>
              <a:t>Instability and increased intraocular pressure.</a:t>
            </a:r>
            <a:r>
              <a:rPr lang="ru-RU" sz="3200" dirty="0" smtClean="0">
                <a:solidFill>
                  <a:srgbClr val="FFFF00"/>
                </a:solidFill>
              </a:rPr>
              <a:t/>
            </a:r>
            <a:br>
              <a:rPr lang="ru-RU" sz="3200" dirty="0" smtClean="0">
                <a:solidFill>
                  <a:srgbClr val="FFFF00"/>
                </a:solidFill>
              </a:rPr>
            </a:br>
            <a:r>
              <a:rPr lang="ru-RU" sz="3200" dirty="0" smtClean="0">
                <a:solidFill>
                  <a:srgbClr val="FFFF00"/>
                </a:solidFill>
              </a:rPr>
              <a:t>2. </a:t>
            </a:r>
            <a:r>
              <a:rPr lang="en-US" sz="3200" dirty="0" smtClean="0">
                <a:solidFill>
                  <a:srgbClr val="FFFF00"/>
                </a:solidFill>
              </a:rPr>
              <a:t>Impairment of visual functions</a:t>
            </a:r>
            <a:r>
              <a:rPr lang="ru-RU" sz="3200" dirty="0" smtClean="0">
                <a:solidFill>
                  <a:srgbClr val="FFFF00"/>
                </a:solidFill>
              </a:rPr>
              <a:t> (</a:t>
            </a:r>
            <a:r>
              <a:rPr lang="en-US" sz="3200" dirty="0" smtClean="0">
                <a:solidFill>
                  <a:srgbClr val="FFFF00"/>
                </a:solidFill>
              </a:rPr>
              <a:t>peripheral vision impairment</a:t>
            </a:r>
            <a:r>
              <a:rPr lang="ru-RU" sz="3200" dirty="0" smtClean="0">
                <a:solidFill>
                  <a:srgbClr val="FFFF00"/>
                </a:solidFill>
              </a:rPr>
              <a:t>, </a:t>
            </a:r>
            <a:r>
              <a:rPr lang="en-US" sz="3200" dirty="0" smtClean="0">
                <a:solidFill>
                  <a:srgbClr val="FFFF00"/>
                </a:solidFill>
              </a:rPr>
              <a:t>visual acuity reduction</a:t>
            </a:r>
            <a:r>
              <a:rPr lang="ru-RU" sz="3200" dirty="0" smtClean="0">
                <a:solidFill>
                  <a:srgbClr val="FFFF00"/>
                </a:solidFill>
              </a:rPr>
              <a:t>)</a:t>
            </a:r>
            <a:r>
              <a:rPr lang="en-US" sz="3200" dirty="0" smtClean="0">
                <a:solidFill>
                  <a:srgbClr val="FFFF00"/>
                </a:solidFill>
              </a:rPr>
              <a:t>.</a:t>
            </a:r>
            <a:r>
              <a:rPr lang="ru-RU" sz="3200" dirty="0" smtClean="0">
                <a:solidFill>
                  <a:srgbClr val="FFFF00"/>
                </a:solidFill>
              </a:rPr>
              <a:t/>
            </a:r>
            <a:br>
              <a:rPr lang="ru-RU" sz="3200" dirty="0" smtClean="0">
                <a:solidFill>
                  <a:srgbClr val="FFFF00"/>
                </a:solidFill>
              </a:rPr>
            </a:br>
            <a:r>
              <a:rPr lang="ru-RU" sz="3200" dirty="0" smtClean="0">
                <a:solidFill>
                  <a:srgbClr val="FFFF00"/>
                </a:solidFill>
              </a:rPr>
              <a:t>3. </a:t>
            </a:r>
            <a:r>
              <a:rPr lang="en-US" sz="3200" dirty="0" smtClean="0">
                <a:solidFill>
                  <a:srgbClr val="FFFF00"/>
                </a:solidFill>
              </a:rPr>
              <a:t>Atrophy of the optic nerve</a:t>
            </a:r>
            <a:r>
              <a:rPr lang="ru-RU" sz="3200" dirty="0" smtClean="0">
                <a:solidFill>
                  <a:srgbClr val="FFFF00"/>
                </a:solidFill>
              </a:rPr>
              <a:t> (</a:t>
            </a:r>
            <a:r>
              <a:rPr lang="en-US" sz="3200" dirty="0" smtClean="0">
                <a:solidFill>
                  <a:srgbClr val="FFFF00"/>
                </a:solidFill>
              </a:rPr>
              <a:t>blindness</a:t>
            </a:r>
            <a:r>
              <a:rPr lang="ru-RU" sz="3200" dirty="0" smtClean="0">
                <a:solidFill>
                  <a:srgbClr val="FFFF00"/>
                </a:solidFill>
              </a:rPr>
              <a:t>).</a:t>
            </a:r>
            <a:endParaRPr lang="ru-RU" sz="32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3394075" cy="1143000"/>
          </a:xfrm>
        </p:spPr>
        <p:txBody>
          <a:bodyPr/>
          <a:lstStyle/>
          <a:p>
            <a:pPr>
              <a:defRPr/>
            </a:pPr>
            <a:r>
              <a:rPr lang="en-US" sz="3600" dirty="0" smtClean="0">
                <a:solidFill>
                  <a:srgbClr val="FFFF00"/>
                </a:solidFill>
              </a:rPr>
              <a:t>Diagnostics</a:t>
            </a:r>
            <a:endParaRPr lang="ru-RU" sz="3600" dirty="0" smtClean="0">
              <a:solidFill>
                <a:srgbClr val="FFFF00"/>
              </a:solidFill>
            </a:endParaRPr>
          </a:p>
        </p:txBody>
      </p:sp>
      <p:sp>
        <p:nvSpPr>
          <p:cNvPr id="55299" name="Rectangle 3"/>
          <p:cNvSpPr>
            <a:spLocks noGrp="1" noChangeArrowheads="1"/>
          </p:cNvSpPr>
          <p:nvPr>
            <p:ph type="body" sz="half" idx="1"/>
          </p:nvPr>
        </p:nvSpPr>
        <p:spPr>
          <a:xfrm>
            <a:off x="0" y="1628775"/>
            <a:ext cx="4038600" cy="4525963"/>
          </a:xfrm>
        </p:spPr>
        <p:txBody>
          <a:bodyPr/>
          <a:lstStyle/>
          <a:p>
            <a:pPr>
              <a:lnSpc>
                <a:spcPct val="80000"/>
              </a:lnSpc>
              <a:defRPr/>
            </a:pPr>
            <a:r>
              <a:rPr lang="en-US" sz="2000" b="1" dirty="0" smtClean="0">
                <a:solidFill>
                  <a:srgbClr val="FFFF00"/>
                </a:solidFill>
              </a:rPr>
              <a:t>Complaints and anamnesis;</a:t>
            </a:r>
          </a:p>
          <a:p>
            <a:pPr>
              <a:lnSpc>
                <a:spcPct val="80000"/>
              </a:lnSpc>
              <a:defRPr/>
            </a:pPr>
            <a:r>
              <a:rPr lang="en-US" sz="2000" b="1" dirty="0" smtClean="0">
                <a:solidFill>
                  <a:srgbClr val="FFFF00"/>
                </a:solidFill>
              </a:rPr>
              <a:t>The study of visual acuity;</a:t>
            </a:r>
          </a:p>
          <a:p>
            <a:pPr>
              <a:lnSpc>
                <a:spcPct val="80000"/>
              </a:lnSpc>
              <a:defRPr/>
            </a:pPr>
            <a:r>
              <a:rPr lang="en-US" sz="2000" b="1" dirty="0" smtClean="0">
                <a:solidFill>
                  <a:srgbClr val="FFFF00"/>
                </a:solidFill>
              </a:rPr>
              <a:t>Measurement of intraocular pressure;</a:t>
            </a:r>
          </a:p>
          <a:p>
            <a:pPr>
              <a:lnSpc>
                <a:spcPct val="80000"/>
              </a:lnSpc>
              <a:defRPr/>
            </a:pPr>
            <a:r>
              <a:rPr lang="en-US" sz="2000" b="1" dirty="0" err="1" smtClean="0">
                <a:solidFill>
                  <a:srgbClr val="FFFF00"/>
                </a:solidFill>
              </a:rPr>
              <a:t>Biomicroscopy</a:t>
            </a:r>
            <a:r>
              <a:rPr lang="en-US" sz="2000" b="1" dirty="0" smtClean="0">
                <a:solidFill>
                  <a:srgbClr val="FFFF00"/>
                </a:solidFill>
              </a:rPr>
              <a:t>;</a:t>
            </a:r>
          </a:p>
          <a:p>
            <a:pPr>
              <a:lnSpc>
                <a:spcPct val="80000"/>
              </a:lnSpc>
              <a:defRPr/>
            </a:pPr>
            <a:r>
              <a:rPr lang="en-US" sz="2000" b="1" dirty="0" err="1" smtClean="0">
                <a:solidFill>
                  <a:srgbClr val="FFFF00"/>
                </a:solidFill>
              </a:rPr>
              <a:t>Gonioscopy</a:t>
            </a:r>
            <a:r>
              <a:rPr lang="en-US" sz="2000" b="1" dirty="0" smtClean="0">
                <a:solidFill>
                  <a:srgbClr val="FFFF00"/>
                </a:solidFill>
              </a:rPr>
              <a:t>;</a:t>
            </a:r>
          </a:p>
          <a:p>
            <a:pPr>
              <a:lnSpc>
                <a:spcPct val="80000"/>
              </a:lnSpc>
              <a:defRPr/>
            </a:pPr>
            <a:r>
              <a:rPr lang="en-US" sz="2000" b="1" dirty="0" smtClean="0">
                <a:solidFill>
                  <a:srgbClr val="FFFF00"/>
                </a:solidFill>
              </a:rPr>
              <a:t> </a:t>
            </a:r>
            <a:r>
              <a:rPr lang="en-US" sz="2000" b="1" dirty="0">
                <a:solidFill>
                  <a:srgbClr val="FFFF00"/>
                </a:solidFill>
              </a:rPr>
              <a:t>O</a:t>
            </a:r>
            <a:r>
              <a:rPr lang="en-US" sz="2000" b="1" dirty="0" smtClean="0">
                <a:solidFill>
                  <a:srgbClr val="FFFF00"/>
                </a:solidFill>
              </a:rPr>
              <a:t>phthalmoscopy;</a:t>
            </a:r>
          </a:p>
          <a:p>
            <a:pPr>
              <a:lnSpc>
                <a:spcPct val="80000"/>
              </a:lnSpc>
              <a:defRPr/>
            </a:pPr>
            <a:r>
              <a:rPr lang="en-US" sz="2000" b="1" dirty="0" smtClean="0">
                <a:solidFill>
                  <a:srgbClr val="FFFF00"/>
                </a:solidFill>
              </a:rPr>
              <a:t> The static computer </a:t>
            </a:r>
            <a:r>
              <a:rPr lang="en-US" sz="2000" b="1" dirty="0" err="1" smtClean="0">
                <a:solidFill>
                  <a:srgbClr val="FFFF00"/>
                </a:solidFill>
              </a:rPr>
              <a:t>perimetry</a:t>
            </a:r>
            <a:r>
              <a:rPr lang="en-US" sz="2000" b="1" dirty="0" smtClean="0">
                <a:solidFill>
                  <a:srgbClr val="FFFF00"/>
                </a:solidFill>
              </a:rPr>
              <a:t> screening programs.</a:t>
            </a:r>
          </a:p>
          <a:p>
            <a:pPr>
              <a:lnSpc>
                <a:spcPct val="80000"/>
              </a:lnSpc>
              <a:defRPr/>
            </a:pPr>
            <a:endParaRPr lang="en-US" sz="2000" b="1" dirty="0" smtClean="0">
              <a:solidFill>
                <a:srgbClr val="FFFF00"/>
              </a:solidFill>
            </a:endParaRPr>
          </a:p>
          <a:p>
            <a:pPr>
              <a:lnSpc>
                <a:spcPct val="80000"/>
              </a:lnSpc>
              <a:defRPr/>
            </a:pPr>
            <a:r>
              <a:rPr lang="en-US" sz="2000" b="1" dirty="0" smtClean="0">
                <a:solidFill>
                  <a:srgbClr val="FFFF00"/>
                </a:solidFill>
              </a:rPr>
              <a:t>One of the main criteria - Asymmetry!</a:t>
            </a:r>
            <a:endParaRPr lang="ru-RU" sz="2000" b="1" dirty="0" smtClean="0"/>
          </a:p>
        </p:txBody>
      </p:sp>
      <p:pic>
        <p:nvPicPr>
          <p:cNvPr id="32771" name="Picture 9"/>
          <p:cNvPicPr>
            <a:picLocks noChangeAspect="1" noChangeArrowheads="1"/>
          </p:cNvPicPr>
          <p:nvPr/>
        </p:nvPicPr>
        <p:blipFill>
          <a:blip r:embed="rId2"/>
          <a:srcRect/>
          <a:stretch>
            <a:fillRect/>
          </a:stretch>
        </p:blipFill>
        <p:spPr bwMode="auto">
          <a:xfrm>
            <a:off x="6516688" y="2133600"/>
            <a:ext cx="2627312" cy="2087563"/>
          </a:xfrm>
          <a:prstGeom prst="rect">
            <a:avLst/>
          </a:prstGeom>
          <a:noFill/>
          <a:ln w="9525">
            <a:noFill/>
            <a:miter lim="800000"/>
            <a:headEnd/>
            <a:tailEnd/>
          </a:ln>
        </p:spPr>
      </p:pic>
      <p:pic>
        <p:nvPicPr>
          <p:cNvPr id="32772" name="Picture 10"/>
          <p:cNvPicPr>
            <a:picLocks noChangeAspect="1" noChangeArrowheads="1"/>
          </p:cNvPicPr>
          <p:nvPr/>
        </p:nvPicPr>
        <p:blipFill>
          <a:blip r:embed="rId3"/>
          <a:srcRect/>
          <a:stretch>
            <a:fillRect/>
          </a:stretch>
        </p:blipFill>
        <p:spPr bwMode="auto">
          <a:xfrm>
            <a:off x="3851274" y="2170113"/>
            <a:ext cx="2665413" cy="2066925"/>
          </a:xfrm>
          <a:prstGeom prst="rect">
            <a:avLst/>
          </a:prstGeom>
          <a:noFill/>
          <a:ln w="9525">
            <a:noFill/>
            <a:miter lim="800000"/>
            <a:headEnd/>
            <a:tailEnd/>
          </a:ln>
        </p:spPr>
      </p:pic>
      <p:sp>
        <p:nvSpPr>
          <p:cNvPr id="32773" name="AutoShape 8"/>
          <p:cNvSpPr>
            <a:spLocks noChangeArrowheads="1"/>
          </p:cNvSpPr>
          <p:nvPr/>
        </p:nvSpPr>
        <p:spPr bwMode="auto">
          <a:xfrm>
            <a:off x="5435600" y="3573463"/>
            <a:ext cx="574675" cy="144462"/>
          </a:xfrm>
          <a:prstGeom prst="leftArrow">
            <a:avLst>
              <a:gd name="adj1" fmla="val 50000"/>
              <a:gd name="adj2" fmla="val 99451"/>
            </a:avLst>
          </a:prstGeom>
          <a:solidFill>
            <a:srgbClr val="FFFF00"/>
          </a:solidFill>
          <a:ln w="9525">
            <a:solidFill>
              <a:schemeClr val="tx1"/>
            </a:solidFill>
            <a:miter lim="800000"/>
            <a:headEnd/>
            <a:tailEnd/>
          </a:ln>
        </p:spPr>
        <p:txBody>
          <a:bodyPr wrap="none" anchor="ctr"/>
          <a:lstStyle/>
          <a:p>
            <a:pPr algn="ctr"/>
            <a:endParaRPr lang="ru-RU">
              <a:solidFill>
                <a:srgbClr val="FFFF00"/>
              </a:solidFill>
            </a:endParaRPr>
          </a:p>
        </p:txBody>
      </p:sp>
      <p:sp>
        <p:nvSpPr>
          <p:cNvPr id="32774" name="AutoShape 12"/>
          <p:cNvSpPr>
            <a:spLocks noChangeArrowheads="1"/>
          </p:cNvSpPr>
          <p:nvPr/>
        </p:nvSpPr>
        <p:spPr bwMode="auto">
          <a:xfrm>
            <a:off x="7812088" y="3213100"/>
            <a:ext cx="574675" cy="144463"/>
          </a:xfrm>
          <a:prstGeom prst="leftArrow">
            <a:avLst>
              <a:gd name="adj1" fmla="val 50000"/>
              <a:gd name="adj2" fmla="val 99450"/>
            </a:avLst>
          </a:prstGeom>
          <a:solidFill>
            <a:srgbClr val="FFFF00"/>
          </a:solidFill>
          <a:ln w="9525">
            <a:solidFill>
              <a:schemeClr val="tx1"/>
            </a:solidFill>
            <a:miter lim="800000"/>
            <a:headEnd/>
            <a:tailEnd/>
          </a:ln>
        </p:spPr>
        <p:txBody>
          <a:bodyPr wrap="none" anchor="ctr"/>
          <a:lstStyle/>
          <a:p>
            <a:pPr algn="ctr"/>
            <a:endParaRPr lang="ru-RU">
              <a:solidFill>
                <a:srgbClr val="FFFF00"/>
              </a:solidFill>
            </a:endParaRPr>
          </a:p>
        </p:txBody>
      </p:sp>
      <p:pic>
        <p:nvPicPr>
          <p:cNvPr id="32775" name="Picture 7" descr="13"/>
          <p:cNvPicPr>
            <a:picLocks noChangeAspect="1" noChangeArrowheads="1"/>
          </p:cNvPicPr>
          <p:nvPr/>
        </p:nvPicPr>
        <p:blipFill>
          <a:blip r:embed="rId4"/>
          <a:srcRect/>
          <a:stretch>
            <a:fillRect/>
          </a:stretch>
        </p:blipFill>
        <p:spPr bwMode="auto">
          <a:xfrm>
            <a:off x="3851275" y="0"/>
            <a:ext cx="2665413" cy="2205038"/>
          </a:xfrm>
          <a:prstGeom prst="rect">
            <a:avLst/>
          </a:prstGeom>
          <a:noFill/>
          <a:ln w="9525">
            <a:noFill/>
            <a:miter lim="800000"/>
            <a:headEnd/>
            <a:tailEnd/>
          </a:ln>
        </p:spPr>
      </p:pic>
      <p:pic>
        <p:nvPicPr>
          <p:cNvPr id="32776" name="Picture 6" descr="01"/>
          <p:cNvPicPr>
            <a:picLocks noChangeAspect="1" noChangeArrowheads="1"/>
          </p:cNvPicPr>
          <p:nvPr/>
        </p:nvPicPr>
        <p:blipFill>
          <a:blip r:embed="rId5"/>
          <a:srcRect/>
          <a:stretch>
            <a:fillRect/>
          </a:stretch>
        </p:blipFill>
        <p:spPr bwMode="auto">
          <a:xfrm>
            <a:off x="6516688" y="0"/>
            <a:ext cx="2627312" cy="2205038"/>
          </a:xfrm>
          <a:prstGeom prst="rect">
            <a:avLst/>
          </a:prstGeom>
          <a:noFill/>
          <a:ln w="9525">
            <a:noFill/>
            <a:miter lim="800000"/>
            <a:headEnd/>
            <a:tailEnd/>
          </a:ln>
        </p:spPr>
      </p:pic>
      <p:sp>
        <p:nvSpPr>
          <p:cNvPr id="32777" name="AutoShape 15"/>
          <p:cNvSpPr>
            <a:spLocks noChangeArrowheads="1"/>
          </p:cNvSpPr>
          <p:nvPr/>
        </p:nvSpPr>
        <p:spPr bwMode="auto">
          <a:xfrm>
            <a:off x="4859338" y="1557338"/>
            <a:ext cx="217487" cy="431800"/>
          </a:xfrm>
          <a:prstGeom prst="upArrow">
            <a:avLst>
              <a:gd name="adj1" fmla="val 50000"/>
              <a:gd name="adj2" fmla="val 49635"/>
            </a:avLst>
          </a:prstGeom>
          <a:solidFill>
            <a:srgbClr val="FFFF00"/>
          </a:solidFill>
          <a:ln w="9525">
            <a:solidFill>
              <a:schemeClr val="tx1"/>
            </a:solidFill>
            <a:miter lim="800000"/>
            <a:headEnd/>
            <a:tailEnd/>
          </a:ln>
        </p:spPr>
        <p:txBody>
          <a:bodyPr wrap="none" anchor="ctr"/>
          <a:lstStyle/>
          <a:p>
            <a:endParaRPr lang="ru-RU"/>
          </a:p>
        </p:txBody>
      </p:sp>
      <p:sp>
        <p:nvSpPr>
          <p:cNvPr id="32778" name="AutoShape 16"/>
          <p:cNvSpPr>
            <a:spLocks noChangeArrowheads="1"/>
          </p:cNvSpPr>
          <p:nvPr/>
        </p:nvSpPr>
        <p:spPr bwMode="auto">
          <a:xfrm>
            <a:off x="7812088" y="1628775"/>
            <a:ext cx="144462" cy="431800"/>
          </a:xfrm>
          <a:prstGeom prst="upArrow">
            <a:avLst>
              <a:gd name="adj1" fmla="val 50000"/>
              <a:gd name="adj2" fmla="val 74726"/>
            </a:avLst>
          </a:prstGeom>
          <a:solidFill>
            <a:srgbClr val="FFFF00"/>
          </a:solidFill>
          <a:ln w="9525">
            <a:solidFill>
              <a:schemeClr val="tx1"/>
            </a:solidFill>
            <a:miter lim="800000"/>
            <a:headEnd/>
            <a:tailEnd/>
          </a:ln>
        </p:spPr>
        <p:txBody>
          <a:bodyPr wrap="none" anchor="ctr"/>
          <a:lstStyle/>
          <a:p>
            <a:endParaRPr lang="ru-RU"/>
          </a:p>
        </p:txBody>
      </p:sp>
      <p:pic>
        <p:nvPicPr>
          <p:cNvPr id="32779" name="Picture 17"/>
          <p:cNvPicPr>
            <a:picLocks noChangeAspect="1" noChangeArrowheads="1"/>
          </p:cNvPicPr>
          <p:nvPr/>
        </p:nvPicPr>
        <p:blipFill>
          <a:blip r:embed="rId6"/>
          <a:srcRect/>
          <a:stretch>
            <a:fillRect/>
          </a:stretch>
        </p:blipFill>
        <p:spPr bwMode="auto">
          <a:xfrm>
            <a:off x="3851274" y="4149725"/>
            <a:ext cx="2665414" cy="2557463"/>
          </a:xfrm>
          <a:prstGeom prst="rect">
            <a:avLst/>
          </a:prstGeom>
          <a:noFill/>
          <a:ln w="9525">
            <a:noFill/>
            <a:miter lim="800000"/>
            <a:headEnd/>
            <a:tailEnd/>
          </a:ln>
        </p:spPr>
      </p:pic>
      <p:pic>
        <p:nvPicPr>
          <p:cNvPr id="32780" name="Picture 18"/>
          <p:cNvPicPr>
            <a:picLocks noChangeAspect="1" noChangeArrowheads="1"/>
          </p:cNvPicPr>
          <p:nvPr/>
        </p:nvPicPr>
        <p:blipFill>
          <a:blip r:embed="rId7"/>
          <a:srcRect/>
          <a:stretch>
            <a:fillRect/>
          </a:stretch>
        </p:blipFill>
        <p:spPr bwMode="auto">
          <a:xfrm>
            <a:off x="6516688" y="4149725"/>
            <a:ext cx="2627312" cy="2592388"/>
          </a:xfrm>
          <a:prstGeom prst="rect">
            <a:avLst/>
          </a:prstGeom>
          <a:noFill/>
          <a:ln w="9525">
            <a:noFill/>
            <a:miter lim="800000"/>
            <a:headEnd/>
            <a:tailEnd/>
          </a:ln>
        </p:spPr>
      </p:pic>
      <p:sp>
        <p:nvSpPr>
          <p:cNvPr id="37897" name="AutoShape 9"/>
          <p:cNvSpPr>
            <a:spLocks noChangeArrowheads="1"/>
          </p:cNvSpPr>
          <p:nvPr/>
        </p:nvSpPr>
        <p:spPr bwMode="auto">
          <a:xfrm rot="-958252">
            <a:off x="5940425" y="5949950"/>
            <a:ext cx="198438" cy="473075"/>
          </a:xfrm>
          <a:prstGeom prst="upArrow">
            <a:avLst>
              <a:gd name="adj1" fmla="val 50000"/>
              <a:gd name="adj2" fmla="val 59600"/>
            </a:avLst>
          </a:prstGeom>
          <a:solidFill>
            <a:srgbClr val="FFFF00"/>
          </a:solidFill>
          <a:ln w="9525">
            <a:noFill/>
            <a:miter lim="800000"/>
            <a:headEnd/>
            <a:tailEnd/>
          </a:ln>
        </p:spPr>
        <p:txBody>
          <a:bodyPr wrap="none" anchor="ctr"/>
          <a:lstStyle/>
          <a:p>
            <a:endParaRPr lang="ru-RU">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37897"/>
                                        </p:tgtEl>
                                        <p:attrNameLst>
                                          <p:attrName>style.visibility</p:attrName>
                                        </p:attrNameLst>
                                      </p:cBhvr>
                                      <p:to>
                                        <p:strVal val="visible"/>
                                      </p:to>
                                    </p:set>
                                    <p:anim calcmode="lin" valueType="num">
                                      <p:cBhvr>
                                        <p:cTn id="7" dur="500" fill="hold"/>
                                        <p:tgtEl>
                                          <p:spTgt spid="37897"/>
                                        </p:tgtEl>
                                        <p:attrNameLst>
                                          <p:attrName>ppt_w</p:attrName>
                                        </p:attrNameLst>
                                      </p:cBhvr>
                                      <p:tavLst>
                                        <p:tav tm="0">
                                          <p:val>
                                            <p:fltVal val="0"/>
                                          </p:val>
                                        </p:tav>
                                        <p:tav tm="100000">
                                          <p:val>
                                            <p:strVal val="#ppt_w"/>
                                          </p:val>
                                        </p:tav>
                                      </p:tavLst>
                                    </p:anim>
                                    <p:anim calcmode="lin" valueType="num">
                                      <p:cBhvr>
                                        <p:cTn id="8" dur="500" fill="hold"/>
                                        <p:tgtEl>
                                          <p:spTgt spid="37897"/>
                                        </p:tgtEl>
                                        <p:attrNameLst>
                                          <p:attrName>ppt_h</p:attrName>
                                        </p:attrNameLst>
                                      </p:cBhvr>
                                      <p:tavLst>
                                        <p:tav tm="0">
                                          <p:val>
                                            <p:fltVal val="0"/>
                                          </p:val>
                                        </p:tav>
                                        <p:tav tm="100000">
                                          <p:val>
                                            <p:strVal val="#ppt_h"/>
                                          </p:val>
                                        </p:tav>
                                      </p:tavLst>
                                    </p:anim>
                                    <p:animEffect transition="in" filter="fade">
                                      <p:cBhvr>
                                        <p:cTn id="9"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304800"/>
            <a:ext cx="7999412" cy="1144588"/>
          </a:xfrm>
        </p:spPr>
        <p:txBody>
          <a:bodyPr/>
          <a:lstStyle/>
          <a:p>
            <a:pPr>
              <a:defRPr/>
            </a:pPr>
            <a:r>
              <a:rPr lang="en-US" sz="3200" dirty="0" smtClean="0">
                <a:solidFill>
                  <a:srgbClr val="FFFF00"/>
                </a:solidFill>
              </a:rPr>
              <a:t>Intraocular pressure</a:t>
            </a:r>
            <a:endParaRPr lang="ru-RU" sz="3200" dirty="0">
              <a:solidFill>
                <a:srgbClr val="FFFF00"/>
              </a:solidFill>
            </a:endParaRPr>
          </a:p>
        </p:txBody>
      </p:sp>
      <p:sp>
        <p:nvSpPr>
          <p:cNvPr id="3" name="Заголовок 1"/>
          <p:cNvSpPr txBox="1">
            <a:spLocks/>
          </p:cNvSpPr>
          <p:nvPr/>
        </p:nvSpPr>
        <p:spPr bwMode="auto">
          <a:xfrm>
            <a:off x="431800" y="1808163"/>
            <a:ext cx="8331200" cy="3151187"/>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defRPr/>
            </a:pPr>
            <a:r>
              <a:rPr lang="en-US" sz="3200" dirty="0">
                <a:solidFill>
                  <a:srgbClr val="FFFF00"/>
                </a:solidFill>
              </a:rPr>
              <a:t>Intraocular pressure</a:t>
            </a:r>
            <a:r>
              <a:rPr lang="ru-RU" sz="3200" dirty="0" smtClean="0">
                <a:solidFill>
                  <a:srgbClr val="FFFF00"/>
                </a:solidFill>
              </a:rPr>
              <a:t> –</a:t>
            </a:r>
            <a:r>
              <a:rPr lang="en-US" sz="3200" dirty="0" smtClean="0">
                <a:solidFill>
                  <a:srgbClr val="FFFF00"/>
                </a:solidFill>
              </a:rPr>
              <a:t>true and </a:t>
            </a:r>
            <a:r>
              <a:rPr lang="en-US" sz="3200" dirty="0" err="1" smtClean="0">
                <a:solidFill>
                  <a:srgbClr val="FFFF00"/>
                </a:solidFill>
              </a:rPr>
              <a:t>tonometric</a:t>
            </a:r>
            <a:endParaRPr lang="ru-RU" sz="3200" dirty="0" smtClean="0">
              <a:solidFill>
                <a:srgbClr val="FFFF00"/>
              </a:solidFill>
            </a:endParaRPr>
          </a:p>
          <a:p>
            <a:pPr>
              <a:defRPr/>
            </a:pPr>
            <a:endParaRPr lang="ru-RU" sz="3200" dirty="0" smtClean="0">
              <a:solidFill>
                <a:srgbClr val="FFFF00"/>
              </a:solidFill>
            </a:endParaRPr>
          </a:p>
          <a:p>
            <a:pPr>
              <a:defRPr/>
            </a:pPr>
            <a:r>
              <a:rPr lang="en-US" sz="3200" dirty="0" smtClean="0">
                <a:solidFill>
                  <a:srgbClr val="FFFF00"/>
                </a:solidFill>
              </a:rPr>
              <a:t>Norms of </a:t>
            </a:r>
            <a:r>
              <a:rPr lang="en-US" sz="3200" dirty="0">
                <a:solidFill>
                  <a:srgbClr val="FFFF00"/>
                </a:solidFill>
              </a:rPr>
              <a:t>i</a:t>
            </a:r>
            <a:r>
              <a:rPr lang="en-US" sz="3200" dirty="0" smtClean="0">
                <a:solidFill>
                  <a:srgbClr val="FFFF00"/>
                </a:solidFill>
              </a:rPr>
              <a:t>ntraocular </a:t>
            </a:r>
            <a:r>
              <a:rPr lang="en-US" sz="3200" dirty="0">
                <a:solidFill>
                  <a:srgbClr val="FFFF00"/>
                </a:solidFill>
              </a:rPr>
              <a:t>pressure</a:t>
            </a:r>
            <a:r>
              <a:rPr lang="ru-RU" sz="3200" dirty="0" smtClean="0">
                <a:solidFill>
                  <a:srgbClr val="FFFF00"/>
                </a:solidFill>
              </a:rPr>
              <a:t>: </a:t>
            </a:r>
          </a:p>
          <a:p>
            <a:pPr marL="457200" indent="-457200">
              <a:buFontTx/>
              <a:buChar char="-"/>
              <a:defRPr/>
            </a:pPr>
            <a:r>
              <a:rPr lang="en-US" sz="3200" dirty="0" smtClean="0">
                <a:solidFill>
                  <a:srgbClr val="FFFF00"/>
                </a:solidFill>
              </a:rPr>
              <a:t>True</a:t>
            </a:r>
            <a:r>
              <a:rPr lang="ru-RU" sz="3200" dirty="0" smtClean="0">
                <a:solidFill>
                  <a:srgbClr val="FFFF00"/>
                </a:solidFill>
              </a:rPr>
              <a:t>: </a:t>
            </a:r>
            <a:r>
              <a:rPr lang="en-US" sz="3200" dirty="0" smtClean="0">
                <a:solidFill>
                  <a:srgbClr val="FFFF00"/>
                </a:solidFill>
              </a:rPr>
              <a:t>from</a:t>
            </a:r>
            <a:r>
              <a:rPr lang="ru-RU" sz="3200" dirty="0" smtClean="0">
                <a:solidFill>
                  <a:srgbClr val="FFFF00"/>
                </a:solidFill>
              </a:rPr>
              <a:t> 9 </a:t>
            </a:r>
            <a:r>
              <a:rPr lang="en-US" sz="3200" dirty="0" smtClean="0">
                <a:solidFill>
                  <a:srgbClr val="FFFF00"/>
                </a:solidFill>
              </a:rPr>
              <a:t>to</a:t>
            </a:r>
            <a:r>
              <a:rPr lang="ru-RU" sz="3200" dirty="0" smtClean="0">
                <a:solidFill>
                  <a:srgbClr val="FFFF00"/>
                </a:solidFill>
              </a:rPr>
              <a:t> 21 </a:t>
            </a:r>
            <a:r>
              <a:rPr lang="en-US" sz="3200" dirty="0" smtClean="0">
                <a:solidFill>
                  <a:srgbClr val="FFFF00"/>
                </a:solidFill>
              </a:rPr>
              <a:t>mm Hg</a:t>
            </a:r>
            <a:r>
              <a:rPr lang="ru-RU" sz="3200" dirty="0" smtClean="0">
                <a:solidFill>
                  <a:srgbClr val="FFFF00"/>
                </a:solidFill>
              </a:rPr>
              <a:t> (</a:t>
            </a:r>
            <a:r>
              <a:rPr lang="en-US" sz="3200" dirty="0" smtClean="0">
                <a:solidFill>
                  <a:srgbClr val="FFFF00"/>
                </a:solidFill>
              </a:rPr>
              <a:t>average</a:t>
            </a:r>
            <a:r>
              <a:rPr lang="ru-RU" sz="3200" dirty="0" smtClean="0">
                <a:solidFill>
                  <a:srgbClr val="FFFF00"/>
                </a:solidFill>
              </a:rPr>
              <a:t> 14 – 16 </a:t>
            </a:r>
            <a:r>
              <a:rPr lang="en-US" sz="3200" dirty="0" smtClean="0">
                <a:solidFill>
                  <a:srgbClr val="FFFF00"/>
                </a:solidFill>
              </a:rPr>
              <a:t>mm Hg</a:t>
            </a:r>
            <a:r>
              <a:rPr lang="ru-RU" sz="3200" dirty="0" smtClean="0">
                <a:solidFill>
                  <a:srgbClr val="FFFF00"/>
                </a:solidFill>
              </a:rPr>
              <a:t>)</a:t>
            </a:r>
          </a:p>
          <a:p>
            <a:pPr>
              <a:defRPr/>
            </a:pPr>
            <a:r>
              <a:rPr lang="en-US" sz="3200" dirty="0" smtClean="0">
                <a:solidFill>
                  <a:srgbClr val="FFFF00"/>
                </a:solidFill>
              </a:rPr>
              <a:t>- </a:t>
            </a:r>
            <a:r>
              <a:rPr lang="en-US" sz="3200" dirty="0" err="1">
                <a:solidFill>
                  <a:srgbClr val="FFFF00"/>
                </a:solidFill>
              </a:rPr>
              <a:t>T</a:t>
            </a:r>
            <a:r>
              <a:rPr lang="en-US" sz="3200" dirty="0" err="1" smtClean="0">
                <a:solidFill>
                  <a:srgbClr val="FFFF00"/>
                </a:solidFill>
              </a:rPr>
              <a:t>onometric</a:t>
            </a:r>
            <a:r>
              <a:rPr lang="ru-RU" sz="3200" dirty="0" smtClean="0">
                <a:solidFill>
                  <a:srgbClr val="FFFF00"/>
                </a:solidFill>
              </a:rPr>
              <a:t>: </a:t>
            </a:r>
            <a:r>
              <a:rPr lang="en-US" sz="3200" dirty="0" smtClean="0">
                <a:solidFill>
                  <a:srgbClr val="FFFF00"/>
                </a:solidFill>
              </a:rPr>
              <a:t>from</a:t>
            </a:r>
            <a:r>
              <a:rPr lang="ru-RU" sz="3200" dirty="0" smtClean="0">
                <a:solidFill>
                  <a:srgbClr val="FFFF00"/>
                </a:solidFill>
              </a:rPr>
              <a:t> 18 </a:t>
            </a:r>
            <a:r>
              <a:rPr lang="en-US" sz="3200" dirty="0" smtClean="0">
                <a:solidFill>
                  <a:srgbClr val="FFFF00"/>
                </a:solidFill>
              </a:rPr>
              <a:t>to</a:t>
            </a:r>
            <a:r>
              <a:rPr lang="ru-RU" sz="3200" dirty="0" smtClean="0">
                <a:solidFill>
                  <a:srgbClr val="FFFF00"/>
                </a:solidFill>
              </a:rPr>
              <a:t> 26 </a:t>
            </a:r>
            <a:r>
              <a:rPr lang="en-US" sz="3200" dirty="0" smtClean="0">
                <a:solidFill>
                  <a:srgbClr val="FFFF00"/>
                </a:solidFill>
              </a:rPr>
              <a:t>mm Hg</a:t>
            </a:r>
            <a:r>
              <a:rPr lang="ru-RU" sz="3200" dirty="0" smtClean="0">
                <a:solidFill>
                  <a:srgbClr val="FFFF00"/>
                </a:solidFill>
              </a:rPr>
              <a:t> (</a:t>
            </a:r>
            <a:r>
              <a:rPr lang="en-US" sz="3200" dirty="0" smtClean="0">
                <a:solidFill>
                  <a:srgbClr val="FFFF00"/>
                </a:solidFill>
              </a:rPr>
              <a:t>tonometer </a:t>
            </a:r>
            <a:r>
              <a:rPr lang="en-US" sz="3200" dirty="0" err="1" smtClean="0">
                <a:solidFill>
                  <a:srgbClr val="FFFF00"/>
                </a:solidFill>
              </a:rPr>
              <a:t>Maklakova</a:t>
            </a:r>
            <a:r>
              <a:rPr lang="en-US" sz="3200" dirty="0" smtClean="0">
                <a:solidFill>
                  <a:srgbClr val="FFFF00"/>
                </a:solidFill>
              </a:rPr>
              <a:t> 10 grams</a:t>
            </a:r>
            <a:r>
              <a:rPr lang="ru-RU" sz="3200" dirty="0" smtClean="0">
                <a:solidFill>
                  <a:srgbClr val="FFFF00"/>
                </a:solidFil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1331913" y="719138"/>
            <a:ext cx="5616575" cy="576262"/>
          </a:xfrm>
        </p:spPr>
        <p:txBody>
          <a:bodyPr/>
          <a:lstStyle/>
          <a:p>
            <a:pPr eaLnBrk="1" hangingPunct="1">
              <a:defRPr/>
            </a:pPr>
            <a:r>
              <a:rPr lang="en-US" sz="2000" dirty="0">
                <a:solidFill>
                  <a:srgbClr val="FFFF00"/>
                </a:solidFill>
              </a:rPr>
              <a:t>Intraocular </a:t>
            </a:r>
            <a:r>
              <a:rPr lang="en-US" sz="2000" dirty="0" smtClean="0">
                <a:solidFill>
                  <a:srgbClr val="FFFF00"/>
                </a:solidFill>
              </a:rPr>
              <a:t>pressure and his research</a:t>
            </a:r>
            <a:endParaRPr lang="ru-RU" sz="2000" u="sng" dirty="0" smtClean="0">
              <a:solidFill>
                <a:srgbClr val="FFFF00"/>
              </a:solidFill>
              <a:latin typeface="Times New Roman" pitchFamily="18" charset="0"/>
            </a:endParaRPr>
          </a:p>
        </p:txBody>
      </p:sp>
      <p:sp>
        <p:nvSpPr>
          <p:cNvPr id="112643" name="Rectangle 3"/>
          <p:cNvSpPr>
            <a:spLocks noGrp="1" noChangeArrowheads="1"/>
          </p:cNvSpPr>
          <p:nvPr>
            <p:ph type="subTitle" idx="1"/>
          </p:nvPr>
        </p:nvSpPr>
        <p:spPr>
          <a:xfrm>
            <a:off x="1090613" y="1268413"/>
            <a:ext cx="5929312" cy="2376487"/>
          </a:xfrm>
        </p:spPr>
        <p:txBody>
          <a:bodyPr/>
          <a:lstStyle/>
          <a:p>
            <a:pPr marL="177800" indent="-177800" eaLnBrk="1" hangingPunct="1">
              <a:spcBef>
                <a:spcPct val="40000"/>
              </a:spcBef>
              <a:defRPr/>
            </a:pPr>
            <a:r>
              <a:rPr lang="en-US" sz="2000" b="1" dirty="0" smtClean="0">
                <a:solidFill>
                  <a:srgbClr val="FFFF00"/>
                </a:solidFill>
                <a:latin typeface="Times New Roman" pitchFamily="18" charset="0"/>
              </a:rPr>
              <a:t>N </a:t>
            </a:r>
            <a:r>
              <a:rPr lang="ru-RU" sz="2000" b="1" dirty="0" smtClean="0">
                <a:solidFill>
                  <a:srgbClr val="FFFF00"/>
                </a:solidFill>
                <a:latin typeface="Times New Roman" pitchFamily="18" charset="0"/>
              </a:rPr>
              <a:t> = </a:t>
            </a:r>
            <a:r>
              <a:rPr lang="ru-RU" sz="2800" b="1" dirty="0" smtClean="0">
                <a:solidFill>
                  <a:srgbClr val="FFFF00"/>
                </a:solidFill>
                <a:latin typeface="Times New Roman" pitchFamily="18" charset="0"/>
              </a:rPr>
              <a:t>18 - 26</a:t>
            </a:r>
            <a:r>
              <a:rPr lang="ru-RU" sz="2000" b="1" dirty="0" smtClean="0">
                <a:solidFill>
                  <a:srgbClr val="FFFF00"/>
                </a:solidFill>
                <a:latin typeface="Times New Roman" pitchFamily="18" charset="0"/>
              </a:rPr>
              <a:t> </a:t>
            </a:r>
            <a:r>
              <a:rPr lang="en-US" sz="2000" b="1" dirty="0" smtClean="0">
                <a:solidFill>
                  <a:srgbClr val="FFFF00"/>
                </a:solidFill>
                <a:latin typeface="Times New Roman" pitchFamily="18" charset="0"/>
              </a:rPr>
              <a:t>mm</a:t>
            </a:r>
            <a:r>
              <a:rPr lang="ru-RU" sz="2000" b="1" dirty="0" smtClean="0">
                <a:solidFill>
                  <a:srgbClr val="FFFF00"/>
                </a:solidFill>
                <a:latin typeface="Times New Roman" pitchFamily="18" charset="0"/>
              </a:rPr>
              <a:t>.</a:t>
            </a:r>
            <a:r>
              <a:rPr lang="en-US" sz="2000" b="1" dirty="0" smtClean="0">
                <a:solidFill>
                  <a:srgbClr val="FFFF00"/>
                </a:solidFill>
                <a:latin typeface="Times New Roman" pitchFamily="18" charset="0"/>
              </a:rPr>
              <a:t> Hg</a:t>
            </a:r>
            <a:endParaRPr lang="ru-RU" sz="2000" b="1" dirty="0" smtClean="0">
              <a:solidFill>
                <a:srgbClr val="FFFF00"/>
              </a:solidFill>
              <a:latin typeface="Times New Roman" pitchFamily="18" charset="0"/>
            </a:endParaRPr>
          </a:p>
          <a:p>
            <a:pPr marL="177800" indent="-177800" eaLnBrk="1" hangingPunct="1">
              <a:spcBef>
                <a:spcPct val="40000"/>
              </a:spcBef>
              <a:defRPr/>
            </a:pPr>
            <a:r>
              <a:rPr lang="ru-RU" sz="2000" b="1" dirty="0" smtClean="0">
                <a:solidFill>
                  <a:srgbClr val="FFFF00"/>
                </a:solidFill>
                <a:latin typeface="Times New Roman" pitchFamily="18" charset="0"/>
              </a:rPr>
              <a:t>(</a:t>
            </a:r>
            <a:r>
              <a:rPr lang="en-US" sz="2000" b="1" dirty="0" smtClean="0">
                <a:solidFill>
                  <a:srgbClr val="FFFF00"/>
                </a:solidFill>
                <a:latin typeface="Times New Roman" pitchFamily="18" charset="0"/>
              </a:rPr>
              <a:t>for </a:t>
            </a:r>
            <a:r>
              <a:rPr lang="en-US" sz="2000" b="1" dirty="0" err="1" smtClean="0">
                <a:solidFill>
                  <a:srgbClr val="FFFF00"/>
                </a:solidFill>
                <a:latin typeface="Times New Roman" pitchFamily="18" charset="0"/>
              </a:rPr>
              <a:t>Maklakov</a:t>
            </a:r>
            <a:r>
              <a:rPr lang="en-US" sz="2000" b="1" dirty="0" smtClean="0">
                <a:solidFill>
                  <a:srgbClr val="FFFF00"/>
                </a:solidFill>
                <a:latin typeface="Times New Roman" pitchFamily="18" charset="0"/>
              </a:rPr>
              <a:t> tonometer</a:t>
            </a:r>
            <a:r>
              <a:rPr lang="ru-RU" sz="2000" b="1" dirty="0" smtClean="0">
                <a:solidFill>
                  <a:srgbClr val="FFFF00"/>
                </a:solidFill>
                <a:latin typeface="Times New Roman" pitchFamily="18" charset="0"/>
              </a:rPr>
              <a:t>)</a:t>
            </a:r>
          </a:p>
          <a:p>
            <a:pPr marL="177800" indent="-177800" eaLnBrk="1" hangingPunct="1">
              <a:spcBef>
                <a:spcPct val="40000"/>
              </a:spcBef>
              <a:defRPr/>
            </a:pPr>
            <a:r>
              <a:rPr lang="en-US" sz="2000" b="1" dirty="0" smtClean="0">
                <a:solidFill>
                  <a:srgbClr val="FFFF00"/>
                </a:solidFill>
                <a:latin typeface="Times New Roman" pitchFamily="18" charset="0"/>
              </a:rPr>
              <a:t>Study</a:t>
            </a:r>
            <a:r>
              <a:rPr lang="ru-RU" sz="2000" b="1" dirty="0" smtClean="0">
                <a:solidFill>
                  <a:srgbClr val="FFFF00"/>
                </a:solidFill>
                <a:latin typeface="Times New Roman" pitchFamily="18" charset="0"/>
              </a:rPr>
              <a:t> </a:t>
            </a:r>
            <a:r>
              <a:rPr lang="ru-RU" sz="2000" dirty="0" smtClean="0">
                <a:solidFill>
                  <a:srgbClr val="FFFF00"/>
                </a:solidFill>
                <a:latin typeface="Times New Roman" pitchFamily="18" charset="0"/>
              </a:rPr>
              <a:t>– </a:t>
            </a:r>
            <a:r>
              <a:rPr lang="en-US" sz="2000" dirty="0" err="1" smtClean="0">
                <a:solidFill>
                  <a:srgbClr val="FFFF00"/>
                </a:solidFill>
                <a:latin typeface="Times New Roman" pitchFamily="18" charset="0"/>
              </a:rPr>
              <a:t>palpatory</a:t>
            </a:r>
            <a:endParaRPr lang="ru-RU" sz="2000" dirty="0" smtClean="0">
              <a:solidFill>
                <a:srgbClr val="FFFF00"/>
              </a:solidFill>
              <a:latin typeface="Times New Roman" pitchFamily="18" charset="0"/>
            </a:endParaRPr>
          </a:p>
          <a:p>
            <a:pPr marL="177800" indent="-177800" eaLnBrk="1" hangingPunct="1">
              <a:spcBef>
                <a:spcPct val="0"/>
              </a:spcBef>
              <a:defRPr/>
            </a:pPr>
            <a:r>
              <a:rPr lang="ru-RU" sz="2000" dirty="0" smtClean="0">
                <a:solidFill>
                  <a:srgbClr val="FFFF00"/>
                </a:solidFill>
                <a:latin typeface="Times New Roman" pitchFamily="18" charset="0"/>
                <a:cs typeface="Arial" charset="0"/>
              </a:rPr>
              <a:t>           </a:t>
            </a:r>
            <a:r>
              <a:rPr lang="ru-RU" sz="2000" dirty="0" smtClean="0">
                <a:solidFill>
                  <a:srgbClr val="FFFF00"/>
                </a:solidFill>
                <a:latin typeface="Times New Roman" pitchFamily="18" charset="0"/>
              </a:rPr>
              <a:t>– </a:t>
            </a:r>
            <a:r>
              <a:rPr lang="en-US" sz="2000" b="1" dirty="0" smtClean="0">
                <a:solidFill>
                  <a:srgbClr val="FFFF00"/>
                </a:solidFill>
                <a:latin typeface="Times New Roman" pitchFamily="18" charset="0"/>
              </a:rPr>
              <a:t>tonometry</a:t>
            </a:r>
            <a:endParaRPr lang="ru-RU" sz="2000" b="1" dirty="0" smtClean="0">
              <a:solidFill>
                <a:srgbClr val="FFFF00"/>
              </a:solidFill>
              <a:latin typeface="Times New Roman" pitchFamily="18" charset="0"/>
            </a:endParaRPr>
          </a:p>
          <a:p>
            <a:pPr marL="177800" indent="-177800" eaLnBrk="1" hangingPunct="1">
              <a:spcBef>
                <a:spcPct val="0"/>
              </a:spcBef>
              <a:defRPr/>
            </a:pPr>
            <a:r>
              <a:rPr lang="ru-RU" sz="2000" dirty="0" smtClean="0">
                <a:solidFill>
                  <a:srgbClr val="FFFF00"/>
                </a:solidFill>
                <a:latin typeface="Times New Roman" pitchFamily="18" charset="0"/>
              </a:rPr>
              <a:t>           – </a:t>
            </a:r>
            <a:r>
              <a:rPr lang="en-US" sz="2000" dirty="0" err="1" smtClean="0">
                <a:solidFill>
                  <a:srgbClr val="FFFF00"/>
                </a:solidFill>
                <a:latin typeface="Times New Roman" pitchFamily="18" charset="0"/>
              </a:rPr>
              <a:t>tonography</a:t>
            </a:r>
            <a:endParaRPr lang="ru-RU" sz="2000" dirty="0" smtClean="0">
              <a:solidFill>
                <a:srgbClr val="FFFF00"/>
              </a:solidFill>
              <a:latin typeface="Times New Roman" pitchFamily="18" charset="0"/>
            </a:endParaRPr>
          </a:p>
          <a:p>
            <a:pPr marL="177800" indent="-177800" eaLnBrk="1" hangingPunct="1">
              <a:spcBef>
                <a:spcPct val="0"/>
              </a:spcBef>
              <a:defRPr/>
            </a:pPr>
            <a:r>
              <a:rPr lang="ru-RU" sz="2000" dirty="0" smtClean="0">
                <a:solidFill>
                  <a:srgbClr val="FFFF00"/>
                </a:solidFill>
                <a:latin typeface="Times New Roman" pitchFamily="18" charset="0"/>
              </a:rPr>
              <a:t>           – </a:t>
            </a:r>
            <a:r>
              <a:rPr lang="en-US" sz="2000" dirty="0" err="1" smtClean="0">
                <a:solidFill>
                  <a:srgbClr val="FFFF00"/>
                </a:solidFill>
                <a:latin typeface="Times New Roman" pitchFamily="18" charset="0"/>
              </a:rPr>
              <a:t>elastotonometry</a:t>
            </a:r>
            <a:endParaRPr lang="ru-RU" sz="2000" dirty="0" smtClean="0">
              <a:solidFill>
                <a:srgbClr val="FFFF00"/>
              </a:solidFill>
              <a:latin typeface="Times New Roman" pitchFamily="18" charset="0"/>
            </a:endParaRPr>
          </a:p>
        </p:txBody>
      </p:sp>
      <p:pic>
        <p:nvPicPr>
          <p:cNvPr id="112649" name="Picture 9"/>
          <p:cNvPicPr>
            <a:picLocks noChangeAspect="1" noChangeArrowheads="1"/>
          </p:cNvPicPr>
          <p:nvPr/>
        </p:nvPicPr>
        <p:blipFill>
          <a:blip r:embed="rId2"/>
          <a:srcRect/>
          <a:stretch>
            <a:fillRect/>
          </a:stretch>
        </p:blipFill>
        <p:spPr bwMode="auto">
          <a:xfrm>
            <a:off x="4068763" y="3644900"/>
            <a:ext cx="2735262" cy="2927350"/>
          </a:xfrm>
          <a:prstGeom prst="rect">
            <a:avLst/>
          </a:prstGeom>
          <a:noFill/>
          <a:ln w="9525">
            <a:noFill/>
            <a:miter lim="800000"/>
            <a:headEnd/>
            <a:tailEnd/>
          </a:ln>
        </p:spPr>
      </p:pic>
      <p:pic>
        <p:nvPicPr>
          <p:cNvPr id="112651" name="Picture 11"/>
          <p:cNvPicPr>
            <a:picLocks noChangeAspect="1" noChangeArrowheads="1"/>
          </p:cNvPicPr>
          <p:nvPr/>
        </p:nvPicPr>
        <p:blipFill>
          <a:blip r:embed="rId3"/>
          <a:srcRect/>
          <a:stretch>
            <a:fillRect/>
          </a:stretch>
        </p:blipFill>
        <p:spPr bwMode="auto">
          <a:xfrm>
            <a:off x="7019925" y="4797425"/>
            <a:ext cx="1800225" cy="1758950"/>
          </a:xfrm>
          <a:prstGeom prst="rect">
            <a:avLst/>
          </a:prstGeom>
          <a:noFill/>
          <a:ln w="9525">
            <a:noFill/>
            <a:miter lim="800000"/>
            <a:headEnd/>
            <a:tailEnd/>
          </a:ln>
        </p:spPr>
      </p:pic>
      <p:pic>
        <p:nvPicPr>
          <p:cNvPr id="112654" name="Picture 14"/>
          <p:cNvPicPr>
            <a:picLocks noChangeAspect="1" noChangeArrowheads="1"/>
          </p:cNvPicPr>
          <p:nvPr/>
        </p:nvPicPr>
        <p:blipFill>
          <a:blip r:embed="rId4"/>
          <a:srcRect/>
          <a:stretch>
            <a:fillRect/>
          </a:stretch>
        </p:blipFill>
        <p:spPr bwMode="auto">
          <a:xfrm>
            <a:off x="1042988" y="3644900"/>
            <a:ext cx="2735262" cy="2952750"/>
          </a:xfrm>
          <a:prstGeom prst="rect">
            <a:avLst/>
          </a:prstGeom>
          <a:noFill/>
          <a:ln w="9525">
            <a:noFill/>
            <a:miter lim="800000"/>
            <a:headEnd/>
            <a:tailEnd/>
          </a:ln>
        </p:spPr>
      </p:pic>
      <p:pic>
        <p:nvPicPr>
          <p:cNvPr id="112656" name="Picture 16" descr="тонометрическая линейка"/>
          <p:cNvPicPr>
            <a:picLocks noChangeAspect="1" noChangeArrowheads="1"/>
          </p:cNvPicPr>
          <p:nvPr/>
        </p:nvPicPr>
        <p:blipFill>
          <a:blip r:embed="rId5"/>
          <a:srcRect/>
          <a:stretch>
            <a:fillRect/>
          </a:stretch>
        </p:blipFill>
        <p:spPr bwMode="auto">
          <a:xfrm>
            <a:off x="7019925" y="333375"/>
            <a:ext cx="1801813" cy="4248150"/>
          </a:xfrm>
          <a:prstGeom prst="rect">
            <a:avLst/>
          </a:prstGeom>
          <a:noFill/>
          <a:ln w="9525">
            <a:noFill/>
            <a:miter lim="800000"/>
            <a:headEnd/>
            <a:tailEnd/>
          </a:ln>
        </p:spPr>
      </p:pic>
      <p:sp>
        <p:nvSpPr>
          <p:cNvPr id="12" name="Line 17"/>
          <p:cNvSpPr>
            <a:spLocks noChangeShapeType="1"/>
          </p:cNvSpPr>
          <p:nvPr/>
        </p:nvSpPr>
        <p:spPr bwMode="auto">
          <a:xfrm>
            <a:off x="4211638" y="1500188"/>
            <a:ext cx="0" cy="1944687"/>
          </a:xfrm>
          <a:prstGeom prst="line">
            <a:avLst/>
          </a:prstGeom>
          <a:noFill/>
          <a:ln w="25400">
            <a:solidFill>
              <a:schemeClr val="tx1"/>
            </a:solidFill>
            <a:round/>
            <a:headEnd/>
            <a:tailEnd/>
          </a:ln>
        </p:spPr>
        <p:txBody>
          <a:bodyPr/>
          <a:lstStyle/>
          <a:p>
            <a:endParaRPr lang="ru-RU"/>
          </a:p>
        </p:txBody>
      </p:sp>
      <p:sp>
        <p:nvSpPr>
          <p:cNvPr id="14" name="Line 18"/>
          <p:cNvSpPr>
            <a:spLocks noChangeShapeType="1"/>
          </p:cNvSpPr>
          <p:nvPr/>
        </p:nvSpPr>
        <p:spPr bwMode="auto">
          <a:xfrm>
            <a:off x="4183063" y="2457450"/>
            <a:ext cx="1944687" cy="0"/>
          </a:xfrm>
          <a:prstGeom prst="line">
            <a:avLst/>
          </a:prstGeom>
          <a:noFill/>
          <a:ln w="25400">
            <a:solidFill>
              <a:schemeClr val="tx1"/>
            </a:solidFill>
            <a:round/>
            <a:headEnd/>
            <a:tailEnd/>
          </a:ln>
        </p:spPr>
        <p:txBody>
          <a:bodyPr/>
          <a:lstStyle/>
          <a:p>
            <a:endParaRPr lang="ru-RU"/>
          </a:p>
        </p:txBody>
      </p:sp>
      <p:sp>
        <p:nvSpPr>
          <p:cNvPr id="15" name="Rectangle 2"/>
          <p:cNvSpPr txBox="1">
            <a:spLocks noChangeArrowheads="1"/>
          </p:cNvSpPr>
          <p:nvPr/>
        </p:nvSpPr>
        <p:spPr bwMode="auto">
          <a:xfrm>
            <a:off x="4211638" y="1500188"/>
            <a:ext cx="2717800" cy="758825"/>
          </a:xfrm>
          <a:prstGeom prst="rect">
            <a:avLst/>
          </a:prstGeom>
          <a:noFill/>
          <a:ln w="9525">
            <a:noFill/>
            <a:miter lim="800000"/>
            <a:headEnd/>
            <a:tailEnd/>
          </a:ln>
          <a:effectLst/>
        </p:spPr>
        <p:txBody>
          <a:bodyPr anchor="b"/>
          <a:lstStyle/>
          <a:p>
            <a:pPr>
              <a:defRPr/>
            </a:pPr>
            <a:r>
              <a:rPr lang="en-US" sz="2000" dirty="0">
                <a:solidFill>
                  <a:srgbClr val="FFFF00"/>
                </a:solidFill>
                <a:latin typeface="Times New Roman" pitchFamily="18" charset="0"/>
              </a:rPr>
              <a:t>Daily fluctuations</a:t>
            </a:r>
            <a:endParaRPr lang="en-US" sz="2000" b="1" u="sng" kern="0" dirty="0">
              <a:solidFill>
                <a:srgbClr val="FFFF00"/>
              </a:solidFill>
              <a:effectLst>
                <a:outerShdw blurRad="38100" dist="38100" dir="2700000" algn="tl">
                  <a:srgbClr val="000000"/>
                </a:outerShdw>
              </a:effectLst>
              <a:latin typeface="Times New Roman" pitchFamily="18" charset="0"/>
              <a:ea typeface="+mj-ea"/>
              <a:cs typeface="+mj-cs"/>
            </a:endParaRPr>
          </a:p>
          <a:p>
            <a:pPr>
              <a:defRPr/>
            </a:pPr>
            <a:r>
              <a:rPr lang="en-US" sz="2000" b="1" dirty="0">
                <a:solidFill>
                  <a:srgbClr val="FFFF00"/>
                </a:solidFill>
                <a:latin typeface="Times New Roman" pitchFamily="18" charset="0"/>
              </a:rPr>
              <a:t>up to</a:t>
            </a:r>
            <a:r>
              <a:rPr lang="ru-RU" sz="2000" b="1" dirty="0">
                <a:solidFill>
                  <a:srgbClr val="FFFF00"/>
                </a:solidFill>
                <a:latin typeface="Times New Roman" pitchFamily="18" charset="0"/>
              </a:rPr>
              <a:t> 5 </a:t>
            </a:r>
            <a:r>
              <a:rPr lang="en-US" sz="2000" b="1" dirty="0">
                <a:solidFill>
                  <a:srgbClr val="FFFF00"/>
                </a:solidFill>
                <a:latin typeface="Times New Roman" pitchFamily="18" charset="0"/>
              </a:rPr>
              <a:t>mm Hg</a:t>
            </a:r>
            <a:endParaRPr lang="ru-RU" sz="2000" b="1" u="sng" kern="0" dirty="0">
              <a:solidFill>
                <a:srgbClr val="FFFF00"/>
              </a:solidFill>
              <a:effectLst>
                <a:outerShdw blurRad="38100" dist="38100" dir="2700000" algn="tl">
                  <a:srgbClr val="000000"/>
                </a:outerShdw>
              </a:effectLst>
              <a:latin typeface="Times New Roman" pitchFamily="18" charset="0"/>
              <a:ea typeface="+mj-ea"/>
              <a:cs typeface="+mj-cs"/>
            </a:endParaRPr>
          </a:p>
        </p:txBody>
      </p:sp>
      <p:sp>
        <p:nvSpPr>
          <p:cNvPr id="16" name="Rectangle 2"/>
          <p:cNvSpPr txBox="1">
            <a:spLocks noChangeArrowheads="1"/>
          </p:cNvSpPr>
          <p:nvPr/>
        </p:nvSpPr>
        <p:spPr bwMode="auto">
          <a:xfrm>
            <a:off x="4302125" y="2643188"/>
            <a:ext cx="2501900" cy="801687"/>
          </a:xfrm>
          <a:prstGeom prst="rect">
            <a:avLst/>
          </a:prstGeom>
          <a:noFill/>
          <a:ln w="9525">
            <a:noFill/>
            <a:miter lim="800000"/>
            <a:headEnd/>
            <a:tailEnd/>
          </a:ln>
          <a:effectLst/>
        </p:spPr>
        <p:txBody>
          <a:bodyPr anchor="b"/>
          <a:lstStyle/>
          <a:p>
            <a:pPr>
              <a:defRPr/>
            </a:pPr>
            <a:r>
              <a:rPr lang="en-US" sz="2000" dirty="0">
                <a:solidFill>
                  <a:srgbClr val="FFFF00"/>
                </a:solidFill>
                <a:latin typeface="Times New Roman" pitchFamily="18" charset="0"/>
              </a:rPr>
              <a:t>The difference between the eyes</a:t>
            </a:r>
            <a:endParaRPr lang="ru-RU" sz="2000" dirty="0">
              <a:solidFill>
                <a:srgbClr val="FFFF00"/>
              </a:solidFill>
              <a:latin typeface="Times New Roman" pitchFamily="18" charset="0"/>
            </a:endParaRPr>
          </a:p>
          <a:p>
            <a:pPr>
              <a:defRPr/>
            </a:pPr>
            <a:r>
              <a:rPr lang="en-US" sz="2000" b="1" dirty="0">
                <a:solidFill>
                  <a:srgbClr val="FFFF00"/>
                </a:solidFill>
                <a:latin typeface="Times New Roman" pitchFamily="18" charset="0"/>
              </a:rPr>
              <a:t>up to</a:t>
            </a:r>
            <a:r>
              <a:rPr lang="ru-RU" sz="2000" b="1" dirty="0">
                <a:solidFill>
                  <a:srgbClr val="FFFF00"/>
                </a:solidFill>
                <a:latin typeface="Times New Roman" pitchFamily="18" charset="0"/>
              </a:rPr>
              <a:t> </a:t>
            </a:r>
            <a:r>
              <a:rPr lang="en-US" sz="2000" b="1" dirty="0">
                <a:solidFill>
                  <a:srgbClr val="FFFF00"/>
                </a:solidFill>
                <a:latin typeface="Times New Roman" pitchFamily="18" charset="0"/>
              </a:rPr>
              <a:t>3</a:t>
            </a:r>
            <a:r>
              <a:rPr lang="ru-RU" sz="2000" b="1" dirty="0">
                <a:solidFill>
                  <a:srgbClr val="FFFF00"/>
                </a:solidFill>
                <a:latin typeface="Times New Roman" pitchFamily="18" charset="0"/>
              </a:rPr>
              <a:t> </a:t>
            </a:r>
            <a:r>
              <a:rPr lang="en-US" sz="2000" b="1" dirty="0">
                <a:solidFill>
                  <a:srgbClr val="FFFF00"/>
                </a:solidFill>
                <a:latin typeface="Times New Roman" pitchFamily="18" charset="0"/>
              </a:rPr>
              <a:t>mm Hg</a:t>
            </a:r>
            <a:endParaRPr lang="ru-RU" sz="2000" b="1" u="sng" kern="0" dirty="0">
              <a:solidFill>
                <a:srgbClr val="FFFF00"/>
              </a:solidFill>
              <a:effectLst>
                <a:outerShdw blurRad="38100" dist="38100" dir="2700000" algn="tl">
                  <a:srgbClr val="000000"/>
                </a:outerShdw>
              </a:effectLst>
              <a:latin typeface="Times New Roman" pitchFamily="18" charset="0"/>
              <a:ea typeface="+mj-ea"/>
              <a:cs typeface="+mj-cs"/>
            </a:endParaRPr>
          </a:p>
        </p:txBody>
      </p:sp>
      <p:sp>
        <p:nvSpPr>
          <p:cNvPr id="15376" name="Line 16"/>
          <p:cNvSpPr>
            <a:spLocks noChangeShapeType="1"/>
          </p:cNvSpPr>
          <p:nvPr/>
        </p:nvSpPr>
        <p:spPr bwMode="auto">
          <a:xfrm flipV="1">
            <a:off x="1962150" y="5229225"/>
            <a:ext cx="630238" cy="539750"/>
          </a:xfrm>
          <a:prstGeom prst="line">
            <a:avLst/>
          </a:prstGeom>
          <a:noFill/>
          <a:ln w="38100">
            <a:solidFill>
              <a:srgbClr val="FF0000"/>
            </a:solidFill>
            <a:round/>
            <a:headEnd/>
            <a:tailEnd type="triangle" w="med" len="med"/>
          </a:ln>
        </p:spPr>
        <p:txBody>
          <a:bodyPr/>
          <a:lstStyle/>
          <a:p>
            <a:endParaRPr lang="ru-RU"/>
          </a:p>
        </p:txBody>
      </p:sp>
      <p:sp>
        <p:nvSpPr>
          <p:cNvPr id="15379" name="Oval 19"/>
          <p:cNvSpPr>
            <a:spLocks noChangeArrowheads="1"/>
          </p:cNvSpPr>
          <p:nvPr/>
        </p:nvSpPr>
        <p:spPr bwMode="auto">
          <a:xfrm>
            <a:off x="1511300" y="4689475"/>
            <a:ext cx="449263" cy="449263"/>
          </a:xfrm>
          <a:prstGeom prst="ellipse">
            <a:avLst/>
          </a:prstGeom>
          <a:noFill/>
          <a:ln w="25400">
            <a:solidFill>
              <a:srgbClr val="FF0000"/>
            </a:solidFill>
            <a:round/>
            <a:headEnd/>
            <a:tailEnd/>
          </a:ln>
        </p:spPr>
        <p:txBody>
          <a:bodyPr wrap="none" anchor="ctr"/>
          <a:lstStyle/>
          <a:p>
            <a:endParaRPr lang="ru-RU"/>
          </a:p>
        </p:txBody>
      </p:sp>
      <p:pic>
        <p:nvPicPr>
          <p:cNvPr id="17" name="Picture 4" descr="http://www.glaukoma.info/diagnostika/tonometry.jpg"/>
          <p:cNvPicPr>
            <a:picLocks noChangeAspect="1" noChangeArrowheads="1"/>
          </p:cNvPicPr>
          <p:nvPr/>
        </p:nvPicPr>
        <p:blipFill>
          <a:blip r:embed="rId6"/>
          <a:srcRect/>
          <a:stretch>
            <a:fillRect/>
          </a:stretch>
        </p:blipFill>
        <p:spPr bwMode="auto">
          <a:xfrm>
            <a:off x="1042988" y="3609975"/>
            <a:ext cx="2714625"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fade">
                                      <p:cBhvr>
                                        <p:cTn id="7" dur="2000"/>
                                        <p:tgtEl>
                                          <p:spTgt spid="11264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2643">
                                            <p:txEl>
                                              <p:pRg st="0" end="0"/>
                                            </p:txEl>
                                          </p:spTgt>
                                        </p:tgtEl>
                                        <p:attrNameLst>
                                          <p:attrName>style.visibility</p:attrName>
                                        </p:attrNameLst>
                                      </p:cBhvr>
                                      <p:to>
                                        <p:strVal val="visible"/>
                                      </p:to>
                                    </p:set>
                                    <p:animEffect transition="in" filter="fade">
                                      <p:cBhvr>
                                        <p:cTn id="11" dur="2000"/>
                                        <p:tgtEl>
                                          <p:spTgt spid="11264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2643">
                                            <p:txEl>
                                              <p:pRg st="1" end="1"/>
                                            </p:txEl>
                                          </p:spTgt>
                                        </p:tgtEl>
                                        <p:attrNameLst>
                                          <p:attrName>style.visibility</p:attrName>
                                        </p:attrNameLst>
                                      </p:cBhvr>
                                      <p:to>
                                        <p:strVal val="visible"/>
                                      </p:to>
                                    </p:set>
                                    <p:animEffect transition="in" filter="fade">
                                      <p:cBhvr>
                                        <p:cTn id="15" dur="2000"/>
                                        <p:tgtEl>
                                          <p:spTgt spid="11264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Effect transition="in" filter="fade">
                                      <p:cBhvr>
                                        <p:cTn id="19" dur="2000"/>
                                        <p:tgtEl>
                                          <p:spTgt spid="112643">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12643">
                                            <p:txEl>
                                              <p:pRg st="3" end="3"/>
                                            </p:txEl>
                                          </p:spTgt>
                                        </p:tgtEl>
                                        <p:attrNameLst>
                                          <p:attrName>style.visibility</p:attrName>
                                        </p:attrNameLst>
                                      </p:cBhvr>
                                      <p:to>
                                        <p:strVal val="visible"/>
                                      </p:to>
                                    </p:set>
                                    <p:animEffect transition="in" filter="fade">
                                      <p:cBhvr>
                                        <p:cTn id="23" dur="2000"/>
                                        <p:tgtEl>
                                          <p:spTgt spid="112643">
                                            <p:txEl>
                                              <p:pRg st="3" end="3"/>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12643">
                                            <p:txEl>
                                              <p:pRg st="4" end="4"/>
                                            </p:txEl>
                                          </p:spTgt>
                                        </p:tgtEl>
                                        <p:attrNameLst>
                                          <p:attrName>style.visibility</p:attrName>
                                        </p:attrNameLst>
                                      </p:cBhvr>
                                      <p:to>
                                        <p:strVal val="visible"/>
                                      </p:to>
                                    </p:set>
                                    <p:animEffect transition="in" filter="fade">
                                      <p:cBhvr>
                                        <p:cTn id="27" dur="2000"/>
                                        <p:tgtEl>
                                          <p:spTgt spid="112643">
                                            <p:txEl>
                                              <p:pRg st="4" end="4"/>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12643">
                                            <p:txEl>
                                              <p:pRg st="5" end="5"/>
                                            </p:txEl>
                                          </p:spTgt>
                                        </p:tgtEl>
                                        <p:attrNameLst>
                                          <p:attrName>style.visibility</p:attrName>
                                        </p:attrNameLst>
                                      </p:cBhvr>
                                      <p:to>
                                        <p:strVal val="visible"/>
                                      </p:to>
                                    </p:set>
                                    <p:animEffect transition="in" filter="fade">
                                      <p:cBhvr>
                                        <p:cTn id="31" dur="2000"/>
                                        <p:tgtEl>
                                          <p:spTgt spid="11264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000"/>
                                        <p:tgtEl>
                                          <p:spTgt spid="17"/>
                                        </p:tgtEl>
                                      </p:cBhvr>
                                    </p:animEffect>
                                  </p:childTnLst>
                                </p:cTn>
                              </p:par>
                            </p:childTnLst>
                          </p:cTn>
                        </p:par>
                        <p:par>
                          <p:cTn id="54" fill="hold">
                            <p:stCondLst>
                              <p:cond delay="6500"/>
                            </p:stCondLst>
                            <p:childTnLst>
                              <p:par>
                                <p:cTn id="55" presetID="10" presetClass="exit" presetSubtype="0" fill="hold" nodeType="afterEffect">
                                  <p:stCondLst>
                                    <p:cond delay="0"/>
                                  </p:stCondLst>
                                  <p:childTnLst>
                                    <p:animEffect transition="out" filter="fade">
                                      <p:cBhvr>
                                        <p:cTn id="56" dur="2000"/>
                                        <p:tgtEl>
                                          <p:spTgt spid="17"/>
                                        </p:tgtEl>
                                      </p:cBhvr>
                                    </p:animEffect>
                                    <p:set>
                                      <p:cBhvr>
                                        <p:cTn id="57" dur="1" fill="hold">
                                          <p:stCondLst>
                                            <p:cond delay="1999"/>
                                          </p:stCondLst>
                                        </p:cTn>
                                        <p:tgtEl>
                                          <p:spTgt spid="17"/>
                                        </p:tgtEl>
                                        <p:attrNameLst>
                                          <p:attrName>style.visibility</p:attrName>
                                        </p:attrNameLst>
                                      </p:cBhvr>
                                      <p:to>
                                        <p:strVal val="hidden"/>
                                      </p:to>
                                    </p:set>
                                  </p:childTnLst>
                                </p:cTn>
                              </p:par>
                            </p:childTnLst>
                          </p:cTn>
                        </p:par>
                        <p:par>
                          <p:cTn id="58" fill="hold">
                            <p:stCondLst>
                              <p:cond delay="8500"/>
                            </p:stCondLst>
                            <p:childTnLst>
                              <p:par>
                                <p:cTn id="59" presetID="2" presetClass="entr" presetSubtype="4" fill="hold" nodeType="afterEffect">
                                  <p:stCondLst>
                                    <p:cond delay="0"/>
                                  </p:stCondLst>
                                  <p:childTnLst>
                                    <p:set>
                                      <p:cBhvr>
                                        <p:cTn id="60" dur="1" fill="hold">
                                          <p:stCondLst>
                                            <p:cond delay="0"/>
                                          </p:stCondLst>
                                        </p:cTn>
                                        <p:tgtEl>
                                          <p:spTgt spid="112654"/>
                                        </p:tgtEl>
                                        <p:attrNameLst>
                                          <p:attrName>style.visibility</p:attrName>
                                        </p:attrNameLst>
                                      </p:cBhvr>
                                      <p:to>
                                        <p:strVal val="visible"/>
                                      </p:to>
                                    </p:set>
                                    <p:anim calcmode="lin" valueType="num">
                                      <p:cBhvr additive="base">
                                        <p:cTn id="61" dur="500" fill="hold"/>
                                        <p:tgtEl>
                                          <p:spTgt spid="112654"/>
                                        </p:tgtEl>
                                        <p:attrNameLst>
                                          <p:attrName>ppt_x</p:attrName>
                                        </p:attrNameLst>
                                      </p:cBhvr>
                                      <p:tavLst>
                                        <p:tav tm="0">
                                          <p:val>
                                            <p:strVal val="#ppt_x"/>
                                          </p:val>
                                        </p:tav>
                                        <p:tav tm="100000">
                                          <p:val>
                                            <p:strVal val="#ppt_x"/>
                                          </p:val>
                                        </p:tav>
                                      </p:tavLst>
                                    </p:anim>
                                    <p:anim calcmode="lin" valueType="num">
                                      <p:cBhvr additive="base">
                                        <p:cTn id="62" dur="500" fill="hold"/>
                                        <p:tgtEl>
                                          <p:spTgt spid="11265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2649"/>
                                        </p:tgtEl>
                                        <p:attrNameLst>
                                          <p:attrName>style.visibility</p:attrName>
                                        </p:attrNameLst>
                                      </p:cBhvr>
                                      <p:to>
                                        <p:strVal val="visible"/>
                                      </p:to>
                                    </p:set>
                                    <p:anim calcmode="lin" valueType="num">
                                      <p:cBhvr additive="base">
                                        <p:cTn id="65" dur="500" fill="hold"/>
                                        <p:tgtEl>
                                          <p:spTgt spid="112649"/>
                                        </p:tgtEl>
                                        <p:attrNameLst>
                                          <p:attrName>ppt_x</p:attrName>
                                        </p:attrNameLst>
                                      </p:cBhvr>
                                      <p:tavLst>
                                        <p:tav tm="0">
                                          <p:val>
                                            <p:strVal val="#ppt_x"/>
                                          </p:val>
                                        </p:tav>
                                        <p:tav tm="100000">
                                          <p:val>
                                            <p:strVal val="#ppt_x"/>
                                          </p:val>
                                        </p:tav>
                                      </p:tavLst>
                                    </p:anim>
                                    <p:anim calcmode="lin" valueType="num">
                                      <p:cBhvr additive="base">
                                        <p:cTn id="66" dur="500" fill="hold"/>
                                        <p:tgtEl>
                                          <p:spTgt spid="112649"/>
                                        </p:tgtEl>
                                        <p:attrNameLst>
                                          <p:attrName>ppt_y</p:attrName>
                                        </p:attrNameLst>
                                      </p:cBhvr>
                                      <p:tavLst>
                                        <p:tav tm="0">
                                          <p:val>
                                            <p:strVal val="1+#ppt_h/2"/>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12651"/>
                                        </p:tgtEl>
                                        <p:attrNameLst>
                                          <p:attrName>style.visibility</p:attrName>
                                        </p:attrNameLst>
                                      </p:cBhvr>
                                      <p:to>
                                        <p:strVal val="visible"/>
                                      </p:to>
                                    </p:set>
                                    <p:anim calcmode="lin" valueType="num">
                                      <p:cBhvr additive="base">
                                        <p:cTn id="69" dur="500" fill="hold"/>
                                        <p:tgtEl>
                                          <p:spTgt spid="112651"/>
                                        </p:tgtEl>
                                        <p:attrNameLst>
                                          <p:attrName>ppt_x</p:attrName>
                                        </p:attrNameLst>
                                      </p:cBhvr>
                                      <p:tavLst>
                                        <p:tav tm="0">
                                          <p:val>
                                            <p:strVal val="1+#ppt_w/2"/>
                                          </p:val>
                                        </p:tav>
                                        <p:tav tm="100000">
                                          <p:val>
                                            <p:strVal val="#ppt_x"/>
                                          </p:val>
                                        </p:tav>
                                      </p:tavLst>
                                    </p:anim>
                                    <p:anim calcmode="lin" valueType="num">
                                      <p:cBhvr additive="base">
                                        <p:cTn id="70" dur="500" fill="hold"/>
                                        <p:tgtEl>
                                          <p:spTgt spid="112651"/>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112656"/>
                                        </p:tgtEl>
                                        <p:attrNameLst>
                                          <p:attrName>style.visibility</p:attrName>
                                        </p:attrNameLst>
                                      </p:cBhvr>
                                      <p:to>
                                        <p:strVal val="visible"/>
                                      </p:to>
                                    </p:set>
                                    <p:anim calcmode="lin" valueType="num">
                                      <p:cBhvr additive="base">
                                        <p:cTn id="73" dur="500" fill="hold"/>
                                        <p:tgtEl>
                                          <p:spTgt spid="112656"/>
                                        </p:tgtEl>
                                        <p:attrNameLst>
                                          <p:attrName>ppt_x</p:attrName>
                                        </p:attrNameLst>
                                      </p:cBhvr>
                                      <p:tavLst>
                                        <p:tav tm="0">
                                          <p:val>
                                            <p:strVal val="1+#ppt_w/2"/>
                                          </p:val>
                                        </p:tav>
                                        <p:tav tm="100000">
                                          <p:val>
                                            <p:strVal val="#ppt_x"/>
                                          </p:val>
                                        </p:tav>
                                      </p:tavLst>
                                    </p:anim>
                                    <p:anim calcmode="lin" valueType="num">
                                      <p:cBhvr additive="base">
                                        <p:cTn id="74" dur="500" fill="hold"/>
                                        <p:tgtEl>
                                          <p:spTgt spid="112656"/>
                                        </p:tgtEl>
                                        <p:attrNameLst>
                                          <p:attrName>ppt_y</p:attrName>
                                        </p:attrNameLst>
                                      </p:cBhvr>
                                      <p:tavLst>
                                        <p:tav tm="0">
                                          <p:val>
                                            <p:strVal val="#ppt_y"/>
                                          </p:val>
                                        </p:tav>
                                        <p:tav tm="100000">
                                          <p:val>
                                            <p:strVal val="#ppt_y"/>
                                          </p:val>
                                        </p:tav>
                                      </p:tavLst>
                                    </p:anim>
                                  </p:childTnLst>
                                </p:cTn>
                              </p:par>
                            </p:childTnLst>
                          </p:cTn>
                        </p:par>
                        <p:par>
                          <p:cTn id="75" fill="hold">
                            <p:stCondLst>
                              <p:cond delay="9000"/>
                            </p:stCondLst>
                            <p:childTnLst>
                              <p:par>
                                <p:cTn id="76" presetID="25" presetClass="entr" presetSubtype="0" fill="hold" grpId="0" nodeType="afterEffect">
                                  <p:stCondLst>
                                    <p:cond delay="0"/>
                                  </p:stCondLst>
                                  <p:childTnLst>
                                    <p:set>
                                      <p:cBhvr>
                                        <p:cTn id="77" dur="1" fill="hold">
                                          <p:stCondLst>
                                            <p:cond delay="0"/>
                                          </p:stCondLst>
                                        </p:cTn>
                                        <p:tgtEl>
                                          <p:spTgt spid="15376"/>
                                        </p:tgtEl>
                                        <p:attrNameLst>
                                          <p:attrName>style.visibility</p:attrName>
                                        </p:attrNameLst>
                                      </p:cBhvr>
                                      <p:to>
                                        <p:strVal val="visible"/>
                                      </p:to>
                                    </p:set>
                                    <p:anim calcmode="lin" valueType="num">
                                      <p:cBhvr>
                                        <p:cTn id="78" dur="500" decel="50000" fill="hold">
                                          <p:stCondLst>
                                            <p:cond delay="0"/>
                                          </p:stCondLst>
                                        </p:cTn>
                                        <p:tgtEl>
                                          <p:spTgt spid="1537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1537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15376"/>
                                        </p:tgtEl>
                                        <p:attrNameLst>
                                          <p:attrName>ppt_w</p:attrName>
                                        </p:attrNameLst>
                                      </p:cBhvr>
                                      <p:tavLst>
                                        <p:tav tm="0">
                                          <p:val>
                                            <p:strVal val="#ppt_w*.05"/>
                                          </p:val>
                                        </p:tav>
                                        <p:tav tm="100000">
                                          <p:val>
                                            <p:strVal val="#ppt_w"/>
                                          </p:val>
                                        </p:tav>
                                      </p:tavLst>
                                    </p:anim>
                                    <p:anim calcmode="lin" valueType="num">
                                      <p:cBhvr>
                                        <p:cTn id="81" dur="1000" fill="hold"/>
                                        <p:tgtEl>
                                          <p:spTgt spid="1537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1537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1537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1537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1537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5379"/>
                                        </p:tgtEl>
                                        <p:attrNameLst>
                                          <p:attrName>style.visibility</p:attrName>
                                        </p:attrNameLst>
                                      </p:cBhvr>
                                      <p:to>
                                        <p:strVal val="visible"/>
                                      </p:to>
                                    </p:set>
                                    <p:animEffect transition="in" filter="fade">
                                      <p:cBhvr>
                                        <p:cTn id="90" dur="3000"/>
                                        <p:tgtEl>
                                          <p:spTgt spid="15379"/>
                                        </p:tgtEl>
                                      </p:cBhvr>
                                    </p:animEffect>
                                  </p:childTnLst>
                                </p:cTn>
                              </p:par>
                            </p:childTnLst>
                          </p:cTn>
                        </p:par>
                        <p:par>
                          <p:cTn id="91" fill="hold">
                            <p:stCondLst>
                              <p:cond delay="3000"/>
                            </p:stCondLst>
                            <p:childTnLst>
                              <p:par>
                                <p:cTn id="92" presetID="0" presetClass="path" presetSubtype="0" accel="50000" decel="50000" fill="hold" grpId="1" nodeType="afterEffect">
                                  <p:stCondLst>
                                    <p:cond delay="0"/>
                                  </p:stCondLst>
                                  <p:childTnLst>
                                    <p:animMotion origin="layout" path="M 3.05556E-6 4.81481E-6 L 0.72361 -0.58403 " pathEditMode="relative" rAng="0" ptsTypes="AA">
                                      <p:cBhvr>
                                        <p:cTn id="93" dur="3000" fill="hold"/>
                                        <p:tgtEl>
                                          <p:spTgt spid="15379"/>
                                        </p:tgtEl>
                                        <p:attrNameLst>
                                          <p:attrName>ppt_x</p:attrName>
                                          <p:attrName>ppt_y</p:attrName>
                                        </p:attrNameLst>
                                      </p:cBhvr>
                                      <p:rCtr x="36200" y="-29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bldP spid="12" grpId="0" animBg="1"/>
      <p:bldP spid="14" grpId="0" animBg="1"/>
      <p:bldP spid="15" grpId="0"/>
      <p:bldP spid="16" grpId="0"/>
      <p:bldP spid="15376" grpId="0" animBg="1"/>
      <p:bldP spid="15379" grpId="0" animBg="1"/>
      <p:bldP spid="15379"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ChangeArrowheads="1"/>
          </p:cNvSpPr>
          <p:nvPr>
            <p:ph type="ctrTitle" idx="4294967295"/>
          </p:nvPr>
        </p:nvSpPr>
        <p:spPr>
          <a:xfrm>
            <a:off x="1316038" y="620713"/>
            <a:ext cx="7396162" cy="649287"/>
          </a:xfrm>
        </p:spPr>
        <p:txBody>
          <a:bodyPr anchor="b"/>
          <a:lstStyle/>
          <a:p>
            <a:pPr eaLnBrk="1" hangingPunct="1">
              <a:defRPr/>
            </a:pPr>
            <a:r>
              <a:rPr lang="en-US" sz="3200" dirty="0" err="1" smtClean="0">
                <a:solidFill>
                  <a:srgbClr val="FFFF00"/>
                </a:solidFill>
                <a:latin typeface="Times New Roman" pitchFamily="18" charset="0"/>
              </a:rPr>
              <a:t>Fielgd</a:t>
            </a:r>
            <a:r>
              <a:rPr lang="en-US" sz="3200" dirty="0" smtClean="0">
                <a:solidFill>
                  <a:srgbClr val="FFFF00"/>
                </a:solidFill>
                <a:latin typeface="Times New Roman" pitchFamily="18" charset="0"/>
              </a:rPr>
              <a:t> examination</a:t>
            </a:r>
            <a:r>
              <a:rPr lang="ru-RU" sz="3200" dirty="0" smtClean="0">
                <a:solidFill>
                  <a:srgbClr val="FFFF00"/>
                </a:solidFill>
                <a:latin typeface="Times New Roman" pitchFamily="18" charset="0"/>
              </a:rPr>
              <a:t> (</a:t>
            </a:r>
            <a:r>
              <a:rPr lang="en-US" sz="3200" dirty="0" smtClean="0">
                <a:solidFill>
                  <a:srgbClr val="FFFF00"/>
                </a:solidFill>
                <a:latin typeface="Times New Roman" pitchFamily="18" charset="0"/>
              </a:rPr>
              <a:t>stage of glaucoma</a:t>
            </a:r>
            <a:r>
              <a:rPr lang="ru-RU" sz="3200" dirty="0" smtClean="0">
                <a:solidFill>
                  <a:srgbClr val="FFFF00"/>
                </a:solidFill>
                <a:latin typeface="Times New Roman" pitchFamily="18" charset="0"/>
              </a:rPr>
              <a:t>)</a:t>
            </a:r>
          </a:p>
        </p:txBody>
      </p:sp>
      <p:pic>
        <p:nvPicPr>
          <p:cNvPr id="133123" name="Picture 3" descr="Поле зрения в N"/>
          <p:cNvPicPr>
            <a:picLocks noChangeAspect="1" noChangeArrowheads="1"/>
          </p:cNvPicPr>
          <p:nvPr/>
        </p:nvPicPr>
        <p:blipFill>
          <a:blip r:embed="rId3"/>
          <a:srcRect/>
          <a:stretch>
            <a:fillRect/>
          </a:stretch>
        </p:blipFill>
        <p:spPr bwMode="auto">
          <a:xfrm>
            <a:off x="2943225" y="1347788"/>
            <a:ext cx="2000250" cy="2000250"/>
          </a:xfrm>
          <a:prstGeom prst="rect">
            <a:avLst/>
          </a:prstGeom>
          <a:noFill/>
          <a:ln w="9525">
            <a:noFill/>
            <a:miter lim="800000"/>
            <a:headEnd/>
            <a:tailEnd/>
          </a:ln>
        </p:spPr>
      </p:pic>
      <p:pic>
        <p:nvPicPr>
          <p:cNvPr id="133124" name="Picture 4"/>
          <p:cNvPicPr>
            <a:picLocks noChangeAspect="1" noChangeArrowheads="1"/>
          </p:cNvPicPr>
          <p:nvPr/>
        </p:nvPicPr>
        <p:blipFill>
          <a:blip r:embed="rId4"/>
          <a:srcRect/>
          <a:stretch>
            <a:fillRect/>
          </a:stretch>
        </p:blipFill>
        <p:spPr bwMode="auto">
          <a:xfrm>
            <a:off x="4933950" y="1347788"/>
            <a:ext cx="1820863" cy="2000250"/>
          </a:xfrm>
          <a:prstGeom prst="rect">
            <a:avLst/>
          </a:prstGeom>
          <a:noFill/>
          <a:ln w="9525">
            <a:noFill/>
            <a:miter lim="800000"/>
            <a:headEnd/>
            <a:tailEnd/>
          </a:ln>
        </p:spPr>
      </p:pic>
      <p:sp>
        <p:nvSpPr>
          <p:cNvPr id="133125" name="Line 5"/>
          <p:cNvSpPr>
            <a:spLocks noChangeShapeType="1"/>
          </p:cNvSpPr>
          <p:nvPr/>
        </p:nvSpPr>
        <p:spPr bwMode="auto">
          <a:xfrm>
            <a:off x="4843463" y="2343150"/>
            <a:ext cx="358775" cy="0"/>
          </a:xfrm>
          <a:prstGeom prst="line">
            <a:avLst/>
          </a:prstGeom>
          <a:noFill/>
          <a:ln w="76200">
            <a:solidFill>
              <a:srgbClr val="FFFF00"/>
            </a:solidFill>
            <a:round/>
            <a:headEnd/>
            <a:tailEnd type="triangle" w="med" len="med"/>
          </a:ln>
        </p:spPr>
        <p:txBody>
          <a:bodyPr/>
          <a:lstStyle/>
          <a:p>
            <a:endParaRPr lang="ru-RU"/>
          </a:p>
        </p:txBody>
      </p:sp>
      <p:sp>
        <p:nvSpPr>
          <p:cNvPr id="133126" name="Line 6"/>
          <p:cNvSpPr>
            <a:spLocks noChangeShapeType="1"/>
          </p:cNvSpPr>
          <p:nvPr/>
        </p:nvSpPr>
        <p:spPr bwMode="auto">
          <a:xfrm>
            <a:off x="4198938" y="4333875"/>
            <a:ext cx="0" cy="863600"/>
          </a:xfrm>
          <a:prstGeom prst="line">
            <a:avLst/>
          </a:prstGeom>
          <a:noFill/>
          <a:ln w="9525">
            <a:solidFill>
              <a:srgbClr val="FFFF00"/>
            </a:solidFill>
            <a:round/>
            <a:headEnd/>
            <a:tailEnd/>
          </a:ln>
        </p:spPr>
        <p:txBody>
          <a:bodyPr/>
          <a:lstStyle/>
          <a:p>
            <a:endParaRPr lang="ru-RU"/>
          </a:p>
        </p:txBody>
      </p:sp>
      <p:sp>
        <p:nvSpPr>
          <p:cNvPr id="133127" name="Line 7"/>
          <p:cNvSpPr>
            <a:spLocks noChangeShapeType="1"/>
          </p:cNvSpPr>
          <p:nvPr/>
        </p:nvSpPr>
        <p:spPr bwMode="auto">
          <a:xfrm>
            <a:off x="3838575" y="4765675"/>
            <a:ext cx="863600" cy="0"/>
          </a:xfrm>
          <a:prstGeom prst="line">
            <a:avLst/>
          </a:prstGeom>
          <a:noFill/>
          <a:ln w="9525">
            <a:solidFill>
              <a:srgbClr val="FFFF00"/>
            </a:solidFill>
            <a:round/>
            <a:headEnd/>
            <a:tailEnd/>
          </a:ln>
        </p:spPr>
        <p:txBody>
          <a:bodyPr/>
          <a:lstStyle/>
          <a:p>
            <a:endParaRPr lang="ru-RU"/>
          </a:p>
        </p:txBody>
      </p:sp>
      <p:sp>
        <p:nvSpPr>
          <p:cNvPr id="133128" name="Line 8"/>
          <p:cNvSpPr>
            <a:spLocks noChangeShapeType="1"/>
          </p:cNvSpPr>
          <p:nvPr/>
        </p:nvSpPr>
        <p:spPr bwMode="auto">
          <a:xfrm>
            <a:off x="3910013" y="4476750"/>
            <a:ext cx="576262" cy="576263"/>
          </a:xfrm>
          <a:prstGeom prst="line">
            <a:avLst/>
          </a:prstGeom>
          <a:noFill/>
          <a:ln w="9525">
            <a:solidFill>
              <a:srgbClr val="FFFF00"/>
            </a:solidFill>
            <a:round/>
            <a:headEnd/>
            <a:tailEnd/>
          </a:ln>
        </p:spPr>
        <p:txBody>
          <a:bodyPr/>
          <a:lstStyle/>
          <a:p>
            <a:endParaRPr lang="ru-RU"/>
          </a:p>
        </p:txBody>
      </p:sp>
      <p:sp>
        <p:nvSpPr>
          <p:cNvPr id="133129" name="Line 9"/>
          <p:cNvSpPr>
            <a:spLocks noChangeShapeType="1"/>
          </p:cNvSpPr>
          <p:nvPr/>
        </p:nvSpPr>
        <p:spPr bwMode="auto">
          <a:xfrm flipH="1">
            <a:off x="3910013" y="4476750"/>
            <a:ext cx="576262" cy="576263"/>
          </a:xfrm>
          <a:prstGeom prst="line">
            <a:avLst/>
          </a:prstGeom>
          <a:noFill/>
          <a:ln w="9525">
            <a:solidFill>
              <a:srgbClr val="FFFF00"/>
            </a:solidFill>
            <a:round/>
            <a:headEnd/>
            <a:tailEnd/>
          </a:ln>
        </p:spPr>
        <p:txBody>
          <a:bodyPr/>
          <a:lstStyle/>
          <a:p>
            <a:endParaRPr lang="ru-RU"/>
          </a:p>
        </p:txBody>
      </p:sp>
      <p:sp>
        <p:nvSpPr>
          <p:cNvPr id="133130" name="Freeform 10"/>
          <p:cNvSpPr>
            <a:spLocks/>
          </p:cNvSpPr>
          <p:nvPr/>
        </p:nvSpPr>
        <p:spPr bwMode="auto">
          <a:xfrm>
            <a:off x="3910013" y="4405313"/>
            <a:ext cx="719137" cy="720725"/>
          </a:xfrm>
          <a:custGeom>
            <a:avLst/>
            <a:gdLst>
              <a:gd name="T0" fmla="*/ 2147483647 w 453"/>
              <a:gd name="T1" fmla="*/ 2147483647 h 454"/>
              <a:gd name="T2" fmla="*/ 0 w 453"/>
              <a:gd name="T3" fmla="*/ 2147483647 h 454"/>
              <a:gd name="T4" fmla="*/ 2147483647 w 453"/>
              <a:gd name="T5" fmla="*/ 2147483647 h 454"/>
              <a:gd name="T6" fmla="*/ 2147483647 w 453"/>
              <a:gd name="T7" fmla="*/ 2147483647 h 454"/>
              <a:gd name="T8" fmla="*/ 2147483647 w 453"/>
              <a:gd name="T9" fmla="*/ 2147483647 h 454"/>
              <a:gd name="T10" fmla="*/ 2147483647 w 453"/>
              <a:gd name="T11" fmla="*/ 2147483647 h 454"/>
              <a:gd name="T12" fmla="*/ 2147483647 w 453"/>
              <a:gd name="T13" fmla="*/ 2147483647 h 454"/>
              <a:gd name="T14" fmla="*/ 2147483647 w 453"/>
              <a:gd name="T15" fmla="*/ 0 h 454"/>
              <a:gd name="T16" fmla="*/ 2147483647 w 453"/>
              <a:gd name="T17" fmla="*/ 2147483647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454"/>
              <a:gd name="T29" fmla="*/ 453 w 453"/>
              <a:gd name="T30" fmla="*/ 454 h 4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454">
                <a:moveTo>
                  <a:pt x="45" y="91"/>
                </a:moveTo>
                <a:lnTo>
                  <a:pt x="0" y="227"/>
                </a:lnTo>
                <a:lnTo>
                  <a:pt x="45" y="363"/>
                </a:lnTo>
                <a:lnTo>
                  <a:pt x="181" y="454"/>
                </a:lnTo>
                <a:lnTo>
                  <a:pt x="362" y="408"/>
                </a:lnTo>
                <a:lnTo>
                  <a:pt x="453" y="227"/>
                </a:lnTo>
                <a:lnTo>
                  <a:pt x="317" y="45"/>
                </a:lnTo>
                <a:lnTo>
                  <a:pt x="181" y="0"/>
                </a:lnTo>
                <a:lnTo>
                  <a:pt x="45" y="91"/>
                </a:lnTo>
                <a:close/>
              </a:path>
            </a:pathLst>
          </a:custGeom>
          <a:noFill/>
          <a:ln w="9525">
            <a:solidFill>
              <a:schemeClr val="tx1"/>
            </a:solidFill>
            <a:round/>
            <a:headEnd/>
            <a:tailEnd/>
          </a:ln>
        </p:spPr>
        <p:txBody>
          <a:bodyPr/>
          <a:lstStyle/>
          <a:p>
            <a:endParaRPr lang="ru-RU"/>
          </a:p>
        </p:txBody>
      </p:sp>
      <p:sp>
        <p:nvSpPr>
          <p:cNvPr id="133131" name="Line 11"/>
          <p:cNvSpPr>
            <a:spLocks noChangeShapeType="1"/>
          </p:cNvSpPr>
          <p:nvPr/>
        </p:nvSpPr>
        <p:spPr bwMode="auto">
          <a:xfrm flipH="1">
            <a:off x="2757488" y="4333875"/>
            <a:ext cx="1587" cy="863600"/>
          </a:xfrm>
          <a:prstGeom prst="line">
            <a:avLst/>
          </a:prstGeom>
          <a:noFill/>
          <a:ln w="9525">
            <a:solidFill>
              <a:srgbClr val="FFFF00"/>
            </a:solidFill>
            <a:round/>
            <a:headEnd/>
            <a:tailEnd/>
          </a:ln>
        </p:spPr>
        <p:txBody>
          <a:bodyPr/>
          <a:lstStyle/>
          <a:p>
            <a:endParaRPr lang="ru-RU"/>
          </a:p>
        </p:txBody>
      </p:sp>
      <p:sp>
        <p:nvSpPr>
          <p:cNvPr id="133132" name="Line 12"/>
          <p:cNvSpPr>
            <a:spLocks noChangeShapeType="1"/>
          </p:cNvSpPr>
          <p:nvPr/>
        </p:nvSpPr>
        <p:spPr bwMode="auto">
          <a:xfrm flipH="1">
            <a:off x="2254250" y="4765675"/>
            <a:ext cx="887413" cy="0"/>
          </a:xfrm>
          <a:prstGeom prst="line">
            <a:avLst/>
          </a:prstGeom>
          <a:noFill/>
          <a:ln w="9525">
            <a:solidFill>
              <a:srgbClr val="FFFF00"/>
            </a:solidFill>
            <a:round/>
            <a:headEnd/>
            <a:tailEnd/>
          </a:ln>
        </p:spPr>
        <p:txBody>
          <a:bodyPr/>
          <a:lstStyle/>
          <a:p>
            <a:endParaRPr lang="ru-RU"/>
          </a:p>
        </p:txBody>
      </p:sp>
      <p:sp>
        <p:nvSpPr>
          <p:cNvPr id="133133" name="Line 13"/>
          <p:cNvSpPr>
            <a:spLocks noChangeShapeType="1"/>
          </p:cNvSpPr>
          <p:nvPr/>
        </p:nvSpPr>
        <p:spPr bwMode="auto">
          <a:xfrm flipH="1">
            <a:off x="2470150" y="4476750"/>
            <a:ext cx="576263" cy="576263"/>
          </a:xfrm>
          <a:prstGeom prst="line">
            <a:avLst/>
          </a:prstGeom>
          <a:noFill/>
          <a:ln w="9525">
            <a:solidFill>
              <a:srgbClr val="FFFF00"/>
            </a:solidFill>
            <a:round/>
            <a:headEnd/>
            <a:tailEnd/>
          </a:ln>
        </p:spPr>
        <p:txBody>
          <a:bodyPr/>
          <a:lstStyle/>
          <a:p>
            <a:endParaRPr lang="ru-RU"/>
          </a:p>
        </p:txBody>
      </p:sp>
      <p:sp>
        <p:nvSpPr>
          <p:cNvPr id="133134" name="Line 14"/>
          <p:cNvSpPr>
            <a:spLocks noChangeShapeType="1"/>
          </p:cNvSpPr>
          <p:nvPr/>
        </p:nvSpPr>
        <p:spPr bwMode="auto">
          <a:xfrm>
            <a:off x="2470150" y="4476750"/>
            <a:ext cx="576263" cy="576263"/>
          </a:xfrm>
          <a:prstGeom prst="line">
            <a:avLst/>
          </a:prstGeom>
          <a:noFill/>
          <a:ln w="9525">
            <a:solidFill>
              <a:srgbClr val="FFFF00"/>
            </a:solidFill>
            <a:round/>
            <a:headEnd/>
            <a:tailEnd/>
          </a:ln>
        </p:spPr>
        <p:txBody>
          <a:bodyPr/>
          <a:lstStyle/>
          <a:p>
            <a:endParaRPr lang="ru-RU"/>
          </a:p>
        </p:txBody>
      </p:sp>
      <p:sp>
        <p:nvSpPr>
          <p:cNvPr id="133135" name="Freeform 15"/>
          <p:cNvSpPr>
            <a:spLocks/>
          </p:cNvSpPr>
          <p:nvPr/>
        </p:nvSpPr>
        <p:spPr bwMode="auto">
          <a:xfrm flipH="1">
            <a:off x="2327275" y="4405313"/>
            <a:ext cx="719138" cy="720725"/>
          </a:xfrm>
          <a:custGeom>
            <a:avLst/>
            <a:gdLst>
              <a:gd name="T0" fmla="*/ 2147483647 w 453"/>
              <a:gd name="T1" fmla="*/ 2147483647 h 454"/>
              <a:gd name="T2" fmla="*/ 0 w 453"/>
              <a:gd name="T3" fmla="*/ 2147483647 h 454"/>
              <a:gd name="T4" fmla="*/ 2147483647 w 453"/>
              <a:gd name="T5" fmla="*/ 2147483647 h 454"/>
              <a:gd name="T6" fmla="*/ 2147483647 w 453"/>
              <a:gd name="T7" fmla="*/ 2147483647 h 454"/>
              <a:gd name="T8" fmla="*/ 2147483647 w 453"/>
              <a:gd name="T9" fmla="*/ 2147483647 h 454"/>
              <a:gd name="T10" fmla="*/ 2147483647 w 453"/>
              <a:gd name="T11" fmla="*/ 2147483647 h 454"/>
              <a:gd name="T12" fmla="*/ 2147483647 w 453"/>
              <a:gd name="T13" fmla="*/ 2147483647 h 454"/>
              <a:gd name="T14" fmla="*/ 2147483647 w 453"/>
              <a:gd name="T15" fmla="*/ 0 h 454"/>
              <a:gd name="T16" fmla="*/ 2147483647 w 453"/>
              <a:gd name="T17" fmla="*/ 2147483647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454"/>
              <a:gd name="T29" fmla="*/ 453 w 453"/>
              <a:gd name="T30" fmla="*/ 454 h 4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454">
                <a:moveTo>
                  <a:pt x="45" y="91"/>
                </a:moveTo>
                <a:lnTo>
                  <a:pt x="0" y="227"/>
                </a:lnTo>
                <a:lnTo>
                  <a:pt x="45" y="363"/>
                </a:lnTo>
                <a:lnTo>
                  <a:pt x="181" y="454"/>
                </a:lnTo>
                <a:lnTo>
                  <a:pt x="362" y="408"/>
                </a:lnTo>
                <a:lnTo>
                  <a:pt x="453" y="227"/>
                </a:lnTo>
                <a:lnTo>
                  <a:pt x="317" y="45"/>
                </a:lnTo>
                <a:lnTo>
                  <a:pt x="181" y="0"/>
                </a:lnTo>
                <a:lnTo>
                  <a:pt x="45" y="91"/>
                </a:lnTo>
                <a:close/>
              </a:path>
            </a:pathLst>
          </a:custGeom>
          <a:noFill/>
          <a:ln w="9525">
            <a:solidFill>
              <a:schemeClr val="tx1"/>
            </a:solidFill>
            <a:round/>
            <a:headEnd/>
            <a:tailEnd/>
          </a:ln>
        </p:spPr>
        <p:txBody>
          <a:bodyPr/>
          <a:lstStyle/>
          <a:p>
            <a:endParaRPr lang="ru-RU"/>
          </a:p>
        </p:txBody>
      </p:sp>
      <p:sp>
        <p:nvSpPr>
          <p:cNvPr id="133136" name="WordArt 16"/>
          <p:cNvSpPr>
            <a:spLocks noChangeArrowheads="1" noChangeShapeType="1" noTextEdit="1"/>
          </p:cNvSpPr>
          <p:nvPr/>
        </p:nvSpPr>
        <p:spPr bwMode="auto">
          <a:xfrm>
            <a:off x="2109788" y="3829050"/>
            <a:ext cx="2663825" cy="150813"/>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FF00"/>
                </a:solidFill>
                <a:latin typeface="Bookman Old Style"/>
              </a:rPr>
              <a:t>OS                       OD</a:t>
            </a:r>
            <a:endParaRPr lang="ru-RU" sz="3600" b="1" kern="10">
              <a:ln w="9525">
                <a:noFill/>
                <a:round/>
                <a:headEnd/>
                <a:tailEnd/>
              </a:ln>
              <a:solidFill>
                <a:srgbClr val="FFFF00"/>
              </a:solidFill>
              <a:latin typeface="Bookman Old Style"/>
            </a:endParaRPr>
          </a:p>
        </p:txBody>
      </p:sp>
      <p:sp>
        <p:nvSpPr>
          <p:cNvPr id="133137" name="WordArt 17"/>
          <p:cNvSpPr>
            <a:spLocks noChangeArrowheads="1" noChangeShapeType="1" noTextEdit="1"/>
          </p:cNvSpPr>
          <p:nvPr/>
        </p:nvSpPr>
        <p:spPr bwMode="auto">
          <a:xfrm>
            <a:off x="2614613" y="4116388"/>
            <a:ext cx="1728787" cy="150812"/>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FFFF00"/>
                </a:solidFill>
                <a:latin typeface="Bookman Old Style"/>
              </a:rPr>
              <a:t>55                       55</a:t>
            </a:r>
          </a:p>
        </p:txBody>
      </p:sp>
      <p:sp>
        <p:nvSpPr>
          <p:cNvPr id="133138" name="WordArt 18"/>
          <p:cNvSpPr>
            <a:spLocks noChangeArrowheads="1" noChangeShapeType="1" noTextEdit="1"/>
          </p:cNvSpPr>
          <p:nvPr/>
        </p:nvSpPr>
        <p:spPr bwMode="auto">
          <a:xfrm>
            <a:off x="2254250" y="4333875"/>
            <a:ext cx="2520950" cy="150813"/>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FFFF00"/>
                </a:solidFill>
                <a:latin typeface="Bookman Old Style"/>
              </a:rPr>
              <a:t>75          55      55           75</a:t>
            </a:r>
          </a:p>
        </p:txBody>
      </p:sp>
      <p:sp>
        <p:nvSpPr>
          <p:cNvPr id="133139" name="WordArt 19"/>
          <p:cNvSpPr>
            <a:spLocks noChangeArrowheads="1" noChangeShapeType="1" noTextEdit="1"/>
          </p:cNvSpPr>
          <p:nvPr/>
        </p:nvSpPr>
        <p:spPr bwMode="auto">
          <a:xfrm>
            <a:off x="2182813" y="5053013"/>
            <a:ext cx="2520950" cy="150812"/>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FFFF00"/>
                </a:solidFill>
                <a:latin typeface="Bookman Old Style"/>
              </a:rPr>
              <a:t>90          50      50           90</a:t>
            </a:r>
          </a:p>
        </p:txBody>
      </p:sp>
      <p:sp>
        <p:nvSpPr>
          <p:cNvPr id="133140" name="WordArt 20"/>
          <p:cNvSpPr>
            <a:spLocks noChangeArrowheads="1" noChangeShapeType="1" noTextEdit="1"/>
          </p:cNvSpPr>
          <p:nvPr/>
        </p:nvSpPr>
        <p:spPr bwMode="auto">
          <a:xfrm>
            <a:off x="2038350" y="4692650"/>
            <a:ext cx="2881313" cy="150813"/>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FFFF00"/>
                </a:solidFill>
                <a:latin typeface="Bookman Old Style"/>
              </a:rPr>
              <a:t>90                 60    60                 90</a:t>
            </a:r>
          </a:p>
        </p:txBody>
      </p:sp>
      <p:sp>
        <p:nvSpPr>
          <p:cNvPr id="133141" name="WordArt 21"/>
          <p:cNvSpPr>
            <a:spLocks noChangeArrowheads="1" noChangeShapeType="1" noTextEdit="1"/>
          </p:cNvSpPr>
          <p:nvPr/>
        </p:nvSpPr>
        <p:spPr bwMode="auto">
          <a:xfrm>
            <a:off x="2614613" y="5268913"/>
            <a:ext cx="1728787" cy="150812"/>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FFFF00"/>
                </a:solidFill>
                <a:latin typeface="Bookman Old Style"/>
              </a:rPr>
              <a:t>60                       60</a:t>
            </a:r>
          </a:p>
        </p:txBody>
      </p:sp>
      <p:sp>
        <p:nvSpPr>
          <p:cNvPr id="133142" name="Oval 22"/>
          <p:cNvSpPr>
            <a:spLocks noChangeArrowheads="1"/>
          </p:cNvSpPr>
          <p:nvPr/>
        </p:nvSpPr>
        <p:spPr bwMode="auto">
          <a:xfrm>
            <a:off x="3046413" y="4260850"/>
            <a:ext cx="288925" cy="288925"/>
          </a:xfrm>
          <a:prstGeom prst="ellipse">
            <a:avLst/>
          </a:prstGeom>
          <a:noFill/>
          <a:ln w="9525">
            <a:solidFill>
              <a:srgbClr val="FFFF00"/>
            </a:solidFill>
            <a:round/>
            <a:headEnd/>
            <a:tailEnd/>
          </a:ln>
        </p:spPr>
        <p:txBody>
          <a:bodyPr wrap="none" anchor="ctr"/>
          <a:lstStyle/>
          <a:p>
            <a:endParaRPr lang="ru-RU"/>
          </a:p>
        </p:txBody>
      </p:sp>
      <p:sp>
        <p:nvSpPr>
          <p:cNvPr id="133143" name="Oval 23"/>
          <p:cNvSpPr>
            <a:spLocks noChangeArrowheads="1"/>
          </p:cNvSpPr>
          <p:nvPr/>
        </p:nvSpPr>
        <p:spPr bwMode="auto">
          <a:xfrm>
            <a:off x="3117850" y="4621213"/>
            <a:ext cx="288925" cy="288925"/>
          </a:xfrm>
          <a:prstGeom prst="ellipse">
            <a:avLst/>
          </a:prstGeom>
          <a:noFill/>
          <a:ln w="9525">
            <a:solidFill>
              <a:srgbClr val="FFFF00"/>
            </a:solidFill>
            <a:round/>
            <a:headEnd/>
            <a:tailEnd/>
          </a:ln>
        </p:spPr>
        <p:txBody>
          <a:bodyPr wrap="none" anchor="ctr"/>
          <a:lstStyle/>
          <a:p>
            <a:endParaRPr lang="ru-RU"/>
          </a:p>
        </p:txBody>
      </p:sp>
      <p:sp>
        <p:nvSpPr>
          <p:cNvPr id="133144" name="Oval 24"/>
          <p:cNvSpPr>
            <a:spLocks noChangeArrowheads="1"/>
          </p:cNvSpPr>
          <p:nvPr/>
        </p:nvSpPr>
        <p:spPr bwMode="auto">
          <a:xfrm>
            <a:off x="2974975" y="4981575"/>
            <a:ext cx="288925" cy="288925"/>
          </a:xfrm>
          <a:prstGeom prst="ellipse">
            <a:avLst/>
          </a:prstGeom>
          <a:noFill/>
          <a:ln w="9525">
            <a:solidFill>
              <a:srgbClr val="FFFF00"/>
            </a:solidFill>
            <a:round/>
            <a:headEnd/>
            <a:tailEnd/>
          </a:ln>
        </p:spPr>
        <p:txBody>
          <a:bodyPr wrap="none" anchor="ctr"/>
          <a:lstStyle/>
          <a:p>
            <a:endParaRPr lang="ru-RU"/>
          </a:p>
        </p:txBody>
      </p:sp>
      <p:sp>
        <p:nvSpPr>
          <p:cNvPr id="133145" name="Oval 25"/>
          <p:cNvSpPr>
            <a:spLocks noChangeArrowheads="1"/>
          </p:cNvSpPr>
          <p:nvPr/>
        </p:nvSpPr>
        <p:spPr bwMode="auto">
          <a:xfrm>
            <a:off x="3622675" y="4260850"/>
            <a:ext cx="288925" cy="288925"/>
          </a:xfrm>
          <a:prstGeom prst="ellipse">
            <a:avLst/>
          </a:prstGeom>
          <a:noFill/>
          <a:ln w="9525">
            <a:solidFill>
              <a:srgbClr val="FFFF00"/>
            </a:solidFill>
            <a:round/>
            <a:headEnd/>
            <a:tailEnd/>
          </a:ln>
        </p:spPr>
        <p:txBody>
          <a:bodyPr wrap="none" anchor="ctr"/>
          <a:lstStyle/>
          <a:p>
            <a:endParaRPr lang="ru-RU"/>
          </a:p>
        </p:txBody>
      </p:sp>
      <p:sp>
        <p:nvSpPr>
          <p:cNvPr id="133146" name="Oval 26"/>
          <p:cNvSpPr>
            <a:spLocks noChangeArrowheads="1"/>
          </p:cNvSpPr>
          <p:nvPr/>
        </p:nvSpPr>
        <p:spPr bwMode="auto">
          <a:xfrm>
            <a:off x="3551238" y="4621213"/>
            <a:ext cx="288925" cy="288925"/>
          </a:xfrm>
          <a:prstGeom prst="ellipse">
            <a:avLst/>
          </a:prstGeom>
          <a:noFill/>
          <a:ln w="9525">
            <a:solidFill>
              <a:srgbClr val="FFFF00"/>
            </a:solidFill>
            <a:round/>
            <a:headEnd/>
            <a:tailEnd/>
          </a:ln>
        </p:spPr>
        <p:txBody>
          <a:bodyPr wrap="none" anchor="ctr"/>
          <a:lstStyle/>
          <a:p>
            <a:endParaRPr lang="ru-RU"/>
          </a:p>
        </p:txBody>
      </p:sp>
      <p:sp>
        <p:nvSpPr>
          <p:cNvPr id="133147" name="Oval 27"/>
          <p:cNvSpPr>
            <a:spLocks noChangeArrowheads="1"/>
          </p:cNvSpPr>
          <p:nvPr/>
        </p:nvSpPr>
        <p:spPr bwMode="auto">
          <a:xfrm>
            <a:off x="3551238" y="4981575"/>
            <a:ext cx="288925" cy="288925"/>
          </a:xfrm>
          <a:prstGeom prst="ellipse">
            <a:avLst/>
          </a:prstGeom>
          <a:noFill/>
          <a:ln w="9525">
            <a:solidFill>
              <a:srgbClr val="FFFF00"/>
            </a:solidFill>
            <a:round/>
            <a:headEnd/>
            <a:tailEnd/>
          </a:ln>
        </p:spPr>
        <p:txBody>
          <a:bodyPr wrap="none" anchor="ctr"/>
          <a:lstStyle/>
          <a:p>
            <a:endParaRPr lang="ru-RU"/>
          </a:p>
        </p:txBody>
      </p:sp>
      <p:pic>
        <p:nvPicPr>
          <p:cNvPr id="133148" name="Picture 28" descr="Периметрия"/>
          <p:cNvPicPr>
            <a:picLocks noChangeAspect="1" noChangeArrowheads="1"/>
          </p:cNvPicPr>
          <p:nvPr/>
        </p:nvPicPr>
        <p:blipFill>
          <a:blip r:embed="rId5"/>
          <a:srcRect/>
          <a:stretch>
            <a:fillRect/>
          </a:stretch>
        </p:blipFill>
        <p:spPr bwMode="auto">
          <a:xfrm>
            <a:off x="862013" y="1347788"/>
            <a:ext cx="2081212" cy="1990725"/>
          </a:xfrm>
          <a:prstGeom prst="rect">
            <a:avLst/>
          </a:prstGeom>
          <a:noFill/>
          <a:ln w="9525">
            <a:noFill/>
            <a:miter lim="800000"/>
            <a:headEnd/>
            <a:tailEnd/>
          </a:ln>
        </p:spPr>
      </p:pic>
      <p:sp>
        <p:nvSpPr>
          <p:cNvPr id="133180" name="Rectangle 60"/>
          <p:cNvSpPr>
            <a:spLocks noChangeArrowheads="1"/>
          </p:cNvSpPr>
          <p:nvPr/>
        </p:nvSpPr>
        <p:spPr bwMode="auto">
          <a:xfrm>
            <a:off x="161925" y="5600700"/>
            <a:ext cx="6129338" cy="674688"/>
          </a:xfrm>
          <a:prstGeom prst="rect">
            <a:avLst/>
          </a:prstGeom>
          <a:noFill/>
          <a:ln w="9525">
            <a:noFill/>
            <a:miter lim="800000"/>
            <a:headEnd/>
            <a:tailEnd/>
          </a:ln>
        </p:spPr>
        <p:txBody>
          <a:bodyPr anchor="b"/>
          <a:lstStyle/>
          <a:p>
            <a:r>
              <a:rPr lang="en-US" sz="2000" b="1" i="1">
                <a:solidFill>
                  <a:srgbClr val="FFFF00"/>
                </a:solidFill>
                <a:latin typeface="Arial" charset="0"/>
              </a:rPr>
              <a:t>The sum of degrees of 8 meridians is not less than</a:t>
            </a:r>
            <a:r>
              <a:rPr lang="ru-RU" sz="2000" b="1" i="1">
                <a:solidFill>
                  <a:srgbClr val="FFFF00"/>
                </a:solidFill>
                <a:latin typeface="Arial" charset="0"/>
              </a:rPr>
              <a:t>  530</a:t>
            </a:r>
          </a:p>
        </p:txBody>
      </p:sp>
      <p:pic>
        <p:nvPicPr>
          <p:cNvPr id="30" name="Picture 24"/>
          <p:cNvPicPr>
            <a:picLocks noChangeAspect="1" noChangeArrowheads="1"/>
          </p:cNvPicPr>
          <p:nvPr/>
        </p:nvPicPr>
        <p:blipFill>
          <a:blip r:embed="rId6"/>
          <a:srcRect/>
          <a:stretch>
            <a:fillRect/>
          </a:stretch>
        </p:blipFill>
        <p:spPr bwMode="auto">
          <a:xfrm>
            <a:off x="6743700" y="1377950"/>
            <a:ext cx="1673225" cy="1960563"/>
          </a:xfrm>
          <a:prstGeom prst="rect">
            <a:avLst/>
          </a:prstGeom>
          <a:noFill/>
          <a:ln w="9525">
            <a:noFill/>
            <a:miter lim="800000"/>
            <a:headEnd/>
            <a:tailEnd/>
          </a:ln>
        </p:spPr>
      </p:pic>
      <p:sp>
        <p:nvSpPr>
          <p:cNvPr id="31" name="Line 9"/>
          <p:cNvSpPr>
            <a:spLocks noChangeShapeType="1"/>
          </p:cNvSpPr>
          <p:nvPr/>
        </p:nvSpPr>
        <p:spPr bwMode="auto">
          <a:xfrm flipH="1">
            <a:off x="7620000" y="3609975"/>
            <a:ext cx="46038" cy="2533650"/>
          </a:xfrm>
          <a:prstGeom prst="line">
            <a:avLst/>
          </a:prstGeom>
          <a:noFill/>
          <a:ln w="9525">
            <a:solidFill>
              <a:srgbClr val="FFFF00"/>
            </a:solidFill>
            <a:round/>
            <a:headEnd/>
            <a:tailEnd/>
          </a:ln>
        </p:spPr>
        <p:txBody>
          <a:bodyPr/>
          <a:lstStyle/>
          <a:p>
            <a:endParaRPr lang="ru-RU"/>
          </a:p>
        </p:txBody>
      </p:sp>
      <p:sp>
        <p:nvSpPr>
          <p:cNvPr id="32" name="Line 10"/>
          <p:cNvSpPr>
            <a:spLocks noChangeShapeType="1"/>
          </p:cNvSpPr>
          <p:nvPr/>
        </p:nvSpPr>
        <p:spPr bwMode="auto">
          <a:xfrm rot="16200000" flipH="1">
            <a:off x="7535069" y="3625057"/>
            <a:ext cx="46037" cy="2533650"/>
          </a:xfrm>
          <a:prstGeom prst="line">
            <a:avLst/>
          </a:prstGeom>
          <a:noFill/>
          <a:ln w="9525">
            <a:solidFill>
              <a:srgbClr val="FFFF00"/>
            </a:solidFill>
            <a:round/>
            <a:headEnd/>
            <a:tailEnd/>
          </a:ln>
        </p:spPr>
        <p:txBody>
          <a:bodyPr/>
          <a:lstStyle/>
          <a:p>
            <a:endParaRPr lang="ru-RU"/>
          </a:p>
        </p:txBody>
      </p:sp>
      <p:sp>
        <p:nvSpPr>
          <p:cNvPr id="33" name="Line 11"/>
          <p:cNvSpPr>
            <a:spLocks noChangeShapeType="1"/>
          </p:cNvSpPr>
          <p:nvPr/>
        </p:nvSpPr>
        <p:spPr bwMode="auto">
          <a:xfrm rot="8127761">
            <a:off x="7635875" y="3211513"/>
            <a:ext cx="1588" cy="3384550"/>
          </a:xfrm>
          <a:prstGeom prst="line">
            <a:avLst/>
          </a:prstGeom>
          <a:noFill/>
          <a:ln w="9525">
            <a:solidFill>
              <a:srgbClr val="FFFF00"/>
            </a:solidFill>
            <a:round/>
            <a:headEnd/>
            <a:tailEnd/>
          </a:ln>
        </p:spPr>
        <p:txBody>
          <a:bodyPr/>
          <a:lstStyle/>
          <a:p>
            <a:endParaRPr lang="ru-RU"/>
          </a:p>
        </p:txBody>
      </p:sp>
      <p:sp>
        <p:nvSpPr>
          <p:cNvPr id="34" name="Line 12"/>
          <p:cNvSpPr>
            <a:spLocks noChangeShapeType="1"/>
          </p:cNvSpPr>
          <p:nvPr/>
        </p:nvSpPr>
        <p:spPr bwMode="auto">
          <a:xfrm rot="-8065783">
            <a:off x="7680325" y="3176588"/>
            <a:ext cx="0" cy="3384550"/>
          </a:xfrm>
          <a:prstGeom prst="line">
            <a:avLst/>
          </a:prstGeom>
          <a:noFill/>
          <a:ln w="9525">
            <a:solidFill>
              <a:srgbClr val="FFFF00"/>
            </a:solidFill>
            <a:round/>
            <a:headEnd/>
            <a:tailEnd/>
          </a:ln>
        </p:spPr>
        <p:txBody>
          <a:bodyPr/>
          <a:lstStyle/>
          <a:p>
            <a:endParaRPr lang="ru-RU"/>
          </a:p>
        </p:txBody>
      </p:sp>
      <p:sp>
        <p:nvSpPr>
          <p:cNvPr id="35" name="Oval 13"/>
          <p:cNvSpPr>
            <a:spLocks noChangeArrowheads="1"/>
          </p:cNvSpPr>
          <p:nvPr/>
        </p:nvSpPr>
        <p:spPr bwMode="auto">
          <a:xfrm>
            <a:off x="7343775" y="4605338"/>
            <a:ext cx="576263" cy="576262"/>
          </a:xfrm>
          <a:prstGeom prst="ellipse">
            <a:avLst/>
          </a:prstGeom>
          <a:noFill/>
          <a:ln w="9525">
            <a:solidFill>
              <a:srgbClr val="FFFF00"/>
            </a:solidFill>
            <a:round/>
            <a:headEnd/>
            <a:tailEnd/>
          </a:ln>
        </p:spPr>
        <p:txBody>
          <a:bodyPr wrap="none" anchor="ctr"/>
          <a:lstStyle/>
          <a:p>
            <a:endParaRPr lang="ru-RU"/>
          </a:p>
        </p:txBody>
      </p:sp>
      <p:sp>
        <p:nvSpPr>
          <p:cNvPr id="36" name="Oval 14"/>
          <p:cNvSpPr>
            <a:spLocks noChangeArrowheads="1"/>
          </p:cNvSpPr>
          <p:nvPr/>
        </p:nvSpPr>
        <p:spPr bwMode="auto">
          <a:xfrm>
            <a:off x="6684963" y="3932238"/>
            <a:ext cx="1873250" cy="1871662"/>
          </a:xfrm>
          <a:prstGeom prst="ellipse">
            <a:avLst/>
          </a:prstGeom>
          <a:noFill/>
          <a:ln w="9525">
            <a:solidFill>
              <a:srgbClr val="FFFF00"/>
            </a:solidFill>
            <a:round/>
            <a:headEnd/>
            <a:tailEnd/>
          </a:ln>
        </p:spPr>
        <p:txBody>
          <a:bodyPr wrap="none" anchor="ctr"/>
          <a:lstStyle/>
          <a:p>
            <a:endParaRPr lang="ru-RU"/>
          </a:p>
        </p:txBody>
      </p:sp>
      <p:sp>
        <p:nvSpPr>
          <p:cNvPr id="37" name="Text Box 15"/>
          <p:cNvSpPr txBox="1">
            <a:spLocks noChangeArrowheads="1"/>
          </p:cNvSpPr>
          <p:nvPr/>
        </p:nvSpPr>
        <p:spPr bwMode="auto">
          <a:xfrm>
            <a:off x="7548563" y="5222875"/>
            <a:ext cx="647700" cy="366713"/>
          </a:xfrm>
          <a:prstGeom prst="rect">
            <a:avLst/>
          </a:prstGeom>
          <a:noFill/>
          <a:ln w="9525">
            <a:noFill/>
            <a:miter lim="800000"/>
            <a:headEnd/>
            <a:tailEnd/>
          </a:ln>
        </p:spPr>
        <p:txBody>
          <a:bodyPr>
            <a:spAutoFit/>
          </a:bodyPr>
          <a:lstStyle/>
          <a:p>
            <a:pPr>
              <a:spcBef>
                <a:spcPct val="50000"/>
              </a:spcBef>
            </a:pPr>
            <a:r>
              <a:rPr lang="ru-RU" b="1">
                <a:solidFill>
                  <a:srgbClr val="FFFF00"/>
                </a:solidFill>
                <a:latin typeface="Bookman Old Style" pitchFamily="18" charset="0"/>
              </a:rPr>
              <a:t>15</a:t>
            </a:r>
            <a:r>
              <a:rPr lang="ru-RU" b="1">
                <a:solidFill>
                  <a:srgbClr val="FFFF00"/>
                </a:solidFill>
                <a:latin typeface="Bookman Old Style" pitchFamily="18" charset="0"/>
                <a:sym typeface="Symbol" pitchFamily="18" charset="2"/>
              </a:rPr>
              <a:t></a:t>
            </a:r>
            <a:r>
              <a:rPr lang="en-US" b="1">
                <a:solidFill>
                  <a:srgbClr val="FFFF00"/>
                </a:solidFill>
                <a:latin typeface="Bookman Old Style" pitchFamily="18" charset="0"/>
                <a:sym typeface="Symbol" pitchFamily="18" charset="2"/>
              </a:rPr>
              <a:t>                         </a:t>
            </a:r>
            <a:endParaRPr lang="ru-RU" b="1">
              <a:solidFill>
                <a:srgbClr val="FFFF00"/>
              </a:solidFill>
              <a:latin typeface="Bookman Old Style" pitchFamily="18" charset="0"/>
              <a:sym typeface="Symbol" pitchFamily="18" charset="2"/>
            </a:endParaRPr>
          </a:p>
        </p:txBody>
      </p:sp>
      <p:sp>
        <p:nvSpPr>
          <p:cNvPr id="38" name="Text Box 16"/>
          <p:cNvSpPr txBox="1">
            <a:spLocks noChangeArrowheads="1"/>
          </p:cNvSpPr>
          <p:nvPr/>
        </p:nvSpPr>
        <p:spPr bwMode="auto">
          <a:xfrm>
            <a:off x="6972300" y="3357563"/>
            <a:ext cx="360363" cy="519112"/>
          </a:xfrm>
          <a:prstGeom prst="rect">
            <a:avLst/>
          </a:prstGeom>
          <a:noFill/>
          <a:ln w="9525">
            <a:noFill/>
            <a:miter lim="800000"/>
            <a:headEnd/>
            <a:tailEnd/>
          </a:ln>
        </p:spPr>
        <p:txBody>
          <a:bodyPr>
            <a:spAutoFit/>
          </a:bodyPr>
          <a:lstStyle/>
          <a:p>
            <a:pPr>
              <a:spcBef>
                <a:spcPct val="50000"/>
              </a:spcBef>
            </a:pPr>
            <a:r>
              <a:rPr lang="en-US" sz="2800">
                <a:solidFill>
                  <a:srgbClr val="FFFF00"/>
                </a:solidFill>
              </a:rPr>
              <a:t>I</a:t>
            </a:r>
            <a:endParaRPr lang="ru-RU" sz="2800">
              <a:solidFill>
                <a:srgbClr val="FFFF00"/>
              </a:solidFill>
            </a:endParaRPr>
          </a:p>
        </p:txBody>
      </p:sp>
      <p:sp>
        <p:nvSpPr>
          <p:cNvPr id="39" name="Text Box 17"/>
          <p:cNvSpPr txBox="1">
            <a:spLocks noChangeArrowheads="1"/>
          </p:cNvSpPr>
          <p:nvPr/>
        </p:nvSpPr>
        <p:spPr bwMode="auto">
          <a:xfrm>
            <a:off x="7188200" y="4005263"/>
            <a:ext cx="576263" cy="519112"/>
          </a:xfrm>
          <a:prstGeom prst="rect">
            <a:avLst/>
          </a:prstGeom>
          <a:noFill/>
          <a:ln w="9525">
            <a:noFill/>
            <a:miter lim="800000"/>
            <a:headEnd/>
            <a:tailEnd/>
          </a:ln>
        </p:spPr>
        <p:txBody>
          <a:bodyPr>
            <a:spAutoFit/>
          </a:bodyPr>
          <a:lstStyle/>
          <a:p>
            <a:pPr>
              <a:spcBef>
                <a:spcPct val="50000"/>
              </a:spcBef>
            </a:pPr>
            <a:r>
              <a:rPr lang="en-US" sz="2800">
                <a:solidFill>
                  <a:srgbClr val="FFFF00"/>
                </a:solidFill>
              </a:rPr>
              <a:t>II</a:t>
            </a:r>
            <a:endParaRPr lang="ru-RU" sz="2800">
              <a:solidFill>
                <a:srgbClr val="FFFF00"/>
              </a:solidFill>
            </a:endParaRPr>
          </a:p>
        </p:txBody>
      </p:sp>
      <p:sp>
        <p:nvSpPr>
          <p:cNvPr id="40" name="Text Box 18"/>
          <p:cNvSpPr txBox="1">
            <a:spLocks noChangeArrowheads="1"/>
          </p:cNvSpPr>
          <p:nvPr/>
        </p:nvSpPr>
        <p:spPr bwMode="auto">
          <a:xfrm>
            <a:off x="7362825" y="4629150"/>
            <a:ext cx="647700" cy="519113"/>
          </a:xfrm>
          <a:prstGeom prst="rect">
            <a:avLst/>
          </a:prstGeom>
          <a:noFill/>
          <a:ln w="9525">
            <a:noFill/>
            <a:miter lim="800000"/>
            <a:headEnd/>
            <a:tailEnd/>
          </a:ln>
        </p:spPr>
        <p:txBody>
          <a:bodyPr>
            <a:spAutoFit/>
          </a:bodyPr>
          <a:lstStyle/>
          <a:p>
            <a:pPr>
              <a:spcBef>
                <a:spcPct val="50000"/>
              </a:spcBef>
            </a:pPr>
            <a:r>
              <a:rPr lang="en-US" sz="2800">
                <a:solidFill>
                  <a:srgbClr val="FFFF00"/>
                </a:solidFill>
              </a:rPr>
              <a:t>III</a:t>
            </a:r>
            <a:endParaRPr lang="ru-RU" sz="2800">
              <a:solidFill>
                <a:srgbClr val="FFFF00"/>
              </a:solidFill>
            </a:endParaRPr>
          </a:p>
        </p:txBody>
      </p:sp>
      <p:sp>
        <p:nvSpPr>
          <p:cNvPr id="41" name="Line 32"/>
          <p:cNvSpPr>
            <a:spLocks noChangeShapeType="1"/>
          </p:cNvSpPr>
          <p:nvPr/>
        </p:nvSpPr>
        <p:spPr bwMode="auto">
          <a:xfrm>
            <a:off x="7693025" y="5084763"/>
            <a:ext cx="71438" cy="215900"/>
          </a:xfrm>
          <a:prstGeom prst="line">
            <a:avLst/>
          </a:prstGeom>
          <a:noFill/>
          <a:ln w="9525">
            <a:solidFill>
              <a:schemeClr val="tx1"/>
            </a:solidFill>
            <a:round/>
            <a:headEnd/>
            <a:tailEnd type="triangle" w="med" len="med"/>
          </a:ln>
        </p:spPr>
        <p:txBody>
          <a:bodyPr/>
          <a:lstStyle/>
          <a:p>
            <a:endParaRPr lang="ru-RU"/>
          </a:p>
        </p:txBody>
      </p:sp>
      <p:sp>
        <p:nvSpPr>
          <p:cNvPr id="42" name="Text Box 33"/>
          <p:cNvSpPr txBox="1">
            <a:spLocks noChangeArrowheads="1"/>
          </p:cNvSpPr>
          <p:nvPr/>
        </p:nvSpPr>
        <p:spPr bwMode="auto">
          <a:xfrm>
            <a:off x="7837488" y="5732463"/>
            <a:ext cx="647700" cy="366712"/>
          </a:xfrm>
          <a:prstGeom prst="rect">
            <a:avLst/>
          </a:prstGeom>
          <a:noFill/>
          <a:ln w="9525">
            <a:noFill/>
            <a:miter lim="800000"/>
            <a:headEnd/>
            <a:tailEnd/>
          </a:ln>
        </p:spPr>
        <p:txBody>
          <a:bodyPr>
            <a:spAutoFit/>
          </a:bodyPr>
          <a:lstStyle/>
          <a:p>
            <a:pPr>
              <a:spcBef>
                <a:spcPct val="50000"/>
              </a:spcBef>
            </a:pPr>
            <a:r>
              <a:rPr lang="ru-RU" b="1">
                <a:solidFill>
                  <a:srgbClr val="FFFF00"/>
                </a:solidFill>
                <a:latin typeface="Bookman Old Style" pitchFamily="18" charset="0"/>
              </a:rPr>
              <a:t>15</a:t>
            </a:r>
            <a:r>
              <a:rPr lang="ru-RU" b="1">
                <a:solidFill>
                  <a:srgbClr val="FFFF00"/>
                </a:solidFill>
                <a:latin typeface="Bookman Old Style" pitchFamily="18" charset="0"/>
                <a:sym typeface="Symbol" pitchFamily="18" charset="2"/>
              </a:rPr>
              <a:t></a:t>
            </a:r>
            <a:r>
              <a:rPr lang="en-US" b="1">
                <a:solidFill>
                  <a:srgbClr val="FFFF00"/>
                </a:solidFill>
                <a:latin typeface="Bookman Old Style" pitchFamily="18" charset="0"/>
                <a:sym typeface="Symbol" pitchFamily="18" charset="2"/>
              </a:rPr>
              <a:t>                         </a:t>
            </a:r>
            <a:endParaRPr lang="ru-RU" b="1">
              <a:solidFill>
                <a:srgbClr val="FFFF00"/>
              </a:solidFill>
              <a:latin typeface="Bookman Old Style" pitchFamily="18" charset="0"/>
              <a:sym typeface="Symbol" pitchFamily="18" charset="2"/>
            </a:endParaRPr>
          </a:p>
        </p:txBody>
      </p:sp>
      <p:sp>
        <p:nvSpPr>
          <p:cNvPr id="43" name="Line 34"/>
          <p:cNvSpPr>
            <a:spLocks noChangeShapeType="1"/>
          </p:cNvSpPr>
          <p:nvPr/>
        </p:nvSpPr>
        <p:spPr bwMode="auto">
          <a:xfrm flipH="1" flipV="1">
            <a:off x="7978775" y="5589588"/>
            <a:ext cx="73025" cy="215900"/>
          </a:xfrm>
          <a:prstGeom prst="line">
            <a:avLst/>
          </a:prstGeom>
          <a:noFill/>
          <a:ln w="9525">
            <a:solidFill>
              <a:schemeClr val="tx1"/>
            </a:solidFill>
            <a:round/>
            <a:headEnd/>
            <a:tailEnd type="triangle" w="med" len="med"/>
          </a:ln>
        </p:spPr>
        <p:txBody>
          <a:bodyPr/>
          <a:lstStyle/>
          <a:p>
            <a:endParaRPr lang="ru-RU"/>
          </a:p>
        </p:txBody>
      </p:sp>
      <p:sp>
        <p:nvSpPr>
          <p:cNvPr id="44" name="Text Box 35"/>
          <p:cNvSpPr txBox="1">
            <a:spLocks noChangeArrowheads="1"/>
          </p:cNvSpPr>
          <p:nvPr/>
        </p:nvSpPr>
        <p:spPr bwMode="auto">
          <a:xfrm>
            <a:off x="8124825" y="6092825"/>
            <a:ext cx="431800" cy="366713"/>
          </a:xfrm>
          <a:prstGeom prst="rect">
            <a:avLst/>
          </a:prstGeom>
          <a:noFill/>
          <a:ln w="9525">
            <a:noFill/>
            <a:miter lim="800000"/>
            <a:headEnd/>
            <a:tailEnd/>
          </a:ln>
        </p:spPr>
        <p:txBody>
          <a:bodyPr>
            <a:spAutoFit/>
          </a:bodyPr>
          <a:lstStyle/>
          <a:p>
            <a:pPr>
              <a:spcBef>
                <a:spcPct val="50000"/>
              </a:spcBef>
            </a:pPr>
            <a:r>
              <a:rPr lang="ru-RU" b="1">
                <a:solidFill>
                  <a:srgbClr val="FFFF00"/>
                </a:solidFill>
                <a:latin typeface="Bookman Old Style" pitchFamily="18" charset="0"/>
              </a:rPr>
              <a:t>5</a:t>
            </a:r>
            <a:r>
              <a:rPr lang="ru-RU" b="1">
                <a:solidFill>
                  <a:srgbClr val="FFFF00"/>
                </a:solidFill>
                <a:latin typeface="Bookman Old Style" pitchFamily="18" charset="0"/>
                <a:sym typeface="Symbol" pitchFamily="18" charset="2"/>
              </a:rPr>
              <a:t></a:t>
            </a:r>
            <a:r>
              <a:rPr lang="en-US" b="1">
                <a:solidFill>
                  <a:srgbClr val="FFFF00"/>
                </a:solidFill>
                <a:latin typeface="Bookman Old Style" pitchFamily="18" charset="0"/>
                <a:sym typeface="Symbol" pitchFamily="18" charset="2"/>
              </a:rPr>
              <a:t>                         </a:t>
            </a:r>
            <a:endParaRPr lang="ru-RU" b="1">
              <a:solidFill>
                <a:srgbClr val="FFFF00"/>
              </a:solidFill>
              <a:latin typeface="Bookman Old Style" pitchFamily="18" charset="0"/>
              <a:sym typeface="Symbol" pitchFamily="18" charset="2"/>
            </a:endParaRPr>
          </a:p>
        </p:txBody>
      </p:sp>
      <p:sp>
        <p:nvSpPr>
          <p:cNvPr id="45" name="Line 36"/>
          <p:cNvSpPr>
            <a:spLocks noChangeShapeType="1"/>
          </p:cNvSpPr>
          <p:nvPr/>
        </p:nvSpPr>
        <p:spPr bwMode="auto">
          <a:xfrm flipH="1" flipV="1">
            <a:off x="8123238" y="6021388"/>
            <a:ext cx="73025" cy="215900"/>
          </a:xfrm>
          <a:prstGeom prst="line">
            <a:avLst/>
          </a:prstGeom>
          <a:noFill/>
          <a:ln w="9525">
            <a:solidFill>
              <a:schemeClr val="tx1"/>
            </a:solidFill>
            <a:round/>
            <a:headEnd/>
            <a:tailEnd type="triangle" w="med" len="med"/>
          </a:ln>
        </p:spPr>
        <p:txBody>
          <a:bodyPr/>
          <a:lstStyle/>
          <a:p>
            <a:endParaRPr lang="ru-RU"/>
          </a:p>
        </p:txBody>
      </p:sp>
      <p:pic>
        <p:nvPicPr>
          <p:cNvPr id="46" name="Picture 4" descr="http://ipmedical.com.ua/userfiles/image/Diagnostica/Perimeters/Periskan/periscan_big(1).jpg"/>
          <p:cNvPicPr>
            <a:picLocks noChangeAspect="1" noChangeArrowheads="1"/>
          </p:cNvPicPr>
          <p:nvPr/>
        </p:nvPicPr>
        <p:blipFill>
          <a:blip r:embed="rId7"/>
          <a:srcRect/>
          <a:stretch>
            <a:fillRect/>
          </a:stretch>
        </p:blipFill>
        <p:spPr bwMode="auto">
          <a:xfrm>
            <a:off x="862013" y="1347788"/>
            <a:ext cx="2081212" cy="199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2000"/>
                                        <p:tgtEl>
                                          <p:spTgt spid="13312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2000"/>
                                        <p:tgtEl>
                                          <p:spTgt spid="46"/>
                                        </p:tgtEl>
                                      </p:cBhvr>
                                    </p:animEffect>
                                  </p:childTnLst>
                                </p:cTn>
                              </p:par>
                            </p:childTnLst>
                          </p:cTn>
                        </p:par>
                        <p:par>
                          <p:cTn id="12" fill="hold">
                            <p:stCondLst>
                              <p:cond delay="4000"/>
                            </p:stCondLst>
                            <p:childTnLst>
                              <p:par>
                                <p:cTn id="13" presetID="10" presetClass="exit" presetSubtype="0" fill="hold" nodeType="afterEffect">
                                  <p:stCondLst>
                                    <p:cond delay="0"/>
                                  </p:stCondLst>
                                  <p:childTnLst>
                                    <p:animEffect transition="out" filter="fade">
                                      <p:cBhvr>
                                        <p:cTn id="14" dur="2000"/>
                                        <p:tgtEl>
                                          <p:spTgt spid="46"/>
                                        </p:tgtEl>
                                      </p:cBhvr>
                                    </p:animEffect>
                                    <p:set>
                                      <p:cBhvr>
                                        <p:cTn id="15" dur="1" fill="hold">
                                          <p:stCondLst>
                                            <p:cond delay="1999"/>
                                          </p:stCondLst>
                                        </p:cTn>
                                        <p:tgtEl>
                                          <p:spTgt spid="46"/>
                                        </p:tgtEl>
                                        <p:attrNameLst>
                                          <p:attrName>style.visibility</p:attrName>
                                        </p:attrNameLst>
                                      </p:cBhvr>
                                      <p:to>
                                        <p:strVal val="hidden"/>
                                      </p:to>
                                    </p:set>
                                  </p:childTnLst>
                                </p:cTn>
                              </p:par>
                            </p:childTnLst>
                          </p:cTn>
                        </p:par>
                        <p:par>
                          <p:cTn id="16" fill="hold">
                            <p:stCondLst>
                              <p:cond delay="6000"/>
                            </p:stCondLst>
                            <p:childTnLst>
                              <p:par>
                                <p:cTn id="17" presetID="49" presetClass="entr" presetSubtype="0" decel="100000" fill="hold" nodeType="afterEffect">
                                  <p:stCondLst>
                                    <p:cond delay="0"/>
                                  </p:stCondLst>
                                  <p:childTnLst>
                                    <p:set>
                                      <p:cBhvr>
                                        <p:cTn id="18" dur="1" fill="hold">
                                          <p:stCondLst>
                                            <p:cond delay="0"/>
                                          </p:stCondLst>
                                        </p:cTn>
                                        <p:tgtEl>
                                          <p:spTgt spid="133148"/>
                                        </p:tgtEl>
                                        <p:attrNameLst>
                                          <p:attrName>style.visibility</p:attrName>
                                        </p:attrNameLst>
                                      </p:cBhvr>
                                      <p:to>
                                        <p:strVal val="visible"/>
                                      </p:to>
                                    </p:set>
                                    <p:anim calcmode="lin" valueType="num">
                                      <p:cBhvr>
                                        <p:cTn id="19" dur="500" fill="hold"/>
                                        <p:tgtEl>
                                          <p:spTgt spid="133148"/>
                                        </p:tgtEl>
                                        <p:attrNameLst>
                                          <p:attrName>ppt_w</p:attrName>
                                        </p:attrNameLst>
                                      </p:cBhvr>
                                      <p:tavLst>
                                        <p:tav tm="0">
                                          <p:val>
                                            <p:fltVal val="0"/>
                                          </p:val>
                                        </p:tav>
                                        <p:tav tm="100000">
                                          <p:val>
                                            <p:strVal val="#ppt_w"/>
                                          </p:val>
                                        </p:tav>
                                      </p:tavLst>
                                    </p:anim>
                                    <p:anim calcmode="lin" valueType="num">
                                      <p:cBhvr>
                                        <p:cTn id="20" dur="500" fill="hold"/>
                                        <p:tgtEl>
                                          <p:spTgt spid="133148"/>
                                        </p:tgtEl>
                                        <p:attrNameLst>
                                          <p:attrName>ppt_h</p:attrName>
                                        </p:attrNameLst>
                                      </p:cBhvr>
                                      <p:tavLst>
                                        <p:tav tm="0">
                                          <p:val>
                                            <p:fltVal val="0"/>
                                          </p:val>
                                        </p:tav>
                                        <p:tav tm="100000">
                                          <p:val>
                                            <p:strVal val="#ppt_h"/>
                                          </p:val>
                                        </p:tav>
                                      </p:tavLst>
                                    </p:anim>
                                    <p:anim calcmode="lin" valueType="num">
                                      <p:cBhvr>
                                        <p:cTn id="21" dur="500" fill="hold"/>
                                        <p:tgtEl>
                                          <p:spTgt spid="133148"/>
                                        </p:tgtEl>
                                        <p:attrNameLst>
                                          <p:attrName>style.rotation</p:attrName>
                                        </p:attrNameLst>
                                      </p:cBhvr>
                                      <p:tavLst>
                                        <p:tav tm="0">
                                          <p:val>
                                            <p:fltVal val="360"/>
                                          </p:val>
                                        </p:tav>
                                        <p:tav tm="100000">
                                          <p:val>
                                            <p:fltVal val="0"/>
                                          </p:val>
                                        </p:tav>
                                      </p:tavLst>
                                    </p:anim>
                                    <p:animEffect transition="in" filter="fade">
                                      <p:cBhvr>
                                        <p:cTn id="22" dur="500"/>
                                        <p:tgtEl>
                                          <p:spTgt spid="133148"/>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33123"/>
                                        </p:tgtEl>
                                        <p:attrNameLst>
                                          <p:attrName>style.visibility</p:attrName>
                                        </p:attrNameLst>
                                      </p:cBhvr>
                                      <p:to>
                                        <p:strVal val="visible"/>
                                      </p:to>
                                    </p:set>
                                    <p:anim calcmode="lin" valueType="num">
                                      <p:cBhvr>
                                        <p:cTn id="25" dur="500" fill="hold"/>
                                        <p:tgtEl>
                                          <p:spTgt spid="133123"/>
                                        </p:tgtEl>
                                        <p:attrNameLst>
                                          <p:attrName>ppt_w</p:attrName>
                                        </p:attrNameLst>
                                      </p:cBhvr>
                                      <p:tavLst>
                                        <p:tav tm="0">
                                          <p:val>
                                            <p:fltVal val="0"/>
                                          </p:val>
                                        </p:tav>
                                        <p:tav tm="100000">
                                          <p:val>
                                            <p:strVal val="#ppt_w"/>
                                          </p:val>
                                        </p:tav>
                                      </p:tavLst>
                                    </p:anim>
                                    <p:anim calcmode="lin" valueType="num">
                                      <p:cBhvr>
                                        <p:cTn id="26" dur="500" fill="hold"/>
                                        <p:tgtEl>
                                          <p:spTgt spid="133123"/>
                                        </p:tgtEl>
                                        <p:attrNameLst>
                                          <p:attrName>ppt_h</p:attrName>
                                        </p:attrNameLst>
                                      </p:cBhvr>
                                      <p:tavLst>
                                        <p:tav tm="0">
                                          <p:val>
                                            <p:fltVal val="0"/>
                                          </p:val>
                                        </p:tav>
                                        <p:tav tm="100000">
                                          <p:val>
                                            <p:strVal val="#ppt_h"/>
                                          </p:val>
                                        </p:tav>
                                      </p:tavLst>
                                    </p:anim>
                                    <p:anim calcmode="lin" valueType="num">
                                      <p:cBhvr>
                                        <p:cTn id="27" dur="500" fill="hold"/>
                                        <p:tgtEl>
                                          <p:spTgt spid="133123"/>
                                        </p:tgtEl>
                                        <p:attrNameLst>
                                          <p:attrName>style.rotation</p:attrName>
                                        </p:attrNameLst>
                                      </p:cBhvr>
                                      <p:tavLst>
                                        <p:tav tm="0">
                                          <p:val>
                                            <p:fltVal val="360"/>
                                          </p:val>
                                        </p:tav>
                                        <p:tav tm="100000">
                                          <p:val>
                                            <p:fltVal val="0"/>
                                          </p:val>
                                        </p:tav>
                                      </p:tavLst>
                                    </p:anim>
                                    <p:animEffect transition="in" filter="fade">
                                      <p:cBhvr>
                                        <p:cTn id="28" dur="500"/>
                                        <p:tgtEl>
                                          <p:spTgt spid="133123"/>
                                        </p:tgtEl>
                                      </p:cBhvr>
                                    </p:animEffect>
                                  </p:childTnLst>
                                </p:cTn>
                              </p:par>
                            </p:childTnLst>
                          </p:cTn>
                        </p:par>
                        <p:par>
                          <p:cTn id="29" fill="hold">
                            <p:stCondLst>
                              <p:cond delay="650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133125"/>
                                        </p:tgtEl>
                                        <p:attrNameLst>
                                          <p:attrName>style.visibility</p:attrName>
                                        </p:attrNameLst>
                                      </p:cBhvr>
                                      <p:to>
                                        <p:strVal val="visible"/>
                                      </p:to>
                                    </p:set>
                                    <p:anim calcmode="lin" valueType="num">
                                      <p:cBhvr>
                                        <p:cTn id="32" dur="1000" fill="hold"/>
                                        <p:tgtEl>
                                          <p:spTgt spid="133125"/>
                                        </p:tgtEl>
                                        <p:attrNameLst>
                                          <p:attrName>ppt_w</p:attrName>
                                        </p:attrNameLst>
                                      </p:cBhvr>
                                      <p:tavLst>
                                        <p:tav tm="0">
                                          <p:val>
                                            <p:fltVal val="0"/>
                                          </p:val>
                                        </p:tav>
                                        <p:tav tm="100000">
                                          <p:val>
                                            <p:strVal val="#ppt_w"/>
                                          </p:val>
                                        </p:tav>
                                      </p:tavLst>
                                    </p:anim>
                                    <p:anim calcmode="lin" valueType="num">
                                      <p:cBhvr>
                                        <p:cTn id="33" dur="1000" fill="hold"/>
                                        <p:tgtEl>
                                          <p:spTgt spid="133125"/>
                                        </p:tgtEl>
                                        <p:attrNameLst>
                                          <p:attrName>ppt_h</p:attrName>
                                        </p:attrNameLst>
                                      </p:cBhvr>
                                      <p:tavLst>
                                        <p:tav tm="0">
                                          <p:val>
                                            <p:fltVal val="0"/>
                                          </p:val>
                                        </p:tav>
                                        <p:tav tm="100000">
                                          <p:val>
                                            <p:strVal val="#ppt_h"/>
                                          </p:val>
                                        </p:tav>
                                      </p:tavLst>
                                    </p:anim>
                                    <p:anim calcmode="lin" valueType="num">
                                      <p:cBhvr>
                                        <p:cTn id="34" dur="1000" fill="hold"/>
                                        <p:tgtEl>
                                          <p:spTgt spid="133125"/>
                                        </p:tgtEl>
                                        <p:attrNameLst>
                                          <p:attrName>style.rotation</p:attrName>
                                        </p:attrNameLst>
                                      </p:cBhvr>
                                      <p:tavLst>
                                        <p:tav tm="0">
                                          <p:val>
                                            <p:fltVal val="90"/>
                                          </p:val>
                                        </p:tav>
                                        <p:tav tm="100000">
                                          <p:val>
                                            <p:fltVal val="0"/>
                                          </p:val>
                                        </p:tav>
                                      </p:tavLst>
                                    </p:anim>
                                    <p:animEffect transition="in" filter="fade">
                                      <p:cBhvr>
                                        <p:cTn id="35" dur="1000"/>
                                        <p:tgtEl>
                                          <p:spTgt spid="133125"/>
                                        </p:tgtEl>
                                      </p:cBhvr>
                                    </p:animEffect>
                                  </p:childTnLst>
                                </p:cTn>
                              </p:par>
                            </p:childTnLst>
                          </p:cTn>
                        </p:par>
                        <p:par>
                          <p:cTn id="36" fill="hold">
                            <p:stCondLst>
                              <p:cond delay="7500"/>
                            </p:stCondLst>
                            <p:childTnLst>
                              <p:par>
                                <p:cTn id="37" presetID="49" presetClass="entr" presetSubtype="0" decel="100000" fill="hold" nodeType="afterEffect">
                                  <p:stCondLst>
                                    <p:cond delay="0"/>
                                  </p:stCondLst>
                                  <p:childTnLst>
                                    <p:set>
                                      <p:cBhvr>
                                        <p:cTn id="38" dur="1" fill="hold">
                                          <p:stCondLst>
                                            <p:cond delay="0"/>
                                          </p:stCondLst>
                                        </p:cTn>
                                        <p:tgtEl>
                                          <p:spTgt spid="133124"/>
                                        </p:tgtEl>
                                        <p:attrNameLst>
                                          <p:attrName>style.visibility</p:attrName>
                                        </p:attrNameLst>
                                      </p:cBhvr>
                                      <p:to>
                                        <p:strVal val="visible"/>
                                      </p:to>
                                    </p:set>
                                    <p:anim calcmode="lin" valueType="num">
                                      <p:cBhvr>
                                        <p:cTn id="39" dur="500" fill="hold"/>
                                        <p:tgtEl>
                                          <p:spTgt spid="133124"/>
                                        </p:tgtEl>
                                        <p:attrNameLst>
                                          <p:attrName>ppt_w</p:attrName>
                                        </p:attrNameLst>
                                      </p:cBhvr>
                                      <p:tavLst>
                                        <p:tav tm="0">
                                          <p:val>
                                            <p:fltVal val="0"/>
                                          </p:val>
                                        </p:tav>
                                        <p:tav tm="100000">
                                          <p:val>
                                            <p:strVal val="#ppt_w"/>
                                          </p:val>
                                        </p:tav>
                                      </p:tavLst>
                                    </p:anim>
                                    <p:anim calcmode="lin" valueType="num">
                                      <p:cBhvr>
                                        <p:cTn id="40" dur="500" fill="hold"/>
                                        <p:tgtEl>
                                          <p:spTgt spid="133124"/>
                                        </p:tgtEl>
                                        <p:attrNameLst>
                                          <p:attrName>ppt_h</p:attrName>
                                        </p:attrNameLst>
                                      </p:cBhvr>
                                      <p:tavLst>
                                        <p:tav tm="0">
                                          <p:val>
                                            <p:fltVal val="0"/>
                                          </p:val>
                                        </p:tav>
                                        <p:tav tm="100000">
                                          <p:val>
                                            <p:strVal val="#ppt_h"/>
                                          </p:val>
                                        </p:tav>
                                      </p:tavLst>
                                    </p:anim>
                                    <p:anim calcmode="lin" valueType="num">
                                      <p:cBhvr>
                                        <p:cTn id="41" dur="500" fill="hold"/>
                                        <p:tgtEl>
                                          <p:spTgt spid="133124"/>
                                        </p:tgtEl>
                                        <p:attrNameLst>
                                          <p:attrName>style.rotation</p:attrName>
                                        </p:attrNameLst>
                                      </p:cBhvr>
                                      <p:tavLst>
                                        <p:tav tm="0">
                                          <p:val>
                                            <p:fltVal val="360"/>
                                          </p:val>
                                        </p:tav>
                                        <p:tav tm="100000">
                                          <p:val>
                                            <p:fltVal val="0"/>
                                          </p:val>
                                        </p:tav>
                                      </p:tavLst>
                                    </p:anim>
                                    <p:animEffect transition="in" filter="fade">
                                      <p:cBhvr>
                                        <p:cTn id="42" dur="500"/>
                                        <p:tgtEl>
                                          <p:spTgt spid="133124"/>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 calcmode="lin" valueType="num">
                                      <p:cBhvr>
                                        <p:cTn id="47" dur="500" fill="hold"/>
                                        <p:tgtEl>
                                          <p:spTgt spid="30"/>
                                        </p:tgtEl>
                                        <p:attrNameLst>
                                          <p:attrName>style.rotation</p:attrName>
                                        </p:attrNameLst>
                                      </p:cBhvr>
                                      <p:tavLst>
                                        <p:tav tm="0">
                                          <p:val>
                                            <p:fltVal val="360"/>
                                          </p:val>
                                        </p:tav>
                                        <p:tav tm="100000">
                                          <p:val>
                                            <p:fltVal val="0"/>
                                          </p:val>
                                        </p:tav>
                                      </p:tavLst>
                                    </p:anim>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3126"/>
                                        </p:tgtEl>
                                        <p:attrNameLst>
                                          <p:attrName>style.visibility</p:attrName>
                                        </p:attrNameLst>
                                      </p:cBhvr>
                                      <p:to>
                                        <p:strVal val="visible"/>
                                      </p:to>
                                    </p:set>
                                    <p:animEffect transition="in" filter="fade">
                                      <p:cBhvr>
                                        <p:cTn id="53" dur="2000"/>
                                        <p:tgtEl>
                                          <p:spTgt spid="1331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3127"/>
                                        </p:tgtEl>
                                        <p:attrNameLst>
                                          <p:attrName>style.visibility</p:attrName>
                                        </p:attrNameLst>
                                      </p:cBhvr>
                                      <p:to>
                                        <p:strVal val="visible"/>
                                      </p:to>
                                    </p:set>
                                    <p:animEffect transition="in" filter="fade">
                                      <p:cBhvr>
                                        <p:cTn id="56" dur="2000"/>
                                        <p:tgtEl>
                                          <p:spTgt spid="1331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3128"/>
                                        </p:tgtEl>
                                        <p:attrNameLst>
                                          <p:attrName>style.visibility</p:attrName>
                                        </p:attrNameLst>
                                      </p:cBhvr>
                                      <p:to>
                                        <p:strVal val="visible"/>
                                      </p:to>
                                    </p:set>
                                    <p:animEffect transition="in" filter="fade">
                                      <p:cBhvr>
                                        <p:cTn id="59" dur="2000"/>
                                        <p:tgtEl>
                                          <p:spTgt spid="1331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3129"/>
                                        </p:tgtEl>
                                        <p:attrNameLst>
                                          <p:attrName>style.visibility</p:attrName>
                                        </p:attrNameLst>
                                      </p:cBhvr>
                                      <p:to>
                                        <p:strVal val="visible"/>
                                      </p:to>
                                    </p:set>
                                    <p:animEffect transition="in" filter="fade">
                                      <p:cBhvr>
                                        <p:cTn id="62" dur="2000"/>
                                        <p:tgtEl>
                                          <p:spTgt spid="1331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3130"/>
                                        </p:tgtEl>
                                        <p:attrNameLst>
                                          <p:attrName>style.visibility</p:attrName>
                                        </p:attrNameLst>
                                      </p:cBhvr>
                                      <p:to>
                                        <p:strVal val="visible"/>
                                      </p:to>
                                    </p:set>
                                    <p:animEffect transition="in" filter="fade">
                                      <p:cBhvr>
                                        <p:cTn id="65" dur="2000"/>
                                        <p:tgtEl>
                                          <p:spTgt spid="1331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3131"/>
                                        </p:tgtEl>
                                        <p:attrNameLst>
                                          <p:attrName>style.visibility</p:attrName>
                                        </p:attrNameLst>
                                      </p:cBhvr>
                                      <p:to>
                                        <p:strVal val="visible"/>
                                      </p:to>
                                    </p:set>
                                    <p:animEffect transition="in" filter="fade">
                                      <p:cBhvr>
                                        <p:cTn id="68" dur="2000"/>
                                        <p:tgtEl>
                                          <p:spTgt spid="1331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3132"/>
                                        </p:tgtEl>
                                        <p:attrNameLst>
                                          <p:attrName>style.visibility</p:attrName>
                                        </p:attrNameLst>
                                      </p:cBhvr>
                                      <p:to>
                                        <p:strVal val="visible"/>
                                      </p:to>
                                    </p:set>
                                    <p:animEffect transition="in" filter="fade">
                                      <p:cBhvr>
                                        <p:cTn id="71" dur="2000"/>
                                        <p:tgtEl>
                                          <p:spTgt spid="1331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3133"/>
                                        </p:tgtEl>
                                        <p:attrNameLst>
                                          <p:attrName>style.visibility</p:attrName>
                                        </p:attrNameLst>
                                      </p:cBhvr>
                                      <p:to>
                                        <p:strVal val="visible"/>
                                      </p:to>
                                    </p:set>
                                    <p:animEffect transition="in" filter="fade">
                                      <p:cBhvr>
                                        <p:cTn id="74" dur="2000"/>
                                        <p:tgtEl>
                                          <p:spTgt spid="1331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3134"/>
                                        </p:tgtEl>
                                        <p:attrNameLst>
                                          <p:attrName>style.visibility</p:attrName>
                                        </p:attrNameLst>
                                      </p:cBhvr>
                                      <p:to>
                                        <p:strVal val="visible"/>
                                      </p:to>
                                    </p:set>
                                    <p:animEffect transition="in" filter="fade">
                                      <p:cBhvr>
                                        <p:cTn id="77" dur="2000"/>
                                        <p:tgtEl>
                                          <p:spTgt spid="1331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3135"/>
                                        </p:tgtEl>
                                        <p:attrNameLst>
                                          <p:attrName>style.visibility</p:attrName>
                                        </p:attrNameLst>
                                      </p:cBhvr>
                                      <p:to>
                                        <p:strVal val="visible"/>
                                      </p:to>
                                    </p:set>
                                    <p:animEffect transition="in" filter="fade">
                                      <p:cBhvr>
                                        <p:cTn id="80" dur="2000"/>
                                        <p:tgtEl>
                                          <p:spTgt spid="1331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3136"/>
                                        </p:tgtEl>
                                        <p:attrNameLst>
                                          <p:attrName>style.visibility</p:attrName>
                                        </p:attrNameLst>
                                      </p:cBhvr>
                                      <p:to>
                                        <p:strVal val="visible"/>
                                      </p:to>
                                    </p:set>
                                    <p:animEffect transition="in" filter="fade">
                                      <p:cBhvr>
                                        <p:cTn id="83" dur="2000"/>
                                        <p:tgtEl>
                                          <p:spTgt spid="1331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33137"/>
                                        </p:tgtEl>
                                        <p:attrNameLst>
                                          <p:attrName>style.visibility</p:attrName>
                                        </p:attrNameLst>
                                      </p:cBhvr>
                                      <p:to>
                                        <p:strVal val="visible"/>
                                      </p:to>
                                    </p:set>
                                    <p:animEffect transition="in" filter="fade">
                                      <p:cBhvr>
                                        <p:cTn id="86" dur="2000"/>
                                        <p:tgtEl>
                                          <p:spTgt spid="13313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3138"/>
                                        </p:tgtEl>
                                        <p:attrNameLst>
                                          <p:attrName>style.visibility</p:attrName>
                                        </p:attrNameLst>
                                      </p:cBhvr>
                                      <p:to>
                                        <p:strVal val="visible"/>
                                      </p:to>
                                    </p:set>
                                    <p:animEffect transition="in" filter="fade">
                                      <p:cBhvr>
                                        <p:cTn id="89" dur="2000"/>
                                        <p:tgtEl>
                                          <p:spTgt spid="13313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3139"/>
                                        </p:tgtEl>
                                        <p:attrNameLst>
                                          <p:attrName>style.visibility</p:attrName>
                                        </p:attrNameLst>
                                      </p:cBhvr>
                                      <p:to>
                                        <p:strVal val="visible"/>
                                      </p:to>
                                    </p:set>
                                    <p:animEffect transition="in" filter="fade">
                                      <p:cBhvr>
                                        <p:cTn id="92" dur="2000"/>
                                        <p:tgtEl>
                                          <p:spTgt spid="13313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33140"/>
                                        </p:tgtEl>
                                        <p:attrNameLst>
                                          <p:attrName>style.visibility</p:attrName>
                                        </p:attrNameLst>
                                      </p:cBhvr>
                                      <p:to>
                                        <p:strVal val="visible"/>
                                      </p:to>
                                    </p:set>
                                    <p:animEffect transition="in" filter="fade">
                                      <p:cBhvr>
                                        <p:cTn id="95" dur="2000"/>
                                        <p:tgtEl>
                                          <p:spTgt spid="13314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33141"/>
                                        </p:tgtEl>
                                        <p:attrNameLst>
                                          <p:attrName>style.visibility</p:attrName>
                                        </p:attrNameLst>
                                      </p:cBhvr>
                                      <p:to>
                                        <p:strVal val="visible"/>
                                      </p:to>
                                    </p:set>
                                    <p:animEffect transition="in" filter="fade">
                                      <p:cBhvr>
                                        <p:cTn id="98" dur="2000"/>
                                        <p:tgtEl>
                                          <p:spTgt spid="13314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3142"/>
                                        </p:tgtEl>
                                        <p:attrNameLst>
                                          <p:attrName>style.visibility</p:attrName>
                                        </p:attrNameLst>
                                      </p:cBhvr>
                                      <p:to>
                                        <p:strVal val="visible"/>
                                      </p:to>
                                    </p:set>
                                    <p:animEffect transition="in" filter="fade">
                                      <p:cBhvr>
                                        <p:cTn id="101" dur="2000"/>
                                        <p:tgtEl>
                                          <p:spTgt spid="13314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33143"/>
                                        </p:tgtEl>
                                        <p:attrNameLst>
                                          <p:attrName>style.visibility</p:attrName>
                                        </p:attrNameLst>
                                      </p:cBhvr>
                                      <p:to>
                                        <p:strVal val="visible"/>
                                      </p:to>
                                    </p:set>
                                    <p:animEffect transition="in" filter="fade">
                                      <p:cBhvr>
                                        <p:cTn id="104" dur="2000"/>
                                        <p:tgtEl>
                                          <p:spTgt spid="13314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33144"/>
                                        </p:tgtEl>
                                        <p:attrNameLst>
                                          <p:attrName>style.visibility</p:attrName>
                                        </p:attrNameLst>
                                      </p:cBhvr>
                                      <p:to>
                                        <p:strVal val="visible"/>
                                      </p:to>
                                    </p:set>
                                    <p:animEffect transition="in" filter="fade">
                                      <p:cBhvr>
                                        <p:cTn id="107" dur="2000"/>
                                        <p:tgtEl>
                                          <p:spTgt spid="13314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33145"/>
                                        </p:tgtEl>
                                        <p:attrNameLst>
                                          <p:attrName>style.visibility</p:attrName>
                                        </p:attrNameLst>
                                      </p:cBhvr>
                                      <p:to>
                                        <p:strVal val="visible"/>
                                      </p:to>
                                    </p:set>
                                    <p:animEffect transition="in" filter="fade">
                                      <p:cBhvr>
                                        <p:cTn id="110" dur="2000"/>
                                        <p:tgtEl>
                                          <p:spTgt spid="13314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33146"/>
                                        </p:tgtEl>
                                        <p:attrNameLst>
                                          <p:attrName>style.visibility</p:attrName>
                                        </p:attrNameLst>
                                      </p:cBhvr>
                                      <p:to>
                                        <p:strVal val="visible"/>
                                      </p:to>
                                    </p:set>
                                    <p:animEffect transition="in" filter="fade">
                                      <p:cBhvr>
                                        <p:cTn id="113" dur="2000"/>
                                        <p:tgtEl>
                                          <p:spTgt spid="13314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33147"/>
                                        </p:tgtEl>
                                        <p:attrNameLst>
                                          <p:attrName>style.visibility</p:attrName>
                                        </p:attrNameLst>
                                      </p:cBhvr>
                                      <p:to>
                                        <p:strVal val="visible"/>
                                      </p:to>
                                    </p:set>
                                    <p:animEffect transition="in" filter="fade">
                                      <p:cBhvr>
                                        <p:cTn id="116" dur="2000"/>
                                        <p:tgtEl>
                                          <p:spTgt spid="13314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33180"/>
                                        </p:tgtEl>
                                        <p:attrNameLst>
                                          <p:attrName>style.visibility</p:attrName>
                                        </p:attrNameLst>
                                      </p:cBhvr>
                                      <p:to>
                                        <p:strVal val="visible"/>
                                      </p:to>
                                    </p:set>
                                    <p:animEffect transition="in" filter="fade">
                                      <p:cBhvr>
                                        <p:cTn id="119" dur="2000"/>
                                        <p:tgtEl>
                                          <p:spTgt spid="13318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2000"/>
                                        <p:tgtEl>
                                          <p:spTgt spid="3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2000"/>
                                        <p:tgtEl>
                                          <p:spTgt spid="3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2000"/>
                                        <p:tgtEl>
                                          <p:spTgt spid="3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2000"/>
                                        <p:tgtEl>
                                          <p:spTgt spid="3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5"/>
                                        </p:tgtEl>
                                        <p:attrNameLst>
                                          <p:attrName>style.visibility</p:attrName>
                                        </p:attrNameLst>
                                      </p:cBhvr>
                                      <p:to>
                                        <p:strVal val="visible"/>
                                      </p:to>
                                    </p:set>
                                    <p:animEffect transition="in" filter="fade">
                                      <p:cBhvr>
                                        <p:cTn id="136" dur="2000"/>
                                        <p:tgtEl>
                                          <p:spTgt spid="3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fade">
                                      <p:cBhvr>
                                        <p:cTn id="139" dur="2000"/>
                                        <p:tgtEl>
                                          <p:spTgt spid="3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fade">
                                      <p:cBhvr>
                                        <p:cTn id="142" dur="2000"/>
                                        <p:tgtEl>
                                          <p:spTgt spid="4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fade">
                                      <p:cBhvr>
                                        <p:cTn id="145" dur="2000"/>
                                        <p:tgtEl>
                                          <p:spTgt spid="3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5"/>
                                        </p:tgtEl>
                                        <p:attrNameLst>
                                          <p:attrName>style.visibility</p:attrName>
                                        </p:attrNameLst>
                                      </p:cBhvr>
                                      <p:to>
                                        <p:strVal val="visible"/>
                                      </p:to>
                                    </p:set>
                                    <p:animEffect transition="in" filter="fade">
                                      <p:cBhvr>
                                        <p:cTn id="148" dur="2000"/>
                                        <p:tgtEl>
                                          <p:spTgt spid="45"/>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2000"/>
                                        <p:tgtEl>
                                          <p:spTgt spid="4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9"/>
                                        </p:tgtEl>
                                        <p:attrNameLst>
                                          <p:attrName>style.visibility</p:attrName>
                                        </p:attrNameLst>
                                      </p:cBhvr>
                                      <p:to>
                                        <p:strVal val="visible"/>
                                      </p:to>
                                    </p:set>
                                    <p:animEffect transition="in" filter="fade">
                                      <p:cBhvr>
                                        <p:cTn id="156" dur="2000"/>
                                        <p:tgtEl>
                                          <p:spTgt spid="39"/>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43"/>
                                        </p:tgtEl>
                                        <p:attrNameLst>
                                          <p:attrName>style.visibility</p:attrName>
                                        </p:attrNameLst>
                                      </p:cBhvr>
                                      <p:to>
                                        <p:strVal val="visible"/>
                                      </p:to>
                                    </p:set>
                                    <p:animEffect transition="in" filter="fade">
                                      <p:cBhvr>
                                        <p:cTn id="159" dur="2000"/>
                                        <p:tgtEl>
                                          <p:spTgt spid="43"/>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2000"/>
                                        <p:tgtEl>
                                          <p:spTgt spid="3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2000"/>
                                        <p:tgtEl>
                                          <p:spTgt spid="4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fade">
                                      <p:cBhvr>
                                        <p:cTn id="170"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5" grpId="0" animBg="1"/>
      <p:bldP spid="133126" grpId="0" animBg="1"/>
      <p:bldP spid="133127" grpId="0" animBg="1"/>
      <p:bldP spid="133128" grpId="0" animBg="1"/>
      <p:bldP spid="133129" grpId="0" animBg="1"/>
      <p:bldP spid="133130" grpId="0" animBg="1"/>
      <p:bldP spid="133131" grpId="0" animBg="1"/>
      <p:bldP spid="133132" grpId="0" animBg="1"/>
      <p:bldP spid="133133" grpId="0" animBg="1"/>
      <p:bldP spid="133134" grpId="0" animBg="1"/>
      <p:bldP spid="133135" grpId="0" animBg="1"/>
      <p:bldP spid="133136" grpId="0" animBg="1"/>
      <p:bldP spid="133137" grpId="0" animBg="1"/>
      <p:bldP spid="133138" grpId="0" animBg="1"/>
      <p:bldP spid="133139" grpId="0" animBg="1"/>
      <p:bldP spid="133140" grpId="0" animBg="1"/>
      <p:bldP spid="133141" grpId="0" animBg="1"/>
      <p:bldP spid="133142" grpId="0" animBg="1"/>
      <p:bldP spid="133143" grpId="0" animBg="1"/>
      <p:bldP spid="133144" grpId="0" animBg="1"/>
      <p:bldP spid="133145" grpId="0" animBg="1"/>
      <p:bldP spid="133146" grpId="0" animBg="1"/>
      <p:bldP spid="133147" grpId="0" animBg="1"/>
      <p:bldP spid="133180" grpId="0"/>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3" grpId="0" animBg="1"/>
      <p:bldP spid="44"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ctrTitle" idx="4294967295"/>
          </p:nvPr>
        </p:nvSpPr>
        <p:spPr>
          <a:xfrm>
            <a:off x="1062038" y="908050"/>
            <a:ext cx="8337550" cy="647700"/>
          </a:xfrm>
          <a:noFill/>
        </p:spPr>
        <p:txBody>
          <a:bodyPr anchor="b"/>
          <a:lstStyle/>
          <a:p>
            <a:pPr eaLnBrk="1" hangingPunct="1"/>
            <a:r>
              <a:rPr lang="en-US" sz="3200" smtClean="0">
                <a:solidFill>
                  <a:srgbClr val="FFFF00"/>
                </a:solidFill>
                <a:effectLst/>
                <a:latin typeface="Times New Roman" pitchFamily="18" charset="0"/>
              </a:rPr>
              <a:t>The main cause of irreversible blindness all over the world</a:t>
            </a:r>
            <a:endParaRPr lang="ru-RU" sz="3200" smtClean="0">
              <a:solidFill>
                <a:srgbClr val="FFFF00"/>
              </a:solidFill>
              <a:effectLst/>
              <a:latin typeface="Times New Roman" pitchFamily="18" charset="0"/>
            </a:endParaRPr>
          </a:p>
        </p:txBody>
      </p:sp>
      <p:sp>
        <p:nvSpPr>
          <p:cNvPr id="151555" name="Rectangle 3"/>
          <p:cNvSpPr>
            <a:spLocks noGrp="1" noChangeArrowheads="1"/>
          </p:cNvSpPr>
          <p:nvPr>
            <p:ph type="subTitle" idx="4294967295"/>
          </p:nvPr>
        </p:nvSpPr>
        <p:spPr>
          <a:xfrm>
            <a:off x="900113" y="1800225"/>
            <a:ext cx="7775575" cy="4392613"/>
          </a:xfrm>
        </p:spPr>
        <p:txBody>
          <a:bodyPr/>
          <a:lstStyle/>
          <a:p>
            <a:pPr marL="0" indent="0" algn="just" eaLnBrk="1" hangingPunct="1">
              <a:lnSpc>
                <a:spcPct val="90000"/>
              </a:lnSpc>
              <a:buFont typeface="Wingdings" pitchFamily="2" charset="2"/>
              <a:buNone/>
              <a:defRPr/>
            </a:pPr>
            <a:r>
              <a:rPr lang="ru-RU" sz="2800" b="1" dirty="0" smtClean="0">
                <a:solidFill>
                  <a:srgbClr val="FFFF00"/>
                </a:solidFill>
                <a:latin typeface="Times New Roman" pitchFamily="18" charset="0"/>
              </a:rPr>
              <a:t>       </a:t>
            </a:r>
            <a:r>
              <a:rPr lang="en-US" sz="2800" b="1" dirty="0" smtClean="0">
                <a:solidFill>
                  <a:srgbClr val="FFFF00"/>
                </a:solidFill>
                <a:latin typeface="Times New Roman" pitchFamily="18" charset="0"/>
              </a:rPr>
              <a:t>Glaucoma</a:t>
            </a:r>
            <a:r>
              <a:rPr lang="ru-RU" sz="2200" b="1" dirty="0" smtClean="0">
                <a:solidFill>
                  <a:srgbClr val="FFFF00"/>
                </a:solidFill>
                <a:latin typeface="Times New Roman" pitchFamily="18" charset="0"/>
              </a:rPr>
              <a:t>   </a:t>
            </a:r>
            <a:r>
              <a:rPr lang="en-US" sz="2800" b="1" dirty="0" smtClean="0">
                <a:solidFill>
                  <a:srgbClr val="FFFF00"/>
                </a:solidFill>
                <a:latin typeface="Times New Roman" pitchFamily="18" charset="0"/>
              </a:rPr>
              <a:t>all</a:t>
            </a:r>
            <a:r>
              <a:rPr lang="ru-RU" sz="2800" b="1" dirty="0" smtClean="0">
                <a:solidFill>
                  <a:srgbClr val="FFFF00"/>
                </a:solidFill>
                <a:latin typeface="Times New Roman" pitchFamily="18" charset="0"/>
              </a:rPr>
              <a:t>  </a:t>
            </a:r>
            <a:r>
              <a:rPr lang="en-US" sz="2800" b="1" dirty="0" smtClean="0">
                <a:solidFill>
                  <a:srgbClr val="FFFF00"/>
                </a:solidFill>
                <a:latin typeface="Times New Roman" pitchFamily="18" charset="0"/>
              </a:rPr>
              <a:t>over</a:t>
            </a:r>
            <a:r>
              <a:rPr lang="ru-RU" sz="2800" b="1" dirty="0" smtClean="0">
                <a:solidFill>
                  <a:srgbClr val="FFFF00"/>
                </a:solidFill>
                <a:latin typeface="Times New Roman" pitchFamily="18" charset="0"/>
              </a:rPr>
              <a:t>  </a:t>
            </a:r>
            <a:r>
              <a:rPr lang="en-US" sz="2800" b="1" dirty="0" smtClean="0">
                <a:solidFill>
                  <a:srgbClr val="FFFF00"/>
                </a:solidFill>
                <a:latin typeface="Times New Roman" pitchFamily="18" charset="0"/>
              </a:rPr>
              <a:t>the</a:t>
            </a:r>
            <a:r>
              <a:rPr lang="ru-RU" sz="2800" b="1" dirty="0" smtClean="0">
                <a:solidFill>
                  <a:srgbClr val="FFFF00"/>
                </a:solidFill>
                <a:latin typeface="Times New Roman" pitchFamily="18" charset="0"/>
              </a:rPr>
              <a:t>  </a:t>
            </a:r>
            <a:r>
              <a:rPr lang="en-US" sz="2800" b="1" dirty="0" smtClean="0">
                <a:solidFill>
                  <a:srgbClr val="FFFF00"/>
                </a:solidFill>
                <a:latin typeface="Times New Roman" pitchFamily="18" charset="0"/>
              </a:rPr>
              <a:t>world suffer</a:t>
            </a:r>
            <a:r>
              <a:rPr lang="ru-RU" sz="2800" b="1" dirty="0" smtClean="0">
                <a:solidFill>
                  <a:srgbClr val="FFFF00"/>
                </a:solidFill>
                <a:latin typeface="Times New Roman" pitchFamily="18" charset="0"/>
              </a:rPr>
              <a:t>:</a:t>
            </a:r>
            <a:r>
              <a:rPr lang="en-US" sz="2800" dirty="0" smtClean="0">
                <a:solidFill>
                  <a:srgbClr val="FFFF00"/>
                </a:solidFill>
                <a:latin typeface="Times New Roman" pitchFamily="18" charset="0"/>
              </a:rPr>
              <a:t> </a:t>
            </a:r>
            <a:endParaRPr lang="ru-RU" sz="2800" dirty="0" smtClean="0">
              <a:solidFill>
                <a:srgbClr val="FFFF00"/>
              </a:solidFill>
              <a:latin typeface="Times New Roman" pitchFamily="18" charset="0"/>
            </a:endParaRPr>
          </a:p>
          <a:p>
            <a:pPr marL="0" indent="0" algn="just" eaLnBrk="1" hangingPunct="1">
              <a:lnSpc>
                <a:spcPct val="90000"/>
              </a:lnSpc>
              <a:buFont typeface="Wingdings" pitchFamily="2" charset="2"/>
              <a:buNone/>
              <a:defRPr/>
            </a:pPr>
            <a:r>
              <a:rPr lang="en-US" dirty="0">
                <a:solidFill>
                  <a:srgbClr val="FFFF00"/>
                </a:solidFill>
                <a:latin typeface="Times New Roman" pitchFamily="18" charset="0"/>
              </a:rPr>
              <a:t>u</a:t>
            </a:r>
            <a:r>
              <a:rPr lang="en-US" dirty="0" smtClean="0">
                <a:solidFill>
                  <a:srgbClr val="FFFF00"/>
                </a:solidFill>
                <a:latin typeface="Times New Roman" pitchFamily="18" charset="0"/>
              </a:rPr>
              <a:t>p to 105 million people</a:t>
            </a:r>
            <a:r>
              <a:rPr lang="ru-RU" dirty="0" smtClean="0">
                <a:solidFill>
                  <a:srgbClr val="FFFF00"/>
                </a:solidFill>
                <a:latin typeface="Times New Roman" pitchFamily="18" charset="0"/>
              </a:rPr>
              <a:t>; 5,2  </a:t>
            </a:r>
            <a:r>
              <a:rPr lang="en-US" dirty="0" smtClean="0">
                <a:solidFill>
                  <a:srgbClr val="FFFF00"/>
                </a:solidFill>
                <a:latin typeface="Times New Roman" pitchFamily="18" charset="0"/>
              </a:rPr>
              <a:t>million people</a:t>
            </a:r>
            <a:r>
              <a:rPr lang="ru-RU" dirty="0" smtClean="0">
                <a:solidFill>
                  <a:srgbClr val="FFFF00"/>
                </a:solidFill>
                <a:latin typeface="Times New Roman" pitchFamily="18" charset="0"/>
              </a:rPr>
              <a:t> </a:t>
            </a:r>
            <a:r>
              <a:rPr lang="en-US" dirty="0" smtClean="0">
                <a:solidFill>
                  <a:srgbClr val="FFFF00"/>
                </a:solidFill>
                <a:latin typeface="Times New Roman" pitchFamily="18" charset="0"/>
              </a:rPr>
              <a:t>have blindness in both eyes</a:t>
            </a:r>
            <a:r>
              <a:rPr lang="ru-RU" dirty="0" smtClean="0">
                <a:solidFill>
                  <a:srgbClr val="FFFF00"/>
                </a:solidFill>
                <a:latin typeface="Times New Roman" pitchFamily="18" charset="0"/>
              </a:rPr>
              <a:t>, </a:t>
            </a:r>
            <a:r>
              <a:rPr lang="en-US" dirty="0" smtClean="0">
                <a:solidFill>
                  <a:srgbClr val="FFFF00"/>
                </a:solidFill>
                <a:latin typeface="Times New Roman" pitchFamily="18" charset="0"/>
              </a:rPr>
              <a:t>every minute is blinded one sick person</a:t>
            </a:r>
            <a:r>
              <a:rPr lang="ru-RU" dirty="0" smtClean="0">
                <a:solidFill>
                  <a:srgbClr val="FFFF00"/>
                </a:solidFill>
                <a:latin typeface="Times New Roman" pitchFamily="18" charset="0"/>
              </a:rPr>
              <a:t>, </a:t>
            </a:r>
            <a:r>
              <a:rPr lang="en-US" dirty="0" smtClean="0">
                <a:solidFill>
                  <a:srgbClr val="FFFF00"/>
                </a:solidFill>
                <a:latin typeface="Times New Roman" pitchFamily="18" charset="0"/>
              </a:rPr>
              <a:t>but every 10 minutes </a:t>
            </a:r>
            <a:r>
              <a:rPr lang="ru-RU" dirty="0" smtClean="0">
                <a:solidFill>
                  <a:srgbClr val="FFFF00"/>
                </a:solidFill>
                <a:latin typeface="Times New Roman" pitchFamily="18" charset="0"/>
              </a:rPr>
              <a:t> – 1 </a:t>
            </a:r>
            <a:r>
              <a:rPr lang="en-US" dirty="0" smtClean="0">
                <a:solidFill>
                  <a:srgbClr val="FFFF00"/>
                </a:solidFill>
                <a:latin typeface="Times New Roman" pitchFamily="18" charset="0"/>
              </a:rPr>
              <a:t>child</a:t>
            </a:r>
            <a:r>
              <a:rPr lang="ru-RU" dirty="0" smtClean="0">
                <a:solidFill>
                  <a:srgbClr val="FFFF00"/>
                </a:solidFill>
                <a:latin typeface="Times New Roman" pitchFamily="18" charset="0"/>
              </a:rPr>
              <a:t>. </a:t>
            </a:r>
            <a:endParaRPr lang="en-US" dirty="0">
              <a:solidFill>
                <a:srgbClr val="FFFF00"/>
              </a:solidFill>
              <a:latin typeface="Times New Roman" pitchFamily="18" charset="0"/>
            </a:endParaRPr>
          </a:p>
          <a:p>
            <a:pPr marL="0" indent="0" algn="just" eaLnBrk="1" hangingPunct="1">
              <a:lnSpc>
                <a:spcPct val="90000"/>
              </a:lnSpc>
              <a:buFont typeface="Wingdings" pitchFamily="2" charset="2"/>
              <a:buNone/>
              <a:defRPr/>
            </a:pPr>
            <a:r>
              <a:rPr lang="en-US" sz="2800" dirty="0" smtClean="0">
                <a:solidFill>
                  <a:srgbClr val="FFFF00"/>
                </a:solidFill>
                <a:latin typeface="Times New Roman" pitchFamily="18" charset="0"/>
              </a:rPr>
              <a:t>In Russia glaucoma</a:t>
            </a:r>
            <a:r>
              <a:rPr lang="ru-RU" sz="2800" dirty="0" smtClean="0">
                <a:solidFill>
                  <a:srgbClr val="FFFF00"/>
                </a:solidFill>
                <a:latin typeface="Times New Roman" pitchFamily="18" charset="0"/>
              </a:rPr>
              <a:t>  - </a:t>
            </a:r>
            <a:r>
              <a:rPr lang="en-US" sz="2800" dirty="0" smtClean="0">
                <a:solidFill>
                  <a:srgbClr val="FFFF00"/>
                </a:solidFill>
                <a:latin typeface="Times New Roman" pitchFamily="18" charset="0"/>
              </a:rPr>
              <a:t>the main cause of vision impairment</a:t>
            </a:r>
            <a:r>
              <a:rPr lang="ru-RU" sz="2800" dirty="0" smtClean="0">
                <a:solidFill>
                  <a:srgbClr val="FFFF00"/>
                </a:solidFill>
                <a:latin typeface="Times New Roman" pitchFamily="18" charset="0"/>
              </a:rPr>
              <a:t> (28%).</a:t>
            </a:r>
            <a:endParaRPr lang="en-US" sz="2800" dirty="0" smtClean="0">
              <a:solidFill>
                <a:srgbClr val="FFFF00"/>
              </a:solidFill>
              <a:latin typeface="Times New Roman" pitchFamily="18" charset="0"/>
            </a:endParaRPr>
          </a:p>
          <a:p>
            <a:pPr marL="0" indent="0" algn="just" eaLnBrk="1" hangingPunct="1">
              <a:lnSpc>
                <a:spcPct val="90000"/>
              </a:lnSpc>
              <a:buFont typeface="Wingdings" pitchFamily="2" charset="2"/>
              <a:buNone/>
              <a:defRPr/>
            </a:pPr>
            <a:r>
              <a:rPr lang="en-US" sz="2800" dirty="0" smtClean="0">
                <a:solidFill>
                  <a:srgbClr val="FFFF00"/>
                </a:solidFill>
                <a:latin typeface="Times New Roman" pitchFamily="18" charset="0"/>
              </a:rPr>
              <a:t>Today in Russia</a:t>
            </a:r>
            <a:r>
              <a:rPr lang="ru-RU" sz="2800" dirty="0" smtClean="0">
                <a:solidFill>
                  <a:srgbClr val="FFFF00"/>
                </a:solidFill>
                <a:latin typeface="Times New Roman" pitchFamily="18" charset="0"/>
              </a:rPr>
              <a:t> </a:t>
            </a:r>
            <a:r>
              <a:rPr lang="en-US" sz="2800" dirty="0" smtClean="0">
                <a:solidFill>
                  <a:srgbClr val="FFFF00"/>
                </a:solidFill>
                <a:latin typeface="Times New Roman" pitchFamily="18" charset="0"/>
              </a:rPr>
              <a:t>more</a:t>
            </a:r>
            <a:r>
              <a:rPr lang="ru-RU" sz="2800" dirty="0" smtClean="0">
                <a:solidFill>
                  <a:srgbClr val="FFFF00"/>
                </a:solidFill>
                <a:latin typeface="Times New Roman" pitchFamily="18" charset="0"/>
              </a:rPr>
              <a:t> 850 000 </a:t>
            </a:r>
            <a:r>
              <a:rPr lang="en-US" sz="2800" dirty="0" smtClean="0">
                <a:solidFill>
                  <a:srgbClr val="FFFF00"/>
                </a:solidFill>
                <a:latin typeface="Times New Roman" pitchFamily="18" charset="0"/>
              </a:rPr>
              <a:t>patients with glaucoma</a:t>
            </a:r>
            <a:r>
              <a:rPr lang="ru-RU" sz="2800" dirty="0" smtClean="0">
                <a:solidFill>
                  <a:srgbClr val="FFFF00"/>
                </a:solidFill>
                <a:latin typeface="Times New Roman" pitchFamily="18" charset="0"/>
              </a:rPr>
              <a:t>. </a:t>
            </a:r>
            <a:endParaRPr lang="ru-RU" sz="2800" dirty="0" smtClean="0">
              <a:latin typeface="Times New Roman" pitchFamily="18" charset="0"/>
            </a:endParaRPr>
          </a:p>
          <a:p>
            <a:pPr marL="0" indent="0" algn="just" eaLnBrk="1" hangingPunct="1">
              <a:lnSpc>
                <a:spcPct val="90000"/>
              </a:lnSpc>
              <a:buFont typeface="Wingdings" pitchFamily="2" charset="2"/>
              <a:buNone/>
              <a:defRPr/>
            </a:pPr>
            <a:endParaRPr lang="ru-RU" sz="2800" dirty="0" smtClean="0">
              <a:latin typeface="Times New Roman" pitchFamily="18" charset="0"/>
            </a:endParaRPr>
          </a:p>
          <a:p>
            <a:pPr marL="0" indent="0" algn="just" eaLnBrk="1" hangingPunct="1">
              <a:lnSpc>
                <a:spcPct val="90000"/>
              </a:lnSpc>
              <a:buFont typeface="Wingdings" pitchFamily="2" charset="2"/>
              <a:buNone/>
              <a:defRPr/>
            </a:pPr>
            <a:endParaRPr lang="ru-RU" sz="28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p:cTn id="7" dur="500" fill="hold"/>
                                        <p:tgtEl>
                                          <p:spTgt spid="151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1555">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51555">
                                            <p:txEl>
                                              <p:pRg st="1" end="1"/>
                                            </p:txEl>
                                          </p:spTgt>
                                        </p:tgtEl>
                                        <p:attrNameLst>
                                          <p:attrName>style.visibility</p:attrName>
                                        </p:attrNameLst>
                                      </p:cBhvr>
                                      <p:to>
                                        <p:strVal val="visible"/>
                                      </p:to>
                                    </p:set>
                                    <p:anim calcmode="lin" valueType="num">
                                      <p:cBhvr>
                                        <p:cTn id="12" dur="500" fill="hold"/>
                                        <p:tgtEl>
                                          <p:spTgt spid="15155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51555">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51555">
                                            <p:txEl>
                                              <p:pRg st="2" end="2"/>
                                            </p:txEl>
                                          </p:spTgt>
                                        </p:tgtEl>
                                        <p:attrNameLst>
                                          <p:attrName>style.visibility</p:attrName>
                                        </p:attrNameLst>
                                      </p:cBhvr>
                                      <p:to>
                                        <p:strVal val="visible"/>
                                      </p:to>
                                    </p:set>
                                    <p:anim calcmode="lin" valueType="num">
                                      <p:cBhvr>
                                        <p:cTn id="17" dur="500" fill="hold"/>
                                        <p:tgtEl>
                                          <p:spTgt spid="15155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51555">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51555">
                                            <p:txEl>
                                              <p:pRg st="3" end="3"/>
                                            </p:txEl>
                                          </p:spTgt>
                                        </p:tgtEl>
                                        <p:attrNameLst>
                                          <p:attrName>style.visibility</p:attrName>
                                        </p:attrNameLst>
                                      </p:cBhvr>
                                      <p:to>
                                        <p:strVal val="visible"/>
                                      </p:to>
                                    </p:set>
                                    <p:anim calcmode="lin" valueType="num">
                                      <p:cBhvr>
                                        <p:cTn id="22" dur="500" fill="hold"/>
                                        <p:tgtEl>
                                          <p:spTgt spid="15155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51555">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6" presetClass="entr" presetSubtype="0" fill="hold" grpId="0" nodeType="afterEffect">
                                  <p:stCondLst>
                                    <p:cond delay="0"/>
                                  </p:stCondLst>
                                  <p:childTnLst>
                                    <p:set>
                                      <p:cBhvr>
                                        <p:cTn id="26" dur="1" fill="hold">
                                          <p:stCondLst>
                                            <p:cond delay="0"/>
                                          </p:stCondLst>
                                        </p:cTn>
                                        <p:tgtEl>
                                          <p:spTgt spid="151554"/>
                                        </p:tgtEl>
                                        <p:attrNameLst>
                                          <p:attrName>style.visibility</p:attrName>
                                        </p:attrNameLst>
                                      </p:cBhvr>
                                      <p:to>
                                        <p:strVal val="visible"/>
                                      </p:to>
                                    </p:set>
                                    <p:animEffect transition="in" filter="wipe(down)">
                                      <p:cBhvr>
                                        <p:cTn id="27" dur="580">
                                          <p:stCondLst>
                                            <p:cond delay="0"/>
                                          </p:stCondLst>
                                        </p:cTn>
                                        <p:tgtEl>
                                          <p:spTgt spid="151554"/>
                                        </p:tgtEl>
                                      </p:cBhvr>
                                    </p:animEffect>
                                    <p:anim calcmode="lin" valueType="num">
                                      <p:cBhvr>
                                        <p:cTn id="28" dur="1822" tmFilter="0,0; 0.14,0.36; 0.43,0.73; 0.71,0.91; 1.0,1.0">
                                          <p:stCondLst>
                                            <p:cond delay="0"/>
                                          </p:stCondLst>
                                        </p:cTn>
                                        <p:tgtEl>
                                          <p:spTgt spid="15155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5155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5155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5155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51554"/>
                                        </p:tgtEl>
                                        <p:attrNameLst>
                                          <p:attrName>ppt_y</p:attrName>
                                        </p:attrNameLst>
                                      </p:cBhvr>
                                      <p:tavLst>
                                        <p:tav tm="0" fmla="#ppt_y-sin(pi*$)/81">
                                          <p:val>
                                            <p:fltVal val="0"/>
                                          </p:val>
                                        </p:tav>
                                        <p:tav tm="100000">
                                          <p:val>
                                            <p:fltVal val="1"/>
                                          </p:val>
                                        </p:tav>
                                      </p:tavLst>
                                    </p:anim>
                                    <p:animScale>
                                      <p:cBhvr>
                                        <p:cTn id="33" dur="26">
                                          <p:stCondLst>
                                            <p:cond delay="650"/>
                                          </p:stCondLst>
                                        </p:cTn>
                                        <p:tgtEl>
                                          <p:spTgt spid="151554"/>
                                        </p:tgtEl>
                                      </p:cBhvr>
                                      <p:to x="100000" y="60000"/>
                                    </p:animScale>
                                    <p:animScale>
                                      <p:cBhvr>
                                        <p:cTn id="34" dur="166" decel="50000">
                                          <p:stCondLst>
                                            <p:cond delay="676"/>
                                          </p:stCondLst>
                                        </p:cTn>
                                        <p:tgtEl>
                                          <p:spTgt spid="151554"/>
                                        </p:tgtEl>
                                      </p:cBhvr>
                                      <p:to x="100000" y="100000"/>
                                    </p:animScale>
                                    <p:animScale>
                                      <p:cBhvr>
                                        <p:cTn id="35" dur="26">
                                          <p:stCondLst>
                                            <p:cond delay="1312"/>
                                          </p:stCondLst>
                                        </p:cTn>
                                        <p:tgtEl>
                                          <p:spTgt spid="151554"/>
                                        </p:tgtEl>
                                      </p:cBhvr>
                                      <p:to x="100000" y="80000"/>
                                    </p:animScale>
                                    <p:animScale>
                                      <p:cBhvr>
                                        <p:cTn id="36" dur="166" decel="50000">
                                          <p:stCondLst>
                                            <p:cond delay="1338"/>
                                          </p:stCondLst>
                                        </p:cTn>
                                        <p:tgtEl>
                                          <p:spTgt spid="151554"/>
                                        </p:tgtEl>
                                      </p:cBhvr>
                                      <p:to x="100000" y="100000"/>
                                    </p:animScale>
                                    <p:animScale>
                                      <p:cBhvr>
                                        <p:cTn id="37" dur="26">
                                          <p:stCondLst>
                                            <p:cond delay="1642"/>
                                          </p:stCondLst>
                                        </p:cTn>
                                        <p:tgtEl>
                                          <p:spTgt spid="151554"/>
                                        </p:tgtEl>
                                      </p:cBhvr>
                                      <p:to x="100000" y="90000"/>
                                    </p:animScale>
                                    <p:animScale>
                                      <p:cBhvr>
                                        <p:cTn id="38" dur="166" decel="50000">
                                          <p:stCondLst>
                                            <p:cond delay="1668"/>
                                          </p:stCondLst>
                                        </p:cTn>
                                        <p:tgtEl>
                                          <p:spTgt spid="151554"/>
                                        </p:tgtEl>
                                      </p:cBhvr>
                                      <p:to x="100000" y="100000"/>
                                    </p:animScale>
                                    <p:animScale>
                                      <p:cBhvr>
                                        <p:cTn id="39" dur="26">
                                          <p:stCondLst>
                                            <p:cond delay="1808"/>
                                          </p:stCondLst>
                                        </p:cTn>
                                        <p:tgtEl>
                                          <p:spTgt spid="151554"/>
                                        </p:tgtEl>
                                      </p:cBhvr>
                                      <p:to x="100000" y="95000"/>
                                    </p:animScale>
                                    <p:animScale>
                                      <p:cBhvr>
                                        <p:cTn id="40" dur="166" decel="50000">
                                          <p:stCondLst>
                                            <p:cond delay="1834"/>
                                          </p:stCondLst>
                                        </p:cTn>
                                        <p:tgtEl>
                                          <p:spTgt spid="1515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728663"/>
          </a:xfrm>
        </p:spPr>
        <p:txBody>
          <a:bodyPr/>
          <a:lstStyle/>
          <a:p>
            <a:pPr>
              <a:defRPr/>
            </a:pPr>
            <a:r>
              <a:rPr lang="en-US" sz="2400" dirty="0" smtClean="0">
                <a:solidFill>
                  <a:srgbClr val="FFFF00"/>
                </a:solidFill>
              </a:rPr>
              <a:t>Dynamics of narrowing of fields of vision by stages</a:t>
            </a:r>
            <a:endParaRPr lang="ru-RU" sz="2400" dirty="0" smtClean="0">
              <a:solidFill>
                <a:srgbClr val="FFFF00"/>
              </a:solidFill>
            </a:endParaRPr>
          </a:p>
        </p:txBody>
      </p:sp>
      <p:pic>
        <p:nvPicPr>
          <p:cNvPr id="36866" name="Picture 2" descr="C:\Users\Alfia\Desktop\презентации\22236_html_6d9d18f3.png"/>
          <p:cNvPicPr>
            <a:picLocks noGrp="1" noChangeAspect="1" noChangeArrowheads="1"/>
          </p:cNvPicPr>
          <p:nvPr>
            <p:ph type="body" idx="1"/>
          </p:nvPr>
        </p:nvPicPr>
        <p:blipFill>
          <a:blip r:embed="rId2"/>
          <a:srcRect/>
          <a:stretch>
            <a:fillRect/>
          </a:stretch>
        </p:blipFill>
        <p:spPr>
          <a:xfrm>
            <a:off x="4165600" y="4270375"/>
            <a:ext cx="4978400" cy="2586038"/>
          </a:xfrm>
        </p:spPr>
      </p:pic>
      <p:pic>
        <p:nvPicPr>
          <p:cNvPr id="36867" name="Picture 2" descr="C:\Users\Alfia\Desktop\презентации\glaukoma.stadies.jpg"/>
          <p:cNvPicPr>
            <a:picLocks noChangeAspect="1" noChangeArrowheads="1"/>
          </p:cNvPicPr>
          <p:nvPr/>
        </p:nvPicPr>
        <p:blipFill>
          <a:blip r:embed="rId3"/>
          <a:srcRect/>
          <a:stretch>
            <a:fillRect/>
          </a:stretch>
        </p:blipFill>
        <p:spPr bwMode="auto">
          <a:xfrm>
            <a:off x="4165600" y="908050"/>
            <a:ext cx="4978400" cy="3362325"/>
          </a:xfrm>
          <a:prstGeom prst="rect">
            <a:avLst/>
          </a:prstGeom>
          <a:noFill/>
          <a:ln w="9525">
            <a:noFill/>
            <a:miter lim="800000"/>
            <a:headEnd/>
            <a:tailEnd/>
          </a:ln>
        </p:spPr>
      </p:pic>
      <p:sp>
        <p:nvSpPr>
          <p:cNvPr id="36868" name="Rectangle 6"/>
          <p:cNvSpPr>
            <a:spLocks noChangeArrowheads="1"/>
          </p:cNvSpPr>
          <p:nvPr/>
        </p:nvSpPr>
        <p:spPr bwMode="auto">
          <a:xfrm>
            <a:off x="0" y="836613"/>
            <a:ext cx="4165600" cy="5262562"/>
          </a:xfrm>
          <a:prstGeom prst="rect">
            <a:avLst/>
          </a:prstGeom>
          <a:noFill/>
          <a:ln w="9525">
            <a:noFill/>
            <a:miter lim="800000"/>
            <a:headEnd/>
            <a:tailEnd/>
          </a:ln>
        </p:spPr>
        <p:txBody>
          <a:bodyPr>
            <a:spAutoFit/>
          </a:bodyPr>
          <a:lstStyle/>
          <a:p>
            <a:pPr>
              <a:lnSpc>
                <a:spcPct val="80000"/>
              </a:lnSpc>
              <a:spcBef>
                <a:spcPct val="20000"/>
              </a:spcBef>
              <a:buFont typeface="Arial" charset="0"/>
              <a:buNone/>
            </a:pPr>
            <a:r>
              <a:rPr lang="en-US" sz="2000" b="1" u="sng">
                <a:solidFill>
                  <a:srgbClr val="FFFF00"/>
                </a:solidFill>
              </a:rPr>
              <a:t>Stage I (initial) - </a:t>
            </a:r>
            <a:r>
              <a:rPr lang="en-US" sz="2000">
                <a:solidFill>
                  <a:srgbClr val="FFFF00"/>
                </a:solidFill>
              </a:rPr>
              <a:t>boundaries of the visual field are normal, but there are small changes in the paracentral parts of the visual field. </a:t>
            </a:r>
            <a:r>
              <a:rPr lang="ru-RU" sz="2000">
                <a:solidFill>
                  <a:srgbClr val="FFFF00"/>
                </a:solidFill>
              </a:rPr>
              <a:t/>
            </a:r>
            <a:br>
              <a:rPr lang="ru-RU" sz="2000">
                <a:solidFill>
                  <a:srgbClr val="FFFF00"/>
                </a:solidFill>
              </a:rPr>
            </a:br>
            <a:r>
              <a:rPr lang="en-US" sz="2000" b="1" u="sng">
                <a:solidFill>
                  <a:srgbClr val="FFFF00"/>
                </a:solidFill>
              </a:rPr>
              <a:t> Stage II (developed) - </a:t>
            </a:r>
            <a:r>
              <a:rPr lang="en-US" sz="2000">
                <a:solidFill>
                  <a:srgbClr val="FFFF00"/>
                </a:solidFill>
              </a:rPr>
              <a:t>changes the field of view expressed in the paracentral section in conjunction with its restriction from 10 to 50 ° in the upper- and / or the lower nasal segments.</a:t>
            </a:r>
            <a:r>
              <a:rPr lang="ru-RU" sz="2000">
                <a:solidFill>
                  <a:srgbClr val="FFFF00"/>
                </a:solidFill>
              </a:rPr>
              <a:t/>
            </a:r>
            <a:br>
              <a:rPr lang="ru-RU" sz="2000">
                <a:solidFill>
                  <a:srgbClr val="FFFF00"/>
                </a:solidFill>
              </a:rPr>
            </a:br>
            <a:r>
              <a:rPr lang="en-US" sz="2000" b="1" u="sng">
                <a:solidFill>
                  <a:srgbClr val="FFFF00"/>
                </a:solidFill>
              </a:rPr>
              <a:t> Stage III (far-advanced) - </a:t>
            </a:r>
            <a:r>
              <a:rPr lang="en-US" sz="2000">
                <a:solidFill>
                  <a:srgbClr val="FFFF00"/>
                </a:solidFill>
              </a:rPr>
              <a:t>the boundary of the field of view concentric narrowed, and in one or more segments is less than 15 ° from the point of fixation.</a:t>
            </a:r>
            <a:r>
              <a:rPr lang="ru-RU" sz="2000">
                <a:solidFill>
                  <a:srgbClr val="FFFF00"/>
                </a:solidFill>
              </a:rPr>
              <a:t/>
            </a:r>
            <a:br>
              <a:rPr lang="ru-RU" sz="2000">
                <a:solidFill>
                  <a:srgbClr val="FFFF00"/>
                </a:solidFill>
              </a:rPr>
            </a:br>
            <a:r>
              <a:rPr lang="en-US" sz="2000" b="1" u="sng">
                <a:solidFill>
                  <a:srgbClr val="FFFF00"/>
                </a:solidFill>
              </a:rPr>
              <a:t> Stage IV (terminal) - </a:t>
            </a:r>
            <a:r>
              <a:rPr lang="en-US" sz="2000">
                <a:solidFill>
                  <a:srgbClr val="FFFF00"/>
                </a:solidFill>
              </a:rPr>
              <a:t>complete loss of vision or saving light perception with the wrong projection. Sometimes it retained a small island in the temporal visual field sector.</a:t>
            </a:r>
            <a:endParaRPr lang="ru-RU" sz="200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611188" y="188913"/>
            <a:ext cx="7740650" cy="1008062"/>
          </a:xfrm>
        </p:spPr>
        <p:txBody>
          <a:bodyPr/>
          <a:lstStyle/>
          <a:p>
            <a:pPr eaLnBrk="1" hangingPunct="1">
              <a:defRPr/>
            </a:pPr>
            <a:r>
              <a:rPr lang="en-US" sz="4000" dirty="0" err="1" smtClean="0">
                <a:solidFill>
                  <a:srgbClr val="FFFF00"/>
                </a:solidFill>
                <a:latin typeface="Times New Roman" pitchFamily="18" charset="0"/>
              </a:rPr>
              <a:t>Gonioscopy</a:t>
            </a:r>
            <a:r>
              <a:rPr lang="en-US" sz="4000" dirty="0" smtClean="0">
                <a:solidFill>
                  <a:srgbClr val="FFFF00"/>
                </a:solidFill>
                <a:latin typeface="Times New Roman" pitchFamily="18" charset="0"/>
              </a:rPr>
              <a:t> </a:t>
            </a:r>
            <a:r>
              <a:rPr lang="ru-RU" sz="4000" dirty="0" smtClean="0">
                <a:solidFill>
                  <a:srgbClr val="FFFF00"/>
                </a:solidFill>
                <a:latin typeface="Times New Roman" pitchFamily="18" charset="0"/>
              </a:rPr>
              <a:t>(</a:t>
            </a:r>
            <a:r>
              <a:rPr lang="en-US" sz="4000" dirty="0" smtClean="0">
                <a:solidFill>
                  <a:srgbClr val="FFFF00"/>
                </a:solidFill>
                <a:latin typeface="Times New Roman" pitchFamily="18" charset="0"/>
              </a:rPr>
              <a:t>forms of glaucoma</a:t>
            </a:r>
            <a:r>
              <a:rPr lang="ru-RU" sz="4000" dirty="0" smtClean="0">
                <a:solidFill>
                  <a:srgbClr val="FFFF00"/>
                </a:solidFill>
                <a:latin typeface="Times New Roman" pitchFamily="18" charset="0"/>
              </a:rPr>
              <a:t>)</a:t>
            </a:r>
          </a:p>
        </p:txBody>
      </p:sp>
      <p:sp>
        <p:nvSpPr>
          <p:cNvPr id="132099" name="Rectangle 3"/>
          <p:cNvSpPr>
            <a:spLocks noGrp="1" noChangeArrowheads="1"/>
          </p:cNvSpPr>
          <p:nvPr>
            <p:ph type="subTitle" idx="1"/>
          </p:nvPr>
        </p:nvSpPr>
        <p:spPr>
          <a:xfrm>
            <a:off x="287338" y="3879850"/>
            <a:ext cx="8550275" cy="1854200"/>
          </a:xfrm>
        </p:spPr>
        <p:txBody>
          <a:bodyPr/>
          <a:lstStyle/>
          <a:p>
            <a:pPr marL="609600" indent="-609600" eaLnBrk="1" hangingPunct="1">
              <a:spcBef>
                <a:spcPct val="0"/>
              </a:spcBef>
              <a:buClr>
                <a:srgbClr val="FFFF00"/>
              </a:buClr>
              <a:buFont typeface="Wingdings" pitchFamily="2" charset="2"/>
              <a:buBlip>
                <a:blip r:embed="rId3"/>
              </a:buBlip>
              <a:defRPr/>
            </a:pPr>
            <a:r>
              <a:rPr lang="en-US" sz="2800" dirty="0" smtClean="0">
                <a:solidFill>
                  <a:srgbClr val="FFFF00"/>
                </a:solidFill>
                <a:latin typeface="Times New Roman" pitchFamily="18" charset="0"/>
              </a:rPr>
              <a:t>Difficulty in outflow the trabecular network</a:t>
            </a:r>
            <a:r>
              <a:rPr lang="en-US" sz="2800" dirty="0">
                <a:solidFill>
                  <a:srgbClr val="FFFF00"/>
                </a:solidFill>
                <a:latin typeface="Times New Roman" pitchFamily="18" charset="0"/>
              </a:rPr>
              <a:t> </a:t>
            </a:r>
            <a:r>
              <a:rPr lang="en-US" sz="2800" dirty="0" smtClean="0">
                <a:solidFill>
                  <a:srgbClr val="FFFF00"/>
                </a:solidFill>
                <a:latin typeface="Times New Roman" pitchFamily="18" charset="0"/>
              </a:rPr>
              <a:t>as a result of dystrophic processes.</a:t>
            </a:r>
            <a:r>
              <a:rPr lang="ru-RU" sz="2800" dirty="0" smtClean="0">
                <a:solidFill>
                  <a:srgbClr val="FFFF00"/>
                </a:solidFill>
                <a:latin typeface="Times New Roman" pitchFamily="18" charset="0"/>
              </a:rPr>
              <a:t> </a:t>
            </a:r>
          </a:p>
          <a:p>
            <a:pPr marL="609600" indent="-609600" eaLnBrk="1" hangingPunct="1">
              <a:spcBef>
                <a:spcPct val="0"/>
              </a:spcBef>
              <a:buClr>
                <a:srgbClr val="FFFF00"/>
              </a:buClr>
              <a:buFont typeface="Wingdings" pitchFamily="2" charset="2"/>
              <a:buBlip>
                <a:blip r:embed="rId3"/>
              </a:buBlip>
              <a:defRPr/>
            </a:pPr>
            <a:r>
              <a:rPr lang="en-US" sz="2800" dirty="0" smtClean="0">
                <a:solidFill>
                  <a:srgbClr val="FFFF00"/>
                </a:solidFill>
                <a:latin typeface="Times New Roman" pitchFamily="18" charset="0"/>
              </a:rPr>
              <a:t>Blockade of the anterior chamber angle by the root of the iris.</a:t>
            </a:r>
          </a:p>
          <a:p>
            <a:pPr marL="609600" indent="-609600" eaLnBrk="1" hangingPunct="1">
              <a:spcBef>
                <a:spcPct val="0"/>
              </a:spcBef>
              <a:buClr>
                <a:srgbClr val="FFFF00"/>
              </a:buClr>
              <a:buFont typeface="Wingdings" pitchFamily="2" charset="2"/>
              <a:buBlip>
                <a:blip r:embed="rId3"/>
              </a:buBlip>
              <a:defRPr/>
            </a:pPr>
            <a:r>
              <a:rPr lang="en-US" sz="2800" dirty="0">
                <a:solidFill>
                  <a:srgbClr val="FFFF00"/>
                </a:solidFill>
                <a:latin typeface="Times New Roman" pitchFamily="18" charset="0"/>
              </a:rPr>
              <a:t>Blockade of the anterior chamber angle </a:t>
            </a:r>
            <a:r>
              <a:rPr lang="en-US" sz="2800" dirty="0" smtClean="0">
                <a:solidFill>
                  <a:srgbClr val="FFFF00"/>
                </a:solidFill>
                <a:latin typeface="Times New Roman" pitchFamily="18" charset="0"/>
              </a:rPr>
              <a:t>by mesodermal tissue. </a:t>
            </a:r>
            <a:endParaRPr lang="ru-RU" sz="2800" dirty="0" smtClean="0">
              <a:solidFill>
                <a:srgbClr val="FFFF00"/>
              </a:solidFill>
              <a:latin typeface="Times New Roman" pitchFamily="18" charset="0"/>
            </a:endParaRPr>
          </a:p>
          <a:p>
            <a:pPr marL="609600" indent="-609600" eaLnBrk="1" hangingPunct="1">
              <a:spcBef>
                <a:spcPct val="0"/>
              </a:spcBef>
              <a:buClr>
                <a:srgbClr val="FFFF00"/>
              </a:buClr>
              <a:buFont typeface="Wingdings" pitchFamily="2" charset="2"/>
              <a:buBlip>
                <a:blip r:embed="rId3"/>
              </a:buBlip>
              <a:defRPr/>
            </a:pPr>
            <a:endParaRPr lang="ru-RU" sz="2800" dirty="0" smtClean="0">
              <a:latin typeface="Times New Roman" pitchFamily="18" charset="0"/>
            </a:endParaRPr>
          </a:p>
        </p:txBody>
      </p:sp>
      <p:pic>
        <p:nvPicPr>
          <p:cNvPr id="132100" name="Picture 4"/>
          <p:cNvPicPr>
            <a:picLocks noChangeAspect="1" noChangeArrowheads="1"/>
          </p:cNvPicPr>
          <p:nvPr/>
        </p:nvPicPr>
        <p:blipFill>
          <a:blip r:embed="rId4"/>
          <a:srcRect/>
          <a:stretch>
            <a:fillRect/>
          </a:stretch>
        </p:blipFill>
        <p:spPr bwMode="auto">
          <a:xfrm>
            <a:off x="692150" y="1455738"/>
            <a:ext cx="3960813" cy="1982787"/>
          </a:xfrm>
          <a:prstGeom prst="rect">
            <a:avLst/>
          </a:prstGeom>
          <a:noFill/>
          <a:ln w="9525">
            <a:noFill/>
            <a:miter lim="800000"/>
            <a:headEnd/>
            <a:tailEnd/>
          </a:ln>
        </p:spPr>
      </p:pic>
      <p:pic>
        <p:nvPicPr>
          <p:cNvPr id="37892" name="Picture 10"/>
          <p:cNvPicPr>
            <a:picLocks noChangeAspect="1" noChangeArrowheads="1"/>
          </p:cNvPicPr>
          <p:nvPr/>
        </p:nvPicPr>
        <p:blipFill>
          <a:blip r:embed="rId5"/>
          <a:srcRect/>
          <a:stretch>
            <a:fillRect/>
          </a:stretch>
        </p:blipFill>
        <p:spPr bwMode="auto">
          <a:xfrm>
            <a:off x="4562475" y="3419475"/>
            <a:ext cx="19050" cy="19050"/>
          </a:xfrm>
          <a:prstGeom prst="rect">
            <a:avLst/>
          </a:prstGeom>
          <a:noFill/>
          <a:ln w="9525">
            <a:noFill/>
            <a:miter lim="800000"/>
            <a:headEnd/>
            <a:tailEnd/>
          </a:ln>
        </p:spPr>
      </p:pic>
      <p:pic>
        <p:nvPicPr>
          <p:cNvPr id="37893" name="Picture 11"/>
          <p:cNvPicPr>
            <a:picLocks noChangeAspect="1" noChangeArrowheads="1"/>
          </p:cNvPicPr>
          <p:nvPr/>
        </p:nvPicPr>
        <p:blipFill>
          <a:blip r:embed="rId5"/>
          <a:srcRect/>
          <a:stretch>
            <a:fillRect/>
          </a:stretch>
        </p:blipFill>
        <p:spPr bwMode="auto">
          <a:xfrm>
            <a:off x="4562475" y="3419475"/>
            <a:ext cx="19050" cy="19050"/>
          </a:xfrm>
          <a:prstGeom prst="rect">
            <a:avLst/>
          </a:prstGeom>
          <a:noFill/>
          <a:ln w="9525">
            <a:noFill/>
            <a:miter lim="800000"/>
            <a:headEnd/>
            <a:tailEnd/>
          </a:ln>
        </p:spPr>
      </p:pic>
      <p:pic>
        <p:nvPicPr>
          <p:cNvPr id="37894" name="Picture 12"/>
          <p:cNvPicPr>
            <a:picLocks noChangeAspect="1" noChangeArrowheads="1"/>
          </p:cNvPicPr>
          <p:nvPr/>
        </p:nvPicPr>
        <p:blipFill>
          <a:blip r:embed="rId5"/>
          <a:srcRect/>
          <a:stretch>
            <a:fillRect/>
          </a:stretch>
        </p:blipFill>
        <p:spPr bwMode="auto">
          <a:xfrm>
            <a:off x="4562475" y="3419475"/>
            <a:ext cx="19050" cy="19050"/>
          </a:xfrm>
          <a:prstGeom prst="rect">
            <a:avLst/>
          </a:prstGeom>
          <a:noFill/>
          <a:ln w="9525">
            <a:noFill/>
            <a:miter lim="800000"/>
            <a:headEnd/>
            <a:tailEnd/>
          </a:ln>
        </p:spPr>
      </p:pic>
      <p:pic>
        <p:nvPicPr>
          <p:cNvPr id="37895" name="Picture 13"/>
          <p:cNvPicPr>
            <a:picLocks noChangeAspect="1" noChangeArrowheads="1"/>
          </p:cNvPicPr>
          <p:nvPr/>
        </p:nvPicPr>
        <p:blipFill>
          <a:blip r:embed="rId5"/>
          <a:srcRect/>
          <a:stretch>
            <a:fillRect/>
          </a:stretch>
        </p:blipFill>
        <p:spPr bwMode="auto">
          <a:xfrm>
            <a:off x="4562475" y="3419475"/>
            <a:ext cx="19050" cy="19050"/>
          </a:xfrm>
          <a:prstGeom prst="rect">
            <a:avLst/>
          </a:prstGeom>
          <a:noFill/>
          <a:ln w="9525">
            <a:noFill/>
            <a:miter lim="800000"/>
            <a:headEnd/>
            <a:tailEnd/>
          </a:ln>
        </p:spPr>
      </p:pic>
      <p:pic>
        <p:nvPicPr>
          <p:cNvPr id="14345" name="Picture 14"/>
          <p:cNvPicPr>
            <a:picLocks noChangeAspect="1" noChangeArrowheads="1"/>
          </p:cNvPicPr>
          <p:nvPr/>
        </p:nvPicPr>
        <p:blipFill>
          <a:blip r:embed="rId6"/>
          <a:srcRect/>
          <a:stretch>
            <a:fillRect/>
          </a:stretch>
        </p:blipFill>
        <p:spPr bwMode="auto">
          <a:xfrm>
            <a:off x="4932363" y="1455738"/>
            <a:ext cx="3814762" cy="199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fade">
                                      <p:cBhvr>
                                        <p:cTn id="7" dur="2000"/>
                                        <p:tgtEl>
                                          <p:spTgt spid="132098"/>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132100"/>
                                        </p:tgtEl>
                                        <p:attrNameLst>
                                          <p:attrName>style.visibility</p:attrName>
                                        </p:attrNameLst>
                                      </p:cBhvr>
                                      <p:to>
                                        <p:strVal val="visible"/>
                                      </p:to>
                                    </p:set>
                                    <p:anim calcmode="lin" valueType="num">
                                      <p:cBhvr additive="base">
                                        <p:cTn id="11" dur="500" fill="hold"/>
                                        <p:tgtEl>
                                          <p:spTgt spid="132100"/>
                                        </p:tgtEl>
                                        <p:attrNameLst>
                                          <p:attrName>ppt_x</p:attrName>
                                        </p:attrNameLst>
                                      </p:cBhvr>
                                      <p:tavLst>
                                        <p:tav tm="0">
                                          <p:val>
                                            <p:strVal val="0-#ppt_w/2"/>
                                          </p:val>
                                        </p:tav>
                                        <p:tav tm="100000">
                                          <p:val>
                                            <p:strVal val="#ppt_x"/>
                                          </p:val>
                                        </p:tav>
                                      </p:tavLst>
                                    </p:anim>
                                    <p:anim calcmode="lin" valueType="num">
                                      <p:cBhvr additive="base">
                                        <p:cTn id="12" dur="500" fill="hold"/>
                                        <p:tgtEl>
                                          <p:spTgt spid="132100"/>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14345"/>
                                        </p:tgtEl>
                                        <p:attrNameLst>
                                          <p:attrName>style.visibility</p:attrName>
                                        </p:attrNameLst>
                                      </p:cBhvr>
                                      <p:to>
                                        <p:strVal val="visible"/>
                                      </p:to>
                                    </p:set>
                                    <p:anim calcmode="lin" valueType="num">
                                      <p:cBhvr additive="base">
                                        <p:cTn id="16" dur="500" fill="hold"/>
                                        <p:tgtEl>
                                          <p:spTgt spid="14345"/>
                                        </p:tgtEl>
                                        <p:attrNameLst>
                                          <p:attrName>ppt_x</p:attrName>
                                        </p:attrNameLst>
                                      </p:cBhvr>
                                      <p:tavLst>
                                        <p:tav tm="0">
                                          <p:val>
                                            <p:strVal val="1+#ppt_w/2"/>
                                          </p:val>
                                        </p:tav>
                                        <p:tav tm="100000">
                                          <p:val>
                                            <p:strVal val="#ppt_x"/>
                                          </p:val>
                                        </p:tav>
                                      </p:tavLst>
                                    </p:anim>
                                    <p:anim calcmode="lin" valueType="num">
                                      <p:cBhvr additive="base">
                                        <p:cTn id="17" dur="500" fill="hold"/>
                                        <p:tgtEl>
                                          <p:spTgt spid="14345"/>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32099">
                                            <p:txEl>
                                              <p:pRg st="0" end="0"/>
                                            </p:txEl>
                                          </p:spTgt>
                                        </p:tgtEl>
                                        <p:attrNameLst>
                                          <p:attrName>style.visibility</p:attrName>
                                        </p:attrNameLst>
                                      </p:cBhvr>
                                      <p:to>
                                        <p:strVal val="visible"/>
                                      </p:to>
                                    </p:set>
                                    <p:animEffect transition="in" filter="fade">
                                      <p:cBhvr>
                                        <p:cTn id="21" dur="2000"/>
                                        <p:tgtEl>
                                          <p:spTgt spid="1320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2099">
                                            <p:txEl>
                                              <p:pRg st="1" end="1"/>
                                            </p:txEl>
                                          </p:spTgt>
                                        </p:tgtEl>
                                        <p:attrNameLst>
                                          <p:attrName>style.visibility</p:attrName>
                                        </p:attrNameLst>
                                      </p:cBhvr>
                                      <p:to>
                                        <p:strVal val="visible"/>
                                      </p:to>
                                    </p:set>
                                    <p:animEffect transition="in" filter="fade">
                                      <p:cBhvr>
                                        <p:cTn id="26" dur="2000"/>
                                        <p:tgtEl>
                                          <p:spTgt spid="1320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2099">
                                            <p:txEl>
                                              <p:pRg st="2" end="2"/>
                                            </p:txEl>
                                          </p:spTgt>
                                        </p:tgtEl>
                                        <p:attrNameLst>
                                          <p:attrName>style.visibility</p:attrName>
                                        </p:attrNameLst>
                                      </p:cBhvr>
                                      <p:to>
                                        <p:strVal val="visible"/>
                                      </p:to>
                                    </p:set>
                                    <p:animEffect transition="in" filter="fade">
                                      <p:cBhvr>
                                        <p:cTn id="31" dur="20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313" y="304800"/>
            <a:ext cx="8551862" cy="6553200"/>
          </a:xfrm>
        </p:spPr>
        <p:txBody>
          <a:bodyPr/>
          <a:lstStyle/>
          <a:p>
            <a:pPr>
              <a:defRPr/>
            </a:pPr>
            <a:r>
              <a:rPr lang="ru-RU" sz="2800" dirty="0" smtClean="0">
                <a:solidFill>
                  <a:srgbClr val="FFFF00"/>
                </a:solidFill>
              </a:rPr>
              <a:t>        </a:t>
            </a:r>
            <a:r>
              <a:rPr lang="en-US" sz="2800" u="sng" dirty="0" smtClean="0">
                <a:solidFill>
                  <a:srgbClr val="FFFF00"/>
                </a:solidFill>
              </a:rPr>
              <a:t>Characterization of glaucoma stages</a:t>
            </a:r>
            <a:r>
              <a:rPr lang="ru-RU" sz="2400" dirty="0" smtClean="0">
                <a:solidFill>
                  <a:srgbClr val="FFFF00"/>
                </a:solidFill>
              </a:rPr>
              <a:t/>
            </a:r>
            <a:br>
              <a:rPr lang="ru-RU" sz="2400" dirty="0" smtClean="0">
                <a:solidFill>
                  <a:srgbClr val="FFFF00"/>
                </a:solidFill>
              </a:rPr>
            </a:br>
            <a:r>
              <a:rPr lang="en-US" sz="2400" dirty="0" smtClean="0">
                <a:solidFill>
                  <a:srgbClr val="FFFF00"/>
                </a:solidFill>
              </a:rPr>
              <a:t>I</a:t>
            </a:r>
            <a:r>
              <a:rPr lang="ru-RU" sz="2400" dirty="0" smtClean="0">
                <a:solidFill>
                  <a:srgbClr val="FFFF00"/>
                </a:solidFill>
              </a:rPr>
              <a:t> – </a:t>
            </a:r>
            <a:r>
              <a:rPr lang="en-US" sz="2400" dirty="0" smtClean="0">
                <a:solidFill>
                  <a:srgbClr val="FFFF00"/>
                </a:solidFill>
              </a:rPr>
              <a:t>Primary stage</a:t>
            </a:r>
            <a:r>
              <a:rPr lang="ru-RU" sz="2400" dirty="0" smtClean="0">
                <a:solidFill>
                  <a:srgbClr val="FFFF00"/>
                </a:solidFill>
              </a:rPr>
              <a:t>. </a:t>
            </a:r>
            <a:r>
              <a:rPr lang="en-US" sz="2400" dirty="0" smtClean="0">
                <a:solidFill>
                  <a:srgbClr val="FFFF00"/>
                </a:solidFill>
              </a:rPr>
              <a:t>Glaucomatous excavation of the optic nerve not</a:t>
            </a:r>
            <a:r>
              <a:rPr lang="ru-RU" sz="2400" dirty="0" smtClean="0">
                <a:solidFill>
                  <a:srgbClr val="FFFF00"/>
                </a:solidFill>
              </a:rPr>
              <a:t>, </a:t>
            </a:r>
            <a:r>
              <a:rPr lang="en-US" sz="2400" dirty="0" smtClean="0">
                <a:solidFill>
                  <a:srgbClr val="FFFF00"/>
                </a:solidFill>
              </a:rPr>
              <a:t>changes in the field of view</a:t>
            </a:r>
            <a:r>
              <a:rPr lang="ru-RU" sz="2400" dirty="0" smtClean="0">
                <a:solidFill>
                  <a:srgbClr val="FFFF00"/>
                </a:solidFill>
              </a:rPr>
              <a:t> (</a:t>
            </a:r>
            <a:r>
              <a:rPr lang="en-US" sz="2400" dirty="0" smtClean="0">
                <a:solidFill>
                  <a:srgbClr val="FFFF00"/>
                </a:solidFill>
              </a:rPr>
              <a:t>concentric narrowing of the field of view</a:t>
            </a:r>
            <a:r>
              <a:rPr lang="ru-RU" sz="2400" dirty="0" smtClean="0">
                <a:solidFill>
                  <a:srgbClr val="FFFF00"/>
                </a:solidFill>
              </a:rPr>
              <a:t> </a:t>
            </a:r>
            <a:r>
              <a:rPr lang="en-US" sz="2400" dirty="0" smtClean="0">
                <a:solidFill>
                  <a:srgbClr val="FFFF00"/>
                </a:solidFill>
              </a:rPr>
              <a:t>up to</a:t>
            </a:r>
            <a:r>
              <a:rPr lang="ru-RU" sz="2400" dirty="0" smtClean="0">
                <a:solidFill>
                  <a:srgbClr val="FFFF00"/>
                </a:solidFill>
              </a:rPr>
              <a:t> 5</a:t>
            </a:r>
            <a:r>
              <a:rPr lang="en-US" sz="2400" dirty="0" smtClean="0">
                <a:solidFill>
                  <a:srgbClr val="FFFF00"/>
                </a:solidFill>
              </a:rPr>
              <a:t> degrees</a:t>
            </a:r>
            <a:r>
              <a:rPr lang="ru-RU" sz="2400" dirty="0" smtClean="0">
                <a:solidFill>
                  <a:srgbClr val="FFFF00"/>
                </a:solidFill>
              </a:rPr>
              <a:t> </a:t>
            </a:r>
            <a:r>
              <a:rPr lang="en-US" sz="2400" dirty="0" smtClean="0">
                <a:solidFill>
                  <a:srgbClr val="FFFF00"/>
                </a:solidFill>
              </a:rPr>
              <a:t>from the periphery</a:t>
            </a:r>
            <a:r>
              <a:rPr lang="ru-RU" sz="2400" dirty="0" smtClean="0">
                <a:solidFill>
                  <a:srgbClr val="FFFF00"/>
                </a:solidFill>
              </a:rPr>
              <a:t>). </a:t>
            </a:r>
            <a:r>
              <a:rPr lang="en-US" sz="2400" dirty="0" smtClean="0">
                <a:solidFill>
                  <a:srgbClr val="FFFF00"/>
                </a:solidFill>
              </a:rPr>
              <a:t>Increase in the size of a blind spot</a:t>
            </a:r>
            <a:r>
              <a:rPr lang="ru-RU" sz="2400" dirty="0" smtClean="0">
                <a:solidFill>
                  <a:srgbClr val="FFFF00"/>
                </a:solidFill>
              </a:rPr>
              <a:t>.</a:t>
            </a:r>
            <a:br>
              <a:rPr lang="ru-RU" sz="2400" dirty="0" smtClean="0">
                <a:solidFill>
                  <a:srgbClr val="FFFF00"/>
                </a:solidFill>
              </a:rPr>
            </a:br>
            <a:r>
              <a:rPr lang="en-US" sz="2400" dirty="0" smtClean="0">
                <a:solidFill>
                  <a:srgbClr val="FFFF00"/>
                </a:solidFill>
              </a:rPr>
              <a:t>II</a:t>
            </a:r>
            <a:r>
              <a:rPr lang="ru-RU" sz="2400" dirty="0" smtClean="0">
                <a:solidFill>
                  <a:srgbClr val="FFFF00"/>
                </a:solidFill>
              </a:rPr>
              <a:t> – </a:t>
            </a:r>
            <a:r>
              <a:rPr lang="en-US" sz="2400" dirty="0" smtClean="0">
                <a:solidFill>
                  <a:srgbClr val="FFFF00"/>
                </a:solidFill>
              </a:rPr>
              <a:t>Developed stage</a:t>
            </a:r>
            <a:r>
              <a:rPr lang="ru-RU" sz="2400" dirty="0" smtClean="0">
                <a:solidFill>
                  <a:srgbClr val="FFFF00"/>
                </a:solidFill>
              </a:rPr>
              <a:t>. </a:t>
            </a:r>
            <a:r>
              <a:rPr lang="en-US" sz="2400" dirty="0" smtClean="0">
                <a:solidFill>
                  <a:srgbClr val="FFFF00"/>
                </a:solidFill>
              </a:rPr>
              <a:t>Persistent narrowing of the field of vision</a:t>
            </a:r>
            <a:r>
              <a:rPr lang="ru-RU" sz="2400" dirty="0" smtClean="0">
                <a:solidFill>
                  <a:srgbClr val="FFFF00"/>
                </a:solidFill>
              </a:rPr>
              <a:t> (</a:t>
            </a:r>
            <a:r>
              <a:rPr lang="en-US" sz="2400" dirty="0" smtClean="0">
                <a:solidFill>
                  <a:srgbClr val="FFFF00"/>
                </a:solidFill>
              </a:rPr>
              <a:t>more than</a:t>
            </a:r>
            <a:r>
              <a:rPr lang="ru-RU" sz="2400" dirty="0" smtClean="0">
                <a:solidFill>
                  <a:srgbClr val="FFFF00"/>
                </a:solidFill>
              </a:rPr>
              <a:t> 10</a:t>
            </a:r>
            <a:r>
              <a:rPr lang="en-US" sz="2400" dirty="0" smtClean="0">
                <a:solidFill>
                  <a:srgbClr val="FFFF00"/>
                </a:solidFill>
              </a:rPr>
              <a:t> degrees</a:t>
            </a:r>
            <a:r>
              <a:rPr lang="ru-RU" sz="2400" dirty="0" smtClean="0">
                <a:solidFill>
                  <a:srgbClr val="FFFF00"/>
                </a:solidFill>
              </a:rPr>
              <a:t> </a:t>
            </a:r>
            <a:r>
              <a:rPr lang="en-US" sz="2400" dirty="0" smtClean="0">
                <a:solidFill>
                  <a:srgbClr val="FFFF00"/>
                </a:solidFill>
              </a:rPr>
              <a:t>from the bow</a:t>
            </a:r>
            <a:r>
              <a:rPr lang="ru-RU" sz="2400" dirty="0" smtClean="0">
                <a:solidFill>
                  <a:srgbClr val="FFFF00"/>
                </a:solidFill>
              </a:rPr>
              <a:t> </a:t>
            </a:r>
            <a:r>
              <a:rPr lang="en-US" sz="2400" dirty="0" smtClean="0">
                <a:solidFill>
                  <a:srgbClr val="FFFF00"/>
                </a:solidFill>
              </a:rPr>
              <a:t>or</a:t>
            </a:r>
            <a:r>
              <a:rPr lang="ru-RU" sz="2400" dirty="0" smtClean="0">
                <a:solidFill>
                  <a:srgbClr val="FFFF00"/>
                </a:solidFill>
              </a:rPr>
              <a:t> </a:t>
            </a:r>
            <a:r>
              <a:rPr lang="en-US" sz="2400" dirty="0" smtClean="0">
                <a:solidFill>
                  <a:srgbClr val="FFFF00"/>
                </a:solidFill>
              </a:rPr>
              <a:t>up to </a:t>
            </a:r>
            <a:r>
              <a:rPr lang="ru-RU" sz="2400" dirty="0" smtClean="0">
                <a:solidFill>
                  <a:srgbClr val="FFFF00"/>
                </a:solidFill>
              </a:rPr>
              <a:t>15</a:t>
            </a:r>
            <a:r>
              <a:rPr lang="en-US" sz="2400" dirty="0" smtClean="0">
                <a:solidFill>
                  <a:srgbClr val="FFFF00"/>
                </a:solidFill>
              </a:rPr>
              <a:t> degrees</a:t>
            </a:r>
            <a:r>
              <a:rPr lang="ru-RU" sz="2400" dirty="0" smtClean="0">
                <a:solidFill>
                  <a:srgbClr val="FFFF00"/>
                </a:solidFill>
              </a:rPr>
              <a:t> </a:t>
            </a:r>
            <a:r>
              <a:rPr lang="en-US" sz="2400" dirty="0" smtClean="0">
                <a:solidFill>
                  <a:srgbClr val="FFFF00"/>
                </a:solidFill>
              </a:rPr>
              <a:t>from the periphery</a:t>
            </a:r>
            <a:r>
              <a:rPr lang="ru-RU" sz="2400" dirty="0" smtClean="0">
                <a:solidFill>
                  <a:srgbClr val="FFFF00"/>
                </a:solidFill>
              </a:rPr>
              <a:t>). </a:t>
            </a:r>
            <a:r>
              <a:rPr lang="en-US" sz="2400" dirty="0">
                <a:solidFill>
                  <a:srgbClr val="FFFF00"/>
                </a:solidFill>
              </a:rPr>
              <a:t>Glaucomatous excavation of the optic </a:t>
            </a:r>
            <a:r>
              <a:rPr lang="en-US" sz="2400" dirty="0" smtClean="0">
                <a:solidFill>
                  <a:srgbClr val="FFFF00"/>
                </a:solidFill>
              </a:rPr>
              <a:t>nerve</a:t>
            </a:r>
            <a:r>
              <a:rPr lang="ru-RU" sz="2400" dirty="0" smtClean="0">
                <a:solidFill>
                  <a:srgbClr val="FFFF00"/>
                </a:solidFill>
              </a:rPr>
              <a:t>.</a:t>
            </a:r>
            <a:br>
              <a:rPr lang="ru-RU" sz="2400" dirty="0" smtClean="0">
                <a:solidFill>
                  <a:srgbClr val="FFFF00"/>
                </a:solidFill>
              </a:rPr>
            </a:br>
            <a:r>
              <a:rPr lang="en-US" sz="2400" dirty="0" smtClean="0">
                <a:solidFill>
                  <a:srgbClr val="FFFF00"/>
                </a:solidFill>
              </a:rPr>
              <a:t>III – Far – reaching stage</a:t>
            </a:r>
            <a:r>
              <a:rPr lang="ru-RU" sz="2400" dirty="0" smtClean="0">
                <a:solidFill>
                  <a:srgbClr val="FFFF00"/>
                </a:solidFill>
              </a:rPr>
              <a:t>. </a:t>
            </a:r>
            <a:r>
              <a:rPr lang="en-US" sz="2400" dirty="0" smtClean="0">
                <a:solidFill>
                  <a:srgbClr val="FFFF00"/>
                </a:solidFill>
              </a:rPr>
              <a:t>A narrowing of the field of vision is typical</a:t>
            </a:r>
            <a:r>
              <a:rPr lang="ru-RU" sz="2400" dirty="0" smtClean="0">
                <a:solidFill>
                  <a:srgbClr val="FFFF00"/>
                </a:solidFill>
              </a:rPr>
              <a:t> (</a:t>
            </a:r>
            <a:r>
              <a:rPr lang="en-US" sz="2400" dirty="0" smtClean="0">
                <a:solidFill>
                  <a:srgbClr val="FFFF00"/>
                </a:solidFill>
              </a:rPr>
              <a:t>less than </a:t>
            </a:r>
            <a:r>
              <a:rPr lang="ru-RU" sz="2400" dirty="0">
                <a:solidFill>
                  <a:srgbClr val="FFFF00"/>
                </a:solidFill>
              </a:rPr>
              <a:t>15</a:t>
            </a:r>
            <a:r>
              <a:rPr lang="en-US" sz="2400" dirty="0">
                <a:solidFill>
                  <a:srgbClr val="FFFF00"/>
                </a:solidFill>
              </a:rPr>
              <a:t> degrees</a:t>
            </a:r>
            <a:r>
              <a:rPr lang="ru-RU" sz="2400" dirty="0">
                <a:solidFill>
                  <a:srgbClr val="FFFF00"/>
                </a:solidFill>
              </a:rPr>
              <a:t> </a:t>
            </a:r>
            <a:r>
              <a:rPr lang="en-US" sz="2400" dirty="0">
                <a:solidFill>
                  <a:srgbClr val="FFFF00"/>
                </a:solidFill>
              </a:rPr>
              <a:t>from the</a:t>
            </a:r>
            <a:r>
              <a:rPr lang="en-US" sz="2400" dirty="0" smtClean="0">
                <a:solidFill>
                  <a:srgbClr val="FFFF00"/>
                </a:solidFill>
              </a:rPr>
              <a:t> fixation point</a:t>
            </a:r>
            <a:r>
              <a:rPr lang="ru-RU" sz="2400" dirty="0" smtClean="0">
                <a:solidFill>
                  <a:srgbClr val="FFFF00"/>
                </a:solidFill>
              </a:rPr>
              <a:t>), </a:t>
            </a:r>
            <a:r>
              <a:rPr lang="en-US" sz="2400" dirty="0" smtClean="0">
                <a:solidFill>
                  <a:srgbClr val="FFFF00"/>
                </a:solidFill>
              </a:rPr>
              <a:t>edge excavation of the optic nerve</a:t>
            </a:r>
            <a:r>
              <a:rPr lang="ru-RU" sz="2400" dirty="0" smtClean="0">
                <a:solidFill>
                  <a:srgbClr val="FFFF00"/>
                </a:solidFill>
              </a:rPr>
              <a:t>,</a:t>
            </a:r>
            <a:r>
              <a:rPr lang="en-US" sz="2400" dirty="0" smtClean="0">
                <a:solidFill>
                  <a:srgbClr val="FFFF00"/>
                </a:solidFill>
              </a:rPr>
              <a:t> gray disc optic nerve</a:t>
            </a:r>
            <a:r>
              <a:rPr lang="ru-RU" sz="2400" dirty="0" smtClean="0">
                <a:solidFill>
                  <a:srgbClr val="FFFF00"/>
                </a:solidFill>
              </a:rPr>
              <a:t>.</a:t>
            </a:r>
            <a:br>
              <a:rPr lang="ru-RU" sz="2400" dirty="0" smtClean="0">
                <a:solidFill>
                  <a:srgbClr val="FFFF00"/>
                </a:solidFill>
              </a:rPr>
            </a:br>
            <a:r>
              <a:rPr lang="en-US" sz="2400" dirty="0" smtClean="0">
                <a:solidFill>
                  <a:srgbClr val="FFFF00"/>
                </a:solidFill>
              </a:rPr>
              <a:t>IV – Terminal stage</a:t>
            </a:r>
            <a:r>
              <a:rPr lang="ru-RU" sz="2400" dirty="0" smtClean="0">
                <a:solidFill>
                  <a:srgbClr val="FFFF00"/>
                </a:solidFill>
              </a:rPr>
              <a:t>. </a:t>
            </a:r>
            <a:r>
              <a:rPr lang="en-US" sz="2400" dirty="0" smtClean="0">
                <a:solidFill>
                  <a:srgbClr val="FFFF00"/>
                </a:solidFill>
              </a:rPr>
              <a:t>Loss of object vision</a:t>
            </a:r>
            <a:r>
              <a:rPr lang="ru-RU" sz="2400" dirty="0" smtClean="0">
                <a:solidFill>
                  <a:srgbClr val="FFFF00"/>
                </a:solidFill>
              </a:rPr>
              <a:t> (</a:t>
            </a:r>
            <a:r>
              <a:rPr lang="en-US" sz="2400" dirty="0" smtClean="0">
                <a:solidFill>
                  <a:srgbClr val="FFFF00"/>
                </a:solidFill>
              </a:rPr>
              <a:t>presence of light perception</a:t>
            </a:r>
            <a:r>
              <a:rPr lang="ru-RU" sz="2400" dirty="0" smtClean="0">
                <a:solidFill>
                  <a:srgbClr val="FFFF00"/>
                </a:solidFill>
              </a:rPr>
              <a:t>) </a:t>
            </a:r>
            <a:r>
              <a:rPr lang="en-US" sz="2400" dirty="0" smtClean="0">
                <a:solidFill>
                  <a:srgbClr val="FFFF00"/>
                </a:solidFill>
              </a:rPr>
              <a:t>or complete loss of visual function</a:t>
            </a:r>
            <a:r>
              <a:rPr lang="ru-RU" sz="2400" dirty="0" smtClean="0">
                <a:solidFill>
                  <a:srgbClr val="FFFF00"/>
                </a:solidFill>
              </a:rPr>
              <a:t> – </a:t>
            </a:r>
            <a:r>
              <a:rPr lang="en-US" sz="2400" dirty="0" smtClean="0">
                <a:solidFill>
                  <a:srgbClr val="FFFF00"/>
                </a:solidFill>
              </a:rPr>
              <a:t>blindness</a:t>
            </a:r>
            <a:r>
              <a:rPr lang="ru-RU" sz="2400" dirty="0" smtClean="0">
                <a:solidFill>
                  <a:srgbClr val="FFFF00"/>
                </a:solidFill>
              </a:rPr>
              <a:t> (</a:t>
            </a:r>
            <a:r>
              <a:rPr lang="en-US" sz="2400" dirty="0" err="1" smtClean="0">
                <a:solidFill>
                  <a:srgbClr val="FFFF00"/>
                </a:solidFill>
              </a:rPr>
              <a:t>amaurosis</a:t>
            </a:r>
            <a:r>
              <a:rPr lang="ru-RU" sz="2400" dirty="0" smtClean="0">
                <a:solidFill>
                  <a:srgbClr val="FFFF00"/>
                </a:solidFill>
              </a:rPr>
              <a:t>). </a:t>
            </a:r>
            <a:endParaRPr lang="ru-RU" sz="24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6" name="Picture 32"/>
          <p:cNvPicPr>
            <a:picLocks noChangeAspect="1" noChangeArrowheads="1"/>
          </p:cNvPicPr>
          <p:nvPr/>
        </p:nvPicPr>
        <p:blipFill>
          <a:blip r:embed="rId3"/>
          <a:srcRect/>
          <a:stretch>
            <a:fillRect/>
          </a:stretch>
        </p:blipFill>
        <p:spPr bwMode="auto">
          <a:xfrm>
            <a:off x="1150938" y="1866900"/>
            <a:ext cx="2438400" cy="2352675"/>
          </a:xfrm>
          <a:prstGeom prst="rect">
            <a:avLst/>
          </a:prstGeom>
          <a:noFill/>
          <a:ln w="9525">
            <a:noFill/>
            <a:miter lim="800000"/>
            <a:headEnd/>
            <a:tailEnd/>
          </a:ln>
        </p:spPr>
      </p:pic>
      <p:sp>
        <p:nvSpPr>
          <p:cNvPr id="134146" name="Rectangle 2"/>
          <p:cNvSpPr>
            <a:spLocks noGrp="1" noChangeArrowheads="1"/>
          </p:cNvSpPr>
          <p:nvPr>
            <p:ph type="title"/>
          </p:nvPr>
        </p:nvSpPr>
        <p:spPr>
          <a:xfrm>
            <a:off x="2082800" y="28575"/>
            <a:ext cx="4462463" cy="792163"/>
          </a:xfrm>
        </p:spPr>
        <p:txBody>
          <a:bodyPr/>
          <a:lstStyle/>
          <a:p>
            <a:pPr eaLnBrk="1" hangingPunct="1">
              <a:defRPr/>
            </a:pPr>
            <a:r>
              <a:rPr lang="en-US" sz="4000" dirty="0" smtClean="0">
                <a:solidFill>
                  <a:srgbClr val="FFFF00"/>
                </a:solidFill>
                <a:latin typeface="Times New Roman" pitchFamily="18" charset="0"/>
              </a:rPr>
              <a:t>Stage of </a:t>
            </a:r>
            <a:r>
              <a:rPr lang="en-US" sz="4000" dirty="0" err="1" smtClean="0">
                <a:solidFill>
                  <a:srgbClr val="FFFF00"/>
                </a:solidFill>
                <a:latin typeface="Times New Roman" pitchFamily="18" charset="0"/>
              </a:rPr>
              <a:t>glaukoma</a:t>
            </a:r>
            <a:endParaRPr lang="ru-RU" sz="4000" dirty="0" smtClean="0">
              <a:solidFill>
                <a:srgbClr val="FFFF00"/>
              </a:solidFill>
              <a:latin typeface="Times New Roman" pitchFamily="18" charset="0"/>
            </a:endParaRPr>
          </a:p>
        </p:txBody>
      </p:sp>
      <p:sp>
        <p:nvSpPr>
          <p:cNvPr id="134163" name="Text Box 19"/>
          <p:cNvSpPr txBox="1">
            <a:spLocks noChangeArrowheads="1"/>
          </p:cNvSpPr>
          <p:nvPr/>
        </p:nvSpPr>
        <p:spPr bwMode="auto">
          <a:xfrm>
            <a:off x="1404938" y="3700463"/>
            <a:ext cx="576262" cy="519112"/>
          </a:xfrm>
          <a:prstGeom prst="rect">
            <a:avLst/>
          </a:prstGeom>
          <a:noFill/>
          <a:ln w="9525">
            <a:noFill/>
            <a:miter lim="800000"/>
            <a:headEnd/>
            <a:tailEnd/>
          </a:ln>
        </p:spPr>
        <p:txBody>
          <a:bodyPr>
            <a:spAutoFit/>
          </a:bodyPr>
          <a:lstStyle/>
          <a:p>
            <a:pPr>
              <a:spcBef>
                <a:spcPct val="50000"/>
              </a:spcBef>
            </a:pPr>
            <a:r>
              <a:rPr lang="en-US" sz="2800">
                <a:solidFill>
                  <a:srgbClr val="000000"/>
                </a:solidFill>
              </a:rPr>
              <a:t>I</a:t>
            </a:r>
            <a:endParaRPr lang="ru-RU" sz="2800">
              <a:solidFill>
                <a:srgbClr val="000000"/>
              </a:solidFill>
            </a:endParaRPr>
          </a:p>
        </p:txBody>
      </p:sp>
      <p:sp>
        <p:nvSpPr>
          <p:cNvPr id="134169" name="Text Box 25"/>
          <p:cNvSpPr txBox="1">
            <a:spLocks noChangeArrowheads="1"/>
          </p:cNvSpPr>
          <p:nvPr/>
        </p:nvSpPr>
        <p:spPr bwMode="auto">
          <a:xfrm>
            <a:off x="611188" y="936625"/>
            <a:ext cx="7470775" cy="954088"/>
          </a:xfrm>
          <a:prstGeom prst="rect">
            <a:avLst/>
          </a:prstGeom>
          <a:noFill/>
          <a:ln w="9525">
            <a:noFill/>
            <a:miter lim="800000"/>
            <a:headEnd/>
            <a:tailEnd/>
          </a:ln>
        </p:spPr>
        <p:txBody>
          <a:bodyPr>
            <a:spAutoFit/>
          </a:bodyPr>
          <a:lstStyle/>
          <a:p>
            <a:pPr>
              <a:spcBef>
                <a:spcPct val="50000"/>
              </a:spcBef>
            </a:pPr>
            <a:r>
              <a:rPr lang="en-US" sz="2800" b="1">
                <a:solidFill>
                  <a:srgbClr val="FFFF00"/>
                </a:solidFill>
                <a:latin typeface="Times New Roman" pitchFamily="18" charset="0"/>
              </a:rPr>
              <a:t>Whell excavation optic nerve =&gt; atrophy optic nerve</a:t>
            </a:r>
            <a:endParaRPr lang="ru-RU" sz="2800" b="1">
              <a:solidFill>
                <a:srgbClr val="FFFF00"/>
              </a:solidFill>
              <a:latin typeface="Times New Roman" pitchFamily="18" charset="0"/>
            </a:endParaRPr>
          </a:p>
        </p:txBody>
      </p:sp>
      <p:pic>
        <p:nvPicPr>
          <p:cNvPr id="15365" name="Picture 37"/>
          <p:cNvPicPr>
            <a:picLocks noChangeAspect="1" noChangeArrowheads="1"/>
          </p:cNvPicPr>
          <p:nvPr/>
        </p:nvPicPr>
        <p:blipFill>
          <a:blip r:embed="rId4"/>
          <a:srcRect/>
          <a:stretch>
            <a:fillRect/>
          </a:stretch>
        </p:blipFill>
        <p:spPr bwMode="auto">
          <a:xfrm>
            <a:off x="4935538" y="1844675"/>
            <a:ext cx="2443162" cy="2374900"/>
          </a:xfrm>
          <a:prstGeom prst="rect">
            <a:avLst/>
          </a:prstGeom>
          <a:noFill/>
          <a:ln w="9525">
            <a:noFill/>
            <a:miter lim="800000"/>
            <a:headEnd/>
            <a:tailEnd/>
          </a:ln>
        </p:spPr>
      </p:pic>
      <p:pic>
        <p:nvPicPr>
          <p:cNvPr id="15364" name="Picture 34"/>
          <p:cNvPicPr>
            <a:picLocks noChangeAspect="1" noChangeArrowheads="1"/>
          </p:cNvPicPr>
          <p:nvPr/>
        </p:nvPicPr>
        <p:blipFill>
          <a:blip r:embed="rId5"/>
          <a:srcRect/>
          <a:stretch>
            <a:fillRect/>
          </a:stretch>
        </p:blipFill>
        <p:spPr bwMode="auto">
          <a:xfrm>
            <a:off x="1171575" y="4270375"/>
            <a:ext cx="2455863" cy="2362200"/>
          </a:xfrm>
          <a:prstGeom prst="rect">
            <a:avLst/>
          </a:prstGeom>
          <a:noFill/>
          <a:ln w="9525">
            <a:noFill/>
            <a:miter lim="800000"/>
            <a:headEnd/>
            <a:tailEnd/>
          </a:ln>
        </p:spPr>
      </p:pic>
      <p:pic>
        <p:nvPicPr>
          <p:cNvPr id="15363" name="Picture 36"/>
          <p:cNvPicPr>
            <a:picLocks noChangeAspect="1" noChangeArrowheads="1"/>
          </p:cNvPicPr>
          <p:nvPr/>
        </p:nvPicPr>
        <p:blipFill>
          <a:blip r:embed="rId6"/>
          <a:srcRect/>
          <a:stretch>
            <a:fillRect/>
          </a:stretch>
        </p:blipFill>
        <p:spPr bwMode="auto">
          <a:xfrm>
            <a:off x="4932363" y="4275138"/>
            <a:ext cx="2443162" cy="2352675"/>
          </a:xfrm>
          <a:prstGeom prst="rect">
            <a:avLst/>
          </a:prstGeom>
          <a:noFill/>
          <a:ln w="9525">
            <a:noFill/>
            <a:miter lim="800000"/>
            <a:headEnd/>
            <a:tailEnd/>
          </a:ln>
        </p:spPr>
      </p:pic>
      <p:sp>
        <p:nvSpPr>
          <p:cNvPr id="134166" name="Text Box 22"/>
          <p:cNvSpPr txBox="1">
            <a:spLocks noChangeArrowheads="1"/>
          </p:cNvSpPr>
          <p:nvPr/>
        </p:nvSpPr>
        <p:spPr bwMode="auto">
          <a:xfrm>
            <a:off x="1404938" y="6053138"/>
            <a:ext cx="647700" cy="519112"/>
          </a:xfrm>
          <a:prstGeom prst="rect">
            <a:avLst/>
          </a:prstGeom>
          <a:noFill/>
          <a:ln w="9525">
            <a:noFill/>
            <a:miter lim="800000"/>
            <a:headEnd/>
            <a:tailEnd/>
          </a:ln>
        </p:spPr>
        <p:txBody>
          <a:bodyPr>
            <a:spAutoFit/>
          </a:bodyPr>
          <a:lstStyle/>
          <a:p>
            <a:pPr>
              <a:spcBef>
                <a:spcPct val="50000"/>
              </a:spcBef>
            </a:pPr>
            <a:r>
              <a:rPr lang="en-US" sz="2800">
                <a:solidFill>
                  <a:srgbClr val="000000"/>
                </a:solidFill>
              </a:rPr>
              <a:t>III</a:t>
            </a:r>
            <a:endParaRPr lang="ru-RU" sz="2800">
              <a:solidFill>
                <a:srgbClr val="000000"/>
              </a:solidFill>
            </a:endParaRPr>
          </a:p>
        </p:txBody>
      </p:sp>
      <p:sp>
        <p:nvSpPr>
          <p:cNvPr id="134167" name="Text Box 23"/>
          <p:cNvSpPr txBox="1">
            <a:spLocks noChangeArrowheads="1"/>
          </p:cNvSpPr>
          <p:nvPr/>
        </p:nvSpPr>
        <p:spPr bwMode="auto">
          <a:xfrm>
            <a:off x="5205413" y="6053138"/>
            <a:ext cx="647700" cy="519112"/>
          </a:xfrm>
          <a:prstGeom prst="rect">
            <a:avLst/>
          </a:prstGeom>
          <a:noFill/>
          <a:ln w="9525">
            <a:noFill/>
            <a:miter lim="800000"/>
            <a:headEnd/>
            <a:tailEnd/>
          </a:ln>
        </p:spPr>
        <p:txBody>
          <a:bodyPr>
            <a:spAutoFit/>
          </a:bodyPr>
          <a:lstStyle/>
          <a:p>
            <a:pPr>
              <a:spcBef>
                <a:spcPct val="50000"/>
              </a:spcBef>
            </a:pPr>
            <a:r>
              <a:rPr lang="en-US" sz="2800">
                <a:solidFill>
                  <a:srgbClr val="000000"/>
                </a:solidFill>
              </a:rPr>
              <a:t>IV</a:t>
            </a:r>
            <a:endParaRPr lang="ru-RU" sz="2800">
              <a:solidFill>
                <a:srgbClr val="000000"/>
              </a:solidFill>
            </a:endParaRPr>
          </a:p>
        </p:txBody>
      </p:sp>
      <p:sp>
        <p:nvSpPr>
          <p:cNvPr id="134165" name="Text Box 21"/>
          <p:cNvSpPr txBox="1">
            <a:spLocks noChangeArrowheads="1"/>
          </p:cNvSpPr>
          <p:nvPr/>
        </p:nvSpPr>
        <p:spPr bwMode="auto">
          <a:xfrm>
            <a:off x="5205413" y="3711575"/>
            <a:ext cx="576262" cy="519113"/>
          </a:xfrm>
          <a:prstGeom prst="rect">
            <a:avLst/>
          </a:prstGeom>
          <a:noFill/>
          <a:ln w="9525">
            <a:noFill/>
            <a:miter lim="800000"/>
            <a:headEnd/>
            <a:tailEnd/>
          </a:ln>
        </p:spPr>
        <p:txBody>
          <a:bodyPr>
            <a:spAutoFit/>
          </a:bodyPr>
          <a:lstStyle/>
          <a:p>
            <a:pPr>
              <a:spcBef>
                <a:spcPct val="50000"/>
              </a:spcBef>
            </a:pPr>
            <a:r>
              <a:rPr lang="en-US" sz="2800">
                <a:solidFill>
                  <a:srgbClr val="000000"/>
                </a:solidFill>
              </a:rPr>
              <a:t>II</a:t>
            </a:r>
            <a:endParaRPr lang="ru-RU"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fade">
                                      <p:cBhvr>
                                        <p:cTn id="7" dur="2000"/>
                                        <p:tgtEl>
                                          <p:spTgt spid="13414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4169"/>
                                        </p:tgtEl>
                                        <p:attrNameLst>
                                          <p:attrName>style.visibility</p:attrName>
                                        </p:attrNameLst>
                                      </p:cBhvr>
                                      <p:to>
                                        <p:strVal val="visible"/>
                                      </p:to>
                                    </p:set>
                                    <p:animEffect transition="in" filter="fade">
                                      <p:cBhvr>
                                        <p:cTn id="11" dur="2000"/>
                                        <p:tgtEl>
                                          <p:spTgt spid="134169"/>
                                        </p:tgtEl>
                                      </p:cBhvr>
                                    </p:animEffect>
                                  </p:childTnLst>
                                </p:cTn>
                              </p:par>
                            </p:childTnLst>
                          </p:cTn>
                        </p:par>
                        <p:par>
                          <p:cTn id="12" fill="hold">
                            <p:stCondLst>
                              <p:cond delay="4000"/>
                            </p:stCondLst>
                            <p:childTnLst>
                              <p:par>
                                <p:cTn id="13" presetID="2" presetClass="entr" presetSubtype="2" fill="hold" nodeType="afterEffect">
                                  <p:stCondLst>
                                    <p:cond delay="0"/>
                                  </p:stCondLst>
                                  <p:childTnLst>
                                    <p:set>
                                      <p:cBhvr>
                                        <p:cTn id="14" dur="1" fill="hold">
                                          <p:stCondLst>
                                            <p:cond delay="0"/>
                                          </p:stCondLst>
                                        </p:cTn>
                                        <p:tgtEl>
                                          <p:spTgt spid="15366"/>
                                        </p:tgtEl>
                                        <p:attrNameLst>
                                          <p:attrName>style.visibility</p:attrName>
                                        </p:attrNameLst>
                                      </p:cBhvr>
                                      <p:to>
                                        <p:strVal val="visible"/>
                                      </p:to>
                                    </p:set>
                                    <p:anim calcmode="lin" valueType="num">
                                      <p:cBhvr additive="base">
                                        <p:cTn id="15" dur="500" fill="hold"/>
                                        <p:tgtEl>
                                          <p:spTgt spid="15366"/>
                                        </p:tgtEl>
                                        <p:attrNameLst>
                                          <p:attrName>ppt_x</p:attrName>
                                        </p:attrNameLst>
                                      </p:cBhvr>
                                      <p:tavLst>
                                        <p:tav tm="0">
                                          <p:val>
                                            <p:strVal val="1+#ppt_w/2"/>
                                          </p:val>
                                        </p:tav>
                                        <p:tav tm="100000">
                                          <p:val>
                                            <p:strVal val="#ppt_x"/>
                                          </p:val>
                                        </p:tav>
                                      </p:tavLst>
                                    </p:anim>
                                    <p:anim calcmode="lin" valueType="num">
                                      <p:cBhvr additive="base">
                                        <p:cTn id="16" dur="500" fill="hold"/>
                                        <p:tgtEl>
                                          <p:spTgt spid="15366"/>
                                        </p:tgtEl>
                                        <p:attrNameLst>
                                          <p:attrName>ppt_y</p:attrName>
                                        </p:attrNameLst>
                                      </p:cBhvr>
                                      <p:tavLst>
                                        <p:tav tm="0">
                                          <p:val>
                                            <p:strVal val="#ppt_y"/>
                                          </p:val>
                                        </p:tav>
                                        <p:tav tm="100000">
                                          <p:val>
                                            <p:strVal val="#ppt_y"/>
                                          </p:val>
                                        </p:tav>
                                      </p:tavLst>
                                    </p:anim>
                                  </p:childTnLst>
                                </p:cTn>
                              </p:par>
                            </p:childTnLst>
                          </p:cTn>
                        </p:par>
                        <p:par>
                          <p:cTn id="17" fill="hold">
                            <p:stCondLst>
                              <p:cond delay="4500"/>
                            </p:stCondLst>
                            <p:childTnLst>
                              <p:par>
                                <p:cTn id="18" presetID="2" presetClass="entr" presetSubtype="2" fill="hold" nodeType="afterEffect">
                                  <p:stCondLst>
                                    <p:cond delay="0"/>
                                  </p:stCondLst>
                                  <p:childTnLst>
                                    <p:set>
                                      <p:cBhvr>
                                        <p:cTn id="19" dur="1" fill="hold">
                                          <p:stCondLst>
                                            <p:cond delay="0"/>
                                          </p:stCondLst>
                                        </p:cTn>
                                        <p:tgtEl>
                                          <p:spTgt spid="15365"/>
                                        </p:tgtEl>
                                        <p:attrNameLst>
                                          <p:attrName>style.visibility</p:attrName>
                                        </p:attrNameLst>
                                      </p:cBhvr>
                                      <p:to>
                                        <p:strVal val="visible"/>
                                      </p:to>
                                    </p:set>
                                    <p:anim calcmode="lin" valueType="num">
                                      <p:cBhvr additive="base">
                                        <p:cTn id="20" dur="500" fill="hold"/>
                                        <p:tgtEl>
                                          <p:spTgt spid="15365"/>
                                        </p:tgtEl>
                                        <p:attrNameLst>
                                          <p:attrName>ppt_x</p:attrName>
                                        </p:attrNameLst>
                                      </p:cBhvr>
                                      <p:tavLst>
                                        <p:tav tm="0">
                                          <p:val>
                                            <p:strVal val="1+#ppt_w/2"/>
                                          </p:val>
                                        </p:tav>
                                        <p:tav tm="100000">
                                          <p:val>
                                            <p:strVal val="#ppt_x"/>
                                          </p:val>
                                        </p:tav>
                                      </p:tavLst>
                                    </p:anim>
                                    <p:anim calcmode="lin" valueType="num">
                                      <p:cBhvr additive="base">
                                        <p:cTn id="21" dur="500" fill="hold"/>
                                        <p:tgtEl>
                                          <p:spTgt spid="15365"/>
                                        </p:tgtEl>
                                        <p:attrNameLst>
                                          <p:attrName>ppt_y</p:attrName>
                                        </p:attrNameLst>
                                      </p:cBhvr>
                                      <p:tavLst>
                                        <p:tav tm="0">
                                          <p:val>
                                            <p:strVal val="#ppt_y"/>
                                          </p:val>
                                        </p:tav>
                                        <p:tav tm="100000">
                                          <p:val>
                                            <p:strVal val="#ppt_y"/>
                                          </p:val>
                                        </p:tav>
                                      </p:tavLst>
                                    </p:anim>
                                  </p:childTnLst>
                                </p:cTn>
                              </p:par>
                            </p:childTnLst>
                          </p:cTn>
                        </p:par>
                        <p:par>
                          <p:cTn id="22" fill="hold">
                            <p:stCondLst>
                              <p:cond delay="5000"/>
                            </p:stCondLst>
                            <p:childTnLst>
                              <p:par>
                                <p:cTn id="23" presetID="2" presetClass="entr" presetSubtype="2" fill="hold" nodeType="afterEffect">
                                  <p:stCondLst>
                                    <p:cond delay="0"/>
                                  </p:stCondLst>
                                  <p:childTnLst>
                                    <p:set>
                                      <p:cBhvr>
                                        <p:cTn id="24" dur="1" fill="hold">
                                          <p:stCondLst>
                                            <p:cond delay="0"/>
                                          </p:stCondLst>
                                        </p:cTn>
                                        <p:tgtEl>
                                          <p:spTgt spid="15364"/>
                                        </p:tgtEl>
                                        <p:attrNameLst>
                                          <p:attrName>style.visibility</p:attrName>
                                        </p:attrNameLst>
                                      </p:cBhvr>
                                      <p:to>
                                        <p:strVal val="visible"/>
                                      </p:to>
                                    </p:set>
                                    <p:anim calcmode="lin" valueType="num">
                                      <p:cBhvr additive="base">
                                        <p:cTn id="25" dur="500" fill="hold"/>
                                        <p:tgtEl>
                                          <p:spTgt spid="15364"/>
                                        </p:tgtEl>
                                        <p:attrNameLst>
                                          <p:attrName>ppt_x</p:attrName>
                                        </p:attrNameLst>
                                      </p:cBhvr>
                                      <p:tavLst>
                                        <p:tav tm="0">
                                          <p:val>
                                            <p:strVal val="1+#ppt_w/2"/>
                                          </p:val>
                                        </p:tav>
                                        <p:tav tm="100000">
                                          <p:val>
                                            <p:strVal val="#ppt_x"/>
                                          </p:val>
                                        </p:tav>
                                      </p:tavLst>
                                    </p:anim>
                                    <p:anim calcmode="lin" valueType="num">
                                      <p:cBhvr additive="base">
                                        <p:cTn id="26" dur="500" fill="hold"/>
                                        <p:tgtEl>
                                          <p:spTgt spid="15364"/>
                                        </p:tgtEl>
                                        <p:attrNameLst>
                                          <p:attrName>ppt_y</p:attrName>
                                        </p:attrNameLst>
                                      </p:cBhvr>
                                      <p:tavLst>
                                        <p:tav tm="0">
                                          <p:val>
                                            <p:strVal val="#ppt_y"/>
                                          </p:val>
                                        </p:tav>
                                        <p:tav tm="100000">
                                          <p:val>
                                            <p:strVal val="#ppt_y"/>
                                          </p:val>
                                        </p:tav>
                                      </p:tavLst>
                                    </p:anim>
                                  </p:childTnLst>
                                </p:cTn>
                              </p:par>
                            </p:childTnLst>
                          </p:cTn>
                        </p:par>
                        <p:par>
                          <p:cTn id="27" fill="hold">
                            <p:stCondLst>
                              <p:cond delay="5500"/>
                            </p:stCondLst>
                            <p:childTnLst>
                              <p:par>
                                <p:cTn id="28" presetID="2" presetClass="entr" presetSubtype="2" fill="hold" nodeType="afterEffect">
                                  <p:stCondLst>
                                    <p:cond delay="0"/>
                                  </p:stCondLst>
                                  <p:childTnLst>
                                    <p:set>
                                      <p:cBhvr>
                                        <p:cTn id="29" dur="1" fill="hold">
                                          <p:stCondLst>
                                            <p:cond delay="0"/>
                                          </p:stCondLst>
                                        </p:cTn>
                                        <p:tgtEl>
                                          <p:spTgt spid="15363"/>
                                        </p:tgtEl>
                                        <p:attrNameLst>
                                          <p:attrName>style.visibility</p:attrName>
                                        </p:attrNameLst>
                                      </p:cBhvr>
                                      <p:to>
                                        <p:strVal val="visible"/>
                                      </p:to>
                                    </p:set>
                                    <p:anim calcmode="lin" valueType="num">
                                      <p:cBhvr additive="base">
                                        <p:cTn id="30" dur="500" fill="hold"/>
                                        <p:tgtEl>
                                          <p:spTgt spid="15363"/>
                                        </p:tgtEl>
                                        <p:attrNameLst>
                                          <p:attrName>ppt_x</p:attrName>
                                        </p:attrNameLst>
                                      </p:cBhvr>
                                      <p:tavLst>
                                        <p:tav tm="0">
                                          <p:val>
                                            <p:strVal val="1+#ppt_w/2"/>
                                          </p:val>
                                        </p:tav>
                                        <p:tav tm="100000">
                                          <p:val>
                                            <p:strVal val="#ppt_x"/>
                                          </p:val>
                                        </p:tav>
                                      </p:tavLst>
                                    </p:anim>
                                    <p:anim calcmode="lin" valueType="num">
                                      <p:cBhvr additive="base">
                                        <p:cTn id="31" dur="500" fill="hold"/>
                                        <p:tgtEl>
                                          <p:spTgt spid="15363"/>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34163"/>
                                        </p:tgtEl>
                                        <p:attrNameLst>
                                          <p:attrName>style.visibility</p:attrName>
                                        </p:attrNameLst>
                                      </p:cBhvr>
                                      <p:to>
                                        <p:strVal val="visible"/>
                                      </p:to>
                                    </p:set>
                                    <p:animEffect transition="in" filter="fade">
                                      <p:cBhvr>
                                        <p:cTn id="34" dur="2000"/>
                                        <p:tgtEl>
                                          <p:spTgt spid="1341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4165"/>
                                        </p:tgtEl>
                                        <p:attrNameLst>
                                          <p:attrName>style.visibility</p:attrName>
                                        </p:attrNameLst>
                                      </p:cBhvr>
                                      <p:to>
                                        <p:strVal val="visible"/>
                                      </p:to>
                                    </p:set>
                                    <p:animEffect transition="in" filter="fade">
                                      <p:cBhvr>
                                        <p:cTn id="37" dur="2000"/>
                                        <p:tgtEl>
                                          <p:spTgt spid="1341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4166"/>
                                        </p:tgtEl>
                                        <p:attrNameLst>
                                          <p:attrName>style.visibility</p:attrName>
                                        </p:attrNameLst>
                                      </p:cBhvr>
                                      <p:to>
                                        <p:strVal val="visible"/>
                                      </p:to>
                                    </p:set>
                                    <p:animEffect transition="in" filter="fade">
                                      <p:cBhvr>
                                        <p:cTn id="40" dur="2000"/>
                                        <p:tgtEl>
                                          <p:spTgt spid="13416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4167"/>
                                        </p:tgtEl>
                                        <p:attrNameLst>
                                          <p:attrName>style.visibility</p:attrName>
                                        </p:attrNameLst>
                                      </p:cBhvr>
                                      <p:to>
                                        <p:strVal val="visible"/>
                                      </p:to>
                                    </p:set>
                                    <p:animEffect transition="in" filter="fade">
                                      <p:cBhvr>
                                        <p:cTn id="43" dur="2000"/>
                                        <p:tgtEl>
                                          <p:spTgt spid="134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63" grpId="0"/>
      <p:bldP spid="134169" grpId="0"/>
      <p:bldP spid="134166" grpId="0"/>
      <p:bldP spid="134167" grpId="0"/>
      <p:bldP spid="13416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Rectangle 3"/>
          <p:cNvSpPr>
            <a:spLocks noGrp="1" noChangeArrowheads="1"/>
          </p:cNvSpPr>
          <p:nvPr>
            <p:ph type="subTitle" idx="1"/>
          </p:nvPr>
        </p:nvSpPr>
        <p:spPr>
          <a:xfrm>
            <a:off x="341313" y="1358900"/>
            <a:ext cx="8802687" cy="5221288"/>
          </a:xfrm>
        </p:spPr>
        <p:txBody>
          <a:bodyPr/>
          <a:lstStyle/>
          <a:p>
            <a:pPr marL="171450" indent="-171450" eaLnBrk="1" hangingPunct="1">
              <a:lnSpc>
                <a:spcPct val="90000"/>
              </a:lnSpc>
              <a:buClr>
                <a:srgbClr val="FFFF00"/>
              </a:buClr>
              <a:buFontTx/>
              <a:buNone/>
              <a:tabLst>
                <a:tab pos="723900" algn="l"/>
              </a:tabLst>
              <a:defRPr/>
            </a:pPr>
            <a:r>
              <a:rPr lang="ru-RU" sz="2400" dirty="0" smtClean="0">
                <a:solidFill>
                  <a:srgbClr val="FFFF00"/>
                </a:solidFill>
                <a:latin typeface="Times New Roman" pitchFamily="18" charset="0"/>
              </a:rPr>
              <a:t>1. </a:t>
            </a:r>
            <a:r>
              <a:rPr lang="en-US" sz="2400" u="sng" dirty="0" smtClean="0">
                <a:solidFill>
                  <a:srgbClr val="FFFF00"/>
                </a:solidFill>
                <a:latin typeface="Times New Roman" pitchFamily="18" charset="0"/>
              </a:rPr>
              <a:t>Means that improve the outflow</a:t>
            </a:r>
            <a:r>
              <a:rPr lang="ru-RU" sz="2400" u="sng" dirty="0" smtClean="0">
                <a:solidFill>
                  <a:srgbClr val="FFFF00"/>
                </a:solidFill>
                <a:latin typeface="Times New Roman" pitchFamily="18" charset="0"/>
              </a:rPr>
              <a:t> </a:t>
            </a:r>
            <a:endParaRPr lang="ru-RU" sz="2400" b="1" u="sng" dirty="0" smtClean="0">
              <a:solidFill>
                <a:srgbClr val="FFFF00"/>
              </a:solidFill>
              <a:latin typeface="Times New Roman" pitchFamily="18" charset="0"/>
            </a:endParaRPr>
          </a:p>
          <a:p>
            <a:pPr marL="171450" indent="-171450" eaLnBrk="1" hangingPunct="1">
              <a:lnSpc>
                <a:spcPct val="90000"/>
              </a:lnSpc>
              <a:buClr>
                <a:srgbClr val="FFFF00"/>
              </a:buClr>
              <a:buFontTx/>
              <a:buChar char="•"/>
              <a:tabLst>
                <a:tab pos="723900" algn="l"/>
              </a:tabLst>
              <a:defRPr/>
            </a:pPr>
            <a:r>
              <a:rPr lang="en-US" sz="2400" dirty="0" err="1" smtClean="0">
                <a:solidFill>
                  <a:srgbClr val="FFFF00"/>
                </a:solidFill>
                <a:latin typeface="Times New Roman" pitchFamily="18" charset="0"/>
              </a:rPr>
              <a:t>Myiotics</a:t>
            </a:r>
            <a:r>
              <a:rPr lang="ru-RU" sz="2400" dirty="0" smtClean="0">
                <a:solidFill>
                  <a:srgbClr val="FFFF00"/>
                </a:solidFill>
                <a:latin typeface="Times New Roman" pitchFamily="18" charset="0"/>
              </a:rPr>
              <a:t> – </a:t>
            </a:r>
            <a:r>
              <a:rPr lang="en-US" sz="2400" dirty="0" smtClean="0">
                <a:solidFill>
                  <a:srgbClr val="FFFF00"/>
                </a:solidFill>
                <a:latin typeface="Times New Roman" pitchFamily="18" charset="0"/>
              </a:rPr>
              <a:t>open the angle of the front chamber</a:t>
            </a:r>
            <a:r>
              <a:rPr lang="ru-RU" sz="2400" dirty="0" smtClean="0">
                <a:solidFill>
                  <a:srgbClr val="FFFF00"/>
                </a:solidFill>
                <a:latin typeface="Times New Roman" pitchFamily="18" charset="0"/>
              </a:rPr>
              <a:t>,  </a:t>
            </a:r>
            <a:r>
              <a:rPr lang="en-US" sz="2400" dirty="0" smtClean="0">
                <a:solidFill>
                  <a:srgbClr val="FFFF00"/>
                </a:solidFill>
                <a:latin typeface="Times New Roman" pitchFamily="18" charset="0"/>
              </a:rPr>
              <a:t>stretch the </a:t>
            </a:r>
            <a:r>
              <a:rPr lang="en-US" sz="2400" dirty="0" err="1" smtClean="0">
                <a:solidFill>
                  <a:srgbClr val="FFFF00"/>
                </a:solidFill>
                <a:latin typeface="Times New Roman" pitchFamily="18" charset="0"/>
              </a:rPr>
              <a:t>trabeculae</a:t>
            </a:r>
            <a:endParaRPr lang="ru-RU" sz="2400" dirty="0" smtClean="0">
              <a:solidFill>
                <a:srgbClr val="FFFF00"/>
              </a:solidFill>
              <a:latin typeface="Times New Roman" pitchFamily="18" charset="0"/>
            </a:endParaRPr>
          </a:p>
          <a:p>
            <a:pPr marL="171450" indent="-171450" eaLnBrk="1" hangingPunct="1">
              <a:lnSpc>
                <a:spcPct val="90000"/>
              </a:lnSpc>
              <a:buClr>
                <a:srgbClr val="FFFF00"/>
              </a:buClr>
              <a:buFontTx/>
              <a:buNone/>
              <a:tabLst>
                <a:tab pos="723900" algn="l"/>
              </a:tabLst>
              <a:defRPr/>
            </a:pPr>
            <a:r>
              <a:rPr lang="ru-RU" sz="2400" dirty="0" smtClean="0">
                <a:solidFill>
                  <a:srgbClr val="FFFF00"/>
                </a:solidFill>
                <a:latin typeface="Times New Roman" pitchFamily="18" charset="0"/>
              </a:rPr>
              <a:t>           а) </a:t>
            </a:r>
            <a:r>
              <a:rPr lang="en-US" sz="2400" dirty="0" err="1" smtClean="0">
                <a:solidFill>
                  <a:srgbClr val="FFFF00"/>
                </a:solidFill>
                <a:latin typeface="Times New Roman" pitchFamily="18" charset="0"/>
              </a:rPr>
              <a:t>Cholinomimetics</a:t>
            </a:r>
            <a:r>
              <a:rPr lang="ru-RU"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Pilocarpine</a:t>
            </a:r>
            <a:r>
              <a:rPr lang="ru-RU" sz="2400" dirty="0" smtClean="0">
                <a:solidFill>
                  <a:srgbClr val="FFFF00"/>
                </a:solidFill>
                <a:latin typeface="Times New Roman" pitchFamily="18" charset="0"/>
              </a:rPr>
              <a:t> 1%  - 6% </a:t>
            </a:r>
            <a:r>
              <a:rPr lang="en-US" sz="2400" dirty="0" smtClean="0">
                <a:solidFill>
                  <a:srgbClr val="FFFF00"/>
                </a:solidFill>
                <a:latin typeface="Times New Roman" pitchFamily="18" charset="0"/>
              </a:rPr>
              <a:t>up to 4 times a day</a:t>
            </a:r>
            <a:r>
              <a:rPr lang="ru-RU" sz="2400" dirty="0" smtClean="0">
                <a:solidFill>
                  <a:srgbClr val="FFFF00"/>
                </a:solidFill>
                <a:latin typeface="Times New Roman" pitchFamily="18" charset="0"/>
              </a:rPr>
              <a:t>)</a:t>
            </a:r>
          </a:p>
          <a:p>
            <a:pPr marL="171450" indent="-171450" eaLnBrk="1" hangingPunct="1">
              <a:lnSpc>
                <a:spcPct val="90000"/>
              </a:lnSpc>
              <a:buClr>
                <a:srgbClr val="FFFF00"/>
              </a:buClr>
              <a:buFontTx/>
              <a:buNone/>
              <a:tabLst>
                <a:tab pos="723900" algn="l"/>
              </a:tabLst>
              <a:defRPr/>
            </a:pPr>
            <a:r>
              <a:rPr lang="ru-RU" sz="2400" dirty="0" smtClean="0">
                <a:solidFill>
                  <a:srgbClr val="FFFF00"/>
                </a:solidFill>
                <a:latin typeface="Times New Roman" pitchFamily="18" charset="0"/>
              </a:rPr>
              <a:t>           </a:t>
            </a:r>
            <a:r>
              <a:rPr lang="en-US" sz="2400" dirty="0">
                <a:solidFill>
                  <a:srgbClr val="FFFF00"/>
                </a:solidFill>
                <a:latin typeface="Times New Roman" pitchFamily="18" charset="0"/>
              </a:rPr>
              <a:t>b</a:t>
            </a:r>
            <a:r>
              <a:rPr lang="ru-RU" sz="2400" dirty="0" smtClean="0">
                <a:solidFill>
                  <a:srgbClr val="FFFF00"/>
                </a:solidFill>
                <a:latin typeface="Times New Roman" pitchFamily="18" charset="0"/>
              </a:rPr>
              <a:t>)</a:t>
            </a:r>
            <a:r>
              <a:rPr lang="en-US" sz="2400" dirty="0" smtClean="0">
                <a:solidFill>
                  <a:srgbClr val="FFFF00"/>
                </a:solidFill>
                <a:latin typeface="Times New Roman" pitchFamily="18" charset="0"/>
              </a:rPr>
              <a:t> Anticholinesterase</a:t>
            </a:r>
            <a:r>
              <a:rPr lang="ru-RU"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Phosphacol</a:t>
            </a:r>
            <a:r>
              <a:rPr lang="ru-RU"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Armine</a:t>
            </a:r>
            <a:r>
              <a:rPr lang="ru-RU" sz="2400" dirty="0" smtClean="0">
                <a:solidFill>
                  <a:srgbClr val="FFFF00"/>
                </a:solidFill>
                <a:latin typeface="Times New Roman" pitchFamily="18" charset="0"/>
              </a:rPr>
              <a:t>)</a:t>
            </a:r>
          </a:p>
          <a:p>
            <a:pPr marL="171450" indent="-171450" eaLnBrk="1" hangingPunct="1">
              <a:lnSpc>
                <a:spcPct val="90000"/>
              </a:lnSpc>
              <a:buClr>
                <a:srgbClr val="FFFF00"/>
              </a:buClr>
              <a:buFontTx/>
              <a:buChar char="•"/>
              <a:tabLst>
                <a:tab pos="723900" algn="l"/>
              </a:tabLst>
              <a:defRPr/>
            </a:pPr>
            <a:r>
              <a:rPr lang="en-US" sz="2400" dirty="0" smtClean="0">
                <a:solidFill>
                  <a:srgbClr val="FFFF00"/>
                </a:solidFill>
                <a:latin typeface="Times New Roman" pitchFamily="18" charset="0"/>
              </a:rPr>
              <a:t>Prostaglandins</a:t>
            </a:r>
            <a:r>
              <a:rPr lang="ru-RU" sz="2400" dirty="0" smtClean="0">
                <a:solidFill>
                  <a:srgbClr val="FFFF00"/>
                </a:solidFill>
                <a:latin typeface="Times New Roman" pitchFamily="18" charset="0"/>
              </a:rPr>
              <a:t> – </a:t>
            </a:r>
            <a:r>
              <a:rPr lang="en-US" sz="2400" dirty="0" smtClean="0">
                <a:solidFill>
                  <a:srgbClr val="FFFF00"/>
                </a:solidFill>
                <a:latin typeface="Times New Roman" pitchFamily="18" charset="0"/>
              </a:rPr>
              <a:t>improve </a:t>
            </a:r>
            <a:r>
              <a:rPr lang="en-US" sz="2400" dirty="0" err="1" smtClean="0">
                <a:solidFill>
                  <a:srgbClr val="FFFF00"/>
                </a:solidFill>
                <a:latin typeface="Times New Roman" pitchFamily="18" charset="0"/>
              </a:rPr>
              <a:t>uveal</a:t>
            </a:r>
            <a:r>
              <a:rPr lang="en-US" sz="2400" dirty="0" smtClean="0">
                <a:solidFill>
                  <a:srgbClr val="FFFF00"/>
                </a:solidFill>
                <a:latin typeface="Times New Roman" pitchFamily="18" charset="0"/>
              </a:rPr>
              <a:t> outflow</a:t>
            </a:r>
            <a:r>
              <a:rPr lang="ru-RU"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Travatane</a:t>
            </a:r>
            <a:r>
              <a:rPr lang="ru-RU"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Latanoprost</a:t>
            </a:r>
            <a:r>
              <a:rPr lang="ru-RU" sz="2400" dirty="0" smtClean="0">
                <a:solidFill>
                  <a:srgbClr val="FFFF00"/>
                </a:solidFill>
                <a:latin typeface="Times New Roman" pitchFamily="18" charset="0"/>
              </a:rPr>
              <a:t>) </a:t>
            </a:r>
            <a:endParaRPr lang="en-US" sz="2400" dirty="0" smtClean="0">
              <a:solidFill>
                <a:srgbClr val="FFFF00"/>
              </a:solidFill>
              <a:latin typeface="Times New Roman" pitchFamily="18" charset="0"/>
            </a:endParaRPr>
          </a:p>
          <a:p>
            <a:pPr marL="171450" indent="-171450" eaLnBrk="1" hangingPunct="1">
              <a:lnSpc>
                <a:spcPct val="90000"/>
              </a:lnSpc>
              <a:buClr>
                <a:srgbClr val="FFFF00"/>
              </a:buClr>
              <a:buFontTx/>
              <a:buChar char="•"/>
              <a:tabLst>
                <a:tab pos="723900" algn="l"/>
              </a:tabLst>
              <a:defRPr/>
            </a:pPr>
            <a:endParaRPr lang="ru-RU" sz="2400" dirty="0" smtClean="0">
              <a:solidFill>
                <a:srgbClr val="FFFF00"/>
              </a:solidFill>
              <a:latin typeface="Times New Roman" pitchFamily="18" charset="0"/>
            </a:endParaRPr>
          </a:p>
          <a:p>
            <a:pPr marL="171450" indent="-171450" eaLnBrk="1" hangingPunct="1">
              <a:lnSpc>
                <a:spcPct val="90000"/>
              </a:lnSpc>
              <a:buClr>
                <a:srgbClr val="FFFF00"/>
              </a:buClr>
              <a:buFontTx/>
              <a:buNone/>
              <a:tabLst>
                <a:tab pos="723900" algn="l"/>
              </a:tabLst>
              <a:defRPr/>
            </a:pPr>
            <a:r>
              <a:rPr lang="ru-RU" sz="2400" dirty="0" smtClean="0">
                <a:solidFill>
                  <a:srgbClr val="FFFF00"/>
                </a:solidFill>
                <a:latin typeface="Times New Roman" pitchFamily="18" charset="0"/>
              </a:rPr>
              <a:t>2. </a:t>
            </a:r>
            <a:r>
              <a:rPr lang="en-US" sz="2400" u="sng" dirty="0" smtClean="0">
                <a:solidFill>
                  <a:srgbClr val="FFFF00"/>
                </a:solidFill>
                <a:latin typeface="Times New Roman" pitchFamily="18" charset="0"/>
              </a:rPr>
              <a:t>Means that </a:t>
            </a:r>
            <a:r>
              <a:rPr lang="en-US" sz="2400" u="sng" dirty="0" err="1" smtClean="0">
                <a:solidFill>
                  <a:srgbClr val="FFFF00"/>
                </a:solidFill>
                <a:latin typeface="Times New Roman" pitchFamily="18" charset="0"/>
              </a:rPr>
              <a:t>reduse</a:t>
            </a:r>
            <a:r>
              <a:rPr lang="en-US" sz="2400" u="sng" dirty="0" smtClean="0">
                <a:solidFill>
                  <a:srgbClr val="FFFF00"/>
                </a:solidFill>
                <a:latin typeface="Times New Roman" pitchFamily="18" charset="0"/>
              </a:rPr>
              <a:t> the production of intraocular fluid</a:t>
            </a:r>
            <a:endParaRPr lang="ru-RU" sz="2400" u="sng" dirty="0" smtClean="0">
              <a:solidFill>
                <a:srgbClr val="FFFF00"/>
              </a:solidFill>
              <a:latin typeface="Times New Roman" pitchFamily="18" charset="0"/>
            </a:endParaRPr>
          </a:p>
          <a:p>
            <a:pPr marL="171450" indent="-171450" eaLnBrk="1" hangingPunct="1">
              <a:lnSpc>
                <a:spcPct val="90000"/>
              </a:lnSpc>
              <a:buClr>
                <a:srgbClr val="FFFF00"/>
              </a:buClr>
              <a:buFontTx/>
              <a:buChar char="•"/>
              <a:tabLst>
                <a:tab pos="723900" algn="l"/>
              </a:tabLst>
              <a:defRPr/>
            </a:pPr>
            <a:r>
              <a:rPr lang="el-GR" sz="2400" dirty="0" smtClean="0">
                <a:solidFill>
                  <a:srgbClr val="FFFF00"/>
                </a:solidFill>
                <a:latin typeface="Times New Roman" pitchFamily="18" charset="0"/>
              </a:rPr>
              <a:t>β</a:t>
            </a:r>
            <a:r>
              <a:rPr lang="ru-RU" sz="2400" dirty="0" smtClean="0">
                <a:solidFill>
                  <a:srgbClr val="FFFF00"/>
                </a:solidFill>
                <a:latin typeface="Times New Roman" pitchFamily="18" charset="0"/>
              </a:rPr>
              <a:t>-</a:t>
            </a:r>
            <a:r>
              <a:rPr lang="en-US" sz="2400" dirty="0" err="1" smtClean="0">
                <a:solidFill>
                  <a:srgbClr val="FFFF00"/>
                </a:solidFill>
                <a:latin typeface="Times New Roman" pitchFamily="18" charset="0"/>
              </a:rPr>
              <a:t>adrenoblockers</a:t>
            </a:r>
            <a:r>
              <a:rPr lang="ru-RU"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Timolol</a:t>
            </a:r>
            <a:r>
              <a:rPr lang="ru-RU"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Arutimol</a:t>
            </a:r>
            <a:r>
              <a:rPr lang="ru-RU" sz="2400" dirty="0" smtClean="0">
                <a:solidFill>
                  <a:srgbClr val="FFFF00"/>
                </a:solidFill>
                <a:latin typeface="Times New Roman" pitchFamily="18" charset="0"/>
              </a:rPr>
              <a:t> 0,5% 2</a:t>
            </a:r>
            <a:r>
              <a:rPr lang="en-US" sz="2400" dirty="0">
                <a:solidFill>
                  <a:srgbClr val="FFFF00"/>
                </a:solidFill>
                <a:latin typeface="Times New Roman" pitchFamily="18" charset="0"/>
              </a:rPr>
              <a:t> times a day</a:t>
            </a:r>
            <a:r>
              <a:rPr lang="ru-RU" sz="2400" dirty="0" smtClean="0">
                <a:solidFill>
                  <a:srgbClr val="FFFF00"/>
                </a:solidFill>
                <a:latin typeface="Times New Roman" pitchFamily="18" charset="0"/>
              </a:rPr>
              <a:t>)</a:t>
            </a:r>
          </a:p>
          <a:p>
            <a:pPr marL="171450" indent="-171450" eaLnBrk="1" hangingPunct="1">
              <a:lnSpc>
                <a:spcPct val="90000"/>
              </a:lnSpc>
              <a:buClr>
                <a:srgbClr val="FFFF00"/>
              </a:buClr>
              <a:buFontTx/>
              <a:buChar char="•"/>
              <a:tabLst>
                <a:tab pos="723900" algn="l"/>
              </a:tabLst>
              <a:defRPr/>
            </a:pPr>
            <a:r>
              <a:rPr lang="en-US" sz="2400" dirty="0" err="1" smtClean="0">
                <a:solidFill>
                  <a:srgbClr val="FFFF00"/>
                </a:solidFill>
                <a:latin typeface="Times New Roman" pitchFamily="18" charset="0"/>
              </a:rPr>
              <a:t>Ingibitors</a:t>
            </a:r>
            <a:r>
              <a:rPr lang="en-US" sz="2400" dirty="0" smtClean="0">
                <a:solidFill>
                  <a:srgbClr val="FFFF00"/>
                </a:solidFill>
                <a:latin typeface="Times New Roman" pitchFamily="18" charset="0"/>
              </a:rPr>
              <a:t> of carbonic anhydrase</a:t>
            </a:r>
            <a:r>
              <a:rPr lang="ru-RU" sz="2400" dirty="0" smtClean="0">
                <a:solidFill>
                  <a:srgbClr val="FFFF00"/>
                </a:solidFill>
                <a:latin typeface="Times New Roman" pitchFamily="18" charset="0"/>
              </a:rPr>
              <a:t> - </a:t>
            </a:r>
            <a:r>
              <a:rPr lang="en-US" sz="2400" dirty="0" err="1" smtClean="0">
                <a:solidFill>
                  <a:srgbClr val="FFFF00"/>
                </a:solidFill>
                <a:latin typeface="Times New Roman" pitchFamily="18" charset="0"/>
              </a:rPr>
              <a:t>Diacarbus</a:t>
            </a:r>
            <a:r>
              <a:rPr lang="en-US" sz="2400" dirty="0" smtClean="0">
                <a:solidFill>
                  <a:srgbClr val="FFFF00"/>
                </a:solidFill>
                <a:latin typeface="Times New Roman" pitchFamily="18" charset="0"/>
              </a:rPr>
              <a:t> (Acetazolamide)</a:t>
            </a:r>
            <a:r>
              <a:rPr lang="ru-RU" sz="2400" dirty="0" smtClean="0">
                <a:solidFill>
                  <a:srgbClr val="FFFF00"/>
                </a:solidFill>
                <a:latin typeface="Times New Roman" pitchFamily="18" charset="0"/>
              </a:rPr>
              <a:t>;</a:t>
            </a:r>
          </a:p>
          <a:p>
            <a:pPr marL="171450" indent="-171450" eaLnBrk="1" hangingPunct="1">
              <a:lnSpc>
                <a:spcPct val="90000"/>
              </a:lnSpc>
              <a:buClr>
                <a:srgbClr val="FFFF00"/>
              </a:buClr>
              <a:buFontTx/>
              <a:buNone/>
              <a:tabLst>
                <a:tab pos="723900" algn="l"/>
              </a:tabLst>
              <a:defRPr/>
            </a:pPr>
            <a:r>
              <a:rPr lang="ru-RU" sz="2400" dirty="0" smtClean="0">
                <a:solidFill>
                  <a:srgbClr val="FFFF00"/>
                </a:solidFill>
                <a:effectLst/>
                <a:latin typeface="Times New Roman" pitchFamily="18" charset="0"/>
              </a:rPr>
              <a:t>   </a:t>
            </a:r>
            <a:r>
              <a:rPr lang="en-US" sz="2400" dirty="0" err="1" smtClean="0">
                <a:solidFill>
                  <a:srgbClr val="FFFF00"/>
                </a:solidFill>
                <a:effectLst/>
                <a:latin typeface="Times New Roman" pitchFamily="18" charset="0"/>
              </a:rPr>
              <a:t>Trusopt</a:t>
            </a:r>
            <a:r>
              <a:rPr lang="en-US" sz="2400" dirty="0" smtClean="0">
                <a:solidFill>
                  <a:srgbClr val="FFFF00"/>
                </a:solidFill>
                <a:effectLst/>
                <a:latin typeface="Times New Roman" pitchFamily="18" charset="0"/>
              </a:rPr>
              <a:t> </a:t>
            </a:r>
            <a:r>
              <a:rPr lang="ru-RU" sz="2400" dirty="0" smtClean="0">
                <a:solidFill>
                  <a:srgbClr val="FFFF00"/>
                </a:solidFill>
                <a:effectLst/>
                <a:latin typeface="Times New Roman" pitchFamily="18" charset="0"/>
              </a:rPr>
              <a:t>2% (</a:t>
            </a:r>
            <a:r>
              <a:rPr lang="en-US" sz="2400" dirty="0" err="1" smtClean="0">
                <a:solidFill>
                  <a:srgbClr val="FFFF00"/>
                </a:solidFill>
                <a:effectLst/>
                <a:latin typeface="Times New Roman" pitchFamily="18" charset="0"/>
              </a:rPr>
              <a:t>Dorzolamide</a:t>
            </a:r>
            <a:r>
              <a:rPr lang="ru-RU" sz="2400" dirty="0" smtClean="0">
                <a:solidFill>
                  <a:srgbClr val="FFFF00"/>
                </a:solidFill>
                <a:effectLst/>
                <a:latin typeface="Times New Roman" pitchFamily="18" charset="0"/>
              </a:rPr>
              <a:t>); </a:t>
            </a:r>
            <a:r>
              <a:rPr lang="en-US" sz="2400" dirty="0" err="1" smtClean="0">
                <a:solidFill>
                  <a:srgbClr val="FFFF00"/>
                </a:solidFill>
                <a:effectLst/>
                <a:latin typeface="Times New Roman" pitchFamily="18" charset="0"/>
              </a:rPr>
              <a:t>Azopt</a:t>
            </a:r>
            <a:r>
              <a:rPr lang="ru-RU" sz="2400" dirty="0" smtClean="0">
                <a:solidFill>
                  <a:srgbClr val="FFFF00"/>
                </a:solidFill>
                <a:effectLst/>
                <a:latin typeface="Times New Roman" pitchFamily="18" charset="0"/>
              </a:rPr>
              <a:t> 1% (</a:t>
            </a:r>
            <a:r>
              <a:rPr lang="en-US" sz="2400" dirty="0" err="1" smtClean="0">
                <a:solidFill>
                  <a:srgbClr val="FFFF00"/>
                </a:solidFill>
                <a:effectLst/>
                <a:latin typeface="Times New Roman" pitchFamily="18" charset="0"/>
              </a:rPr>
              <a:t>Brenzolamide</a:t>
            </a:r>
            <a:r>
              <a:rPr lang="ru-RU" sz="2400" dirty="0" smtClean="0">
                <a:solidFill>
                  <a:srgbClr val="FFFF00"/>
                </a:solidFill>
                <a:effectLst/>
                <a:latin typeface="Times New Roman" pitchFamily="18" charset="0"/>
              </a:rPr>
              <a:t>)</a:t>
            </a:r>
          </a:p>
          <a:p>
            <a:pPr marL="171450" indent="-171450" eaLnBrk="1" hangingPunct="1">
              <a:lnSpc>
                <a:spcPct val="90000"/>
              </a:lnSpc>
              <a:buClr>
                <a:srgbClr val="FFFF00"/>
              </a:buClr>
              <a:buFontTx/>
              <a:buNone/>
              <a:tabLst>
                <a:tab pos="723900" algn="l"/>
              </a:tabLst>
              <a:defRPr/>
            </a:pPr>
            <a:endParaRPr lang="ru-RU" sz="2400" dirty="0" smtClean="0">
              <a:solidFill>
                <a:srgbClr val="FFFF00"/>
              </a:solidFill>
              <a:latin typeface="Times New Roman" pitchFamily="18" charset="0"/>
            </a:endParaRPr>
          </a:p>
          <a:p>
            <a:pPr marL="171450" indent="-171450" eaLnBrk="1" hangingPunct="1">
              <a:lnSpc>
                <a:spcPct val="90000"/>
              </a:lnSpc>
              <a:buClr>
                <a:srgbClr val="FFFF00"/>
              </a:buClr>
              <a:buFontTx/>
              <a:buNone/>
              <a:tabLst>
                <a:tab pos="723900" algn="l"/>
              </a:tabLst>
              <a:defRPr/>
            </a:pPr>
            <a:r>
              <a:rPr lang="ru-RU" sz="2400" dirty="0" smtClean="0">
                <a:solidFill>
                  <a:srgbClr val="FFFF00"/>
                </a:solidFill>
                <a:latin typeface="Times New Roman" pitchFamily="18" charset="0"/>
              </a:rPr>
              <a:t>3.  </a:t>
            </a:r>
            <a:r>
              <a:rPr lang="en-US" sz="2400" u="sng" dirty="0" smtClean="0">
                <a:solidFill>
                  <a:srgbClr val="FFFF00"/>
                </a:solidFill>
                <a:latin typeface="Times New Roman" pitchFamily="18" charset="0"/>
              </a:rPr>
              <a:t>Diuretics</a:t>
            </a:r>
            <a:r>
              <a:rPr lang="ru-RU" sz="2400" dirty="0" smtClean="0">
                <a:solidFill>
                  <a:srgbClr val="FFFF00"/>
                </a:solidFill>
                <a:latin typeface="Times New Roman" pitchFamily="18" charset="0"/>
              </a:rPr>
              <a:t> - </a:t>
            </a:r>
            <a:r>
              <a:rPr lang="en-US" sz="2400" dirty="0" smtClean="0">
                <a:solidFill>
                  <a:srgbClr val="FFFF00"/>
                </a:solidFill>
                <a:latin typeface="Times New Roman" pitchFamily="18" charset="0"/>
              </a:rPr>
              <a:t>Furosemide</a:t>
            </a:r>
            <a:r>
              <a:rPr lang="ru-RU" sz="2400" dirty="0" smtClean="0">
                <a:solidFill>
                  <a:srgbClr val="FFFF00"/>
                </a:solidFill>
                <a:latin typeface="Times New Roman" pitchFamily="18" charset="0"/>
              </a:rPr>
              <a:t> (</a:t>
            </a:r>
            <a:r>
              <a:rPr lang="en-US" sz="2400" dirty="0" smtClean="0">
                <a:solidFill>
                  <a:srgbClr val="FFFF00"/>
                </a:solidFill>
                <a:latin typeface="Times New Roman" pitchFamily="18" charset="0"/>
              </a:rPr>
              <a:t>Lasix</a:t>
            </a:r>
            <a:r>
              <a:rPr lang="ru-RU"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Hypothiazide</a:t>
            </a:r>
            <a:r>
              <a:rPr lang="ru-RU"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Mannitol</a:t>
            </a:r>
            <a:endParaRPr lang="ru-RU" sz="2100" dirty="0" smtClean="0">
              <a:solidFill>
                <a:srgbClr val="FFFF00"/>
              </a:solidFill>
              <a:latin typeface="Times New Roman" pitchFamily="18" charset="0"/>
            </a:endParaRPr>
          </a:p>
          <a:p>
            <a:pPr marL="171450" indent="-171450" eaLnBrk="1" hangingPunct="1">
              <a:lnSpc>
                <a:spcPct val="90000"/>
              </a:lnSpc>
              <a:buClr>
                <a:srgbClr val="FFFF00"/>
              </a:buClr>
              <a:buFontTx/>
              <a:buNone/>
              <a:tabLst>
                <a:tab pos="723900" algn="l"/>
              </a:tabLst>
              <a:defRPr/>
            </a:pPr>
            <a:endParaRPr lang="ru-RU" sz="2100" b="1" dirty="0" smtClean="0">
              <a:latin typeface="Times New Roman" pitchFamily="18" charset="0"/>
            </a:endParaRPr>
          </a:p>
        </p:txBody>
      </p:sp>
      <p:sp>
        <p:nvSpPr>
          <p:cNvPr id="130054" name="Rectangle 6"/>
          <p:cNvSpPr>
            <a:spLocks noChangeArrowheads="1"/>
          </p:cNvSpPr>
          <p:nvPr/>
        </p:nvSpPr>
        <p:spPr bwMode="auto">
          <a:xfrm>
            <a:off x="1524000" y="381000"/>
            <a:ext cx="6096000" cy="977900"/>
          </a:xfrm>
          <a:prstGeom prst="rect">
            <a:avLst/>
          </a:prstGeom>
          <a:noFill/>
          <a:ln w="9525">
            <a:noFill/>
            <a:miter lim="800000"/>
            <a:headEnd/>
            <a:tailEnd/>
          </a:ln>
          <a:effectLst/>
        </p:spPr>
        <p:txBody>
          <a:bodyPr anchor="b"/>
          <a:lstStyle/>
          <a:p>
            <a:pPr algn="ctr">
              <a:defRPr/>
            </a:pPr>
            <a:r>
              <a:rPr lang="en-US" sz="3600" b="1" dirty="0">
                <a:solidFill>
                  <a:srgbClr val="FFFF00"/>
                </a:solidFill>
                <a:effectLst>
                  <a:outerShdw blurRad="38100" dist="38100" dir="2700000" algn="tl">
                    <a:srgbClr val="000000"/>
                  </a:outerShdw>
                </a:effectLst>
                <a:latin typeface="Times New Roman" pitchFamily="18" charset="0"/>
              </a:rPr>
              <a:t>Conservative treatment of primary glaucoma</a:t>
            </a:r>
            <a:endParaRPr lang="ru-RU" sz="3600" b="1" u="sng" dirty="0">
              <a:solidFill>
                <a:srgbClr val="FFFF00"/>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0054"/>
                                        </p:tgtEl>
                                        <p:attrNameLst>
                                          <p:attrName>style.visibility</p:attrName>
                                        </p:attrNameLst>
                                      </p:cBhvr>
                                      <p:to>
                                        <p:strVal val="visible"/>
                                      </p:to>
                                    </p:set>
                                    <p:animEffect transition="in" filter="fade">
                                      <p:cBhvr>
                                        <p:cTn id="7" dur="2000"/>
                                        <p:tgtEl>
                                          <p:spTgt spid="13005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0051">
                                            <p:txEl>
                                              <p:pRg st="0" end="0"/>
                                            </p:txEl>
                                          </p:spTgt>
                                        </p:tgtEl>
                                        <p:attrNameLst>
                                          <p:attrName>style.visibility</p:attrName>
                                        </p:attrNameLst>
                                      </p:cBhvr>
                                      <p:to>
                                        <p:strVal val="visible"/>
                                      </p:to>
                                    </p:set>
                                    <p:animEffect transition="in" filter="fade">
                                      <p:cBhvr>
                                        <p:cTn id="11" dur="2000"/>
                                        <p:tgtEl>
                                          <p:spTgt spid="130051">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0051">
                                            <p:txEl>
                                              <p:pRg st="1" end="1"/>
                                            </p:txEl>
                                          </p:spTgt>
                                        </p:tgtEl>
                                        <p:attrNameLst>
                                          <p:attrName>style.visibility</p:attrName>
                                        </p:attrNameLst>
                                      </p:cBhvr>
                                      <p:to>
                                        <p:strVal val="visible"/>
                                      </p:to>
                                    </p:set>
                                    <p:animEffect transition="in" filter="fade">
                                      <p:cBhvr>
                                        <p:cTn id="15" dur="2000"/>
                                        <p:tgtEl>
                                          <p:spTgt spid="130051">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Effect transition="in" filter="fade">
                                      <p:cBhvr>
                                        <p:cTn id="19" dur="2000"/>
                                        <p:tgtEl>
                                          <p:spTgt spid="130051">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0051">
                                            <p:txEl>
                                              <p:pRg st="3" end="3"/>
                                            </p:txEl>
                                          </p:spTgt>
                                        </p:tgtEl>
                                        <p:attrNameLst>
                                          <p:attrName>style.visibility</p:attrName>
                                        </p:attrNameLst>
                                      </p:cBhvr>
                                      <p:to>
                                        <p:strVal val="visible"/>
                                      </p:to>
                                    </p:set>
                                    <p:animEffect transition="in" filter="fade">
                                      <p:cBhvr>
                                        <p:cTn id="23" dur="2000"/>
                                        <p:tgtEl>
                                          <p:spTgt spid="130051">
                                            <p:txEl>
                                              <p:pRg st="3" end="3"/>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fade">
                                      <p:cBhvr>
                                        <p:cTn id="27" dur="2000"/>
                                        <p:tgtEl>
                                          <p:spTgt spid="130051">
                                            <p:txEl>
                                              <p:pRg st="4" end="4"/>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30051">
                                            <p:txEl>
                                              <p:pRg st="6" end="6"/>
                                            </p:txEl>
                                          </p:spTgt>
                                        </p:tgtEl>
                                        <p:attrNameLst>
                                          <p:attrName>style.visibility</p:attrName>
                                        </p:attrNameLst>
                                      </p:cBhvr>
                                      <p:to>
                                        <p:strVal val="visible"/>
                                      </p:to>
                                    </p:set>
                                    <p:animEffect transition="in" filter="fade">
                                      <p:cBhvr>
                                        <p:cTn id="31" dur="2000"/>
                                        <p:tgtEl>
                                          <p:spTgt spid="130051">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30051">
                                            <p:txEl>
                                              <p:pRg st="7" end="7"/>
                                            </p:txEl>
                                          </p:spTgt>
                                        </p:tgtEl>
                                        <p:attrNameLst>
                                          <p:attrName>style.visibility</p:attrName>
                                        </p:attrNameLst>
                                      </p:cBhvr>
                                      <p:to>
                                        <p:strVal val="visible"/>
                                      </p:to>
                                    </p:set>
                                    <p:animEffect transition="in" filter="fade">
                                      <p:cBhvr>
                                        <p:cTn id="35" dur="2000"/>
                                        <p:tgtEl>
                                          <p:spTgt spid="130051">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30051">
                                            <p:txEl>
                                              <p:pRg st="8" end="8"/>
                                            </p:txEl>
                                          </p:spTgt>
                                        </p:tgtEl>
                                        <p:attrNameLst>
                                          <p:attrName>style.visibility</p:attrName>
                                        </p:attrNameLst>
                                      </p:cBhvr>
                                      <p:to>
                                        <p:strVal val="visible"/>
                                      </p:to>
                                    </p:set>
                                    <p:animEffect transition="in" filter="fade">
                                      <p:cBhvr>
                                        <p:cTn id="39" dur="2000"/>
                                        <p:tgtEl>
                                          <p:spTgt spid="130051">
                                            <p:txEl>
                                              <p:pRg st="8" end="8"/>
                                            </p:txEl>
                                          </p:spTgt>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130051">
                                            <p:txEl>
                                              <p:pRg st="9" end="9"/>
                                            </p:txEl>
                                          </p:spTgt>
                                        </p:tgtEl>
                                        <p:attrNameLst>
                                          <p:attrName>style.visibility</p:attrName>
                                        </p:attrNameLst>
                                      </p:cBhvr>
                                      <p:to>
                                        <p:strVal val="visible"/>
                                      </p:to>
                                    </p:set>
                                    <p:animEffect transition="in" filter="fade">
                                      <p:cBhvr>
                                        <p:cTn id="43" dur="2000"/>
                                        <p:tgtEl>
                                          <p:spTgt spid="130051">
                                            <p:txEl>
                                              <p:pRg st="9" end="9"/>
                                            </p:txEl>
                                          </p:spTgt>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130051">
                                            <p:txEl>
                                              <p:pRg st="11" end="11"/>
                                            </p:txEl>
                                          </p:spTgt>
                                        </p:tgtEl>
                                        <p:attrNameLst>
                                          <p:attrName>style.visibility</p:attrName>
                                        </p:attrNameLst>
                                      </p:cBhvr>
                                      <p:to>
                                        <p:strVal val="visible"/>
                                      </p:to>
                                    </p:set>
                                    <p:animEffect transition="in" filter="fade">
                                      <p:cBhvr>
                                        <p:cTn id="47" dur="2000"/>
                                        <p:tgtEl>
                                          <p:spTgt spid="130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13005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09575" y="1844675"/>
            <a:ext cx="8324850" cy="4246563"/>
          </a:xfrm>
          <a:prstGeom prst="rect">
            <a:avLst/>
          </a:prstGeom>
          <a:noFill/>
          <a:ln w="9525">
            <a:noFill/>
            <a:miter lim="800000"/>
            <a:headEnd/>
            <a:tailEnd/>
          </a:ln>
        </p:spPr>
        <p:txBody>
          <a:bodyPr>
            <a:spAutoFit/>
          </a:bodyPr>
          <a:lstStyle/>
          <a:p>
            <a:endParaRPr lang="ru-RU">
              <a:latin typeface="Times New Roman" pitchFamily="18" charset="0"/>
              <a:cs typeface="Arial" charset="0"/>
            </a:endParaRPr>
          </a:p>
          <a:p>
            <a:endParaRPr lang="ru-RU" u="sng">
              <a:latin typeface="Times New Roman" pitchFamily="18" charset="0"/>
              <a:cs typeface="Arial" charset="0"/>
            </a:endParaRPr>
          </a:p>
          <a:p>
            <a:r>
              <a:rPr lang="en-US" sz="2400" b="1" u="sng">
                <a:solidFill>
                  <a:srgbClr val="FFFF00"/>
                </a:solidFill>
                <a:latin typeface="Times New Roman" pitchFamily="18" charset="0"/>
              </a:rPr>
              <a:t>Reasons for not serious attitude to treatment</a:t>
            </a:r>
            <a:r>
              <a:rPr lang="ru-RU" sz="2400" b="1" u="sng">
                <a:solidFill>
                  <a:srgbClr val="FFFF00"/>
                </a:solidFill>
                <a:latin typeface="Times New Roman" pitchFamily="18" charset="0"/>
              </a:rPr>
              <a:t>:</a:t>
            </a:r>
          </a:p>
          <a:p>
            <a:r>
              <a:rPr lang="ru-RU" b="1">
                <a:latin typeface="Times New Roman" pitchFamily="18" charset="0"/>
              </a:rPr>
              <a:t> </a:t>
            </a:r>
            <a:endParaRPr lang="ru-RU">
              <a:latin typeface="Times New Roman" pitchFamily="18" charset="0"/>
            </a:endParaRPr>
          </a:p>
          <a:p>
            <a:pPr>
              <a:buFontTx/>
              <a:buChar char="•"/>
            </a:pPr>
            <a:r>
              <a:rPr lang="ru-RU" sz="2400">
                <a:latin typeface="Times New Roman" pitchFamily="18" charset="0"/>
              </a:rPr>
              <a:t> </a:t>
            </a:r>
            <a:r>
              <a:rPr lang="en-US" sz="2400">
                <a:solidFill>
                  <a:srgbClr val="FFFF00"/>
                </a:solidFill>
                <a:latin typeface="Times New Roman" pitchFamily="18" charset="0"/>
              </a:rPr>
              <a:t>apparent absence of complaints</a:t>
            </a:r>
            <a:r>
              <a:rPr lang="ru-RU" sz="2400">
                <a:solidFill>
                  <a:srgbClr val="FFFF00"/>
                </a:solidFill>
                <a:latin typeface="Times New Roman" pitchFamily="18" charset="0"/>
              </a:rPr>
              <a:t> </a:t>
            </a:r>
          </a:p>
          <a:p>
            <a:endParaRPr lang="ru-RU" sz="2400">
              <a:solidFill>
                <a:srgbClr val="FFFF00"/>
              </a:solidFill>
              <a:latin typeface="Times New Roman" pitchFamily="18" charset="0"/>
            </a:endParaRPr>
          </a:p>
          <a:p>
            <a:pPr>
              <a:buFontTx/>
              <a:buChar char="•"/>
            </a:pPr>
            <a:r>
              <a:rPr lang="ru-RU" sz="2400">
                <a:solidFill>
                  <a:srgbClr val="FFFF00"/>
                </a:solidFill>
                <a:latin typeface="Times New Roman" pitchFamily="18" charset="0"/>
              </a:rPr>
              <a:t> </a:t>
            </a:r>
            <a:r>
              <a:rPr lang="en-US" sz="2400">
                <a:solidFill>
                  <a:srgbClr val="FFFF00"/>
                </a:solidFill>
                <a:latin typeface="Times New Roman" pitchFamily="18" charset="0"/>
              </a:rPr>
              <a:t>misunderstanding of the purpose of regular treatment</a:t>
            </a:r>
            <a:endParaRPr lang="ru-RU" sz="2400">
              <a:solidFill>
                <a:srgbClr val="FFFF00"/>
              </a:solidFill>
              <a:latin typeface="Times New Roman" pitchFamily="18" charset="0"/>
            </a:endParaRPr>
          </a:p>
          <a:p>
            <a:endParaRPr lang="ru-RU" sz="2400">
              <a:solidFill>
                <a:srgbClr val="FFFF00"/>
              </a:solidFill>
              <a:latin typeface="Times New Roman" pitchFamily="18" charset="0"/>
            </a:endParaRPr>
          </a:p>
          <a:p>
            <a:pPr>
              <a:buFontTx/>
              <a:buChar char="•"/>
            </a:pPr>
            <a:r>
              <a:rPr lang="ru-RU" sz="2400">
                <a:solidFill>
                  <a:srgbClr val="FFFF00"/>
                </a:solidFill>
                <a:latin typeface="Times New Roman" pitchFamily="18" charset="0"/>
              </a:rPr>
              <a:t> </a:t>
            </a:r>
            <a:r>
              <a:rPr lang="en-US" sz="2400">
                <a:solidFill>
                  <a:srgbClr val="FFFF00"/>
                </a:solidFill>
                <a:latin typeface="Times New Roman" pitchFamily="18" charset="0"/>
              </a:rPr>
              <a:t>adverse drug effects</a:t>
            </a:r>
            <a:r>
              <a:rPr lang="ru-RU" sz="2400">
                <a:solidFill>
                  <a:srgbClr val="FFFF00"/>
                </a:solidFill>
                <a:latin typeface="Times New Roman" pitchFamily="18" charset="0"/>
              </a:rPr>
              <a:t> (</a:t>
            </a:r>
            <a:r>
              <a:rPr lang="en-US" sz="2400">
                <a:solidFill>
                  <a:srgbClr val="FFFF00"/>
                </a:solidFill>
                <a:latin typeface="Times New Roman" pitchFamily="18" charset="0"/>
              </a:rPr>
              <a:t>hyperemia</a:t>
            </a:r>
            <a:r>
              <a:rPr lang="ru-RU" sz="2400">
                <a:solidFill>
                  <a:srgbClr val="FFFF00"/>
                </a:solidFill>
                <a:latin typeface="Times New Roman" pitchFamily="18" charset="0"/>
              </a:rPr>
              <a:t>, </a:t>
            </a:r>
            <a:r>
              <a:rPr lang="en-US" sz="2400">
                <a:solidFill>
                  <a:srgbClr val="FFFF00"/>
                </a:solidFill>
                <a:latin typeface="Times New Roman" pitchFamily="18" charset="0"/>
              </a:rPr>
              <a:t>pruritus</a:t>
            </a:r>
            <a:r>
              <a:rPr lang="ru-RU" sz="2400">
                <a:solidFill>
                  <a:srgbClr val="FFFF00"/>
                </a:solidFill>
                <a:latin typeface="Times New Roman" pitchFamily="18" charset="0"/>
              </a:rPr>
              <a:t>, </a:t>
            </a:r>
            <a:r>
              <a:rPr lang="en-US" sz="2400">
                <a:solidFill>
                  <a:srgbClr val="FFFF00"/>
                </a:solidFill>
                <a:latin typeface="Times New Roman" pitchFamily="18" charset="0"/>
              </a:rPr>
              <a:t>eyelash growth</a:t>
            </a:r>
            <a:r>
              <a:rPr lang="ru-RU" sz="2400">
                <a:solidFill>
                  <a:srgbClr val="FFFF00"/>
                </a:solidFill>
                <a:latin typeface="Times New Roman" pitchFamily="18" charset="0"/>
              </a:rPr>
              <a:t>)</a:t>
            </a:r>
          </a:p>
          <a:p>
            <a:endParaRPr lang="ru-RU" sz="2400">
              <a:solidFill>
                <a:srgbClr val="FFFF00"/>
              </a:solidFill>
              <a:latin typeface="Times New Roman" pitchFamily="18" charset="0"/>
            </a:endParaRPr>
          </a:p>
          <a:p>
            <a:pPr>
              <a:buFontTx/>
              <a:buChar char="•"/>
            </a:pPr>
            <a:r>
              <a:rPr lang="ru-RU" sz="2400">
                <a:solidFill>
                  <a:srgbClr val="FFFF00"/>
                </a:solidFill>
                <a:latin typeface="Times New Roman" pitchFamily="18" charset="0"/>
              </a:rPr>
              <a:t> </a:t>
            </a:r>
            <a:r>
              <a:rPr lang="en-US" sz="2400">
                <a:solidFill>
                  <a:srgbClr val="FFFF00"/>
                </a:solidFill>
                <a:latin typeface="Times New Roman" pitchFamily="18" charset="0"/>
              </a:rPr>
              <a:t>technical problems of instillation</a:t>
            </a:r>
            <a:endParaRPr lang="ru-RU" sz="2400">
              <a:solidFill>
                <a:srgbClr val="FFFF00"/>
              </a:solidFill>
              <a:latin typeface="Times New Roman" pitchFamily="18" charset="0"/>
            </a:endParaRPr>
          </a:p>
          <a:p>
            <a:endParaRPr lang="ru-RU" sz="2400">
              <a:latin typeface="Times New Roman" pitchFamily="18" charset="0"/>
              <a:cs typeface="Arial" charset="0"/>
            </a:endParaRPr>
          </a:p>
        </p:txBody>
      </p:sp>
      <p:sp>
        <p:nvSpPr>
          <p:cNvPr id="55299" name="Rectangle 3"/>
          <p:cNvSpPr>
            <a:spLocks noChangeArrowheads="1"/>
          </p:cNvSpPr>
          <p:nvPr/>
        </p:nvSpPr>
        <p:spPr bwMode="auto">
          <a:xfrm>
            <a:off x="0" y="549275"/>
            <a:ext cx="9144000" cy="1800225"/>
          </a:xfrm>
          <a:prstGeom prst="rect">
            <a:avLst/>
          </a:prstGeom>
          <a:noFill/>
          <a:ln w="9525">
            <a:noFill/>
            <a:miter lim="800000"/>
            <a:headEnd/>
            <a:tailEnd/>
          </a:ln>
        </p:spPr>
        <p:txBody>
          <a:bodyPr>
            <a:spAutoFit/>
          </a:bodyPr>
          <a:lstStyle/>
          <a:p>
            <a:endParaRPr lang="ru-RU">
              <a:latin typeface="Times New Roman" pitchFamily="18" charset="0"/>
              <a:cs typeface="Arial" charset="0"/>
            </a:endParaRPr>
          </a:p>
          <a:p>
            <a:endParaRPr lang="ru-RU">
              <a:latin typeface="Times New Roman" pitchFamily="18" charset="0"/>
              <a:cs typeface="Arial" charset="0"/>
            </a:endParaRPr>
          </a:p>
          <a:p>
            <a:r>
              <a:rPr lang="en-US" sz="2400" b="1">
                <a:solidFill>
                  <a:srgbClr val="FFFF00"/>
                </a:solidFill>
                <a:latin typeface="Times New Roman" pitchFamily="18" charset="0"/>
                <a:cs typeface="Arial" charset="0"/>
              </a:rPr>
              <a:t> </a:t>
            </a:r>
            <a:r>
              <a:rPr lang="en-US" sz="2600" b="1">
                <a:solidFill>
                  <a:srgbClr val="FFFF00"/>
                </a:solidFill>
                <a:latin typeface="Times New Roman" pitchFamily="18" charset="0"/>
              </a:rPr>
              <a:t>Only 34% of patients comply with the instillation regime</a:t>
            </a:r>
            <a:endParaRPr lang="ru-RU" sz="2600" b="1">
              <a:solidFill>
                <a:srgbClr val="FFFF00"/>
              </a:solidFill>
              <a:latin typeface="Times New Roman" pitchFamily="18" charset="0"/>
              <a:cs typeface="Arial" charset="0"/>
            </a:endParaRPr>
          </a:p>
          <a:p>
            <a:endParaRPr lang="ru-RU" sz="2600" b="1">
              <a:solidFill>
                <a:srgbClr val="FFFF00"/>
              </a:solidFill>
              <a:latin typeface="Times New Roman" pitchFamily="18" charset="0"/>
              <a:cs typeface="Arial" charset="0"/>
            </a:endParaRPr>
          </a:p>
          <a:p>
            <a:endParaRPr lang="ru-RU" sz="2400" b="1">
              <a:solidFill>
                <a:schemeClr val="bg1"/>
              </a:solidFill>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ipe(down)">
                                      <p:cBhvr>
                                        <p:cTn id="7" dur="580">
                                          <p:stCondLst>
                                            <p:cond delay="0"/>
                                          </p:stCondLst>
                                        </p:cTn>
                                        <p:tgtEl>
                                          <p:spTgt spid="55299"/>
                                        </p:tgtEl>
                                      </p:cBhvr>
                                    </p:animEffect>
                                    <p:anim calcmode="lin" valueType="num">
                                      <p:cBhvr>
                                        <p:cTn id="8" dur="1822" tmFilter="0,0; 0.14,0.36; 0.43,0.73; 0.71,0.91; 1.0,1.0">
                                          <p:stCondLst>
                                            <p:cond delay="0"/>
                                          </p:stCondLst>
                                        </p:cTn>
                                        <p:tgtEl>
                                          <p:spTgt spid="552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2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2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2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299"/>
                                        </p:tgtEl>
                                        <p:attrNameLst>
                                          <p:attrName>ppt_y</p:attrName>
                                        </p:attrNameLst>
                                      </p:cBhvr>
                                      <p:tavLst>
                                        <p:tav tm="0" fmla="#ppt_y-sin(pi*$)/81">
                                          <p:val>
                                            <p:fltVal val="0"/>
                                          </p:val>
                                        </p:tav>
                                        <p:tav tm="100000">
                                          <p:val>
                                            <p:fltVal val="1"/>
                                          </p:val>
                                        </p:tav>
                                      </p:tavLst>
                                    </p:anim>
                                    <p:animScale>
                                      <p:cBhvr>
                                        <p:cTn id="13" dur="26">
                                          <p:stCondLst>
                                            <p:cond delay="650"/>
                                          </p:stCondLst>
                                        </p:cTn>
                                        <p:tgtEl>
                                          <p:spTgt spid="55299"/>
                                        </p:tgtEl>
                                      </p:cBhvr>
                                      <p:to x="100000" y="60000"/>
                                    </p:animScale>
                                    <p:animScale>
                                      <p:cBhvr>
                                        <p:cTn id="14" dur="166" decel="50000">
                                          <p:stCondLst>
                                            <p:cond delay="676"/>
                                          </p:stCondLst>
                                        </p:cTn>
                                        <p:tgtEl>
                                          <p:spTgt spid="55299"/>
                                        </p:tgtEl>
                                      </p:cBhvr>
                                      <p:to x="100000" y="100000"/>
                                    </p:animScale>
                                    <p:animScale>
                                      <p:cBhvr>
                                        <p:cTn id="15" dur="26">
                                          <p:stCondLst>
                                            <p:cond delay="1312"/>
                                          </p:stCondLst>
                                        </p:cTn>
                                        <p:tgtEl>
                                          <p:spTgt spid="55299"/>
                                        </p:tgtEl>
                                      </p:cBhvr>
                                      <p:to x="100000" y="80000"/>
                                    </p:animScale>
                                    <p:animScale>
                                      <p:cBhvr>
                                        <p:cTn id="16" dur="166" decel="50000">
                                          <p:stCondLst>
                                            <p:cond delay="1338"/>
                                          </p:stCondLst>
                                        </p:cTn>
                                        <p:tgtEl>
                                          <p:spTgt spid="55299"/>
                                        </p:tgtEl>
                                      </p:cBhvr>
                                      <p:to x="100000" y="100000"/>
                                    </p:animScale>
                                    <p:animScale>
                                      <p:cBhvr>
                                        <p:cTn id="17" dur="26">
                                          <p:stCondLst>
                                            <p:cond delay="1642"/>
                                          </p:stCondLst>
                                        </p:cTn>
                                        <p:tgtEl>
                                          <p:spTgt spid="55299"/>
                                        </p:tgtEl>
                                      </p:cBhvr>
                                      <p:to x="100000" y="90000"/>
                                    </p:animScale>
                                    <p:animScale>
                                      <p:cBhvr>
                                        <p:cTn id="18" dur="166" decel="50000">
                                          <p:stCondLst>
                                            <p:cond delay="1668"/>
                                          </p:stCondLst>
                                        </p:cTn>
                                        <p:tgtEl>
                                          <p:spTgt spid="55299"/>
                                        </p:tgtEl>
                                      </p:cBhvr>
                                      <p:to x="100000" y="100000"/>
                                    </p:animScale>
                                    <p:animScale>
                                      <p:cBhvr>
                                        <p:cTn id="19" dur="26">
                                          <p:stCondLst>
                                            <p:cond delay="1808"/>
                                          </p:stCondLst>
                                        </p:cTn>
                                        <p:tgtEl>
                                          <p:spTgt spid="55299"/>
                                        </p:tgtEl>
                                      </p:cBhvr>
                                      <p:to x="100000" y="95000"/>
                                    </p:animScale>
                                    <p:animScale>
                                      <p:cBhvr>
                                        <p:cTn id="20" dur="166" decel="50000">
                                          <p:stCondLst>
                                            <p:cond delay="1834"/>
                                          </p:stCondLst>
                                        </p:cTn>
                                        <p:tgtEl>
                                          <p:spTgt spid="55299"/>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5298"/>
                                        </p:tgtEl>
                                        <p:attrNameLst>
                                          <p:attrName>style.visibility</p:attrName>
                                        </p:attrNameLst>
                                      </p:cBhvr>
                                      <p:to>
                                        <p:strVal val="visible"/>
                                      </p:to>
                                    </p:set>
                                    <p:animEffect transition="in" filter="fade">
                                      <p:cBhvr>
                                        <p:cTn id="24" dur="2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1241425" y="1293813"/>
            <a:ext cx="7010400" cy="5105400"/>
          </a:xfrm>
          <a:prstGeom prst="rect">
            <a:avLst/>
          </a:prstGeom>
          <a:noFill/>
          <a:ln w="9525">
            <a:noFill/>
            <a:miter lim="800000"/>
            <a:headEnd/>
            <a:tailEnd/>
          </a:ln>
        </p:spPr>
        <p:txBody>
          <a:bodyPr/>
          <a:lstStyle/>
          <a:p>
            <a:pPr eaLnBrk="0" hangingPunct="0">
              <a:spcBef>
                <a:spcPct val="20000"/>
              </a:spcBef>
            </a:pPr>
            <a:r>
              <a:rPr lang="en-US" sz="2400" b="1" u="sng">
                <a:solidFill>
                  <a:srgbClr val="FFFF00"/>
                </a:solidFill>
                <a:latin typeface="Times New Roman" pitchFamily="18" charset="0"/>
              </a:rPr>
              <a:t>Local</a:t>
            </a:r>
            <a:endParaRPr lang="ru-RU" sz="3200" u="sng">
              <a:latin typeface="Times New Roman" pitchFamily="18" charset="0"/>
            </a:endParaRPr>
          </a:p>
          <a:p>
            <a:pPr eaLnBrk="0" hangingPunct="0">
              <a:spcBef>
                <a:spcPct val="20000"/>
              </a:spcBef>
              <a:buFontTx/>
              <a:buChar char="•"/>
            </a:pPr>
            <a:r>
              <a:rPr lang="en-US" sz="2400">
                <a:latin typeface="Times New Roman" pitchFamily="18" charset="0"/>
              </a:rPr>
              <a:t> </a:t>
            </a:r>
            <a:r>
              <a:rPr lang="en-US" sz="2400">
                <a:solidFill>
                  <a:srgbClr val="FFFF00"/>
                </a:solidFill>
                <a:latin typeface="Times New Roman" pitchFamily="18" charset="0"/>
              </a:rPr>
              <a:t>Irritation</a:t>
            </a:r>
            <a:r>
              <a:rPr lang="ru-RU" sz="2400">
                <a:solidFill>
                  <a:srgbClr val="FFFF00"/>
                </a:solidFill>
                <a:latin typeface="Times New Roman" pitchFamily="18" charset="0"/>
              </a:rPr>
              <a:t>, </a:t>
            </a:r>
            <a:r>
              <a:rPr lang="en-US" sz="2400">
                <a:solidFill>
                  <a:srgbClr val="FFFF00"/>
                </a:solidFill>
                <a:latin typeface="Times New Roman" pitchFamily="18" charset="0"/>
              </a:rPr>
              <a:t>burning</a:t>
            </a:r>
            <a:r>
              <a:rPr lang="ru-RU" sz="2400">
                <a:solidFill>
                  <a:srgbClr val="FFFF00"/>
                </a:solidFill>
                <a:latin typeface="Times New Roman" pitchFamily="18" charset="0"/>
              </a:rPr>
              <a:t>, </a:t>
            </a:r>
            <a:r>
              <a:rPr lang="en-US" sz="2400">
                <a:solidFill>
                  <a:srgbClr val="FFFF00"/>
                </a:solidFill>
                <a:latin typeface="Times New Roman" pitchFamily="18" charset="0"/>
              </a:rPr>
              <a:t>lacrimation</a:t>
            </a:r>
            <a:endParaRPr lang="ru-RU" sz="2400">
              <a:solidFill>
                <a:srgbClr val="FFFF00"/>
              </a:solidFill>
              <a:latin typeface="Times New Roman" pitchFamily="18" charset="0"/>
            </a:endParaRPr>
          </a:p>
          <a:p>
            <a:pPr eaLnBrk="0" hangingPunct="0">
              <a:spcBef>
                <a:spcPct val="20000"/>
              </a:spcBef>
              <a:buFontTx/>
              <a:buChar char="•"/>
            </a:pPr>
            <a:r>
              <a:rPr lang="en-US" sz="2400">
                <a:solidFill>
                  <a:srgbClr val="FFFF00"/>
                </a:solidFill>
                <a:latin typeface="Times New Roman" pitchFamily="18" charset="0"/>
              </a:rPr>
              <a:t> Miosis </a:t>
            </a:r>
            <a:r>
              <a:rPr lang="ru-RU" sz="2400">
                <a:solidFill>
                  <a:srgbClr val="FFFF00"/>
                </a:solidFill>
                <a:latin typeface="Times New Roman" pitchFamily="18" charset="0"/>
              </a:rPr>
              <a:t>(</a:t>
            </a:r>
            <a:r>
              <a:rPr lang="en-US" sz="2400">
                <a:solidFill>
                  <a:srgbClr val="FFFF00"/>
                </a:solidFill>
                <a:latin typeface="Times New Roman" pitchFamily="18" charset="0"/>
              </a:rPr>
              <a:t>pupillary block</a:t>
            </a:r>
            <a:r>
              <a:rPr lang="ru-RU" sz="2400">
                <a:solidFill>
                  <a:srgbClr val="FFFF00"/>
                </a:solidFill>
                <a:latin typeface="Times New Roman" pitchFamily="18" charset="0"/>
              </a:rPr>
              <a:t>)</a:t>
            </a:r>
          </a:p>
          <a:p>
            <a:pPr eaLnBrk="0" hangingPunct="0">
              <a:spcBef>
                <a:spcPct val="20000"/>
              </a:spcBef>
              <a:buFontTx/>
              <a:buChar char="•"/>
            </a:pPr>
            <a:r>
              <a:rPr lang="en-US" sz="2400">
                <a:solidFill>
                  <a:srgbClr val="FFFF00"/>
                </a:solidFill>
                <a:latin typeface="Times New Roman" pitchFamily="18" charset="0"/>
              </a:rPr>
              <a:t> Hemeralopia</a:t>
            </a:r>
            <a:endParaRPr lang="ru-RU" sz="2400">
              <a:solidFill>
                <a:srgbClr val="FFFF00"/>
              </a:solidFill>
              <a:latin typeface="Times New Roman" pitchFamily="18" charset="0"/>
            </a:endParaRPr>
          </a:p>
          <a:p>
            <a:pPr eaLnBrk="0" hangingPunct="0">
              <a:spcBef>
                <a:spcPct val="20000"/>
              </a:spcBef>
              <a:buFontTx/>
              <a:buChar char="•"/>
            </a:pPr>
            <a:r>
              <a:rPr lang="en-US" sz="2400">
                <a:solidFill>
                  <a:srgbClr val="FFFF00"/>
                </a:solidFill>
                <a:latin typeface="Times New Roman" pitchFamily="18" charset="0"/>
              </a:rPr>
              <a:t> Spasm of accomodation</a:t>
            </a:r>
            <a:endParaRPr lang="ru-RU" sz="2400">
              <a:solidFill>
                <a:srgbClr val="FFFF00"/>
              </a:solidFill>
              <a:latin typeface="Times New Roman" pitchFamily="18" charset="0"/>
            </a:endParaRPr>
          </a:p>
          <a:p>
            <a:pPr eaLnBrk="0" hangingPunct="0">
              <a:spcBef>
                <a:spcPct val="20000"/>
              </a:spcBef>
              <a:buFontTx/>
              <a:buChar char="•"/>
            </a:pPr>
            <a:r>
              <a:rPr lang="en-US" sz="2400">
                <a:solidFill>
                  <a:srgbClr val="FFFF00"/>
                </a:solidFill>
                <a:latin typeface="Times New Roman" pitchFamily="18" charset="0"/>
              </a:rPr>
              <a:t> Headache and pain in the brow</a:t>
            </a:r>
            <a:endParaRPr lang="ru-RU" sz="2400">
              <a:solidFill>
                <a:srgbClr val="FFFF00"/>
              </a:solidFill>
              <a:latin typeface="Times New Roman" pitchFamily="18" charset="0"/>
            </a:endParaRPr>
          </a:p>
          <a:p>
            <a:pPr eaLnBrk="0" hangingPunct="0">
              <a:spcBef>
                <a:spcPct val="20000"/>
              </a:spcBef>
              <a:buFontTx/>
              <a:buChar char="•"/>
            </a:pPr>
            <a:r>
              <a:rPr lang="en-US" sz="2400">
                <a:solidFill>
                  <a:srgbClr val="FFFF00"/>
                </a:solidFill>
                <a:latin typeface="Times New Roman" pitchFamily="18" charset="0"/>
              </a:rPr>
              <a:t> Increase in vascular permeability</a:t>
            </a:r>
          </a:p>
          <a:p>
            <a:pPr eaLnBrk="0" hangingPunct="0">
              <a:spcBef>
                <a:spcPct val="20000"/>
              </a:spcBef>
              <a:buFontTx/>
              <a:buChar char="•"/>
            </a:pPr>
            <a:endParaRPr lang="ru-RU" sz="2400">
              <a:solidFill>
                <a:srgbClr val="FFFF00"/>
              </a:solidFill>
              <a:latin typeface="Times New Roman" pitchFamily="18" charset="0"/>
            </a:endParaRPr>
          </a:p>
          <a:p>
            <a:pPr eaLnBrk="0" hangingPunct="0">
              <a:spcBef>
                <a:spcPct val="20000"/>
              </a:spcBef>
            </a:pPr>
            <a:r>
              <a:rPr lang="en-US" sz="2400" b="1" u="sng">
                <a:solidFill>
                  <a:srgbClr val="FFFF00"/>
                </a:solidFill>
                <a:latin typeface="Times New Roman" pitchFamily="18" charset="0"/>
              </a:rPr>
              <a:t>Are common</a:t>
            </a:r>
            <a:endParaRPr lang="ru-RU" sz="2400" b="1" u="sng">
              <a:solidFill>
                <a:srgbClr val="FFFF00"/>
              </a:solidFill>
              <a:latin typeface="Times New Roman" pitchFamily="18" charset="0"/>
            </a:endParaRPr>
          </a:p>
          <a:p>
            <a:pPr eaLnBrk="0" hangingPunct="0">
              <a:spcBef>
                <a:spcPct val="20000"/>
              </a:spcBef>
              <a:buFontTx/>
              <a:buChar char="•"/>
            </a:pPr>
            <a:r>
              <a:rPr lang="en-US" sz="2400">
                <a:solidFill>
                  <a:srgbClr val="FFFF00"/>
                </a:solidFill>
                <a:latin typeface="Times New Roman" pitchFamily="18" charset="0"/>
              </a:rPr>
              <a:t> Spasmodic pains in the intestine</a:t>
            </a:r>
            <a:endParaRPr lang="ru-RU" sz="2400">
              <a:solidFill>
                <a:srgbClr val="FFFF00"/>
              </a:solidFill>
              <a:latin typeface="Times New Roman" pitchFamily="18" charset="0"/>
            </a:endParaRPr>
          </a:p>
          <a:p>
            <a:pPr eaLnBrk="0" hangingPunct="0">
              <a:spcBef>
                <a:spcPct val="20000"/>
              </a:spcBef>
              <a:buFontTx/>
              <a:buChar char="•"/>
            </a:pPr>
            <a:r>
              <a:rPr lang="en-US" sz="2400">
                <a:solidFill>
                  <a:srgbClr val="FFFF00"/>
                </a:solidFill>
                <a:latin typeface="Times New Roman" pitchFamily="18" charset="0"/>
              </a:rPr>
              <a:t> Diarrhea</a:t>
            </a:r>
            <a:endParaRPr lang="ru-RU" sz="2400">
              <a:solidFill>
                <a:srgbClr val="FFFF00"/>
              </a:solidFill>
              <a:latin typeface="Times New Roman" pitchFamily="18" charset="0"/>
            </a:endParaRPr>
          </a:p>
          <a:p>
            <a:pPr eaLnBrk="0" hangingPunct="0">
              <a:spcBef>
                <a:spcPct val="20000"/>
              </a:spcBef>
              <a:buFontTx/>
              <a:buChar char="•"/>
            </a:pPr>
            <a:r>
              <a:rPr lang="en-US" sz="2400">
                <a:solidFill>
                  <a:srgbClr val="FFFF00"/>
                </a:solidFill>
                <a:latin typeface="Times New Roman" pitchFamily="18" charset="0"/>
              </a:rPr>
              <a:t> Bronchoconstriction</a:t>
            </a:r>
            <a:endParaRPr lang="ru-RU" sz="2400">
              <a:solidFill>
                <a:srgbClr val="FFFF00"/>
              </a:solidFill>
              <a:latin typeface="Times New Roman" pitchFamily="18" charset="0"/>
            </a:endParaRPr>
          </a:p>
        </p:txBody>
      </p:sp>
      <p:sp>
        <p:nvSpPr>
          <p:cNvPr id="44034" name="Rectangle 4"/>
          <p:cNvSpPr>
            <a:spLocks noChangeArrowheads="1"/>
          </p:cNvSpPr>
          <p:nvPr/>
        </p:nvSpPr>
        <p:spPr bwMode="auto">
          <a:xfrm>
            <a:off x="304800" y="188913"/>
            <a:ext cx="8839200" cy="1295400"/>
          </a:xfrm>
          <a:prstGeom prst="rect">
            <a:avLst/>
          </a:prstGeom>
          <a:noFill/>
          <a:ln w="9525">
            <a:noFill/>
            <a:miter lim="800000"/>
            <a:headEnd/>
            <a:tailEnd/>
          </a:ln>
        </p:spPr>
        <p:txBody>
          <a:bodyPr anchor="ctr"/>
          <a:lstStyle/>
          <a:p>
            <a:pPr algn="ctr" eaLnBrk="0" hangingPunct="0"/>
            <a:r>
              <a:rPr lang="en-US" sz="3300">
                <a:solidFill>
                  <a:srgbClr val="FFFF00"/>
                </a:solidFill>
                <a:latin typeface="Times New Roman" pitchFamily="18" charset="0"/>
              </a:rPr>
              <a:t>Side effects of cholinomimetics</a:t>
            </a:r>
            <a:endParaRPr lang="ru-RU" sz="33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590550" y="2262188"/>
            <a:ext cx="7962900" cy="3971925"/>
          </a:xfrm>
        </p:spPr>
        <p:txBody>
          <a:bodyPr/>
          <a:lstStyle/>
          <a:p>
            <a:pPr eaLnBrk="1" hangingPunct="1">
              <a:defRPr/>
            </a:pPr>
            <a:r>
              <a:rPr lang="ru-RU" sz="3200" dirty="0" smtClean="0">
                <a:solidFill>
                  <a:srgbClr val="FFFF00"/>
                </a:solidFill>
                <a:latin typeface="Times New Roman" pitchFamily="18" charset="0"/>
              </a:rPr>
              <a:t>– </a:t>
            </a:r>
            <a:r>
              <a:rPr lang="en-US" sz="3200" dirty="0" smtClean="0">
                <a:solidFill>
                  <a:srgbClr val="FFFF00"/>
                </a:solidFill>
                <a:latin typeface="Times New Roman" pitchFamily="18" charset="0"/>
              </a:rPr>
              <a:t>Outflow improving</a:t>
            </a:r>
            <a:r>
              <a:rPr lang="ru-RU" sz="3200" dirty="0" smtClean="0">
                <a:solidFill>
                  <a:srgbClr val="FFFF00"/>
                </a:solidFill>
                <a:latin typeface="Times New Roman" pitchFamily="18" charset="0"/>
              </a:rPr>
              <a:t> </a:t>
            </a:r>
            <a:br>
              <a:rPr lang="ru-RU" sz="3200" dirty="0" smtClean="0">
                <a:solidFill>
                  <a:srgbClr val="FFFF00"/>
                </a:solidFill>
                <a:latin typeface="Times New Roman" pitchFamily="18" charset="0"/>
              </a:rPr>
            </a:br>
            <a:r>
              <a:rPr lang="ru-RU" sz="3200" dirty="0" smtClean="0">
                <a:solidFill>
                  <a:srgbClr val="FFFF00"/>
                </a:solidFill>
                <a:latin typeface="Times New Roman" pitchFamily="18" charset="0"/>
              </a:rPr>
              <a:t>   </a:t>
            </a:r>
            <a:r>
              <a:rPr lang="ru-RU" sz="3200" b="0" dirty="0" smtClean="0">
                <a:solidFill>
                  <a:srgbClr val="FFFF00"/>
                </a:solidFill>
                <a:latin typeface="Times New Roman" pitchFamily="18" charset="0"/>
              </a:rPr>
              <a:t>1.  </a:t>
            </a:r>
            <a:r>
              <a:rPr lang="en-US" sz="3200" b="0" dirty="0" smtClean="0">
                <a:solidFill>
                  <a:srgbClr val="FFFF00"/>
                </a:solidFill>
                <a:latin typeface="Times New Roman" pitchFamily="18" charset="0"/>
              </a:rPr>
              <a:t>Laser </a:t>
            </a:r>
            <a:r>
              <a:rPr lang="en-US" sz="3200" b="0" dirty="0" err="1" smtClean="0">
                <a:solidFill>
                  <a:srgbClr val="FFFF00"/>
                </a:solidFill>
                <a:latin typeface="Times New Roman" pitchFamily="18" charset="0"/>
              </a:rPr>
              <a:t>goniopuncture</a:t>
            </a:r>
            <a:r>
              <a:rPr lang="ru-RU" sz="3200" b="0" dirty="0" smtClean="0">
                <a:solidFill>
                  <a:srgbClr val="FFFF00"/>
                </a:solidFill>
                <a:latin typeface="Times New Roman" pitchFamily="18" charset="0"/>
              </a:rPr>
              <a:t>, </a:t>
            </a:r>
            <a:r>
              <a:rPr lang="en-US" sz="3200" b="0" dirty="0" smtClean="0">
                <a:solidFill>
                  <a:srgbClr val="FFFF00"/>
                </a:solidFill>
                <a:latin typeface="Times New Roman" pitchFamily="18" charset="0"/>
              </a:rPr>
              <a:t>laser </a:t>
            </a:r>
            <a:r>
              <a:rPr lang="en-US" sz="3200" b="0" dirty="0" err="1" smtClean="0">
                <a:solidFill>
                  <a:srgbClr val="FFFF00"/>
                </a:solidFill>
                <a:latin typeface="Times New Roman" pitchFamily="18" charset="0"/>
              </a:rPr>
              <a:t>trabeculoplasty</a:t>
            </a:r>
            <a:r>
              <a:rPr lang="ru-RU" sz="3200" b="0" dirty="0" smtClean="0">
                <a:solidFill>
                  <a:srgbClr val="FFFF00"/>
                </a:solidFill>
                <a:latin typeface="Times New Roman" pitchFamily="18" charset="0"/>
              </a:rPr>
              <a:t/>
            </a:r>
            <a:br>
              <a:rPr lang="ru-RU" sz="3200" b="0" dirty="0" smtClean="0">
                <a:solidFill>
                  <a:srgbClr val="FFFF00"/>
                </a:solidFill>
                <a:latin typeface="Times New Roman" pitchFamily="18" charset="0"/>
              </a:rPr>
            </a:br>
            <a:r>
              <a:rPr lang="ru-RU" sz="3200" b="0" dirty="0" smtClean="0">
                <a:solidFill>
                  <a:srgbClr val="FFFF00"/>
                </a:solidFill>
                <a:latin typeface="Times New Roman" pitchFamily="18" charset="0"/>
              </a:rPr>
              <a:t>   2.  </a:t>
            </a:r>
            <a:r>
              <a:rPr lang="en-US" sz="3200" b="0" dirty="0" err="1" smtClean="0">
                <a:solidFill>
                  <a:srgbClr val="FFFF00"/>
                </a:solidFill>
                <a:latin typeface="Times New Roman" pitchFamily="18" charset="0"/>
              </a:rPr>
              <a:t>Fistulizing</a:t>
            </a:r>
            <a:r>
              <a:rPr lang="en-US" sz="3200" b="0" dirty="0" smtClean="0">
                <a:solidFill>
                  <a:srgbClr val="FFFF00"/>
                </a:solidFill>
                <a:latin typeface="Times New Roman" pitchFamily="18" charset="0"/>
              </a:rPr>
              <a:t> operations</a:t>
            </a:r>
            <a:r>
              <a:rPr lang="ru-RU" sz="3200" dirty="0" smtClean="0">
                <a:solidFill>
                  <a:srgbClr val="FFFF00"/>
                </a:solidFill>
                <a:latin typeface="Times New Roman" pitchFamily="18" charset="0"/>
              </a:rPr>
              <a:t/>
            </a:r>
            <a:br>
              <a:rPr lang="ru-RU" sz="3200" dirty="0" smtClean="0">
                <a:solidFill>
                  <a:srgbClr val="FFFF00"/>
                </a:solidFill>
                <a:latin typeface="Times New Roman" pitchFamily="18" charset="0"/>
              </a:rPr>
            </a:br>
            <a:r>
              <a:rPr lang="ru-RU" sz="3200" dirty="0" smtClean="0">
                <a:solidFill>
                  <a:srgbClr val="FFFF00"/>
                </a:solidFill>
                <a:latin typeface="Times New Roman" pitchFamily="18" charset="0"/>
              </a:rPr>
              <a:t>   </a:t>
            </a:r>
            <a:r>
              <a:rPr lang="ru-RU" sz="3200" b="0" dirty="0" smtClean="0">
                <a:solidFill>
                  <a:srgbClr val="FFFF00"/>
                </a:solidFill>
                <a:effectLst/>
                <a:latin typeface="Times New Roman" pitchFamily="18" charset="0"/>
              </a:rPr>
              <a:t>(</a:t>
            </a:r>
            <a:r>
              <a:rPr lang="en-US" sz="3200" b="0" dirty="0">
                <a:solidFill>
                  <a:srgbClr val="FFFF00"/>
                </a:solidFill>
                <a:effectLst/>
                <a:latin typeface="Times New Roman" pitchFamily="18" charset="0"/>
              </a:rPr>
              <a:t>deep </a:t>
            </a:r>
            <a:r>
              <a:rPr lang="en-US" sz="3200" b="0" dirty="0" err="1">
                <a:solidFill>
                  <a:srgbClr val="FFFF00"/>
                </a:solidFill>
                <a:effectLst/>
                <a:latin typeface="Times New Roman" pitchFamily="18" charset="0"/>
              </a:rPr>
              <a:t>subscleral</a:t>
            </a:r>
            <a:r>
              <a:rPr lang="en-US" sz="3200" b="0" dirty="0">
                <a:solidFill>
                  <a:srgbClr val="FFFF00"/>
                </a:solidFill>
                <a:effectLst/>
                <a:latin typeface="Times New Roman" pitchFamily="18" charset="0"/>
              </a:rPr>
              <a:t> </a:t>
            </a:r>
            <a:r>
              <a:rPr lang="en-US" sz="3200" b="0" dirty="0" err="1" smtClean="0">
                <a:solidFill>
                  <a:srgbClr val="FFFF00"/>
                </a:solidFill>
                <a:effectLst/>
                <a:latin typeface="Times New Roman" pitchFamily="18" charset="0"/>
              </a:rPr>
              <a:t>sclerectomy</a:t>
            </a:r>
            <a:r>
              <a:rPr lang="en-US" sz="3200" b="0" dirty="0" smtClean="0">
                <a:solidFill>
                  <a:srgbClr val="FFFF00"/>
                </a:solidFill>
                <a:effectLst/>
                <a:latin typeface="Times New Roman" pitchFamily="18" charset="0"/>
              </a:rPr>
              <a:t> with basal </a:t>
            </a:r>
            <a:r>
              <a:rPr lang="en-US" sz="3200" b="0" dirty="0" err="1" smtClean="0">
                <a:solidFill>
                  <a:srgbClr val="FFFF00"/>
                </a:solidFill>
                <a:effectLst/>
                <a:latin typeface="Times New Roman" pitchFamily="18" charset="0"/>
              </a:rPr>
              <a:t>iridectomy</a:t>
            </a:r>
            <a:r>
              <a:rPr lang="ru-RU" sz="3200" b="0" dirty="0" smtClean="0">
                <a:solidFill>
                  <a:srgbClr val="FFFF00"/>
                </a:solidFill>
                <a:effectLst/>
                <a:latin typeface="Times New Roman" pitchFamily="18" charset="0"/>
              </a:rPr>
              <a:t>)</a:t>
            </a:r>
            <a:r>
              <a:rPr lang="ru-RU" sz="3200" b="0" dirty="0" smtClean="0">
                <a:solidFill>
                  <a:schemeClr val="tx1"/>
                </a:solidFill>
                <a:effectLst/>
                <a:latin typeface="Times New Roman" pitchFamily="18" charset="0"/>
              </a:rPr>
              <a:t/>
            </a:r>
            <a:br>
              <a:rPr lang="ru-RU" sz="3200" b="0" dirty="0" smtClean="0">
                <a:solidFill>
                  <a:schemeClr val="tx1"/>
                </a:solidFill>
                <a:effectLst/>
                <a:latin typeface="Times New Roman" pitchFamily="18" charset="0"/>
              </a:rPr>
            </a:br>
            <a:r>
              <a:rPr lang="ru-RU" sz="3200" b="0" dirty="0" smtClean="0">
                <a:solidFill>
                  <a:schemeClr val="tx1"/>
                </a:solidFill>
                <a:latin typeface="Times New Roman" pitchFamily="18" charset="0"/>
              </a:rPr>
              <a:t/>
            </a:r>
            <a:br>
              <a:rPr lang="ru-RU" sz="3200" b="0" dirty="0" smtClean="0">
                <a:solidFill>
                  <a:schemeClr val="tx1"/>
                </a:solidFill>
                <a:latin typeface="Times New Roman" pitchFamily="18" charset="0"/>
              </a:rPr>
            </a:br>
            <a:r>
              <a:rPr lang="ru-RU" sz="3200" dirty="0" smtClean="0">
                <a:solidFill>
                  <a:srgbClr val="FFFF00"/>
                </a:solidFill>
                <a:latin typeface="Times New Roman" pitchFamily="18" charset="0"/>
              </a:rPr>
              <a:t>– </a:t>
            </a:r>
            <a:r>
              <a:rPr lang="en-US" sz="3200" dirty="0" smtClean="0">
                <a:solidFill>
                  <a:srgbClr val="FFFF00"/>
                </a:solidFill>
                <a:latin typeface="Times New Roman" pitchFamily="18" charset="0"/>
              </a:rPr>
              <a:t>Reducing products</a:t>
            </a:r>
            <a:r>
              <a:rPr lang="ru-RU" sz="3200" dirty="0" smtClean="0">
                <a:solidFill>
                  <a:srgbClr val="FFFF00"/>
                </a:solidFill>
                <a:latin typeface="Times New Roman" pitchFamily="18" charset="0"/>
              </a:rPr>
              <a:t> </a:t>
            </a:r>
            <a:br>
              <a:rPr lang="ru-RU" sz="3200" dirty="0" smtClean="0">
                <a:solidFill>
                  <a:srgbClr val="FFFF00"/>
                </a:solidFill>
                <a:latin typeface="Times New Roman" pitchFamily="18" charset="0"/>
              </a:rPr>
            </a:br>
            <a:r>
              <a:rPr lang="ru-RU" sz="3200" dirty="0" smtClean="0">
                <a:solidFill>
                  <a:srgbClr val="FFFF00"/>
                </a:solidFill>
                <a:latin typeface="Times New Roman" pitchFamily="18" charset="0"/>
              </a:rPr>
              <a:t>   </a:t>
            </a:r>
            <a:r>
              <a:rPr lang="ru-RU" sz="3200" b="0" dirty="0" smtClean="0">
                <a:solidFill>
                  <a:srgbClr val="FFFF00"/>
                </a:solidFill>
                <a:latin typeface="Times New Roman" pitchFamily="18" charset="0"/>
              </a:rPr>
              <a:t>(</a:t>
            </a:r>
            <a:r>
              <a:rPr lang="en-US" sz="3200" b="0" dirty="0" err="1" smtClean="0">
                <a:solidFill>
                  <a:srgbClr val="FFFF00"/>
                </a:solidFill>
                <a:latin typeface="Times New Roman" pitchFamily="18" charset="0"/>
              </a:rPr>
              <a:t>cryopexy</a:t>
            </a:r>
            <a:r>
              <a:rPr lang="en-US" sz="3200" b="0" dirty="0" smtClean="0">
                <a:solidFill>
                  <a:srgbClr val="FFFF00"/>
                </a:solidFill>
                <a:latin typeface="Times New Roman" pitchFamily="18" charset="0"/>
              </a:rPr>
              <a:t> of the </a:t>
            </a:r>
            <a:r>
              <a:rPr lang="en-US" sz="3200" b="0" dirty="0" err="1" smtClean="0">
                <a:solidFill>
                  <a:srgbClr val="FFFF00"/>
                </a:solidFill>
                <a:latin typeface="Times New Roman" pitchFamily="18" charset="0"/>
              </a:rPr>
              <a:t>ciliary</a:t>
            </a:r>
            <a:r>
              <a:rPr lang="en-US" sz="3200" b="0" dirty="0" smtClean="0">
                <a:solidFill>
                  <a:srgbClr val="FFFF00"/>
                </a:solidFill>
                <a:latin typeface="Times New Roman" pitchFamily="18" charset="0"/>
              </a:rPr>
              <a:t> body)</a:t>
            </a:r>
            <a:r>
              <a:rPr lang="ru-RU" sz="3200" dirty="0" smtClean="0">
                <a:solidFill>
                  <a:srgbClr val="FFFF00"/>
                </a:solidFill>
                <a:latin typeface="Times New Roman" pitchFamily="18" charset="0"/>
              </a:rPr>
              <a:t/>
            </a:r>
            <a:br>
              <a:rPr lang="ru-RU" sz="3200" dirty="0" smtClean="0">
                <a:solidFill>
                  <a:srgbClr val="FFFF00"/>
                </a:solidFill>
                <a:latin typeface="Times New Roman" pitchFamily="18" charset="0"/>
              </a:rPr>
            </a:br>
            <a:r>
              <a:rPr lang="ru-RU" sz="3200" dirty="0" smtClean="0">
                <a:solidFill>
                  <a:srgbClr val="FFFF00"/>
                </a:solidFill>
                <a:latin typeface="Times New Roman" pitchFamily="18" charset="0"/>
              </a:rPr>
              <a:t>– </a:t>
            </a:r>
            <a:r>
              <a:rPr lang="en-US" sz="3200" dirty="0" err="1" smtClean="0">
                <a:solidFill>
                  <a:srgbClr val="FFFF00"/>
                </a:solidFill>
                <a:latin typeface="Times New Roman" pitchFamily="18" charset="0"/>
              </a:rPr>
              <a:t>Enucleation</a:t>
            </a:r>
            <a:r>
              <a:rPr lang="ru-RU" sz="3200" dirty="0" smtClean="0">
                <a:solidFill>
                  <a:srgbClr val="FFFF00"/>
                </a:solidFill>
                <a:latin typeface="Times New Roman" pitchFamily="18" charset="0"/>
              </a:rPr>
              <a:t> </a:t>
            </a:r>
            <a:r>
              <a:rPr lang="ru-RU" sz="3200" b="0" dirty="0" smtClean="0">
                <a:solidFill>
                  <a:srgbClr val="FFFF00"/>
                </a:solidFill>
                <a:latin typeface="Times New Roman" pitchFamily="18" charset="0"/>
              </a:rPr>
              <a:t>(</a:t>
            </a:r>
            <a:r>
              <a:rPr lang="en-US" sz="3200" b="0" dirty="0" smtClean="0">
                <a:solidFill>
                  <a:srgbClr val="FFFF00"/>
                </a:solidFill>
                <a:latin typeface="Times New Roman" pitchFamily="18" charset="0"/>
              </a:rPr>
              <a:t>terminal painful glaucoma</a:t>
            </a:r>
            <a:r>
              <a:rPr lang="ru-RU" sz="3200" b="0" dirty="0" smtClean="0">
                <a:solidFill>
                  <a:srgbClr val="FFFF00"/>
                </a:solidFill>
                <a:latin typeface="Times New Roman" pitchFamily="18" charset="0"/>
              </a:rPr>
              <a:t>)</a:t>
            </a:r>
          </a:p>
        </p:txBody>
      </p:sp>
      <p:sp>
        <p:nvSpPr>
          <p:cNvPr id="131086" name="Rectangle 14"/>
          <p:cNvSpPr>
            <a:spLocks noChangeArrowheads="1"/>
          </p:cNvSpPr>
          <p:nvPr/>
        </p:nvSpPr>
        <p:spPr bwMode="auto">
          <a:xfrm>
            <a:off x="1905000" y="381000"/>
            <a:ext cx="5334000" cy="1219200"/>
          </a:xfrm>
          <a:prstGeom prst="rect">
            <a:avLst/>
          </a:prstGeom>
          <a:noFill/>
          <a:ln w="9525">
            <a:noFill/>
            <a:miter lim="800000"/>
            <a:headEnd/>
            <a:tailEnd/>
          </a:ln>
          <a:effectLst/>
        </p:spPr>
        <p:txBody>
          <a:bodyPr anchor="b"/>
          <a:lstStyle/>
          <a:p>
            <a:pPr algn="ctr">
              <a:defRPr/>
            </a:pPr>
            <a:r>
              <a:rPr lang="en-US" sz="4000" b="1" dirty="0">
                <a:solidFill>
                  <a:srgbClr val="FFFF00"/>
                </a:solidFill>
                <a:effectLst>
                  <a:outerShdw blurRad="38100" dist="38100" dir="2700000" algn="tl">
                    <a:srgbClr val="000000"/>
                  </a:outerShdw>
                </a:effectLst>
                <a:latin typeface="Times New Roman" pitchFamily="18" charset="0"/>
              </a:rPr>
              <a:t>Operative treatment of primary glaucoma</a:t>
            </a:r>
            <a:endParaRPr lang="ru-RU" sz="4000" b="1" u="sng" dirty="0">
              <a:solidFill>
                <a:srgbClr val="FFFF00"/>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1086"/>
                                        </p:tgtEl>
                                        <p:attrNameLst>
                                          <p:attrName>style.visibility</p:attrName>
                                        </p:attrNameLst>
                                      </p:cBhvr>
                                      <p:to>
                                        <p:strVal val="visible"/>
                                      </p:to>
                                    </p:set>
                                    <p:animEffect transition="in" filter="fade">
                                      <p:cBhvr>
                                        <p:cTn id="7" dur="2000"/>
                                        <p:tgtEl>
                                          <p:spTgt spid="13108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1074"/>
                                        </p:tgtEl>
                                        <p:attrNameLst>
                                          <p:attrName>style.visibility</p:attrName>
                                        </p:attrNameLst>
                                      </p:cBhvr>
                                      <p:to>
                                        <p:strVal val="visible"/>
                                      </p:to>
                                    </p:set>
                                    <p:animEffect transition="in" filter="fade">
                                      <p:cBhvr>
                                        <p:cTn id="11" dur="3000"/>
                                        <p:tgtEl>
                                          <p:spTgt spid="13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304800"/>
            <a:ext cx="7999412" cy="6364288"/>
          </a:xfrm>
        </p:spPr>
        <p:txBody>
          <a:bodyPr/>
          <a:lstStyle/>
          <a:p>
            <a:pPr>
              <a:defRPr/>
            </a:pPr>
            <a:r>
              <a:rPr lang="ru-RU" sz="2400" dirty="0" smtClean="0"/>
              <a:t>               </a:t>
            </a:r>
            <a:r>
              <a:rPr lang="en-US" sz="2400" u="sng" dirty="0" smtClean="0">
                <a:solidFill>
                  <a:srgbClr val="FFFF00"/>
                </a:solidFill>
              </a:rPr>
              <a:t>Surgical treatment of glaucoma</a:t>
            </a:r>
            <a:r>
              <a:rPr lang="ru-RU" sz="2400" dirty="0" smtClean="0">
                <a:solidFill>
                  <a:srgbClr val="FFFF00"/>
                </a:solidFill>
              </a:rPr>
              <a:t/>
            </a:r>
            <a:br>
              <a:rPr lang="ru-RU" sz="2400" dirty="0" smtClean="0">
                <a:solidFill>
                  <a:srgbClr val="FFFF00"/>
                </a:solidFill>
              </a:rPr>
            </a:br>
            <a:r>
              <a:rPr lang="ru-RU" sz="2400" dirty="0" smtClean="0">
                <a:solidFill>
                  <a:srgbClr val="FFFF00"/>
                </a:solidFill>
              </a:rPr>
              <a:t/>
            </a:r>
            <a:br>
              <a:rPr lang="ru-RU" sz="2400" dirty="0" smtClean="0">
                <a:solidFill>
                  <a:srgbClr val="FFFF00"/>
                </a:solidFill>
              </a:rPr>
            </a:br>
            <a:r>
              <a:rPr lang="en-US" sz="2400" dirty="0" smtClean="0">
                <a:solidFill>
                  <a:srgbClr val="FFFF00"/>
                </a:solidFill>
              </a:rPr>
              <a:t>Indications for surgery</a:t>
            </a:r>
            <a:r>
              <a:rPr lang="ru-RU" sz="2400" dirty="0" smtClean="0">
                <a:solidFill>
                  <a:srgbClr val="FFFF00"/>
                </a:solidFill>
              </a:rPr>
              <a:t>:</a:t>
            </a:r>
            <a:br>
              <a:rPr lang="ru-RU" sz="2400" dirty="0" smtClean="0">
                <a:solidFill>
                  <a:srgbClr val="FFFF00"/>
                </a:solidFill>
              </a:rPr>
            </a:br>
            <a:r>
              <a:rPr lang="ru-RU" sz="2400" dirty="0" smtClean="0">
                <a:solidFill>
                  <a:srgbClr val="FFFF00"/>
                </a:solidFill>
              </a:rPr>
              <a:t>- </a:t>
            </a:r>
            <a:r>
              <a:rPr lang="en-US" sz="2400" dirty="0" smtClean="0">
                <a:solidFill>
                  <a:srgbClr val="FFFF00"/>
                </a:solidFill>
              </a:rPr>
              <a:t>with insufficient effectiveness of drug therapy</a:t>
            </a:r>
            <a:r>
              <a:rPr lang="ru-RU" sz="2400" dirty="0" smtClean="0">
                <a:solidFill>
                  <a:srgbClr val="FFFF00"/>
                </a:solidFill>
              </a:rPr>
              <a:t/>
            </a:r>
            <a:br>
              <a:rPr lang="ru-RU" sz="2400" dirty="0" smtClean="0">
                <a:solidFill>
                  <a:srgbClr val="FFFF00"/>
                </a:solidFill>
              </a:rPr>
            </a:br>
            <a:r>
              <a:rPr lang="ru-RU" sz="2400" dirty="0" smtClean="0">
                <a:solidFill>
                  <a:srgbClr val="FFFF00"/>
                </a:solidFill>
              </a:rPr>
              <a:t>- </a:t>
            </a:r>
            <a:r>
              <a:rPr lang="en-US" sz="2400" dirty="0" smtClean="0">
                <a:solidFill>
                  <a:srgbClr val="FFFF00"/>
                </a:solidFill>
              </a:rPr>
              <a:t>in the initial stage of the disease, when there are no secondary changes in the angle of the anterior chamber and drainage system of the eye</a:t>
            </a:r>
            <a:r>
              <a:rPr lang="ru-RU" sz="2400" dirty="0" smtClean="0">
                <a:solidFill>
                  <a:srgbClr val="FFFF00"/>
                </a:solidFill>
              </a:rPr>
              <a:t>. </a:t>
            </a:r>
            <a:br>
              <a:rPr lang="ru-RU" sz="2400" dirty="0" smtClean="0">
                <a:solidFill>
                  <a:srgbClr val="FFFF00"/>
                </a:solidFill>
              </a:rPr>
            </a:br>
            <a:r>
              <a:rPr lang="en-US" sz="2400" dirty="0">
                <a:solidFill>
                  <a:srgbClr val="FFFF00"/>
                </a:solidFill>
              </a:rPr>
              <a:t/>
            </a:r>
            <a:br>
              <a:rPr lang="en-US" sz="2400" dirty="0">
                <a:solidFill>
                  <a:srgbClr val="FFFF00"/>
                </a:solidFill>
              </a:rPr>
            </a:br>
            <a:r>
              <a:rPr lang="en-US" sz="2400" dirty="0" smtClean="0">
                <a:solidFill>
                  <a:srgbClr val="FFFF00"/>
                </a:solidFill>
              </a:rPr>
              <a:t>The choice of surgical treatment is carried out after diagnosis of the level of violation of retention of intraocular fluid</a:t>
            </a:r>
            <a:r>
              <a:rPr lang="ru-RU" sz="2400" dirty="0" smtClean="0">
                <a:solidFill>
                  <a:srgbClr val="FFFF00"/>
                </a:solidFill>
              </a:rPr>
              <a:t>. </a:t>
            </a:r>
            <a:br>
              <a:rPr lang="ru-RU" sz="2400" dirty="0" smtClean="0">
                <a:solidFill>
                  <a:srgbClr val="FFFF00"/>
                </a:solidFill>
              </a:rPr>
            </a:br>
            <a:r>
              <a:rPr lang="ru-RU" sz="2400" dirty="0">
                <a:solidFill>
                  <a:srgbClr val="FFFF00"/>
                </a:solidFill>
              </a:rPr>
              <a:t/>
            </a:r>
            <a:br>
              <a:rPr lang="ru-RU" sz="2400" dirty="0">
                <a:solidFill>
                  <a:srgbClr val="FFFF00"/>
                </a:solidFill>
              </a:rPr>
            </a:br>
            <a:r>
              <a:rPr lang="en-US" sz="2400" dirty="0" smtClean="0">
                <a:solidFill>
                  <a:srgbClr val="FFFF00"/>
                </a:solidFill>
              </a:rPr>
              <a:t>In trabecular hypertension</a:t>
            </a:r>
            <a:r>
              <a:rPr lang="ru-RU" sz="2400" dirty="0" smtClean="0">
                <a:solidFill>
                  <a:srgbClr val="FFFF00"/>
                </a:solidFill>
              </a:rPr>
              <a:t> – </a:t>
            </a:r>
            <a:r>
              <a:rPr lang="en-US" sz="2400" dirty="0" err="1" smtClean="0">
                <a:solidFill>
                  <a:srgbClr val="FFFF00"/>
                </a:solidFill>
              </a:rPr>
              <a:t>trabeculotomy</a:t>
            </a:r>
            <a:r>
              <a:rPr lang="ru-RU" sz="2400" dirty="0" smtClean="0">
                <a:solidFill>
                  <a:srgbClr val="FFFF00"/>
                </a:solidFill>
              </a:rPr>
              <a:t>.</a:t>
            </a:r>
            <a:br>
              <a:rPr lang="ru-RU" sz="2400" dirty="0" smtClean="0">
                <a:solidFill>
                  <a:srgbClr val="FFFF00"/>
                </a:solidFill>
              </a:rPr>
            </a:br>
            <a:r>
              <a:rPr lang="en-US" sz="2400" dirty="0" smtClean="0">
                <a:solidFill>
                  <a:srgbClr val="FFFF00"/>
                </a:solidFill>
              </a:rPr>
              <a:t>With </a:t>
            </a:r>
            <a:r>
              <a:rPr lang="en-US" sz="2400" dirty="0" err="1" smtClean="0">
                <a:solidFill>
                  <a:srgbClr val="FFFF00"/>
                </a:solidFill>
              </a:rPr>
              <a:t>intrascleral</a:t>
            </a:r>
            <a:r>
              <a:rPr lang="en-US" sz="2400" dirty="0" smtClean="0">
                <a:solidFill>
                  <a:srgbClr val="FFFF00"/>
                </a:solidFill>
              </a:rPr>
              <a:t> hypertension</a:t>
            </a:r>
            <a:r>
              <a:rPr lang="ru-RU" sz="2400" dirty="0" smtClean="0">
                <a:solidFill>
                  <a:srgbClr val="FFFF00"/>
                </a:solidFill>
              </a:rPr>
              <a:t> – </a:t>
            </a:r>
            <a:r>
              <a:rPr lang="en-US" sz="2400" dirty="0" err="1" smtClean="0">
                <a:solidFill>
                  <a:srgbClr val="FFFF00"/>
                </a:solidFill>
              </a:rPr>
              <a:t>sinusotomy</a:t>
            </a:r>
            <a:r>
              <a:rPr lang="ru-RU" sz="2400" dirty="0" smtClean="0">
                <a:solidFill>
                  <a:srgbClr val="FFFF00"/>
                </a:solidFill>
              </a:rPr>
              <a:t>. </a:t>
            </a:r>
            <a:br>
              <a:rPr lang="ru-RU" sz="2400" dirty="0" smtClean="0">
                <a:solidFill>
                  <a:srgbClr val="FFFF00"/>
                </a:solidFill>
              </a:rPr>
            </a:br>
            <a:r>
              <a:rPr lang="en-US" sz="2400" dirty="0" smtClean="0">
                <a:solidFill>
                  <a:srgbClr val="FFFF00"/>
                </a:solidFill>
              </a:rPr>
              <a:t>When combined</a:t>
            </a:r>
            <a:r>
              <a:rPr lang="ru-RU" sz="2400" dirty="0" smtClean="0">
                <a:solidFill>
                  <a:srgbClr val="FFFF00"/>
                </a:solidFill>
              </a:rPr>
              <a:t> – </a:t>
            </a:r>
            <a:r>
              <a:rPr lang="en-US" sz="2400" dirty="0" err="1" smtClean="0">
                <a:solidFill>
                  <a:srgbClr val="FFFF00"/>
                </a:solidFill>
              </a:rPr>
              <a:t>sinostrabecllectomy</a:t>
            </a:r>
            <a:r>
              <a:rPr lang="ru-RU" sz="2400" dirty="0" smtClean="0">
                <a:solidFill>
                  <a:srgbClr val="FFFF00"/>
                </a:solidFill>
              </a:rPr>
              <a:t>.</a:t>
            </a:r>
            <a:endParaRPr lang="ru-RU" sz="24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a:xfrm>
            <a:off x="990600" y="549275"/>
            <a:ext cx="7162800" cy="792163"/>
          </a:xfrm>
        </p:spPr>
        <p:txBody>
          <a:bodyPr/>
          <a:lstStyle/>
          <a:p>
            <a:pPr algn="ctr" eaLnBrk="1" hangingPunct="1">
              <a:defRPr/>
            </a:pPr>
            <a:r>
              <a:rPr lang="en-US" sz="3600" dirty="0" smtClean="0">
                <a:solidFill>
                  <a:srgbClr val="FFFF00"/>
                </a:solidFill>
                <a:latin typeface="Times New Roman" pitchFamily="18" charset="0"/>
              </a:rPr>
              <a:t>Differential diagnostics</a:t>
            </a:r>
            <a:endParaRPr lang="ru-RU" sz="3600" dirty="0" smtClean="0">
              <a:solidFill>
                <a:srgbClr val="FFFF00"/>
              </a:solidFill>
              <a:latin typeface="Times New Roman" pitchFamily="18" charset="0"/>
            </a:endParaRPr>
          </a:p>
        </p:txBody>
      </p:sp>
      <p:sp>
        <p:nvSpPr>
          <p:cNvPr id="136197" name="Rectangle 5"/>
          <p:cNvSpPr>
            <a:spLocks noGrp="1" noChangeArrowheads="1"/>
          </p:cNvSpPr>
          <p:nvPr>
            <p:ph type="body" sz="half" idx="1"/>
          </p:nvPr>
        </p:nvSpPr>
        <p:spPr>
          <a:xfrm>
            <a:off x="611188" y="1196975"/>
            <a:ext cx="4176712" cy="5851525"/>
          </a:xfrm>
        </p:spPr>
        <p:txBody>
          <a:bodyPr/>
          <a:lstStyle/>
          <a:p>
            <a:pPr marL="171450" indent="-171450" eaLnBrk="1" hangingPunct="1">
              <a:spcAft>
                <a:spcPct val="50000"/>
              </a:spcAft>
              <a:buClr>
                <a:srgbClr val="FFFF00"/>
              </a:buClr>
              <a:buFontTx/>
              <a:buNone/>
              <a:defRPr/>
            </a:pPr>
            <a:endParaRPr lang="ru-RU" sz="1800" b="1" u="sng" dirty="0" smtClean="0">
              <a:solidFill>
                <a:srgbClr val="FFFF00"/>
              </a:solidFill>
              <a:latin typeface="Times New Roman" pitchFamily="18" charset="0"/>
            </a:endParaRPr>
          </a:p>
          <a:p>
            <a:pPr marL="171450" indent="-171450" eaLnBrk="1" hangingPunct="1">
              <a:spcAft>
                <a:spcPct val="50000"/>
              </a:spcAft>
              <a:buClr>
                <a:srgbClr val="FFFF00"/>
              </a:buClr>
              <a:buFontTx/>
              <a:buNone/>
              <a:defRPr/>
            </a:pPr>
            <a:endParaRPr lang="ru-RU" sz="1800" b="1" u="sng" dirty="0" smtClean="0">
              <a:solidFill>
                <a:srgbClr val="FFFF00"/>
              </a:solidFill>
              <a:latin typeface="Times New Roman" pitchFamily="18" charset="0"/>
            </a:endParaRPr>
          </a:p>
          <a:p>
            <a:pPr marL="171450" indent="-171450" eaLnBrk="1" hangingPunct="1">
              <a:spcAft>
                <a:spcPct val="50000"/>
              </a:spcAft>
              <a:buClr>
                <a:srgbClr val="FFFF00"/>
              </a:buClr>
              <a:buFontTx/>
              <a:buNone/>
              <a:defRPr/>
            </a:pPr>
            <a:endParaRPr lang="ru-RU" sz="1800" b="1" u="sng" dirty="0" smtClean="0">
              <a:solidFill>
                <a:srgbClr val="FFFF00"/>
              </a:solidFill>
              <a:latin typeface="Times New Roman" pitchFamily="18" charset="0"/>
            </a:endParaRPr>
          </a:p>
          <a:p>
            <a:pPr marL="171450" indent="-171450" eaLnBrk="1" hangingPunct="1">
              <a:spcAft>
                <a:spcPct val="50000"/>
              </a:spcAft>
              <a:buClr>
                <a:srgbClr val="FFFF00"/>
              </a:buClr>
              <a:buFontTx/>
              <a:buNone/>
              <a:defRPr/>
            </a:pPr>
            <a:endParaRPr lang="ru-RU" sz="1800" b="1" u="sng" dirty="0" smtClean="0">
              <a:solidFill>
                <a:srgbClr val="FFFF00"/>
              </a:solidFill>
              <a:latin typeface="Times New Roman" pitchFamily="18" charset="0"/>
            </a:endParaRPr>
          </a:p>
          <a:p>
            <a:pPr marL="171450" indent="-171450" eaLnBrk="1" hangingPunct="1">
              <a:spcAft>
                <a:spcPct val="50000"/>
              </a:spcAft>
              <a:buClr>
                <a:srgbClr val="FFFF00"/>
              </a:buClr>
              <a:buFontTx/>
              <a:buNone/>
              <a:defRPr/>
            </a:pPr>
            <a:endParaRPr lang="ru-RU" sz="1800" b="1" u="sng" dirty="0" smtClean="0">
              <a:solidFill>
                <a:srgbClr val="FFFF00"/>
              </a:solidFill>
              <a:latin typeface="Times New Roman" pitchFamily="18" charset="0"/>
            </a:endParaRPr>
          </a:p>
          <a:p>
            <a:pPr marL="171450" indent="-171450" eaLnBrk="1" hangingPunct="1">
              <a:spcAft>
                <a:spcPct val="50000"/>
              </a:spcAft>
              <a:buClr>
                <a:srgbClr val="FFFF00"/>
              </a:buClr>
              <a:buFontTx/>
              <a:buNone/>
              <a:defRPr/>
            </a:pPr>
            <a:endParaRPr lang="ru-RU" sz="300" b="1" u="sng" dirty="0" smtClean="0">
              <a:solidFill>
                <a:srgbClr val="FFFF00"/>
              </a:solidFill>
              <a:latin typeface="Times New Roman" pitchFamily="18" charset="0"/>
            </a:endParaRPr>
          </a:p>
          <a:p>
            <a:pPr marL="171450" indent="-171450" eaLnBrk="1" hangingPunct="1">
              <a:spcBef>
                <a:spcPct val="0"/>
              </a:spcBef>
              <a:buClr>
                <a:srgbClr val="FFFF00"/>
              </a:buClr>
              <a:buFontTx/>
              <a:buChar char="•"/>
              <a:defRPr/>
            </a:pPr>
            <a:r>
              <a:rPr lang="en-US" sz="1800" b="1" dirty="0" smtClean="0">
                <a:solidFill>
                  <a:srgbClr val="FFFF00"/>
                </a:solidFill>
                <a:latin typeface="Times New Roman" pitchFamily="18" charset="0"/>
              </a:rPr>
              <a:t>Complaints about iridescent circles when looking at the light</a:t>
            </a:r>
            <a:r>
              <a:rPr lang="ru-RU" sz="1800" b="1" dirty="0" smtClean="0">
                <a:solidFill>
                  <a:srgbClr val="FFFF00"/>
                </a:solidFill>
                <a:latin typeface="Times New Roman" pitchFamily="18" charset="0"/>
              </a:rPr>
              <a:t>, </a:t>
            </a:r>
            <a:r>
              <a:rPr lang="en-US" sz="1800" b="1" dirty="0" smtClean="0">
                <a:solidFill>
                  <a:srgbClr val="FFFF00"/>
                </a:solidFill>
                <a:latin typeface="Times New Roman" pitchFamily="18" charset="0"/>
              </a:rPr>
              <a:t>visual acuity reduction</a:t>
            </a:r>
            <a:endParaRPr lang="ru-RU" sz="1800" b="1" dirty="0" smtClean="0">
              <a:solidFill>
                <a:srgbClr val="FFFF00"/>
              </a:solidFill>
              <a:latin typeface="Times New Roman" pitchFamily="18" charset="0"/>
            </a:endParaRPr>
          </a:p>
          <a:p>
            <a:pPr marL="171450" indent="-171450" eaLnBrk="1" hangingPunct="1">
              <a:spcBef>
                <a:spcPct val="0"/>
              </a:spcBef>
              <a:buClr>
                <a:srgbClr val="FFFF00"/>
              </a:buClr>
              <a:buFontTx/>
              <a:buChar char="•"/>
              <a:defRPr/>
            </a:pPr>
            <a:r>
              <a:rPr lang="en-US" sz="1800" b="1" dirty="0" smtClean="0">
                <a:solidFill>
                  <a:srgbClr val="FFFF00"/>
                </a:solidFill>
                <a:latin typeface="Times New Roman" pitchFamily="18" charset="0"/>
              </a:rPr>
              <a:t>Cornea rough</a:t>
            </a:r>
            <a:r>
              <a:rPr lang="ru-RU" sz="1800" b="1" dirty="0" smtClean="0">
                <a:solidFill>
                  <a:srgbClr val="FFFF00"/>
                </a:solidFill>
                <a:latin typeface="Times New Roman" pitchFamily="18" charset="0"/>
              </a:rPr>
              <a:t>, </a:t>
            </a:r>
            <a:r>
              <a:rPr lang="en-US" sz="1800" b="1" dirty="0" smtClean="0">
                <a:solidFill>
                  <a:srgbClr val="FFFF00"/>
                </a:solidFill>
                <a:latin typeface="Times New Roman" pitchFamily="18" charset="0"/>
              </a:rPr>
              <a:t>muddy</a:t>
            </a:r>
            <a:endParaRPr lang="ru-RU" sz="1800" b="1" dirty="0" smtClean="0">
              <a:solidFill>
                <a:srgbClr val="FFFF00"/>
              </a:solidFill>
              <a:latin typeface="Times New Roman" pitchFamily="18" charset="0"/>
            </a:endParaRPr>
          </a:p>
          <a:p>
            <a:pPr marL="171450" indent="-171450" eaLnBrk="1" hangingPunct="1">
              <a:spcBef>
                <a:spcPct val="0"/>
              </a:spcBef>
              <a:buClr>
                <a:srgbClr val="FFFF00"/>
              </a:buClr>
              <a:buFontTx/>
              <a:buNone/>
              <a:defRPr/>
            </a:pPr>
            <a:r>
              <a:rPr lang="ru-RU" sz="1800" b="1" dirty="0" smtClean="0">
                <a:solidFill>
                  <a:srgbClr val="FFFF00"/>
                </a:solidFill>
                <a:latin typeface="Times New Roman" pitchFamily="18" charset="0"/>
              </a:rPr>
              <a:t>     (</a:t>
            </a:r>
            <a:r>
              <a:rPr lang="en-US" sz="1800" b="1" dirty="0" smtClean="0">
                <a:solidFill>
                  <a:srgbClr val="FFFF00"/>
                </a:solidFill>
                <a:latin typeface="Times New Roman" pitchFamily="18" charset="0"/>
              </a:rPr>
              <a:t>endothelial edema and </a:t>
            </a:r>
            <a:r>
              <a:rPr lang="en-US" sz="1800" b="1" dirty="0" err="1" smtClean="0">
                <a:solidFill>
                  <a:srgbClr val="FFFF00"/>
                </a:solidFill>
                <a:latin typeface="Times New Roman" pitchFamily="18" charset="0"/>
              </a:rPr>
              <a:t>stroma</a:t>
            </a:r>
            <a:r>
              <a:rPr lang="ru-RU" sz="1800" b="1" dirty="0" smtClean="0">
                <a:solidFill>
                  <a:srgbClr val="FFFF00"/>
                </a:solidFill>
                <a:latin typeface="Times New Roman" pitchFamily="18" charset="0"/>
              </a:rPr>
              <a:t>)</a:t>
            </a:r>
          </a:p>
          <a:p>
            <a:pPr marL="171450" indent="-171450" eaLnBrk="1" hangingPunct="1">
              <a:spcBef>
                <a:spcPct val="0"/>
              </a:spcBef>
              <a:buClr>
                <a:srgbClr val="FFFF00"/>
              </a:buClr>
              <a:buFontTx/>
              <a:buChar char="•"/>
              <a:defRPr/>
            </a:pPr>
            <a:r>
              <a:rPr lang="en-US" sz="1800" b="1" dirty="0" smtClean="0">
                <a:solidFill>
                  <a:srgbClr val="FFFF00"/>
                </a:solidFill>
                <a:latin typeface="Times New Roman" pitchFamily="18" charset="0"/>
              </a:rPr>
              <a:t>Irradiating pain</a:t>
            </a:r>
            <a:endParaRPr lang="ru-RU" sz="1800" b="1" dirty="0" smtClean="0">
              <a:solidFill>
                <a:srgbClr val="FFFF00"/>
              </a:solidFill>
              <a:latin typeface="Times New Roman" pitchFamily="18" charset="0"/>
            </a:endParaRPr>
          </a:p>
          <a:p>
            <a:pPr marL="171450" indent="-171450" eaLnBrk="1" hangingPunct="1">
              <a:spcBef>
                <a:spcPct val="0"/>
              </a:spcBef>
              <a:buClr>
                <a:srgbClr val="FFFF00"/>
              </a:buClr>
              <a:buFontTx/>
              <a:buChar char="•"/>
              <a:defRPr/>
            </a:pPr>
            <a:r>
              <a:rPr lang="en-US" sz="1800" b="1" dirty="0" smtClean="0">
                <a:solidFill>
                  <a:srgbClr val="FFFF00"/>
                </a:solidFill>
                <a:latin typeface="Times New Roman" pitchFamily="18" charset="0"/>
              </a:rPr>
              <a:t>Congestive injection</a:t>
            </a:r>
            <a:endParaRPr lang="ru-RU" sz="1800" b="1" dirty="0" smtClean="0">
              <a:solidFill>
                <a:srgbClr val="FFFF00"/>
              </a:solidFill>
              <a:latin typeface="Times New Roman" pitchFamily="18" charset="0"/>
            </a:endParaRPr>
          </a:p>
          <a:p>
            <a:pPr marL="171450" indent="-171450" eaLnBrk="1" hangingPunct="1">
              <a:spcBef>
                <a:spcPct val="0"/>
              </a:spcBef>
              <a:buClr>
                <a:srgbClr val="FFFF00"/>
              </a:buClr>
              <a:buFontTx/>
              <a:buChar char="•"/>
              <a:defRPr/>
            </a:pPr>
            <a:r>
              <a:rPr lang="en-US" sz="1800" b="1" dirty="0" smtClean="0">
                <a:solidFill>
                  <a:srgbClr val="FFFF00"/>
                </a:solidFill>
                <a:latin typeface="Times New Roman" pitchFamily="18" charset="0"/>
              </a:rPr>
              <a:t>Front camera is small or missing</a:t>
            </a:r>
            <a:endParaRPr lang="ru-RU" sz="1800" b="1" dirty="0" smtClean="0">
              <a:solidFill>
                <a:srgbClr val="FFFF00"/>
              </a:solidFill>
              <a:latin typeface="Times New Roman" pitchFamily="18" charset="0"/>
            </a:endParaRPr>
          </a:p>
          <a:p>
            <a:pPr marL="171450" indent="-171450" eaLnBrk="1" hangingPunct="1">
              <a:spcBef>
                <a:spcPct val="0"/>
              </a:spcBef>
              <a:buClr>
                <a:srgbClr val="FFFF00"/>
              </a:buClr>
              <a:buFontTx/>
              <a:buChar char="•"/>
              <a:defRPr/>
            </a:pPr>
            <a:r>
              <a:rPr lang="en-US" sz="1800" b="1" dirty="0" err="1" smtClean="0">
                <a:solidFill>
                  <a:srgbClr val="FFFF00"/>
                </a:solidFill>
                <a:latin typeface="Times New Roman" pitchFamily="18" charset="0"/>
              </a:rPr>
              <a:t>Midriasis</a:t>
            </a:r>
            <a:endParaRPr lang="ru-RU" sz="1800" b="1" dirty="0" smtClean="0">
              <a:solidFill>
                <a:srgbClr val="FFFF00"/>
              </a:solidFill>
              <a:latin typeface="Times New Roman" pitchFamily="18" charset="0"/>
            </a:endParaRPr>
          </a:p>
          <a:p>
            <a:pPr marL="171450" indent="-171450" eaLnBrk="1" hangingPunct="1">
              <a:spcBef>
                <a:spcPct val="0"/>
              </a:spcBef>
              <a:buClr>
                <a:srgbClr val="FFFF00"/>
              </a:buClr>
              <a:buFontTx/>
              <a:buChar char="•"/>
              <a:defRPr/>
            </a:pPr>
            <a:r>
              <a:rPr lang="en-US" sz="1800" b="1" dirty="0" smtClean="0">
                <a:solidFill>
                  <a:srgbClr val="FFFF00"/>
                </a:solidFill>
                <a:latin typeface="Times New Roman" pitchFamily="18" charset="0"/>
              </a:rPr>
              <a:t>Hypertension </a:t>
            </a:r>
            <a:r>
              <a:rPr lang="ru-RU" sz="1800" b="1" dirty="0" smtClean="0">
                <a:solidFill>
                  <a:srgbClr val="FFFF00"/>
                </a:solidFill>
                <a:latin typeface="Times New Roman" pitchFamily="18" charset="0"/>
              </a:rPr>
              <a:t>(</a:t>
            </a:r>
            <a:r>
              <a:rPr lang="en-US" sz="1800" b="1" dirty="0" smtClean="0">
                <a:solidFill>
                  <a:srgbClr val="FFFF00"/>
                </a:solidFill>
                <a:latin typeface="Times New Roman" pitchFamily="18" charset="0"/>
              </a:rPr>
              <a:t>up to </a:t>
            </a:r>
            <a:r>
              <a:rPr lang="ru-RU" sz="1800" b="1" dirty="0" smtClean="0">
                <a:solidFill>
                  <a:srgbClr val="FFFF00"/>
                </a:solidFill>
                <a:latin typeface="Times New Roman" pitchFamily="18" charset="0"/>
              </a:rPr>
              <a:t>60 </a:t>
            </a:r>
            <a:r>
              <a:rPr lang="en-US" sz="1800" b="1" dirty="0" err="1" smtClean="0">
                <a:solidFill>
                  <a:srgbClr val="FFFF00"/>
                </a:solidFill>
                <a:latin typeface="Times New Roman" pitchFamily="18" charset="0"/>
              </a:rPr>
              <a:t>mm.Hg</a:t>
            </a:r>
            <a:r>
              <a:rPr lang="en-US" sz="1800" b="1" dirty="0" smtClean="0">
                <a:solidFill>
                  <a:srgbClr val="FFFF00"/>
                </a:solidFill>
                <a:latin typeface="Times New Roman" pitchFamily="18" charset="0"/>
              </a:rPr>
              <a:t>.)</a:t>
            </a:r>
          </a:p>
          <a:p>
            <a:pPr marL="171450" indent="-171450" eaLnBrk="1" hangingPunct="1">
              <a:spcBef>
                <a:spcPct val="0"/>
              </a:spcBef>
              <a:buClr>
                <a:srgbClr val="FFFF00"/>
              </a:buClr>
              <a:buFontTx/>
              <a:buChar char="•"/>
              <a:defRPr/>
            </a:pPr>
            <a:r>
              <a:rPr lang="en-US" sz="1800" b="1" dirty="0" smtClean="0">
                <a:solidFill>
                  <a:srgbClr val="FFFF00"/>
                </a:solidFill>
                <a:latin typeface="Times New Roman" pitchFamily="18" charset="0"/>
              </a:rPr>
              <a:t>Edema of the optic nerve</a:t>
            </a:r>
            <a:endParaRPr lang="ru-RU" sz="1800" b="1" dirty="0" smtClean="0">
              <a:solidFill>
                <a:srgbClr val="FFFF00"/>
              </a:solidFill>
              <a:latin typeface="Times New Roman" pitchFamily="18" charset="0"/>
            </a:endParaRPr>
          </a:p>
        </p:txBody>
      </p:sp>
      <p:sp>
        <p:nvSpPr>
          <p:cNvPr id="136198" name="Rectangle 6"/>
          <p:cNvSpPr>
            <a:spLocks noGrp="1" noChangeArrowheads="1"/>
          </p:cNvSpPr>
          <p:nvPr>
            <p:ph type="body" sz="half" idx="2"/>
          </p:nvPr>
        </p:nvSpPr>
        <p:spPr>
          <a:xfrm>
            <a:off x="4787900" y="1268413"/>
            <a:ext cx="4356100" cy="5400675"/>
          </a:xfrm>
        </p:spPr>
        <p:txBody>
          <a:bodyPr/>
          <a:lstStyle/>
          <a:p>
            <a:pPr algn="ctr" eaLnBrk="1" hangingPunct="1">
              <a:lnSpc>
                <a:spcPct val="120000"/>
              </a:lnSpc>
              <a:spcBef>
                <a:spcPct val="0"/>
              </a:spcBef>
              <a:spcAft>
                <a:spcPct val="50000"/>
              </a:spcAft>
              <a:buClr>
                <a:srgbClr val="FFFF00"/>
              </a:buClr>
              <a:buFontTx/>
              <a:buNone/>
              <a:defRPr/>
            </a:pPr>
            <a:endParaRPr lang="ru-RU" sz="1800" b="1" u="sng" dirty="0" smtClean="0">
              <a:solidFill>
                <a:srgbClr val="FFFF00"/>
              </a:solidFill>
              <a:latin typeface="Times New Roman" pitchFamily="18" charset="0"/>
            </a:endParaRPr>
          </a:p>
          <a:p>
            <a:pPr algn="ctr" eaLnBrk="1" hangingPunct="1">
              <a:lnSpc>
                <a:spcPct val="120000"/>
              </a:lnSpc>
              <a:spcBef>
                <a:spcPct val="0"/>
              </a:spcBef>
              <a:spcAft>
                <a:spcPct val="50000"/>
              </a:spcAft>
              <a:buClr>
                <a:srgbClr val="FFFF00"/>
              </a:buClr>
              <a:buFontTx/>
              <a:buNone/>
              <a:defRPr/>
            </a:pPr>
            <a:endParaRPr lang="ru-RU" sz="1800" b="1" u="sng" dirty="0" smtClean="0">
              <a:solidFill>
                <a:srgbClr val="FFFF00"/>
              </a:solidFill>
              <a:latin typeface="Times New Roman" pitchFamily="18" charset="0"/>
            </a:endParaRPr>
          </a:p>
          <a:p>
            <a:pPr algn="ctr" eaLnBrk="1" hangingPunct="1">
              <a:lnSpc>
                <a:spcPct val="120000"/>
              </a:lnSpc>
              <a:spcBef>
                <a:spcPct val="0"/>
              </a:spcBef>
              <a:spcAft>
                <a:spcPct val="50000"/>
              </a:spcAft>
              <a:buClr>
                <a:srgbClr val="FFFF00"/>
              </a:buClr>
              <a:buFontTx/>
              <a:buNone/>
              <a:defRPr/>
            </a:pPr>
            <a:endParaRPr lang="ru-RU" sz="1800" b="1" u="sng" dirty="0" smtClean="0">
              <a:solidFill>
                <a:srgbClr val="FFFF00"/>
              </a:solidFill>
              <a:latin typeface="Times New Roman" pitchFamily="18" charset="0"/>
            </a:endParaRPr>
          </a:p>
          <a:p>
            <a:pPr algn="ctr" eaLnBrk="1" hangingPunct="1">
              <a:lnSpc>
                <a:spcPct val="120000"/>
              </a:lnSpc>
              <a:spcBef>
                <a:spcPct val="0"/>
              </a:spcBef>
              <a:spcAft>
                <a:spcPct val="50000"/>
              </a:spcAft>
              <a:buClr>
                <a:srgbClr val="FFFF00"/>
              </a:buClr>
              <a:buFontTx/>
              <a:buNone/>
              <a:defRPr/>
            </a:pPr>
            <a:endParaRPr lang="ru-RU" sz="1800" b="1" u="sng" dirty="0" smtClean="0">
              <a:solidFill>
                <a:srgbClr val="FFFF00"/>
              </a:solidFill>
              <a:latin typeface="Times New Roman" pitchFamily="18" charset="0"/>
            </a:endParaRPr>
          </a:p>
          <a:p>
            <a:pPr algn="ctr" eaLnBrk="1" hangingPunct="1">
              <a:lnSpc>
                <a:spcPct val="120000"/>
              </a:lnSpc>
              <a:spcBef>
                <a:spcPct val="0"/>
              </a:spcBef>
              <a:spcAft>
                <a:spcPct val="50000"/>
              </a:spcAft>
              <a:buClr>
                <a:srgbClr val="FFFF00"/>
              </a:buClr>
              <a:buFontTx/>
              <a:buNone/>
              <a:defRPr/>
            </a:pPr>
            <a:endParaRPr lang="ru-RU" sz="1800" b="1" u="sng" dirty="0" smtClean="0">
              <a:solidFill>
                <a:srgbClr val="FFFF00"/>
              </a:solidFill>
              <a:latin typeface="Times New Roman" pitchFamily="18" charset="0"/>
            </a:endParaRPr>
          </a:p>
          <a:p>
            <a:pPr eaLnBrk="1" hangingPunct="1">
              <a:lnSpc>
                <a:spcPct val="120000"/>
              </a:lnSpc>
              <a:spcBef>
                <a:spcPct val="0"/>
              </a:spcBef>
              <a:buClr>
                <a:srgbClr val="FFFF00"/>
              </a:buClr>
              <a:buFontTx/>
              <a:buChar char="•"/>
              <a:defRPr/>
            </a:pPr>
            <a:r>
              <a:rPr lang="en-US" sz="1800" b="1" dirty="0" smtClean="0">
                <a:solidFill>
                  <a:srgbClr val="FFFF00"/>
                </a:solidFill>
                <a:latin typeface="Times New Roman" pitchFamily="18" charset="0"/>
              </a:rPr>
              <a:t>There are no rainbow circles</a:t>
            </a:r>
            <a:endParaRPr lang="ru-RU" sz="1800" b="1" dirty="0" smtClean="0">
              <a:solidFill>
                <a:srgbClr val="FFFF00"/>
              </a:solidFill>
              <a:latin typeface="Times New Roman" pitchFamily="18" charset="0"/>
            </a:endParaRPr>
          </a:p>
          <a:p>
            <a:pPr eaLnBrk="1" hangingPunct="1">
              <a:lnSpc>
                <a:spcPct val="120000"/>
              </a:lnSpc>
              <a:spcBef>
                <a:spcPct val="0"/>
              </a:spcBef>
              <a:buClr>
                <a:srgbClr val="FFFF00"/>
              </a:buClr>
              <a:buFontTx/>
              <a:buChar char="•"/>
              <a:defRPr/>
            </a:pPr>
            <a:r>
              <a:rPr lang="en-US" sz="1800" b="1" dirty="0" smtClean="0">
                <a:solidFill>
                  <a:srgbClr val="FFFF00"/>
                </a:solidFill>
                <a:latin typeface="Times New Roman" pitchFamily="18" charset="0"/>
              </a:rPr>
              <a:t>Cornea is transparent</a:t>
            </a:r>
            <a:r>
              <a:rPr lang="ru-RU" sz="1800" b="1" dirty="0" smtClean="0">
                <a:solidFill>
                  <a:srgbClr val="FFFF00"/>
                </a:solidFill>
                <a:latin typeface="Times New Roman" pitchFamily="18" charset="0"/>
              </a:rPr>
              <a:t> </a:t>
            </a:r>
          </a:p>
          <a:p>
            <a:pPr eaLnBrk="1" hangingPunct="1">
              <a:lnSpc>
                <a:spcPct val="120000"/>
              </a:lnSpc>
              <a:spcBef>
                <a:spcPct val="0"/>
              </a:spcBef>
              <a:buClr>
                <a:srgbClr val="FFFF00"/>
              </a:buClr>
              <a:buFontTx/>
              <a:buNone/>
              <a:defRPr/>
            </a:pPr>
            <a:r>
              <a:rPr lang="ru-RU" sz="1800" b="1" dirty="0" smtClean="0">
                <a:solidFill>
                  <a:srgbClr val="FFFF00"/>
                </a:solidFill>
                <a:latin typeface="Times New Roman" pitchFamily="18" charset="0"/>
              </a:rPr>
              <a:t>        (</a:t>
            </a:r>
            <a:r>
              <a:rPr lang="en-US" sz="1800" b="1" dirty="0" smtClean="0">
                <a:solidFill>
                  <a:srgbClr val="FFFF00"/>
                </a:solidFill>
                <a:latin typeface="Times New Roman" pitchFamily="18" charset="0"/>
              </a:rPr>
              <a:t>on endothelium precipitates</a:t>
            </a:r>
            <a:r>
              <a:rPr lang="ru-RU" sz="1800" b="1" dirty="0" smtClean="0">
                <a:solidFill>
                  <a:srgbClr val="FFFF00"/>
                </a:solidFill>
                <a:latin typeface="Times New Roman" pitchFamily="18" charset="0"/>
              </a:rPr>
              <a:t>)</a:t>
            </a:r>
          </a:p>
          <a:p>
            <a:pPr eaLnBrk="1" hangingPunct="1">
              <a:lnSpc>
                <a:spcPct val="120000"/>
              </a:lnSpc>
              <a:spcBef>
                <a:spcPct val="0"/>
              </a:spcBef>
              <a:buClr>
                <a:srgbClr val="FFFF00"/>
              </a:buClr>
              <a:buFontTx/>
              <a:buChar char="•"/>
              <a:defRPr/>
            </a:pPr>
            <a:r>
              <a:rPr lang="en-US" sz="1800" b="1" dirty="0" smtClean="0">
                <a:solidFill>
                  <a:srgbClr val="FFFF00"/>
                </a:solidFill>
                <a:latin typeface="Times New Roman" pitchFamily="18" charset="0"/>
              </a:rPr>
              <a:t>Pain in the eye prevails</a:t>
            </a:r>
            <a:endParaRPr lang="ru-RU" sz="1800" b="1" dirty="0" smtClean="0">
              <a:solidFill>
                <a:srgbClr val="FFFF00"/>
              </a:solidFill>
              <a:latin typeface="Times New Roman" pitchFamily="18" charset="0"/>
            </a:endParaRPr>
          </a:p>
          <a:p>
            <a:pPr eaLnBrk="1" hangingPunct="1">
              <a:lnSpc>
                <a:spcPct val="120000"/>
              </a:lnSpc>
              <a:spcBef>
                <a:spcPct val="0"/>
              </a:spcBef>
              <a:buClr>
                <a:srgbClr val="FFFF00"/>
              </a:buClr>
              <a:buFontTx/>
              <a:buChar char="•"/>
              <a:defRPr/>
            </a:pPr>
            <a:r>
              <a:rPr lang="en-US" sz="1800" b="1" dirty="0" smtClean="0">
                <a:solidFill>
                  <a:srgbClr val="FFFF00"/>
                </a:solidFill>
                <a:latin typeface="Times New Roman" pitchFamily="18" charset="0"/>
              </a:rPr>
              <a:t>Mixed injection</a:t>
            </a:r>
            <a:endParaRPr lang="ru-RU" sz="1800" b="1" dirty="0" smtClean="0">
              <a:solidFill>
                <a:srgbClr val="FFFF00"/>
              </a:solidFill>
              <a:latin typeface="Times New Roman" pitchFamily="18" charset="0"/>
            </a:endParaRPr>
          </a:p>
          <a:p>
            <a:pPr eaLnBrk="1" hangingPunct="1">
              <a:lnSpc>
                <a:spcPct val="120000"/>
              </a:lnSpc>
              <a:spcBef>
                <a:spcPct val="0"/>
              </a:spcBef>
              <a:buClr>
                <a:srgbClr val="FFFF00"/>
              </a:buClr>
              <a:buFontTx/>
              <a:buChar char="•"/>
              <a:defRPr/>
            </a:pPr>
            <a:r>
              <a:rPr lang="en-US" sz="1800" b="1" dirty="0" smtClean="0">
                <a:solidFill>
                  <a:srgbClr val="FFFF00"/>
                </a:solidFill>
                <a:latin typeface="Times New Roman" pitchFamily="18" charset="0"/>
              </a:rPr>
              <a:t>Anterior chamber is medium</a:t>
            </a:r>
            <a:endParaRPr lang="ru-RU" sz="1800" b="1" dirty="0" smtClean="0">
              <a:solidFill>
                <a:srgbClr val="FFFF00"/>
              </a:solidFill>
              <a:latin typeface="Times New Roman" pitchFamily="18" charset="0"/>
            </a:endParaRPr>
          </a:p>
          <a:p>
            <a:pPr eaLnBrk="1" hangingPunct="1">
              <a:lnSpc>
                <a:spcPct val="120000"/>
              </a:lnSpc>
              <a:spcBef>
                <a:spcPct val="0"/>
              </a:spcBef>
              <a:buClr>
                <a:srgbClr val="FFFF00"/>
              </a:buClr>
              <a:buFontTx/>
              <a:buChar char="•"/>
              <a:defRPr/>
            </a:pPr>
            <a:r>
              <a:rPr lang="en-US" sz="1800" b="1" dirty="0" err="1" smtClean="0">
                <a:solidFill>
                  <a:srgbClr val="FFFF00"/>
                </a:solidFill>
                <a:latin typeface="Times New Roman" pitchFamily="18" charset="0"/>
              </a:rPr>
              <a:t>Miosis</a:t>
            </a:r>
            <a:r>
              <a:rPr lang="en-US" sz="1800" b="1" dirty="0" smtClean="0">
                <a:solidFill>
                  <a:srgbClr val="FFFF00"/>
                </a:solidFill>
                <a:latin typeface="Times New Roman" pitchFamily="18" charset="0"/>
              </a:rPr>
              <a:t> </a:t>
            </a:r>
            <a:r>
              <a:rPr lang="ru-RU" sz="1800" b="1" dirty="0" smtClean="0">
                <a:solidFill>
                  <a:srgbClr val="FFFF00"/>
                </a:solidFill>
                <a:latin typeface="Times New Roman" pitchFamily="18" charset="0"/>
              </a:rPr>
              <a:t>(</a:t>
            </a:r>
            <a:r>
              <a:rPr lang="en-US" sz="1800" b="1" dirty="0" smtClean="0">
                <a:solidFill>
                  <a:srgbClr val="FFFF00"/>
                </a:solidFill>
                <a:latin typeface="Times New Roman" pitchFamily="18" charset="0"/>
              </a:rPr>
              <a:t>due to edema of the iris</a:t>
            </a:r>
            <a:r>
              <a:rPr lang="ru-RU" sz="1800" b="1" dirty="0" smtClean="0">
                <a:solidFill>
                  <a:srgbClr val="FFFF00"/>
                </a:solidFill>
                <a:latin typeface="Times New Roman" pitchFamily="18" charset="0"/>
              </a:rPr>
              <a:t>)</a:t>
            </a:r>
          </a:p>
          <a:p>
            <a:pPr eaLnBrk="1" hangingPunct="1">
              <a:lnSpc>
                <a:spcPct val="120000"/>
              </a:lnSpc>
              <a:spcBef>
                <a:spcPct val="0"/>
              </a:spcBef>
              <a:buClr>
                <a:srgbClr val="FFFF00"/>
              </a:buClr>
              <a:buFontTx/>
              <a:buChar char="•"/>
              <a:defRPr/>
            </a:pPr>
            <a:r>
              <a:rPr lang="en-US" sz="1800" b="1" dirty="0" err="1" smtClean="0">
                <a:solidFill>
                  <a:srgbClr val="FFFF00"/>
                </a:solidFill>
                <a:latin typeface="Times New Roman" pitchFamily="18" charset="0"/>
              </a:rPr>
              <a:t>Ophthalmotonus</a:t>
            </a:r>
            <a:r>
              <a:rPr lang="en-US" sz="1800" b="1" dirty="0" smtClean="0">
                <a:solidFill>
                  <a:srgbClr val="FFFF00"/>
                </a:solidFill>
                <a:latin typeface="Times New Roman" pitchFamily="18" charset="0"/>
              </a:rPr>
              <a:t> normal</a:t>
            </a:r>
            <a:endParaRPr lang="ru-RU" sz="1800" b="1" dirty="0" smtClean="0">
              <a:solidFill>
                <a:srgbClr val="FFFF00"/>
              </a:solidFill>
              <a:latin typeface="Times New Roman" pitchFamily="18" charset="0"/>
            </a:endParaRPr>
          </a:p>
        </p:txBody>
      </p:sp>
      <p:pic>
        <p:nvPicPr>
          <p:cNvPr id="138247" name="Picture 7"/>
          <p:cNvPicPr>
            <a:picLocks noChangeAspect="1" noChangeArrowheads="1"/>
          </p:cNvPicPr>
          <p:nvPr/>
        </p:nvPicPr>
        <p:blipFill>
          <a:blip r:embed="rId2"/>
          <a:srcRect/>
          <a:stretch>
            <a:fillRect/>
          </a:stretch>
        </p:blipFill>
        <p:spPr bwMode="auto">
          <a:xfrm>
            <a:off x="1241425" y="1628775"/>
            <a:ext cx="2700338" cy="1890713"/>
          </a:xfrm>
          <a:prstGeom prst="rect">
            <a:avLst/>
          </a:prstGeom>
          <a:noFill/>
          <a:ln w="9525">
            <a:noFill/>
            <a:miter lim="800000"/>
            <a:headEnd/>
            <a:tailEnd/>
          </a:ln>
        </p:spPr>
      </p:pic>
      <p:pic>
        <p:nvPicPr>
          <p:cNvPr id="138248" name="Picture 8"/>
          <p:cNvPicPr>
            <a:picLocks noChangeAspect="1" noChangeArrowheads="1"/>
          </p:cNvPicPr>
          <p:nvPr/>
        </p:nvPicPr>
        <p:blipFill>
          <a:blip r:embed="rId3"/>
          <a:srcRect/>
          <a:stretch>
            <a:fillRect/>
          </a:stretch>
        </p:blipFill>
        <p:spPr bwMode="auto">
          <a:xfrm>
            <a:off x="5472113" y="1587500"/>
            <a:ext cx="2609850" cy="1931988"/>
          </a:xfrm>
          <a:prstGeom prst="rect">
            <a:avLst/>
          </a:prstGeom>
          <a:noFill/>
          <a:ln w="9525">
            <a:noFill/>
            <a:miter lim="800000"/>
            <a:headEnd/>
            <a:tailEnd/>
          </a:ln>
        </p:spPr>
      </p:pic>
      <p:sp>
        <p:nvSpPr>
          <p:cNvPr id="8" name="Rectangle 60"/>
          <p:cNvSpPr>
            <a:spLocks noChangeArrowheads="1"/>
          </p:cNvSpPr>
          <p:nvPr/>
        </p:nvSpPr>
        <p:spPr bwMode="auto">
          <a:xfrm>
            <a:off x="1357313" y="1166813"/>
            <a:ext cx="3214687" cy="447675"/>
          </a:xfrm>
          <a:prstGeom prst="rect">
            <a:avLst/>
          </a:prstGeom>
          <a:noFill/>
          <a:ln w="9525">
            <a:noFill/>
            <a:miter lim="800000"/>
            <a:headEnd/>
            <a:tailEnd/>
          </a:ln>
          <a:effectLst/>
        </p:spPr>
        <p:txBody>
          <a:bodyPr anchor="b"/>
          <a:lstStyle/>
          <a:p>
            <a:pPr>
              <a:defRPr/>
            </a:pPr>
            <a:r>
              <a:rPr lang="en-US" sz="2400" b="1" u="sng" dirty="0">
                <a:solidFill>
                  <a:srgbClr val="FFFF00"/>
                </a:solidFill>
                <a:latin typeface="Times New Roman" pitchFamily="18" charset="0"/>
              </a:rPr>
              <a:t>Bout of glaucoma</a:t>
            </a:r>
            <a:endParaRPr lang="ru-RU" sz="2400" b="1" i="1" dirty="0">
              <a:solidFill>
                <a:srgbClr val="FFFF00"/>
              </a:solidFill>
              <a:effectLst>
                <a:outerShdw blurRad="38100" dist="38100" dir="2700000" algn="tl">
                  <a:srgbClr val="FFFFFF"/>
                </a:outerShdw>
              </a:effectLst>
              <a:latin typeface="Arial" charset="0"/>
            </a:endParaRPr>
          </a:p>
        </p:txBody>
      </p:sp>
      <p:sp>
        <p:nvSpPr>
          <p:cNvPr id="9" name="Rectangle 60"/>
          <p:cNvSpPr>
            <a:spLocks noChangeArrowheads="1"/>
          </p:cNvSpPr>
          <p:nvPr/>
        </p:nvSpPr>
        <p:spPr bwMode="auto">
          <a:xfrm>
            <a:off x="5386388" y="1166813"/>
            <a:ext cx="3257550" cy="447675"/>
          </a:xfrm>
          <a:prstGeom prst="rect">
            <a:avLst/>
          </a:prstGeom>
          <a:noFill/>
          <a:ln w="9525">
            <a:noFill/>
            <a:miter lim="800000"/>
            <a:headEnd/>
            <a:tailEnd/>
          </a:ln>
          <a:effectLst/>
        </p:spPr>
        <p:txBody>
          <a:bodyPr anchor="b"/>
          <a:lstStyle/>
          <a:p>
            <a:pPr>
              <a:defRPr/>
            </a:pPr>
            <a:r>
              <a:rPr lang="en-US" sz="2800" b="1" u="sng" dirty="0">
                <a:solidFill>
                  <a:srgbClr val="FFFF00"/>
                </a:solidFill>
                <a:latin typeface="Times New Roman" pitchFamily="18" charset="0"/>
              </a:rPr>
              <a:t>Acute </a:t>
            </a:r>
            <a:r>
              <a:rPr lang="en-US" sz="2800" b="1" u="sng" dirty="0" err="1">
                <a:solidFill>
                  <a:srgbClr val="FFFF00"/>
                </a:solidFill>
                <a:latin typeface="Times New Roman" pitchFamily="18" charset="0"/>
              </a:rPr>
              <a:t>iridocyclitis</a:t>
            </a:r>
            <a:endParaRPr lang="ru-RU" sz="2800" b="1" i="1" dirty="0">
              <a:solidFill>
                <a:srgbClr val="FFFF00"/>
              </a:solidFill>
              <a:effectLst>
                <a:outerShdw blurRad="38100" dist="38100" dir="2700000" algn="tl">
                  <a:srgbClr val="FFFFFF"/>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8247"/>
                                        </p:tgtEl>
                                        <p:attrNameLst>
                                          <p:attrName>style.visibility</p:attrName>
                                        </p:attrNameLst>
                                      </p:cBhvr>
                                      <p:to>
                                        <p:strVal val="visible"/>
                                      </p:to>
                                    </p:set>
                                    <p:animEffect transition="in" filter="fade">
                                      <p:cBhvr>
                                        <p:cTn id="7" dur="2000"/>
                                        <p:tgtEl>
                                          <p:spTgt spid="13824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6197">
                                            <p:txEl>
                                              <p:pRg st="6" end="6"/>
                                            </p:txEl>
                                          </p:spTgt>
                                        </p:tgtEl>
                                        <p:attrNameLst>
                                          <p:attrName>style.visibility</p:attrName>
                                        </p:attrNameLst>
                                      </p:cBhvr>
                                      <p:to>
                                        <p:strVal val="visible"/>
                                      </p:to>
                                    </p:set>
                                    <p:animEffect transition="in" filter="fade">
                                      <p:cBhvr>
                                        <p:cTn id="11" dur="2000"/>
                                        <p:tgtEl>
                                          <p:spTgt spid="136197">
                                            <p:txEl>
                                              <p:pRg st="6" end="6"/>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36197">
                                            <p:txEl>
                                              <p:pRg st="7" end="7"/>
                                            </p:txEl>
                                          </p:spTgt>
                                        </p:tgtEl>
                                        <p:attrNameLst>
                                          <p:attrName>style.visibility</p:attrName>
                                        </p:attrNameLst>
                                      </p:cBhvr>
                                      <p:to>
                                        <p:strVal val="visible"/>
                                      </p:to>
                                    </p:set>
                                    <p:animEffect transition="in" filter="fade">
                                      <p:cBhvr>
                                        <p:cTn id="14" dur="2000"/>
                                        <p:tgtEl>
                                          <p:spTgt spid="136197">
                                            <p:txEl>
                                              <p:pRg st="7" end="7"/>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36197">
                                            <p:txEl>
                                              <p:pRg st="8" end="8"/>
                                            </p:txEl>
                                          </p:spTgt>
                                        </p:tgtEl>
                                        <p:attrNameLst>
                                          <p:attrName>style.visibility</p:attrName>
                                        </p:attrNameLst>
                                      </p:cBhvr>
                                      <p:to>
                                        <p:strVal val="visible"/>
                                      </p:to>
                                    </p:set>
                                    <p:animEffect transition="in" filter="fade">
                                      <p:cBhvr>
                                        <p:cTn id="17" dur="2000"/>
                                        <p:tgtEl>
                                          <p:spTgt spid="136197">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36197">
                                            <p:txEl>
                                              <p:pRg st="9" end="9"/>
                                            </p:txEl>
                                          </p:spTgt>
                                        </p:tgtEl>
                                        <p:attrNameLst>
                                          <p:attrName>style.visibility</p:attrName>
                                        </p:attrNameLst>
                                      </p:cBhvr>
                                      <p:to>
                                        <p:strVal val="visible"/>
                                      </p:to>
                                    </p:set>
                                    <p:animEffect transition="in" filter="fade">
                                      <p:cBhvr>
                                        <p:cTn id="20" dur="2000"/>
                                        <p:tgtEl>
                                          <p:spTgt spid="136197">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6197">
                                            <p:txEl>
                                              <p:pRg st="10" end="10"/>
                                            </p:txEl>
                                          </p:spTgt>
                                        </p:tgtEl>
                                        <p:attrNameLst>
                                          <p:attrName>style.visibility</p:attrName>
                                        </p:attrNameLst>
                                      </p:cBhvr>
                                      <p:to>
                                        <p:strVal val="visible"/>
                                      </p:to>
                                    </p:set>
                                    <p:animEffect transition="in" filter="fade">
                                      <p:cBhvr>
                                        <p:cTn id="23" dur="2000"/>
                                        <p:tgtEl>
                                          <p:spTgt spid="136197">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6197">
                                            <p:txEl>
                                              <p:pRg st="11" end="11"/>
                                            </p:txEl>
                                          </p:spTgt>
                                        </p:tgtEl>
                                        <p:attrNameLst>
                                          <p:attrName>style.visibility</p:attrName>
                                        </p:attrNameLst>
                                      </p:cBhvr>
                                      <p:to>
                                        <p:strVal val="visible"/>
                                      </p:to>
                                    </p:set>
                                    <p:animEffect transition="in" filter="fade">
                                      <p:cBhvr>
                                        <p:cTn id="26" dur="2000"/>
                                        <p:tgtEl>
                                          <p:spTgt spid="136197">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6197">
                                            <p:txEl>
                                              <p:pRg st="12" end="12"/>
                                            </p:txEl>
                                          </p:spTgt>
                                        </p:tgtEl>
                                        <p:attrNameLst>
                                          <p:attrName>style.visibility</p:attrName>
                                        </p:attrNameLst>
                                      </p:cBhvr>
                                      <p:to>
                                        <p:strVal val="visible"/>
                                      </p:to>
                                    </p:set>
                                    <p:animEffect transition="in" filter="fade">
                                      <p:cBhvr>
                                        <p:cTn id="29" dur="2000"/>
                                        <p:tgtEl>
                                          <p:spTgt spid="136197">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36197">
                                            <p:txEl>
                                              <p:pRg st="13" end="13"/>
                                            </p:txEl>
                                          </p:spTgt>
                                        </p:tgtEl>
                                        <p:attrNameLst>
                                          <p:attrName>style.visibility</p:attrName>
                                        </p:attrNameLst>
                                      </p:cBhvr>
                                      <p:to>
                                        <p:strVal val="visible"/>
                                      </p:to>
                                    </p:set>
                                    <p:animEffect transition="in" filter="fade">
                                      <p:cBhvr>
                                        <p:cTn id="32" dur="2000"/>
                                        <p:tgtEl>
                                          <p:spTgt spid="136197">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36197">
                                            <p:txEl>
                                              <p:pRg st="14" end="14"/>
                                            </p:txEl>
                                          </p:spTgt>
                                        </p:tgtEl>
                                        <p:attrNameLst>
                                          <p:attrName>style.visibility</p:attrName>
                                        </p:attrNameLst>
                                      </p:cBhvr>
                                      <p:to>
                                        <p:strVal val="visible"/>
                                      </p:to>
                                    </p:set>
                                    <p:animEffect transition="in" filter="fade">
                                      <p:cBhvr>
                                        <p:cTn id="35" dur="2000"/>
                                        <p:tgtEl>
                                          <p:spTgt spid="136197">
                                            <p:txEl>
                                              <p:pRg st="14" end="1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6196"/>
                                        </p:tgtEl>
                                        <p:attrNameLst>
                                          <p:attrName>style.visibility</p:attrName>
                                        </p:attrNameLst>
                                      </p:cBhvr>
                                      <p:to>
                                        <p:strVal val="visible"/>
                                      </p:to>
                                    </p:set>
                                    <p:animEffect transition="in" filter="fade">
                                      <p:cBhvr>
                                        <p:cTn id="38" dur="2000"/>
                                        <p:tgtEl>
                                          <p:spTgt spid="13619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138248"/>
                                        </p:tgtEl>
                                        <p:attrNameLst>
                                          <p:attrName>style.visibility</p:attrName>
                                        </p:attrNameLst>
                                      </p:cBhvr>
                                      <p:to>
                                        <p:strVal val="visible"/>
                                      </p:to>
                                    </p:set>
                                    <p:animEffect transition="in" filter="fade">
                                      <p:cBhvr>
                                        <p:cTn id="47" dur="2000"/>
                                        <p:tgtEl>
                                          <p:spTgt spid="138248"/>
                                        </p:tgtEl>
                                      </p:cBhvr>
                                    </p:animEffect>
                                  </p:childTnLst>
                                </p:cTn>
                              </p:par>
                              <p:par>
                                <p:cTn id="48" presetID="10" presetClass="entr" presetSubtype="0" fill="hold" nodeType="withEffect">
                                  <p:stCondLst>
                                    <p:cond delay="0"/>
                                  </p:stCondLst>
                                  <p:childTnLst>
                                    <p:set>
                                      <p:cBhvr>
                                        <p:cTn id="49" dur="1" fill="hold">
                                          <p:stCondLst>
                                            <p:cond delay="0"/>
                                          </p:stCondLst>
                                        </p:cTn>
                                        <p:tgtEl>
                                          <p:spTgt spid="136198">
                                            <p:txEl>
                                              <p:pRg st="6" end="6"/>
                                            </p:txEl>
                                          </p:spTgt>
                                        </p:tgtEl>
                                        <p:attrNameLst>
                                          <p:attrName>style.visibility</p:attrName>
                                        </p:attrNameLst>
                                      </p:cBhvr>
                                      <p:to>
                                        <p:strVal val="visible"/>
                                      </p:to>
                                    </p:set>
                                    <p:animEffect transition="in" filter="fade">
                                      <p:cBhvr>
                                        <p:cTn id="50" dur="2000"/>
                                        <p:tgtEl>
                                          <p:spTgt spid="136198">
                                            <p:txEl>
                                              <p:pRg st="6" end="6"/>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36198">
                                            <p:txEl>
                                              <p:pRg st="5" end="5"/>
                                            </p:txEl>
                                          </p:spTgt>
                                        </p:tgtEl>
                                        <p:attrNameLst>
                                          <p:attrName>style.visibility</p:attrName>
                                        </p:attrNameLst>
                                      </p:cBhvr>
                                      <p:to>
                                        <p:strVal val="visible"/>
                                      </p:to>
                                    </p:set>
                                    <p:animEffect transition="in" filter="fade">
                                      <p:cBhvr>
                                        <p:cTn id="53" dur="2000"/>
                                        <p:tgtEl>
                                          <p:spTgt spid="136198">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36198">
                                            <p:txEl>
                                              <p:pRg st="7" end="7"/>
                                            </p:txEl>
                                          </p:spTgt>
                                        </p:tgtEl>
                                        <p:attrNameLst>
                                          <p:attrName>style.visibility</p:attrName>
                                        </p:attrNameLst>
                                      </p:cBhvr>
                                      <p:to>
                                        <p:strVal val="visible"/>
                                      </p:to>
                                    </p:set>
                                    <p:animEffect transition="in" filter="fade">
                                      <p:cBhvr>
                                        <p:cTn id="56" dur="2000"/>
                                        <p:tgtEl>
                                          <p:spTgt spid="136198">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36198">
                                            <p:txEl>
                                              <p:pRg st="8" end="8"/>
                                            </p:txEl>
                                          </p:spTgt>
                                        </p:tgtEl>
                                        <p:attrNameLst>
                                          <p:attrName>style.visibility</p:attrName>
                                        </p:attrNameLst>
                                      </p:cBhvr>
                                      <p:to>
                                        <p:strVal val="visible"/>
                                      </p:to>
                                    </p:set>
                                    <p:animEffect transition="in" filter="fade">
                                      <p:cBhvr>
                                        <p:cTn id="59" dur="2000"/>
                                        <p:tgtEl>
                                          <p:spTgt spid="136198">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36198">
                                            <p:txEl>
                                              <p:pRg st="9" end="9"/>
                                            </p:txEl>
                                          </p:spTgt>
                                        </p:tgtEl>
                                        <p:attrNameLst>
                                          <p:attrName>style.visibility</p:attrName>
                                        </p:attrNameLst>
                                      </p:cBhvr>
                                      <p:to>
                                        <p:strVal val="visible"/>
                                      </p:to>
                                    </p:set>
                                    <p:animEffect transition="in" filter="fade">
                                      <p:cBhvr>
                                        <p:cTn id="62" dur="2000"/>
                                        <p:tgtEl>
                                          <p:spTgt spid="136198">
                                            <p:txEl>
                                              <p:pRg st="9" end="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36198">
                                            <p:txEl>
                                              <p:pRg st="10" end="10"/>
                                            </p:txEl>
                                          </p:spTgt>
                                        </p:tgtEl>
                                        <p:attrNameLst>
                                          <p:attrName>style.visibility</p:attrName>
                                        </p:attrNameLst>
                                      </p:cBhvr>
                                      <p:to>
                                        <p:strVal val="visible"/>
                                      </p:to>
                                    </p:set>
                                    <p:animEffect transition="in" filter="fade">
                                      <p:cBhvr>
                                        <p:cTn id="65" dur="2000"/>
                                        <p:tgtEl>
                                          <p:spTgt spid="136198">
                                            <p:txEl>
                                              <p:pRg st="10" end="1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36198">
                                            <p:txEl>
                                              <p:pRg st="11" end="11"/>
                                            </p:txEl>
                                          </p:spTgt>
                                        </p:tgtEl>
                                        <p:attrNameLst>
                                          <p:attrName>style.visibility</p:attrName>
                                        </p:attrNameLst>
                                      </p:cBhvr>
                                      <p:to>
                                        <p:strVal val="visible"/>
                                      </p:to>
                                    </p:set>
                                    <p:animEffect transition="in" filter="fade">
                                      <p:cBhvr>
                                        <p:cTn id="68" dur="2000"/>
                                        <p:tgtEl>
                                          <p:spTgt spid="136198">
                                            <p:txEl>
                                              <p:pRg st="11" end="1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36198">
                                            <p:txEl>
                                              <p:pRg st="12" end="12"/>
                                            </p:txEl>
                                          </p:spTgt>
                                        </p:tgtEl>
                                        <p:attrNameLst>
                                          <p:attrName>style.visibility</p:attrName>
                                        </p:attrNameLst>
                                      </p:cBhvr>
                                      <p:to>
                                        <p:strVal val="visible"/>
                                      </p:to>
                                    </p:set>
                                    <p:animEffect transition="in" filter="fade">
                                      <p:cBhvr>
                                        <p:cTn id="71" dur="2000"/>
                                        <p:tgtEl>
                                          <p:spTgt spid="13619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1008063" y="1125538"/>
            <a:ext cx="8101012" cy="647700"/>
          </a:xfrm>
        </p:spPr>
        <p:txBody>
          <a:bodyPr/>
          <a:lstStyle/>
          <a:p>
            <a:pPr eaLnBrk="1" hangingPunct="1"/>
            <a:r>
              <a:rPr lang="en-US" sz="3200" smtClean="0">
                <a:solidFill>
                  <a:srgbClr val="FFFF00"/>
                </a:solidFill>
                <a:effectLst/>
                <a:latin typeface="Times New Roman" pitchFamily="18" charset="0"/>
              </a:rPr>
              <a:t>The main cause of irreversible blindness all over the world</a:t>
            </a:r>
            <a:endParaRPr lang="ru-RU" sz="3200" smtClean="0">
              <a:solidFill>
                <a:srgbClr val="FFFF00"/>
              </a:solidFill>
              <a:effectLst/>
              <a:latin typeface="Times New Roman" pitchFamily="18" charset="0"/>
            </a:endParaRPr>
          </a:p>
        </p:txBody>
      </p:sp>
      <p:sp>
        <p:nvSpPr>
          <p:cNvPr id="105475" name="Rectangle 3"/>
          <p:cNvSpPr>
            <a:spLocks noGrp="1" noChangeArrowheads="1"/>
          </p:cNvSpPr>
          <p:nvPr>
            <p:ph type="subTitle" idx="1"/>
          </p:nvPr>
        </p:nvSpPr>
        <p:spPr>
          <a:xfrm>
            <a:off x="900113" y="2205038"/>
            <a:ext cx="7775575" cy="2160587"/>
          </a:xfrm>
        </p:spPr>
        <p:txBody>
          <a:bodyPr/>
          <a:lstStyle/>
          <a:p>
            <a:pPr algn="just" eaLnBrk="1" hangingPunct="1">
              <a:defRPr/>
            </a:pPr>
            <a:r>
              <a:rPr lang="en-US" b="1" dirty="0">
                <a:solidFill>
                  <a:srgbClr val="FFFF00"/>
                </a:solidFill>
                <a:latin typeface="Times New Roman" pitchFamily="18" charset="0"/>
              </a:rPr>
              <a:t>Glaucoma</a:t>
            </a:r>
            <a:r>
              <a:rPr lang="ru-RU" sz="2600" b="1" dirty="0" smtClean="0">
                <a:latin typeface="Times New Roman" pitchFamily="18" charset="0"/>
              </a:rPr>
              <a:t> – </a:t>
            </a:r>
            <a:r>
              <a:rPr lang="en-US" sz="2600" dirty="0" smtClean="0">
                <a:solidFill>
                  <a:srgbClr val="FFFF00"/>
                </a:solidFill>
                <a:latin typeface="Times New Roman" pitchFamily="18" charset="0"/>
              </a:rPr>
              <a:t>group of chronic diseases</a:t>
            </a:r>
            <a:r>
              <a:rPr lang="ru-RU" sz="2600" dirty="0" smtClean="0">
                <a:solidFill>
                  <a:srgbClr val="FFFF00"/>
                </a:solidFill>
                <a:latin typeface="Times New Roman" pitchFamily="18" charset="0"/>
              </a:rPr>
              <a:t>,  </a:t>
            </a:r>
            <a:r>
              <a:rPr lang="en-US" sz="2600" dirty="0" smtClean="0">
                <a:solidFill>
                  <a:srgbClr val="FFFF00"/>
                </a:solidFill>
                <a:latin typeface="Times New Roman" pitchFamily="18" charset="0"/>
              </a:rPr>
              <a:t>characterized by a constant or periodic increase in intraocular pressure</a:t>
            </a:r>
            <a:r>
              <a:rPr lang="ru-RU" sz="2600" dirty="0" smtClean="0">
                <a:solidFill>
                  <a:srgbClr val="FFFF00"/>
                </a:solidFill>
                <a:latin typeface="Times New Roman" pitchFamily="18" charset="0"/>
              </a:rPr>
              <a:t>, </a:t>
            </a:r>
            <a:r>
              <a:rPr lang="en-US" sz="2600" dirty="0" smtClean="0">
                <a:solidFill>
                  <a:srgbClr val="FFFF00"/>
                </a:solidFill>
                <a:latin typeface="Times New Roman" pitchFamily="18" charset="0"/>
              </a:rPr>
              <a:t>leading to a narrowing of the visual fields</a:t>
            </a:r>
            <a:r>
              <a:rPr lang="ru-RU" sz="2600" dirty="0" smtClean="0">
                <a:solidFill>
                  <a:srgbClr val="FFFF00"/>
                </a:solidFill>
                <a:latin typeface="Times New Roman" pitchFamily="18" charset="0"/>
              </a:rPr>
              <a:t>, </a:t>
            </a:r>
            <a:r>
              <a:rPr lang="en-US" sz="2600" dirty="0" err="1" smtClean="0">
                <a:solidFill>
                  <a:srgbClr val="FFFF00"/>
                </a:solidFill>
                <a:latin typeface="Times New Roman" pitchFamily="18" charset="0"/>
              </a:rPr>
              <a:t>reduse</a:t>
            </a:r>
            <a:r>
              <a:rPr lang="en-US" sz="2600" dirty="0" smtClean="0">
                <a:solidFill>
                  <a:srgbClr val="FFFF00"/>
                </a:solidFill>
                <a:latin typeface="Times New Roman" pitchFamily="18" charset="0"/>
              </a:rPr>
              <a:t> visual acuity,</a:t>
            </a:r>
            <a:r>
              <a:rPr lang="ru-RU" sz="2600" dirty="0" smtClean="0">
                <a:solidFill>
                  <a:srgbClr val="FFFF00"/>
                </a:solidFill>
                <a:latin typeface="Times New Roman" pitchFamily="18" charset="0"/>
              </a:rPr>
              <a:t> </a:t>
            </a:r>
            <a:r>
              <a:rPr lang="en-US" sz="2600" dirty="0" smtClean="0">
                <a:solidFill>
                  <a:srgbClr val="FFFF00"/>
                </a:solidFill>
                <a:latin typeface="Times New Roman" pitchFamily="18" charset="0"/>
              </a:rPr>
              <a:t>atrophic changes of the optic nerve</a:t>
            </a:r>
            <a:r>
              <a:rPr lang="ru-RU" sz="2600" dirty="0" smtClean="0">
                <a:solidFill>
                  <a:srgbClr val="FFFF00"/>
                </a:solidFill>
                <a:latin typeface="Times New Roman" pitchFamily="18" charset="0"/>
              </a:rPr>
              <a:t>.</a:t>
            </a:r>
          </a:p>
        </p:txBody>
      </p:sp>
      <p:sp>
        <p:nvSpPr>
          <p:cNvPr id="105479" name="Text Box 7"/>
          <p:cNvSpPr txBox="1">
            <a:spLocks noChangeArrowheads="1"/>
          </p:cNvSpPr>
          <p:nvPr/>
        </p:nvSpPr>
        <p:spPr bwMode="auto">
          <a:xfrm>
            <a:off x="611188" y="5373688"/>
            <a:ext cx="3600450" cy="461962"/>
          </a:xfrm>
          <a:prstGeom prst="rect">
            <a:avLst/>
          </a:prstGeom>
          <a:noFill/>
          <a:ln w="9525">
            <a:noFill/>
            <a:miter lim="800000"/>
            <a:headEnd/>
            <a:tailEnd/>
          </a:ln>
        </p:spPr>
        <p:txBody>
          <a:bodyPr>
            <a:spAutoFit/>
          </a:bodyPr>
          <a:lstStyle/>
          <a:p>
            <a:pPr>
              <a:spcBef>
                <a:spcPct val="50000"/>
              </a:spcBef>
            </a:pPr>
            <a:r>
              <a:rPr lang="ru-RU" sz="2400" b="1">
                <a:solidFill>
                  <a:srgbClr val="FFFF00"/>
                </a:solidFill>
                <a:latin typeface="Times New Roman" pitchFamily="18" charset="0"/>
              </a:rPr>
              <a:t>      </a:t>
            </a:r>
            <a:r>
              <a:rPr lang="en-US" sz="2400" b="1">
                <a:solidFill>
                  <a:srgbClr val="FFFF00"/>
                </a:solidFill>
                <a:latin typeface="Times New Roman" pitchFamily="18" charset="0"/>
              </a:rPr>
              <a:t>PRODUCTION</a:t>
            </a:r>
            <a:r>
              <a:rPr lang="ru-RU" sz="2400" b="1">
                <a:solidFill>
                  <a:srgbClr val="FFFF00"/>
                </a:solidFill>
                <a:latin typeface="Times New Roman" pitchFamily="18" charset="0"/>
              </a:rPr>
              <a:t> (5%)</a:t>
            </a:r>
            <a:r>
              <a:rPr lang="ru-RU" sz="2400" b="1">
                <a:latin typeface="Times New Roman" pitchFamily="18" charset="0"/>
              </a:rPr>
              <a:t> </a:t>
            </a:r>
          </a:p>
        </p:txBody>
      </p:sp>
      <p:sp>
        <p:nvSpPr>
          <p:cNvPr id="105484" name="Arc 12"/>
          <p:cNvSpPr>
            <a:spLocks/>
          </p:cNvSpPr>
          <p:nvPr/>
        </p:nvSpPr>
        <p:spPr bwMode="auto">
          <a:xfrm rot="-2525349">
            <a:off x="3368675" y="4699000"/>
            <a:ext cx="1260475" cy="1662113"/>
          </a:xfrm>
          <a:custGeom>
            <a:avLst/>
            <a:gdLst>
              <a:gd name="T0" fmla="*/ 0 w 16557"/>
              <a:gd name="T1" fmla="*/ 2147483647 h 21600"/>
              <a:gd name="T2" fmla="*/ 2147483647 w 16557"/>
              <a:gd name="T3" fmla="*/ 2147483647 h 21600"/>
              <a:gd name="T4" fmla="*/ 2147483647 w 16557"/>
              <a:gd name="T5" fmla="*/ 2147483647 h 21600"/>
              <a:gd name="T6" fmla="*/ 0 60000 65536"/>
              <a:gd name="T7" fmla="*/ 0 60000 65536"/>
              <a:gd name="T8" fmla="*/ 0 60000 65536"/>
              <a:gd name="T9" fmla="*/ 0 w 16557"/>
              <a:gd name="T10" fmla="*/ 0 h 21600"/>
              <a:gd name="T11" fmla="*/ 16557 w 16557"/>
              <a:gd name="T12" fmla="*/ 21600 h 21600"/>
            </a:gdLst>
            <a:ahLst/>
            <a:cxnLst>
              <a:cxn ang="T6">
                <a:pos x="T0" y="T1"/>
              </a:cxn>
              <a:cxn ang="T7">
                <a:pos x="T2" y="T3"/>
              </a:cxn>
              <a:cxn ang="T8">
                <a:pos x="T4" y="T5"/>
              </a:cxn>
            </a:cxnLst>
            <a:rect l="T9" t="T10" r="T11" b="T12"/>
            <a:pathLst>
              <a:path w="16557" h="21600" fill="none" extrusionOk="0">
                <a:moveTo>
                  <a:pt x="0" y="324"/>
                </a:moveTo>
                <a:cubicBezTo>
                  <a:pt x="1230" y="108"/>
                  <a:pt x="2478" y="-1"/>
                  <a:pt x="3728" y="0"/>
                </a:cubicBezTo>
                <a:cubicBezTo>
                  <a:pt x="8345" y="0"/>
                  <a:pt x="12842" y="1479"/>
                  <a:pt x="16557" y="4222"/>
                </a:cubicBezTo>
              </a:path>
              <a:path w="16557" h="21600" stroke="0" extrusionOk="0">
                <a:moveTo>
                  <a:pt x="0" y="324"/>
                </a:moveTo>
                <a:cubicBezTo>
                  <a:pt x="1230" y="108"/>
                  <a:pt x="2478" y="-1"/>
                  <a:pt x="3728" y="0"/>
                </a:cubicBezTo>
                <a:cubicBezTo>
                  <a:pt x="8345" y="0"/>
                  <a:pt x="12842" y="1479"/>
                  <a:pt x="16557" y="4222"/>
                </a:cubicBezTo>
                <a:lnTo>
                  <a:pt x="3728" y="21600"/>
                </a:lnTo>
                <a:close/>
              </a:path>
            </a:pathLst>
          </a:custGeom>
          <a:noFill/>
          <a:ln w="38100">
            <a:solidFill>
              <a:srgbClr val="FFFF00"/>
            </a:solidFill>
            <a:round/>
            <a:headEnd/>
            <a:tailEnd type="stealth" w="lg" len="lg"/>
          </a:ln>
        </p:spPr>
        <p:txBody>
          <a:bodyPr wrap="none" anchor="ctr"/>
          <a:lstStyle/>
          <a:p>
            <a:endParaRPr lang="ru-RU"/>
          </a:p>
        </p:txBody>
      </p:sp>
      <p:pic>
        <p:nvPicPr>
          <p:cNvPr id="105487" name="Picture 15" descr="anatomy1"/>
          <p:cNvPicPr>
            <a:picLocks noChangeAspect="1" noChangeArrowheads="1"/>
          </p:cNvPicPr>
          <p:nvPr/>
        </p:nvPicPr>
        <p:blipFill>
          <a:blip r:embed="rId3"/>
          <a:srcRect/>
          <a:stretch>
            <a:fillRect/>
          </a:stretch>
        </p:blipFill>
        <p:spPr bwMode="auto">
          <a:xfrm>
            <a:off x="4211638" y="4941888"/>
            <a:ext cx="1711325" cy="1397000"/>
          </a:xfrm>
          <a:prstGeom prst="rect">
            <a:avLst/>
          </a:prstGeom>
          <a:noFill/>
          <a:ln w="9525">
            <a:noFill/>
            <a:miter lim="800000"/>
            <a:headEnd/>
            <a:tailEnd/>
          </a:ln>
        </p:spPr>
      </p:pic>
      <p:sp>
        <p:nvSpPr>
          <p:cNvPr id="105489" name="Text Box 17"/>
          <p:cNvSpPr txBox="1">
            <a:spLocks noChangeArrowheads="1"/>
          </p:cNvSpPr>
          <p:nvPr/>
        </p:nvSpPr>
        <p:spPr bwMode="auto">
          <a:xfrm>
            <a:off x="4211638" y="4437063"/>
            <a:ext cx="2520950" cy="457200"/>
          </a:xfrm>
          <a:prstGeom prst="rect">
            <a:avLst/>
          </a:prstGeom>
          <a:noFill/>
          <a:ln w="9525">
            <a:noFill/>
            <a:miter lim="800000"/>
            <a:headEnd/>
            <a:tailEnd/>
          </a:ln>
        </p:spPr>
        <p:txBody>
          <a:bodyPr>
            <a:spAutoFit/>
          </a:bodyPr>
          <a:lstStyle/>
          <a:p>
            <a:pPr>
              <a:spcBef>
                <a:spcPct val="50000"/>
              </a:spcBef>
            </a:pPr>
            <a:r>
              <a:rPr lang="en-US" sz="2400" i="1">
                <a:solidFill>
                  <a:srgbClr val="FFFF00"/>
                </a:solidFill>
                <a:latin typeface="Times New Roman" pitchFamily="18" charset="0"/>
              </a:rPr>
              <a:t>hydrodynamics</a:t>
            </a:r>
            <a:endParaRPr lang="ru-RU" sz="2400" i="1">
              <a:solidFill>
                <a:srgbClr val="FFFF00"/>
              </a:solidFill>
              <a:latin typeface="Times New Roman" pitchFamily="18" charset="0"/>
            </a:endParaRPr>
          </a:p>
        </p:txBody>
      </p:sp>
      <p:sp>
        <p:nvSpPr>
          <p:cNvPr id="105490" name="Arc 18"/>
          <p:cNvSpPr>
            <a:spLocks/>
          </p:cNvSpPr>
          <p:nvPr/>
        </p:nvSpPr>
        <p:spPr bwMode="auto">
          <a:xfrm rot="908500">
            <a:off x="6142038" y="4794250"/>
            <a:ext cx="1195387" cy="1733550"/>
          </a:xfrm>
          <a:custGeom>
            <a:avLst/>
            <a:gdLst>
              <a:gd name="T0" fmla="*/ 0 w 16557"/>
              <a:gd name="T1" fmla="*/ 2147483647 h 21600"/>
              <a:gd name="T2" fmla="*/ 2147483647 w 16557"/>
              <a:gd name="T3" fmla="*/ 2147483647 h 21600"/>
              <a:gd name="T4" fmla="*/ 2147483647 w 16557"/>
              <a:gd name="T5" fmla="*/ 2147483647 h 21600"/>
              <a:gd name="T6" fmla="*/ 0 60000 65536"/>
              <a:gd name="T7" fmla="*/ 0 60000 65536"/>
              <a:gd name="T8" fmla="*/ 0 60000 65536"/>
              <a:gd name="T9" fmla="*/ 0 w 16557"/>
              <a:gd name="T10" fmla="*/ 0 h 21600"/>
              <a:gd name="T11" fmla="*/ 16557 w 16557"/>
              <a:gd name="T12" fmla="*/ 21600 h 21600"/>
            </a:gdLst>
            <a:ahLst/>
            <a:cxnLst>
              <a:cxn ang="T6">
                <a:pos x="T0" y="T1"/>
              </a:cxn>
              <a:cxn ang="T7">
                <a:pos x="T2" y="T3"/>
              </a:cxn>
              <a:cxn ang="T8">
                <a:pos x="T4" y="T5"/>
              </a:cxn>
            </a:cxnLst>
            <a:rect l="T9" t="T10" r="T11" b="T12"/>
            <a:pathLst>
              <a:path w="16557" h="21600" fill="none" extrusionOk="0">
                <a:moveTo>
                  <a:pt x="0" y="324"/>
                </a:moveTo>
                <a:cubicBezTo>
                  <a:pt x="1230" y="108"/>
                  <a:pt x="2478" y="-1"/>
                  <a:pt x="3728" y="0"/>
                </a:cubicBezTo>
                <a:cubicBezTo>
                  <a:pt x="8345" y="0"/>
                  <a:pt x="12842" y="1479"/>
                  <a:pt x="16557" y="4222"/>
                </a:cubicBezTo>
              </a:path>
              <a:path w="16557" h="21600" stroke="0" extrusionOk="0">
                <a:moveTo>
                  <a:pt x="0" y="324"/>
                </a:moveTo>
                <a:cubicBezTo>
                  <a:pt x="1230" y="108"/>
                  <a:pt x="2478" y="-1"/>
                  <a:pt x="3728" y="0"/>
                </a:cubicBezTo>
                <a:cubicBezTo>
                  <a:pt x="8345" y="0"/>
                  <a:pt x="12842" y="1479"/>
                  <a:pt x="16557" y="4222"/>
                </a:cubicBezTo>
                <a:lnTo>
                  <a:pt x="3728" y="21600"/>
                </a:lnTo>
                <a:close/>
              </a:path>
            </a:pathLst>
          </a:custGeom>
          <a:noFill/>
          <a:ln w="38100">
            <a:solidFill>
              <a:srgbClr val="FFFF00"/>
            </a:solidFill>
            <a:round/>
            <a:headEnd/>
            <a:tailEnd type="stealth" w="lg" len="lg"/>
          </a:ln>
        </p:spPr>
        <p:txBody>
          <a:bodyPr wrap="none" anchor="ctr"/>
          <a:lstStyle/>
          <a:p>
            <a:endParaRPr lang="ru-RU"/>
          </a:p>
        </p:txBody>
      </p:sp>
      <p:sp>
        <p:nvSpPr>
          <p:cNvPr id="105491" name="Text Box 19"/>
          <p:cNvSpPr txBox="1">
            <a:spLocks noChangeArrowheads="1"/>
          </p:cNvSpPr>
          <p:nvPr/>
        </p:nvSpPr>
        <p:spPr bwMode="auto">
          <a:xfrm>
            <a:off x="6102350" y="5373688"/>
            <a:ext cx="2879725" cy="461962"/>
          </a:xfrm>
          <a:prstGeom prst="rect">
            <a:avLst/>
          </a:prstGeom>
          <a:noFill/>
          <a:ln w="9525">
            <a:noFill/>
            <a:miter lim="800000"/>
            <a:headEnd/>
            <a:tailEnd/>
          </a:ln>
        </p:spPr>
        <p:txBody>
          <a:bodyPr>
            <a:spAutoFit/>
          </a:bodyPr>
          <a:lstStyle/>
          <a:p>
            <a:pPr>
              <a:spcBef>
                <a:spcPct val="50000"/>
              </a:spcBef>
            </a:pPr>
            <a:r>
              <a:rPr lang="en-US" sz="2400" b="1">
                <a:solidFill>
                  <a:srgbClr val="FFFF00"/>
                </a:solidFill>
                <a:latin typeface="Times New Roman" pitchFamily="18" charset="0"/>
              </a:rPr>
              <a:t>OUTFLOW</a:t>
            </a:r>
            <a:r>
              <a:rPr lang="ru-RU" sz="2400" b="1">
                <a:solidFill>
                  <a:srgbClr val="FFFF00"/>
                </a:solidFill>
                <a:latin typeface="Times New Roman" pitchFamily="18" charset="0"/>
              </a:rPr>
              <a:t> (95%)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5475">
                                            <p:txEl>
                                              <p:pRg st="0" end="0"/>
                                            </p:txEl>
                                          </p:spTgt>
                                        </p:tgtEl>
                                        <p:attrNameLst>
                                          <p:attrName>style.visibility</p:attrName>
                                        </p:attrNameLst>
                                      </p:cBhvr>
                                      <p:to>
                                        <p:strVal val="visible"/>
                                      </p:to>
                                    </p:set>
                                    <p:anim calcmode="discrete" valueType="clr">
                                      <p:cBhvr override="childStyle">
                                        <p:cTn id="7" dur="80"/>
                                        <p:tgtEl>
                                          <p:spTgt spid="105475">
                                            <p:txEl>
                                              <p:pRg st="0" end="0"/>
                                            </p:txEl>
                                          </p:spTgt>
                                        </p:tgtEl>
                                        <p:attrNameLst>
                                          <p:attrName>style.color</p:attrName>
                                        </p:attrNameLst>
                                      </p:cBhvr>
                                      <p:tavLst>
                                        <p:tav tm="0">
                                          <p:val>
                                            <p:clrVal>
                                              <a:schemeClr val="accent2"/>
                                            </p:clrVal>
                                          </p:val>
                                        </p:tav>
                                        <p:tav tm="50000">
                                          <p:val>
                                            <p:clrVal>
                                              <a:srgbClr val="FF0000"/>
                                            </p:clrVal>
                                          </p:val>
                                        </p:tav>
                                      </p:tavLst>
                                    </p:anim>
                                    <p:anim calcmode="discrete" valueType="clr">
                                      <p:cBhvr>
                                        <p:cTn id="8" dur="80"/>
                                        <p:tgtEl>
                                          <p:spTgt spid="1054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5475">
                                            <p:txEl>
                                              <p:pRg st="0" end="0"/>
                                            </p:txEl>
                                          </p:spTgt>
                                        </p:tgtEl>
                                        <p:attrNameLst>
                                          <p:attrName>fill.type</p:attrName>
                                        </p:attrNameLst>
                                      </p:cBhvr>
                                      <p:to>
                                        <p:strVal val="solid"/>
                                      </p:to>
                                    </p:set>
                                  </p:childTnLst>
                                </p:cTn>
                              </p:par>
                            </p:childTnLst>
                          </p:cTn>
                        </p:par>
                        <p:par>
                          <p:cTn id="10" fill="hold">
                            <p:stCondLst>
                              <p:cond delay="7360"/>
                            </p:stCondLst>
                            <p:childTnLst>
                              <p:par>
                                <p:cTn id="11" presetID="26" presetClass="entr" presetSubtype="0" fill="hold" grpId="0" nodeType="afterEffect">
                                  <p:stCondLst>
                                    <p:cond delay="0"/>
                                  </p:stCondLst>
                                  <p:childTnLst>
                                    <p:set>
                                      <p:cBhvr>
                                        <p:cTn id="12" dur="1" fill="hold">
                                          <p:stCondLst>
                                            <p:cond delay="0"/>
                                          </p:stCondLst>
                                        </p:cTn>
                                        <p:tgtEl>
                                          <p:spTgt spid="105474"/>
                                        </p:tgtEl>
                                        <p:attrNameLst>
                                          <p:attrName>style.visibility</p:attrName>
                                        </p:attrNameLst>
                                      </p:cBhvr>
                                      <p:to>
                                        <p:strVal val="visible"/>
                                      </p:to>
                                    </p:set>
                                    <p:animEffect transition="in" filter="wipe(down)">
                                      <p:cBhvr>
                                        <p:cTn id="13" dur="580">
                                          <p:stCondLst>
                                            <p:cond delay="0"/>
                                          </p:stCondLst>
                                        </p:cTn>
                                        <p:tgtEl>
                                          <p:spTgt spid="105474"/>
                                        </p:tgtEl>
                                      </p:cBhvr>
                                    </p:animEffect>
                                    <p:anim calcmode="lin" valueType="num">
                                      <p:cBhvr>
                                        <p:cTn id="14" dur="1822" tmFilter="0,0; 0.14,0.36; 0.43,0.73; 0.71,0.91; 1.0,1.0">
                                          <p:stCondLst>
                                            <p:cond delay="0"/>
                                          </p:stCondLst>
                                        </p:cTn>
                                        <p:tgtEl>
                                          <p:spTgt spid="10547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547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547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547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5474"/>
                                        </p:tgtEl>
                                        <p:attrNameLst>
                                          <p:attrName>ppt_y</p:attrName>
                                        </p:attrNameLst>
                                      </p:cBhvr>
                                      <p:tavLst>
                                        <p:tav tm="0" fmla="#ppt_y-sin(pi*$)/81">
                                          <p:val>
                                            <p:fltVal val="0"/>
                                          </p:val>
                                        </p:tav>
                                        <p:tav tm="100000">
                                          <p:val>
                                            <p:fltVal val="1"/>
                                          </p:val>
                                        </p:tav>
                                      </p:tavLst>
                                    </p:anim>
                                    <p:animScale>
                                      <p:cBhvr>
                                        <p:cTn id="19" dur="26">
                                          <p:stCondLst>
                                            <p:cond delay="650"/>
                                          </p:stCondLst>
                                        </p:cTn>
                                        <p:tgtEl>
                                          <p:spTgt spid="105474"/>
                                        </p:tgtEl>
                                      </p:cBhvr>
                                      <p:to x="100000" y="60000"/>
                                    </p:animScale>
                                    <p:animScale>
                                      <p:cBhvr>
                                        <p:cTn id="20" dur="166" decel="50000">
                                          <p:stCondLst>
                                            <p:cond delay="676"/>
                                          </p:stCondLst>
                                        </p:cTn>
                                        <p:tgtEl>
                                          <p:spTgt spid="105474"/>
                                        </p:tgtEl>
                                      </p:cBhvr>
                                      <p:to x="100000" y="100000"/>
                                    </p:animScale>
                                    <p:animScale>
                                      <p:cBhvr>
                                        <p:cTn id="21" dur="26">
                                          <p:stCondLst>
                                            <p:cond delay="1312"/>
                                          </p:stCondLst>
                                        </p:cTn>
                                        <p:tgtEl>
                                          <p:spTgt spid="105474"/>
                                        </p:tgtEl>
                                      </p:cBhvr>
                                      <p:to x="100000" y="80000"/>
                                    </p:animScale>
                                    <p:animScale>
                                      <p:cBhvr>
                                        <p:cTn id="22" dur="166" decel="50000">
                                          <p:stCondLst>
                                            <p:cond delay="1338"/>
                                          </p:stCondLst>
                                        </p:cTn>
                                        <p:tgtEl>
                                          <p:spTgt spid="105474"/>
                                        </p:tgtEl>
                                      </p:cBhvr>
                                      <p:to x="100000" y="100000"/>
                                    </p:animScale>
                                    <p:animScale>
                                      <p:cBhvr>
                                        <p:cTn id="23" dur="26">
                                          <p:stCondLst>
                                            <p:cond delay="1642"/>
                                          </p:stCondLst>
                                        </p:cTn>
                                        <p:tgtEl>
                                          <p:spTgt spid="105474"/>
                                        </p:tgtEl>
                                      </p:cBhvr>
                                      <p:to x="100000" y="90000"/>
                                    </p:animScale>
                                    <p:animScale>
                                      <p:cBhvr>
                                        <p:cTn id="24" dur="166" decel="50000">
                                          <p:stCondLst>
                                            <p:cond delay="1668"/>
                                          </p:stCondLst>
                                        </p:cTn>
                                        <p:tgtEl>
                                          <p:spTgt spid="105474"/>
                                        </p:tgtEl>
                                      </p:cBhvr>
                                      <p:to x="100000" y="100000"/>
                                    </p:animScale>
                                    <p:animScale>
                                      <p:cBhvr>
                                        <p:cTn id="25" dur="26">
                                          <p:stCondLst>
                                            <p:cond delay="1808"/>
                                          </p:stCondLst>
                                        </p:cTn>
                                        <p:tgtEl>
                                          <p:spTgt spid="105474"/>
                                        </p:tgtEl>
                                      </p:cBhvr>
                                      <p:to x="100000" y="95000"/>
                                    </p:animScale>
                                    <p:animScale>
                                      <p:cBhvr>
                                        <p:cTn id="26" dur="166" decel="50000">
                                          <p:stCondLst>
                                            <p:cond delay="1834"/>
                                          </p:stCondLst>
                                        </p:cTn>
                                        <p:tgtEl>
                                          <p:spTgt spid="105474"/>
                                        </p:tgtEl>
                                      </p:cBhvr>
                                      <p:to x="100000" y="100000"/>
                                    </p:animScale>
                                  </p:childTnLst>
                                </p:cTn>
                              </p:par>
                            </p:childTnLst>
                          </p:cTn>
                        </p:par>
                        <p:par>
                          <p:cTn id="27" fill="hold">
                            <p:stCondLst>
                              <p:cond delay="9360"/>
                            </p:stCondLst>
                            <p:childTnLst>
                              <p:par>
                                <p:cTn id="28" presetID="54" presetClass="entr" presetSubtype="0" accel="100000" fill="hold" grpId="0" nodeType="afterEffect">
                                  <p:stCondLst>
                                    <p:cond delay="0"/>
                                  </p:stCondLst>
                                  <p:childTnLst>
                                    <p:set>
                                      <p:cBhvr>
                                        <p:cTn id="29" dur="1" fill="hold">
                                          <p:stCondLst>
                                            <p:cond delay="0"/>
                                          </p:stCondLst>
                                        </p:cTn>
                                        <p:tgtEl>
                                          <p:spTgt spid="105479"/>
                                        </p:tgtEl>
                                        <p:attrNameLst>
                                          <p:attrName>style.visibility</p:attrName>
                                        </p:attrNameLst>
                                      </p:cBhvr>
                                      <p:to>
                                        <p:strVal val="visible"/>
                                      </p:to>
                                    </p:set>
                                    <p:anim calcmode="lin" valueType="num">
                                      <p:cBhvr>
                                        <p:cTn id="30" dur="500" fill="hold"/>
                                        <p:tgtEl>
                                          <p:spTgt spid="105479"/>
                                        </p:tgtEl>
                                        <p:attrNameLst>
                                          <p:attrName>ppt_w</p:attrName>
                                        </p:attrNameLst>
                                      </p:cBhvr>
                                      <p:tavLst>
                                        <p:tav tm="0">
                                          <p:val>
                                            <p:strVal val="#ppt_w*0.05"/>
                                          </p:val>
                                        </p:tav>
                                        <p:tav tm="100000">
                                          <p:val>
                                            <p:strVal val="#ppt_w"/>
                                          </p:val>
                                        </p:tav>
                                      </p:tavLst>
                                    </p:anim>
                                    <p:anim calcmode="lin" valueType="num">
                                      <p:cBhvr>
                                        <p:cTn id="31" dur="500" fill="hold"/>
                                        <p:tgtEl>
                                          <p:spTgt spid="105479"/>
                                        </p:tgtEl>
                                        <p:attrNameLst>
                                          <p:attrName>ppt_h</p:attrName>
                                        </p:attrNameLst>
                                      </p:cBhvr>
                                      <p:tavLst>
                                        <p:tav tm="0">
                                          <p:val>
                                            <p:strVal val="#ppt_h"/>
                                          </p:val>
                                        </p:tav>
                                        <p:tav tm="100000">
                                          <p:val>
                                            <p:strVal val="#ppt_h"/>
                                          </p:val>
                                        </p:tav>
                                      </p:tavLst>
                                    </p:anim>
                                    <p:anim calcmode="lin" valueType="num">
                                      <p:cBhvr>
                                        <p:cTn id="32" dur="500" fill="hold"/>
                                        <p:tgtEl>
                                          <p:spTgt spid="105479"/>
                                        </p:tgtEl>
                                        <p:attrNameLst>
                                          <p:attrName>ppt_x</p:attrName>
                                        </p:attrNameLst>
                                      </p:cBhvr>
                                      <p:tavLst>
                                        <p:tav tm="0">
                                          <p:val>
                                            <p:strVal val="#ppt_x-.2"/>
                                          </p:val>
                                        </p:tav>
                                        <p:tav tm="100000">
                                          <p:val>
                                            <p:strVal val="#ppt_x"/>
                                          </p:val>
                                        </p:tav>
                                      </p:tavLst>
                                    </p:anim>
                                    <p:anim calcmode="lin" valueType="num">
                                      <p:cBhvr>
                                        <p:cTn id="33" dur="500" fill="hold"/>
                                        <p:tgtEl>
                                          <p:spTgt spid="105479"/>
                                        </p:tgtEl>
                                        <p:attrNameLst>
                                          <p:attrName>ppt_y</p:attrName>
                                        </p:attrNameLst>
                                      </p:cBhvr>
                                      <p:tavLst>
                                        <p:tav tm="0">
                                          <p:val>
                                            <p:strVal val="#ppt_y"/>
                                          </p:val>
                                        </p:tav>
                                        <p:tav tm="100000">
                                          <p:val>
                                            <p:strVal val="#ppt_y"/>
                                          </p:val>
                                        </p:tav>
                                      </p:tavLst>
                                    </p:anim>
                                    <p:animEffect transition="in" filter="fade">
                                      <p:cBhvr>
                                        <p:cTn id="34" dur="500"/>
                                        <p:tgtEl>
                                          <p:spTgt spid="105479"/>
                                        </p:tgtEl>
                                      </p:cBhvr>
                                    </p:animEffect>
                                  </p:childTnLst>
                                </p:cTn>
                              </p:par>
                            </p:childTnLst>
                          </p:cTn>
                        </p:par>
                        <p:par>
                          <p:cTn id="35" fill="hold">
                            <p:stCondLst>
                              <p:cond delay="9860"/>
                            </p:stCondLst>
                            <p:childTnLst>
                              <p:par>
                                <p:cTn id="36" presetID="10" presetClass="entr" presetSubtype="0" fill="hold" nodeType="afterEffect">
                                  <p:stCondLst>
                                    <p:cond delay="0"/>
                                  </p:stCondLst>
                                  <p:childTnLst>
                                    <p:set>
                                      <p:cBhvr>
                                        <p:cTn id="37" dur="1" fill="hold">
                                          <p:stCondLst>
                                            <p:cond delay="0"/>
                                          </p:stCondLst>
                                        </p:cTn>
                                        <p:tgtEl>
                                          <p:spTgt spid="105487"/>
                                        </p:tgtEl>
                                        <p:attrNameLst>
                                          <p:attrName>style.visibility</p:attrName>
                                        </p:attrNameLst>
                                      </p:cBhvr>
                                      <p:to>
                                        <p:strVal val="visible"/>
                                      </p:to>
                                    </p:set>
                                    <p:animEffect transition="in" filter="fade">
                                      <p:cBhvr>
                                        <p:cTn id="38" dur="2000"/>
                                        <p:tgtEl>
                                          <p:spTgt spid="105487"/>
                                        </p:tgtEl>
                                      </p:cBhvr>
                                    </p:animEffect>
                                  </p:childTnLst>
                                </p:cTn>
                              </p:par>
                            </p:childTnLst>
                          </p:cTn>
                        </p:par>
                        <p:par>
                          <p:cTn id="39" fill="hold">
                            <p:stCondLst>
                              <p:cond delay="11860"/>
                            </p:stCondLst>
                            <p:childTnLst>
                              <p:par>
                                <p:cTn id="40" presetID="54" presetClass="entr" presetSubtype="0" accel="100000" fill="hold" grpId="0" nodeType="afterEffect">
                                  <p:stCondLst>
                                    <p:cond delay="0"/>
                                  </p:stCondLst>
                                  <p:childTnLst>
                                    <p:set>
                                      <p:cBhvr>
                                        <p:cTn id="41" dur="1" fill="hold">
                                          <p:stCondLst>
                                            <p:cond delay="0"/>
                                          </p:stCondLst>
                                        </p:cTn>
                                        <p:tgtEl>
                                          <p:spTgt spid="105491"/>
                                        </p:tgtEl>
                                        <p:attrNameLst>
                                          <p:attrName>style.visibility</p:attrName>
                                        </p:attrNameLst>
                                      </p:cBhvr>
                                      <p:to>
                                        <p:strVal val="visible"/>
                                      </p:to>
                                    </p:set>
                                    <p:anim calcmode="lin" valueType="num">
                                      <p:cBhvr>
                                        <p:cTn id="42" dur="500" fill="hold"/>
                                        <p:tgtEl>
                                          <p:spTgt spid="105491"/>
                                        </p:tgtEl>
                                        <p:attrNameLst>
                                          <p:attrName>ppt_w</p:attrName>
                                        </p:attrNameLst>
                                      </p:cBhvr>
                                      <p:tavLst>
                                        <p:tav tm="0">
                                          <p:val>
                                            <p:strVal val="#ppt_w*0.05"/>
                                          </p:val>
                                        </p:tav>
                                        <p:tav tm="100000">
                                          <p:val>
                                            <p:strVal val="#ppt_w"/>
                                          </p:val>
                                        </p:tav>
                                      </p:tavLst>
                                    </p:anim>
                                    <p:anim calcmode="lin" valueType="num">
                                      <p:cBhvr>
                                        <p:cTn id="43" dur="500" fill="hold"/>
                                        <p:tgtEl>
                                          <p:spTgt spid="105491"/>
                                        </p:tgtEl>
                                        <p:attrNameLst>
                                          <p:attrName>ppt_h</p:attrName>
                                        </p:attrNameLst>
                                      </p:cBhvr>
                                      <p:tavLst>
                                        <p:tav tm="0">
                                          <p:val>
                                            <p:strVal val="#ppt_h"/>
                                          </p:val>
                                        </p:tav>
                                        <p:tav tm="100000">
                                          <p:val>
                                            <p:strVal val="#ppt_h"/>
                                          </p:val>
                                        </p:tav>
                                      </p:tavLst>
                                    </p:anim>
                                    <p:anim calcmode="lin" valueType="num">
                                      <p:cBhvr>
                                        <p:cTn id="44" dur="500" fill="hold"/>
                                        <p:tgtEl>
                                          <p:spTgt spid="105491"/>
                                        </p:tgtEl>
                                        <p:attrNameLst>
                                          <p:attrName>ppt_x</p:attrName>
                                        </p:attrNameLst>
                                      </p:cBhvr>
                                      <p:tavLst>
                                        <p:tav tm="0">
                                          <p:val>
                                            <p:strVal val="#ppt_x-.2"/>
                                          </p:val>
                                        </p:tav>
                                        <p:tav tm="100000">
                                          <p:val>
                                            <p:strVal val="#ppt_x"/>
                                          </p:val>
                                        </p:tav>
                                      </p:tavLst>
                                    </p:anim>
                                    <p:anim calcmode="lin" valueType="num">
                                      <p:cBhvr>
                                        <p:cTn id="45" dur="500" fill="hold"/>
                                        <p:tgtEl>
                                          <p:spTgt spid="105491"/>
                                        </p:tgtEl>
                                        <p:attrNameLst>
                                          <p:attrName>ppt_y</p:attrName>
                                        </p:attrNameLst>
                                      </p:cBhvr>
                                      <p:tavLst>
                                        <p:tav tm="0">
                                          <p:val>
                                            <p:strVal val="#ppt_y"/>
                                          </p:val>
                                        </p:tav>
                                        <p:tav tm="100000">
                                          <p:val>
                                            <p:strVal val="#ppt_y"/>
                                          </p:val>
                                        </p:tav>
                                      </p:tavLst>
                                    </p:anim>
                                    <p:animEffect transition="in" filter="fade">
                                      <p:cBhvr>
                                        <p:cTn id="46" dur="500"/>
                                        <p:tgtEl>
                                          <p:spTgt spid="105491"/>
                                        </p:tgtEl>
                                      </p:cBhvr>
                                    </p:animEffect>
                                  </p:childTnLst>
                                </p:cTn>
                              </p:par>
                            </p:childTnLst>
                          </p:cTn>
                        </p:par>
                        <p:par>
                          <p:cTn id="47" fill="hold">
                            <p:stCondLst>
                              <p:cond delay="12360"/>
                            </p:stCondLst>
                            <p:childTnLst>
                              <p:par>
                                <p:cTn id="48" presetID="54" presetClass="entr" presetSubtype="0" accel="100000" fill="hold" grpId="0" nodeType="afterEffect">
                                  <p:stCondLst>
                                    <p:cond delay="0"/>
                                  </p:stCondLst>
                                  <p:childTnLst>
                                    <p:set>
                                      <p:cBhvr>
                                        <p:cTn id="49" dur="1" fill="hold">
                                          <p:stCondLst>
                                            <p:cond delay="0"/>
                                          </p:stCondLst>
                                        </p:cTn>
                                        <p:tgtEl>
                                          <p:spTgt spid="105484"/>
                                        </p:tgtEl>
                                        <p:attrNameLst>
                                          <p:attrName>style.visibility</p:attrName>
                                        </p:attrNameLst>
                                      </p:cBhvr>
                                      <p:to>
                                        <p:strVal val="visible"/>
                                      </p:to>
                                    </p:set>
                                    <p:anim calcmode="lin" valueType="num">
                                      <p:cBhvr>
                                        <p:cTn id="50" dur="500" fill="hold"/>
                                        <p:tgtEl>
                                          <p:spTgt spid="105484"/>
                                        </p:tgtEl>
                                        <p:attrNameLst>
                                          <p:attrName>ppt_w</p:attrName>
                                        </p:attrNameLst>
                                      </p:cBhvr>
                                      <p:tavLst>
                                        <p:tav tm="0">
                                          <p:val>
                                            <p:strVal val="#ppt_w*0.05"/>
                                          </p:val>
                                        </p:tav>
                                        <p:tav tm="100000">
                                          <p:val>
                                            <p:strVal val="#ppt_w"/>
                                          </p:val>
                                        </p:tav>
                                      </p:tavLst>
                                    </p:anim>
                                    <p:anim calcmode="lin" valueType="num">
                                      <p:cBhvr>
                                        <p:cTn id="51" dur="500" fill="hold"/>
                                        <p:tgtEl>
                                          <p:spTgt spid="105484"/>
                                        </p:tgtEl>
                                        <p:attrNameLst>
                                          <p:attrName>ppt_h</p:attrName>
                                        </p:attrNameLst>
                                      </p:cBhvr>
                                      <p:tavLst>
                                        <p:tav tm="0">
                                          <p:val>
                                            <p:strVal val="#ppt_h"/>
                                          </p:val>
                                        </p:tav>
                                        <p:tav tm="100000">
                                          <p:val>
                                            <p:strVal val="#ppt_h"/>
                                          </p:val>
                                        </p:tav>
                                      </p:tavLst>
                                    </p:anim>
                                    <p:anim calcmode="lin" valueType="num">
                                      <p:cBhvr>
                                        <p:cTn id="52" dur="500" fill="hold"/>
                                        <p:tgtEl>
                                          <p:spTgt spid="105484"/>
                                        </p:tgtEl>
                                        <p:attrNameLst>
                                          <p:attrName>ppt_x</p:attrName>
                                        </p:attrNameLst>
                                      </p:cBhvr>
                                      <p:tavLst>
                                        <p:tav tm="0">
                                          <p:val>
                                            <p:strVal val="#ppt_x-.2"/>
                                          </p:val>
                                        </p:tav>
                                        <p:tav tm="100000">
                                          <p:val>
                                            <p:strVal val="#ppt_x"/>
                                          </p:val>
                                        </p:tav>
                                      </p:tavLst>
                                    </p:anim>
                                    <p:anim calcmode="lin" valueType="num">
                                      <p:cBhvr>
                                        <p:cTn id="53" dur="500" fill="hold"/>
                                        <p:tgtEl>
                                          <p:spTgt spid="105484"/>
                                        </p:tgtEl>
                                        <p:attrNameLst>
                                          <p:attrName>ppt_y</p:attrName>
                                        </p:attrNameLst>
                                      </p:cBhvr>
                                      <p:tavLst>
                                        <p:tav tm="0">
                                          <p:val>
                                            <p:strVal val="#ppt_y"/>
                                          </p:val>
                                        </p:tav>
                                        <p:tav tm="100000">
                                          <p:val>
                                            <p:strVal val="#ppt_y"/>
                                          </p:val>
                                        </p:tav>
                                      </p:tavLst>
                                    </p:anim>
                                    <p:animEffect transition="in" filter="fade">
                                      <p:cBhvr>
                                        <p:cTn id="54" dur="500"/>
                                        <p:tgtEl>
                                          <p:spTgt spid="105484"/>
                                        </p:tgtEl>
                                      </p:cBhvr>
                                    </p:animEffect>
                                  </p:childTnLst>
                                </p:cTn>
                              </p:par>
                            </p:childTnLst>
                          </p:cTn>
                        </p:par>
                        <p:par>
                          <p:cTn id="55" fill="hold">
                            <p:stCondLst>
                              <p:cond delay="12860"/>
                            </p:stCondLst>
                            <p:childTnLst>
                              <p:par>
                                <p:cTn id="56" presetID="54" presetClass="entr" presetSubtype="0" accel="100000" fill="hold" grpId="0" nodeType="afterEffect">
                                  <p:stCondLst>
                                    <p:cond delay="0"/>
                                  </p:stCondLst>
                                  <p:childTnLst>
                                    <p:set>
                                      <p:cBhvr>
                                        <p:cTn id="57" dur="1" fill="hold">
                                          <p:stCondLst>
                                            <p:cond delay="0"/>
                                          </p:stCondLst>
                                        </p:cTn>
                                        <p:tgtEl>
                                          <p:spTgt spid="105489"/>
                                        </p:tgtEl>
                                        <p:attrNameLst>
                                          <p:attrName>style.visibility</p:attrName>
                                        </p:attrNameLst>
                                      </p:cBhvr>
                                      <p:to>
                                        <p:strVal val="visible"/>
                                      </p:to>
                                    </p:set>
                                    <p:anim calcmode="lin" valueType="num">
                                      <p:cBhvr>
                                        <p:cTn id="58" dur="500" fill="hold"/>
                                        <p:tgtEl>
                                          <p:spTgt spid="105489"/>
                                        </p:tgtEl>
                                        <p:attrNameLst>
                                          <p:attrName>ppt_w</p:attrName>
                                        </p:attrNameLst>
                                      </p:cBhvr>
                                      <p:tavLst>
                                        <p:tav tm="0">
                                          <p:val>
                                            <p:strVal val="#ppt_w*0.05"/>
                                          </p:val>
                                        </p:tav>
                                        <p:tav tm="100000">
                                          <p:val>
                                            <p:strVal val="#ppt_w"/>
                                          </p:val>
                                        </p:tav>
                                      </p:tavLst>
                                    </p:anim>
                                    <p:anim calcmode="lin" valueType="num">
                                      <p:cBhvr>
                                        <p:cTn id="59" dur="500" fill="hold"/>
                                        <p:tgtEl>
                                          <p:spTgt spid="105489"/>
                                        </p:tgtEl>
                                        <p:attrNameLst>
                                          <p:attrName>ppt_h</p:attrName>
                                        </p:attrNameLst>
                                      </p:cBhvr>
                                      <p:tavLst>
                                        <p:tav tm="0">
                                          <p:val>
                                            <p:strVal val="#ppt_h"/>
                                          </p:val>
                                        </p:tav>
                                        <p:tav tm="100000">
                                          <p:val>
                                            <p:strVal val="#ppt_h"/>
                                          </p:val>
                                        </p:tav>
                                      </p:tavLst>
                                    </p:anim>
                                    <p:anim calcmode="lin" valueType="num">
                                      <p:cBhvr>
                                        <p:cTn id="60" dur="500" fill="hold"/>
                                        <p:tgtEl>
                                          <p:spTgt spid="105489"/>
                                        </p:tgtEl>
                                        <p:attrNameLst>
                                          <p:attrName>ppt_x</p:attrName>
                                        </p:attrNameLst>
                                      </p:cBhvr>
                                      <p:tavLst>
                                        <p:tav tm="0">
                                          <p:val>
                                            <p:strVal val="#ppt_x-.2"/>
                                          </p:val>
                                        </p:tav>
                                        <p:tav tm="100000">
                                          <p:val>
                                            <p:strVal val="#ppt_x"/>
                                          </p:val>
                                        </p:tav>
                                      </p:tavLst>
                                    </p:anim>
                                    <p:anim calcmode="lin" valueType="num">
                                      <p:cBhvr>
                                        <p:cTn id="61" dur="500" fill="hold"/>
                                        <p:tgtEl>
                                          <p:spTgt spid="105489"/>
                                        </p:tgtEl>
                                        <p:attrNameLst>
                                          <p:attrName>ppt_y</p:attrName>
                                        </p:attrNameLst>
                                      </p:cBhvr>
                                      <p:tavLst>
                                        <p:tav tm="0">
                                          <p:val>
                                            <p:strVal val="#ppt_y"/>
                                          </p:val>
                                        </p:tav>
                                        <p:tav tm="100000">
                                          <p:val>
                                            <p:strVal val="#ppt_y"/>
                                          </p:val>
                                        </p:tav>
                                      </p:tavLst>
                                    </p:anim>
                                    <p:animEffect transition="in" filter="fade">
                                      <p:cBhvr>
                                        <p:cTn id="62" dur="500"/>
                                        <p:tgtEl>
                                          <p:spTgt spid="105489"/>
                                        </p:tgtEl>
                                      </p:cBhvr>
                                    </p:animEffect>
                                  </p:childTnLst>
                                </p:cTn>
                              </p:par>
                            </p:childTnLst>
                          </p:cTn>
                        </p:par>
                        <p:par>
                          <p:cTn id="63" fill="hold">
                            <p:stCondLst>
                              <p:cond delay="13360"/>
                            </p:stCondLst>
                            <p:childTnLst>
                              <p:par>
                                <p:cTn id="64" presetID="54" presetClass="entr" presetSubtype="0" accel="100000" fill="hold" grpId="0" nodeType="afterEffect">
                                  <p:stCondLst>
                                    <p:cond delay="0"/>
                                  </p:stCondLst>
                                  <p:childTnLst>
                                    <p:set>
                                      <p:cBhvr>
                                        <p:cTn id="65" dur="1" fill="hold">
                                          <p:stCondLst>
                                            <p:cond delay="0"/>
                                          </p:stCondLst>
                                        </p:cTn>
                                        <p:tgtEl>
                                          <p:spTgt spid="105490"/>
                                        </p:tgtEl>
                                        <p:attrNameLst>
                                          <p:attrName>style.visibility</p:attrName>
                                        </p:attrNameLst>
                                      </p:cBhvr>
                                      <p:to>
                                        <p:strVal val="visible"/>
                                      </p:to>
                                    </p:set>
                                    <p:anim calcmode="lin" valueType="num">
                                      <p:cBhvr>
                                        <p:cTn id="66" dur="500" fill="hold"/>
                                        <p:tgtEl>
                                          <p:spTgt spid="105490"/>
                                        </p:tgtEl>
                                        <p:attrNameLst>
                                          <p:attrName>ppt_w</p:attrName>
                                        </p:attrNameLst>
                                      </p:cBhvr>
                                      <p:tavLst>
                                        <p:tav tm="0">
                                          <p:val>
                                            <p:strVal val="#ppt_w*0.05"/>
                                          </p:val>
                                        </p:tav>
                                        <p:tav tm="100000">
                                          <p:val>
                                            <p:strVal val="#ppt_w"/>
                                          </p:val>
                                        </p:tav>
                                      </p:tavLst>
                                    </p:anim>
                                    <p:anim calcmode="lin" valueType="num">
                                      <p:cBhvr>
                                        <p:cTn id="67" dur="500" fill="hold"/>
                                        <p:tgtEl>
                                          <p:spTgt spid="105490"/>
                                        </p:tgtEl>
                                        <p:attrNameLst>
                                          <p:attrName>ppt_h</p:attrName>
                                        </p:attrNameLst>
                                      </p:cBhvr>
                                      <p:tavLst>
                                        <p:tav tm="0">
                                          <p:val>
                                            <p:strVal val="#ppt_h"/>
                                          </p:val>
                                        </p:tav>
                                        <p:tav tm="100000">
                                          <p:val>
                                            <p:strVal val="#ppt_h"/>
                                          </p:val>
                                        </p:tav>
                                      </p:tavLst>
                                    </p:anim>
                                    <p:anim calcmode="lin" valueType="num">
                                      <p:cBhvr>
                                        <p:cTn id="68" dur="500" fill="hold"/>
                                        <p:tgtEl>
                                          <p:spTgt spid="105490"/>
                                        </p:tgtEl>
                                        <p:attrNameLst>
                                          <p:attrName>ppt_x</p:attrName>
                                        </p:attrNameLst>
                                      </p:cBhvr>
                                      <p:tavLst>
                                        <p:tav tm="0">
                                          <p:val>
                                            <p:strVal val="#ppt_x-.2"/>
                                          </p:val>
                                        </p:tav>
                                        <p:tav tm="100000">
                                          <p:val>
                                            <p:strVal val="#ppt_x"/>
                                          </p:val>
                                        </p:tav>
                                      </p:tavLst>
                                    </p:anim>
                                    <p:anim calcmode="lin" valueType="num">
                                      <p:cBhvr>
                                        <p:cTn id="69" dur="500" fill="hold"/>
                                        <p:tgtEl>
                                          <p:spTgt spid="105490"/>
                                        </p:tgtEl>
                                        <p:attrNameLst>
                                          <p:attrName>ppt_y</p:attrName>
                                        </p:attrNameLst>
                                      </p:cBhvr>
                                      <p:tavLst>
                                        <p:tav tm="0">
                                          <p:val>
                                            <p:strVal val="#ppt_y"/>
                                          </p:val>
                                        </p:tav>
                                        <p:tav tm="100000">
                                          <p:val>
                                            <p:strVal val="#ppt_y"/>
                                          </p:val>
                                        </p:tav>
                                      </p:tavLst>
                                    </p:anim>
                                    <p:animEffect transition="in" filter="fade">
                                      <p:cBhvr>
                                        <p:cTn id="70" dur="500"/>
                                        <p:tgtEl>
                                          <p:spTgt spid="105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build="p"/>
      <p:bldP spid="105479" grpId="0"/>
      <p:bldP spid="105484" grpId="0" animBg="1"/>
      <p:bldP spid="105489" grpId="0"/>
      <p:bldP spid="105490" grpId="0" animBg="1"/>
      <p:bldP spid="10549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1062038" y="0"/>
            <a:ext cx="6861175" cy="1763713"/>
          </a:xfrm>
        </p:spPr>
        <p:txBody>
          <a:bodyPr/>
          <a:lstStyle/>
          <a:p>
            <a:pPr algn="ctr" eaLnBrk="1" hangingPunct="1">
              <a:defRPr/>
            </a:pPr>
            <a:r>
              <a:rPr lang="en-US" sz="4000" dirty="0" smtClean="0">
                <a:solidFill>
                  <a:srgbClr val="FFFF00"/>
                </a:solidFill>
                <a:latin typeface="Times New Roman" pitchFamily="18" charset="0"/>
              </a:rPr>
              <a:t>Treatment of an acute attack of an angle – closure glaucoma</a:t>
            </a:r>
            <a:r>
              <a:rPr lang="ru-RU" sz="4000" dirty="0" smtClean="0">
                <a:solidFill>
                  <a:srgbClr val="FFFF00"/>
                </a:solidFill>
                <a:latin typeface="Times New Roman" pitchFamily="18" charset="0"/>
              </a:rPr>
              <a:t/>
            </a:r>
            <a:br>
              <a:rPr lang="ru-RU" sz="4000" dirty="0" smtClean="0">
                <a:solidFill>
                  <a:srgbClr val="FFFF00"/>
                </a:solidFill>
                <a:latin typeface="Times New Roman" pitchFamily="18" charset="0"/>
              </a:rPr>
            </a:br>
            <a:r>
              <a:rPr lang="ru-RU" sz="2400" dirty="0" smtClean="0">
                <a:solidFill>
                  <a:srgbClr val="FFFF00"/>
                </a:solidFill>
                <a:latin typeface="Times New Roman" pitchFamily="18" charset="0"/>
              </a:rPr>
              <a:t> </a:t>
            </a:r>
            <a:r>
              <a:rPr lang="en-US" sz="2400" dirty="0" smtClean="0">
                <a:solidFill>
                  <a:srgbClr val="FFFF00"/>
                </a:solidFill>
                <a:latin typeface="Times New Roman" pitchFamily="18" charset="0"/>
                <a:cs typeface="Times New Roman" pitchFamily="18" charset="0"/>
              </a:rPr>
              <a:t> </a:t>
            </a:r>
            <a:endParaRPr lang="el-GR" sz="2400" dirty="0" smtClean="0">
              <a:solidFill>
                <a:srgbClr val="FFFF00"/>
              </a:solidFill>
              <a:latin typeface="Times New Roman" pitchFamily="18" charset="0"/>
              <a:cs typeface="Times New Roman" pitchFamily="18" charset="0"/>
            </a:endParaRPr>
          </a:p>
        </p:txBody>
      </p:sp>
      <p:sp>
        <p:nvSpPr>
          <p:cNvPr id="128003" name="Rectangle 3"/>
          <p:cNvSpPr>
            <a:spLocks noGrp="1" noChangeArrowheads="1"/>
          </p:cNvSpPr>
          <p:nvPr>
            <p:ph type="subTitle" idx="1"/>
          </p:nvPr>
        </p:nvSpPr>
        <p:spPr>
          <a:xfrm>
            <a:off x="701675" y="1449388"/>
            <a:ext cx="7954963" cy="4511675"/>
          </a:xfrm>
        </p:spPr>
        <p:txBody>
          <a:bodyPr/>
          <a:lstStyle/>
          <a:p>
            <a:pPr marL="266700" indent="-266700" eaLnBrk="1" hangingPunct="1">
              <a:lnSpc>
                <a:spcPct val="80000"/>
              </a:lnSpc>
              <a:buClr>
                <a:srgbClr val="FFFF00"/>
              </a:buClr>
              <a:buFontTx/>
              <a:buAutoNum type="arabicPeriod"/>
              <a:defRPr/>
            </a:pPr>
            <a:r>
              <a:rPr lang="en-US" sz="2400" b="1" dirty="0" smtClean="0">
                <a:solidFill>
                  <a:srgbClr val="FFFF00"/>
                </a:solidFill>
                <a:latin typeface="Times New Roman" pitchFamily="18" charset="0"/>
              </a:rPr>
              <a:t>Instillations of </a:t>
            </a:r>
            <a:r>
              <a:rPr lang="en-US" sz="2400" b="1" dirty="0" err="1" smtClean="0">
                <a:solidFill>
                  <a:srgbClr val="FFFF00"/>
                </a:solidFill>
                <a:latin typeface="Times New Roman" pitchFamily="18" charset="0"/>
              </a:rPr>
              <a:t>Pilocarpine</a:t>
            </a:r>
            <a:r>
              <a:rPr lang="ru-RU" sz="2400" b="1" dirty="0" smtClean="0">
                <a:solidFill>
                  <a:srgbClr val="FFFF00"/>
                </a:solidFill>
                <a:latin typeface="Times New Roman" pitchFamily="18" charset="0"/>
              </a:rPr>
              <a:t> 1-6%</a:t>
            </a:r>
          </a:p>
          <a:p>
            <a:pPr marL="266700" indent="-266700" eaLnBrk="1" hangingPunct="1">
              <a:lnSpc>
                <a:spcPct val="80000"/>
              </a:lnSpc>
              <a:buClr>
                <a:srgbClr val="FFFF00"/>
              </a:buClr>
              <a:buFontTx/>
              <a:buNone/>
              <a:defRPr/>
            </a:pPr>
            <a:r>
              <a:rPr lang="ru-RU" sz="2400" b="1" dirty="0" smtClean="0">
                <a:solidFill>
                  <a:srgbClr val="FFFF00"/>
                </a:solidFill>
                <a:latin typeface="Times New Roman" pitchFamily="18" charset="0"/>
              </a:rPr>
              <a:t>                               </a:t>
            </a:r>
            <a:r>
              <a:rPr lang="ru-RU" sz="2400" dirty="0" smtClean="0">
                <a:solidFill>
                  <a:srgbClr val="FFFF00"/>
                </a:solidFill>
                <a:latin typeface="Times New Roman" pitchFamily="18" charset="0"/>
              </a:rPr>
              <a:t>1-</a:t>
            </a:r>
            <a:r>
              <a:rPr lang="en-US" sz="2400" dirty="0" err="1" smtClean="0">
                <a:solidFill>
                  <a:srgbClr val="FFFF00"/>
                </a:solidFill>
                <a:latin typeface="Times New Roman" pitchFamily="18" charset="0"/>
              </a:rPr>
              <a:t>st</a:t>
            </a:r>
            <a:r>
              <a:rPr lang="ru-RU" sz="2400" dirty="0" smtClean="0">
                <a:solidFill>
                  <a:srgbClr val="FFFF00"/>
                </a:solidFill>
                <a:latin typeface="Times New Roman" pitchFamily="18" charset="0"/>
              </a:rPr>
              <a:t> </a:t>
            </a:r>
            <a:r>
              <a:rPr lang="en-US" sz="2400" dirty="0" smtClean="0">
                <a:solidFill>
                  <a:srgbClr val="FFFF00"/>
                </a:solidFill>
                <a:latin typeface="Times New Roman" pitchFamily="18" charset="0"/>
              </a:rPr>
              <a:t>hour</a:t>
            </a:r>
            <a:r>
              <a:rPr lang="ru-RU" sz="2400" dirty="0" smtClean="0">
                <a:solidFill>
                  <a:srgbClr val="FFFF00"/>
                </a:solidFill>
                <a:latin typeface="Times New Roman" pitchFamily="18" charset="0"/>
              </a:rPr>
              <a:t> – </a:t>
            </a:r>
            <a:r>
              <a:rPr lang="en-US" sz="2400" dirty="0" smtClean="0">
                <a:solidFill>
                  <a:srgbClr val="FFFF00"/>
                </a:solidFill>
                <a:latin typeface="Times New Roman" pitchFamily="18" charset="0"/>
              </a:rPr>
              <a:t>after 15 minutes</a:t>
            </a:r>
            <a:endParaRPr lang="ru-RU" sz="2400" dirty="0" smtClean="0">
              <a:solidFill>
                <a:srgbClr val="FFFF00"/>
              </a:solidFill>
              <a:latin typeface="Times New Roman" pitchFamily="18" charset="0"/>
            </a:endParaRPr>
          </a:p>
          <a:p>
            <a:pPr marL="266700" indent="-266700" eaLnBrk="1" hangingPunct="1">
              <a:lnSpc>
                <a:spcPct val="80000"/>
              </a:lnSpc>
              <a:buClr>
                <a:srgbClr val="FFFF00"/>
              </a:buClr>
              <a:defRPr/>
            </a:pPr>
            <a:r>
              <a:rPr lang="ru-RU" sz="2400" dirty="0" smtClean="0">
                <a:solidFill>
                  <a:srgbClr val="FFFF00"/>
                </a:solidFill>
                <a:latin typeface="Times New Roman" pitchFamily="18" charset="0"/>
              </a:rPr>
              <a:t>                               2-</a:t>
            </a:r>
            <a:r>
              <a:rPr lang="en-US" sz="2400" dirty="0" err="1" smtClean="0">
                <a:solidFill>
                  <a:srgbClr val="FFFF00"/>
                </a:solidFill>
                <a:latin typeface="Times New Roman" pitchFamily="18" charset="0"/>
              </a:rPr>
              <a:t>nd</a:t>
            </a:r>
            <a:r>
              <a:rPr lang="ru-RU" sz="2400" dirty="0" smtClean="0">
                <a:solidFill>
                  <a:srgbClr val="FFFF00"/>
                </a:solidFill>
                <a:latin typeface="Times New Roman" pitchFamily="18" charset="0"/>
              </a:rPr>
              <a:t> </a:t>
            </a:r>
            <a:r>
              <a:rPr lang="en-US" sz="2400" dirty="0">
                <a:solidFill>
                  <a:srgbClr val="FFFF00"/>
                </a:solidFill>
                <a:latin typeface="Times New Roman" pitchFamily="18" charset="0"/>
              </a:rPr>
              <a:t>hour</a:t>
            </a:r>
            <a:r>
              <a:rPr lang="ru-RU" sz="2400" dirty="0" smtClean="0">
                <a:solidFill>
                  <a:srgbClr val="FFFF00"/>
                </a:solidFill>
                <a:latin typeface="Times New Roman" pitchFamily="18" charset="0"/>
              </a:rPr>
              <a:t> – </a:t>
            </a:r>
            <a:r>
              <a:rPr lang="en-US" sz="2400" dirty="0" smtClean="0">
                <a:solidFill>
                  <a:srgbClr val="FFFF00"/>
                </a:solidFill>
                <a:latin typeface="Times New Roman" pitchFamily="18" charset="0"/>
              </a:rPr>
              <a:t>in</a:t>
            </a:r>
            <a:r>
              <a:rPr lang="ru-RU" sz="2400" dirty="0" smtClean="0">
                <a:solidFill>
                  <a:srgbClr val="FFFF00"/>
                </a:solidFill>
                <a:latin typeface="Times New Roman" pitchFamily="18" charset="0"/>
              </a:rPr>
              <a:t> 30 </a:t>
            </a:r>
            <a:r>
              <a:rPr lang="en-US" sz="2400" dirty="0">
                <a:solidFill>
                  <a:srgbClr val="FFFF00"/>
                </a:solidFill>
                <a:latin typeface="Times New Roman" pitchFamily="18" charset="0"/>
              </a:rPr>
              <a:t>minutes</a:t>
            </a:r>
            <a:endParaRPr lang="ru-RU" sz="2400" dirty="0">
              <a:solidFill>
                <a:srgbClr val="FFFF00"/>
              </a:solidFill>
              <a:latin typeface="Times New Roman" pitchFamily="18" charset="0"/>
            </a:endParaRPr>
          </a:p>
          <a:p>
            <a:pPr marL="266700" indent="-266700" eaLnBrk="1" hangingPunct="1">
              <a:lnSpc>
                <a:spcPct val="80000"/>
              </a:lnSpc>
              <a:buClr>
                <a:srgbClr val="FFFF00"/>
              </a:buClr>
              <a:buFontTx/>
              <a:buNone/>
              <a:defRPr/>
            </a:pPr>
            <a:r>
              <a:rPr lang="ru-RU" sz="2400" dirty="0" smtClean="0">
                <a:solidFill>
                  <a:srgbClr val="FFFF00"/>
                </a:solidFill>
                <a:latin typeface="Times New Roman" pitchFamily="18" charset="0"/>
              </a:rPr>
              <a:t>                               </a:t>
            </a:r>
            <a:r>
              <a:rPr lang="en-US" sz="2400" dirty="0" smtClean="0">
                <a:solidFill>
                  <a:srgbClr val="FFFF00"/>
                </a:solidFill>
                <a:latin typeface="Times New Roman" pitchFamily="18" charset="0"/>
              </a:rPr>
              <a:t>further</a:t>
            </a:r>
            <a:r>
              <a:rPr lang="ru-RU" sz="2400" dirty="0" smtClean="0">
                <a:solidFill>
                  <a:srgbClr val="FFFF00"/>
                </a:solidFill>
                <a:latin typeface="Times New Roman" pitchFamily="18" charset="0"/>
              </a:rPr>
              <a:t> – </a:t>
            </a:r>
            <a:r>
              <a:rPr lang="en-US" sz="2400" dirty="0" smtClean="0">
                <a:solidFill>
                  <a:srgbClr val="FFFF00"/>
                </a:solidFill>
                <a:latin typeface="Times New Roman" pitchFamily="18" charset="0"/>
              </a:rPr>
              <a:t>hourly</a:t>
            </a:r>
            <a:endParaRPr lang="ru-RU" sz="2400" dirty="0" smtClean="0">
              <a:solidFill>
                <a:srgbClr val="FFFF00"/>
              </a:solidFill>
              <a:latin typeface="Times New Roman" pitchFamily="18" charset="0"/>
            </a:endParaRPr>
          </a:p>
          <a:p>
            <a:pPr marL="266700" indent="-266700" eaLnBrk="1" hangingPunct="1">
              <a:lnSpc>
                <a:spcPct val="80000"/>
              </a:lnSpc>
              <a:buClr>
                <a:srgbClr val="FFFF00"/>
              </a:buClr>
              <a:buFontTx/>
              <a:buAutoNum type="arabicPeriod" startAt="2"/>
              <a:defRPr/>
            </a:pPr>
            <a:r>
              <a:rPr lang="en-US" sz="2400" b="1" dirty="0" smtClean="0">
                <a:solidFill>
                  <a:srgbClr val="FFFF00"/>
                </a:solidFill>
                <a:latin typeface="Times New Roman" pitchFamily="18" charset="0"/>
              </a:rPr>
              <a:t>Dehydration</a:t>
            </a:r>
            <a:r>
              <a:rPr lang="ru-RU" sz="2400" dirty="0" smtClean="0">
                <a:solidFill>
                  <a:srgbClr val="FFFF00"/>
                </a:solidFill>
                <a:latin typeface="Times New Roman" pitchFamily="18" charset="0"/>
              </a:rPr>
              <a:t>  </a:t>
            </a:r>
            <a:r>
              <a:rPr lang="en-US" sz="2400" dirty="0" smtClean="0">
                <a:solidFill>
                  <a:srgbClr val="FFFF00"/>
                </a:solidFill>
                <a:latin typeface="Times New Roman" pitchFamily="18" charset="0"/>
              </a:rPr>
              <a:t>    </a:t>
            </a:r>
            <a:r>
              <a:rPr lang="ru-RU" sz="2400" dirty="0" smtClean="0">
                <a:solidFill>
                  <a:srgbClr val="FFFF00"/>
                </a:solidFill>
                <a:latin typeface="Times New Roman" pitchFamily="18" charset="0"/>
              </a:rPr>
              <a:t>– </a:t>
            </a:r>
            <a:r>
              <a:rPr lang="en-US" sz="2400" dirty="0" smtClean="0">
                <a:solidFill>
                  <a:srgbClr val="FFFF00"/>
                </a:solidFill>
                <a:latin typeface="Times New Roman" pitchFamily="18" charset="0"/>
              </a:rPr>
              <a:t>forced diuresis</a:t>
            </a:r>
            <a:endParaRPr lang="ru-RU" sz="2400" dirty="0" smtClean="0">
              <a:solidFill>
                <a:srgbClr val="FFFF00"/>
              </a:solidFill>
              <a:latin typeface="Times New Roman" pitchFamily="18" charset="0"/>
            </a:endParaRPr>
          </a:p>
          <a:p>
            <a:pPr marL="266700" indent="-266700" eaLnBrk="1" hangingPunct="1">
              <a:lnSpc>
                <a:spcPct val="80000"/>
              </a:lnSpc>
              <a:buClr>
                <a:srgbClr val="FFFF00"/>
              </a:buClr>
              <a:buFontTx/>
              <a:buNone/>
              <a:defRPr/>
            </a:pPr>
            <a:r>
              <a:rPr lang="ru-RU" sz="2400" dirty="0" smtClean="0">
                <a:solidFill>
                  <a:srgbClr val="FFFF00"/>
                </a:solidFill>
                <a:latin typeface="Times New Roman" pitchFamily="18" charset="0"/>
              </a:rPr>
              <a:t>                                – </a:t>
            </a:r>
            <a:r>
              <a:rPr lang="en-US" sz="2400" dirty="0" smtClean="0">
                <a:solidFill>
                  <a:srgbClr val="FFFF00"/>
                </a:solidFill>
                <a:latin typeface="Times New Roman" pitchFamily="18" charset="0"/>
              </a:rPr>
              <a:t>laxatives</a:t>
            </a:r>
            <a:r>
              <a:rPr lang="ru-RU"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osmotherapy</a:t>
            </a:r>
            <a:r>
              <a:rPr lang="ru-RU" sz="2400" dirty="0" smtClean="0">
                <a:solidFill>
                  <a:srgbClr val="FFFF00"/>
                </a:solidFill>
                <a:latin typeface="Times New Roman" pitchFamily="18" charset="0"/>
              </a:rPr>
              <a:t>)</a:t>
            </a:r>
          </a:p>
          <a:p>
            <a:pPr marL="266700" indent="-266700" eaLnBrk="1" hangingPunct="1">
              <a:lnSpc>
                <a:spcPct val="80000"/>
              </a:lnSpc>
              <a:buClr>
                <a:srgbClr val="FFFF00"/>
              </a:buClr>
              <a:buFontTx/>
              <a:buAutoNum type="arabicPeriod" startAt="3"/>
              <a:defRPr/>
            </a:pPr>
            <a:r>
              <a:rPr lang="en-US" sz="2400" b="1" dirty="0" smtClean="0">
                <a:solidFill>
                  <a:srgbClr val="FFFF00"/>
                </a:solidFill>
                <a:latin typeface="Times New Roman" pitchFamily="18" charset="0"/>
              </a:rPr>
              <a:t>Distracting therapy</a:t>
            </a:r>
            <a:endParaRPr lang="ru-RU" sz="2400" b="1" dirty="0" smtClean="0">
              <a:solidFill>
                <a:srgbClr val="FFFF00"/>
              </a:solidFill>
              <a:latin typeface="Times New Roman" pitchFamily="18" charset="0"/>
            </a:endParaRPr>
          </a:p>
          <a:p>
            <a:pPr marL="266700" indent="-266700" eaLnBrk="1" hangingPunct="1">
              <a:lnSpc>
                <a:spcPct val="80000"/>
              </a:lnSpc>
              <a:buClr>
                <a:srgbClr val="FFFF00"/>
              </a:buClr>
              <a:defRPr/>
            </a:pPr>
            <a:r>
              <a:rPr lang="ru-RU" sz="2400" b="1" dirty="0" smtClean="0">
                <a:solidFill>
                  <a:srgbClr val="FFFF00"/>
                </a:solidFill>
                <a:latin typeface="Times New Roman" pitchFamily="18" charset="0"/>
              </a:rPr>
              <a:t>                                </a:t>
            </a:r>
            <a:r>
              <a:rPr lang="ru-RU" sz="2400" dirty="0" smtClean="0">
                <a:solidFill>
                  <a:srgbClr val="FFFF00"/>
                </a:solidFill>
                <a:latin typeface="Times New Roman" pitchFamily="18" charset="0"/>
              </a:rPr>
              <a:t>– </a:t>
            </a:r>
            <a:r>
              <a:rPr lang="en-US" sz="2400" dirty="0" smtClean="0">
                <a:solidFill>
                  <a:srgbClr val="FFFF00"/>
                </a:solidFill>
                <a:latin typeface="Times New Roman" pitchFamily="18" charset="0"/>
              </a:rPr>
              <a:t>hot food baths</a:t>
            </a:r>
            <a:endParaRPr lang="ru-RU" sz="2400" dirty="0" smtClean="0">
              <a:solidFill>
                <a:srgbClr val="FFFF00"/>
              </a:solidFill>
              <a:latin typeface="Times New Roman" pitchFamily="18" charset="0"/>
            </a:endParaRPr>
          </a:p>
          <a:p>
            <a:pPr marL="266700" indent="-266700" eaLnBrk="1" hangingPunct="1">
              <a:lnSpc>
                <a:spcPct val="80000"/>
              </a:lnSpc>
              <a:buClr>
                <a:srgbClr val="FFFF00"/>
              </a:buClr>
              <a:buFontTx/>
              <a:buNone/>
              <a:defRPr/>
            </a:pPr>
            <a:r>
              <a:rPr lang="ru-RU" sz="2400" dirty="0" smtClean="0">
                <a:solidFill>
                  <a:srgbClr val="FFFF00"/>
                </a:solidFill>
                <a:latin typeface="Times New Roman" pitchFamily="18" charset="0"/>
              </a:rPr>
              <a:t>                                – </a:t>
            </a:r>
            <a:r>
              <a:rPr lang="en-US" sz="2400" dirty="0" smtClean="0">
                <a:solidFill>
                  <a:srgbClr val="FFFF00"/>
                </a:solidFill>
                <a:latin typeface="Times New Roman" pitchFamily="18" charset="0"/>
              </a:rPr>
              <a:t>mustard plasters on lower legs and forearms</a:t>
            </a:r>
            <a:endParaRPr lang="ru-RU" sz="2400" dirty="0" smtClean="0">
              <a:solidFill>
                <a:srgbClr val="FFFF00"/>
              </a:solidFill>
              <a:latin typeface="Times New Roman" pitchFamily="18" charset="0"/>
            </a:endParaRPr>
          </a:p>
          <a:p>
            <a:pPr marL="266700" indent="-266700" eaLnBrk="1" hangingPunct="1">
              <a:lnSpc>
                <a:spcPct val="80000"/>
              </a:lnSpc>
              <a:buClr>
                <a:srgbClr val="FFFF00"/>
              </a:buClr>
              <a:buFontTx/>
              <a:buNone/>
              <a:defRPr/>
            </a:pPr>
            <a:r>
              <a:rPr lang="ru-RU" sz="2400" dirty="0" smtClean="0">
                <a:solidFill>
                  <a:srgbClr val="FFFF00"/>
                </a:solidFill>
                <a:latin typeface="Times New Roman" pitchFamily="18" charset="0"/>
              </a:rPr>
              <a:t>                                                </a:t>
            </a:r>
          </a:p>
          <a:p>
            <a:pPr marL="266700" indent="-266700" eaLnBrk="1" hangingPunct="1">
              <a:lnSpc>
                <a:spcPct val="80000"/>
              </a:lnSpc>
              <a:buClr>
                <a:srgbClr val="FFFF00"/>
              </a:buClr>
              <a:buFontTx/>
              <a:buNone/>
              <a:defRPr/>
            </a:pPr>
            <a:r>
              <a:rPr lang="en-US" sz="2400" b="1" dirty="0" smtClean="0">
                <a:solidFill>
                  <a:srgbClr val="FFFF00"/>
                </a:solidFill>
                <a:latin typeface="Times New Roman" pitchFamily="18" charset="0"/>
              </a:rPr>
              <a:t>In the absence of effect more than 12 hours</a:t>
            </a:r>
            <a:r>
              <a:rPr lang="ru-RU" sz="2400" b="1" dirty="0" smtClean="0">
                <a:solidFill>
                  <a:srgbClr val="FFFF00"/>
                </a:solidFill>
                <a:latin typeface="Times New Roman" pitchFamily="18" charset="0"/>
              </a:rPr>
              <a:t> – </a:t>
            </a:r>
            <a:r>
              <a:rPr lang="en-US" sz="2400" dirty="0" smtClean="0">
                <a:solidFill>
                  <a:srgbClr val="FFFF00"/>
                </a:solidFill>
                <a:latin typeface="Times New Roman" pitchFamily="18" charset="0"/>
              </a:rPr>
              <a:t>surgical treatment</a:t>
            </a:r>
            <a:r>
              <a:rPr lang="ru-RU" sz="2400" dirty="0" smtClean="0">
                <a:solidFill>
                  <a:srgbClr val="FFFF00"/>
                </a:solidFill>
                <a:latin typeface="Times New Roman" pitchFamily="18" charset="0"/>
              </a:rPr>
              <a:t>:</a:t>
            </a:r>
          </a:p>
          <a:p>
            <a:pPr marL="266700" indent="-266700" eaLnBrk="1" hangingPunct="1">
              <a:lnSpc>
                <a:spcPct val="80000"/>
              </a:lnSpc>
              <a:buClr>
                <a:srgbClr val="FFFF00"/>
              </a:buClr>
              <a:buFontTx/>
              <a:buNone/>
              <a:defRPr/>
            </a:pPr>
            <a:r>
              <a:rPr lang="ru-RU" sz="2400" b="1" dirty="0" smtClean="0">
                <a:solidFill>
                  <a:srgbClr val="FFFF00"/>
                </a:solidFill>
                <a:latin typeface="Times New Roman" pitchFamily="18" charset="0"/>
              </a:rPr>
              <a:t>                                – </a:t>
            </a:r>
            <a:r>
              <a:rPr lang="en-US" sz="2400" dirty="0" smtClean="0">
                <a:solidFill>
                  <a:srgbClr val="FFFF00"/>
                </a:solidFill>
                <a:latin typeface="Times New Roman" pitchFamily="18" charset="0"/>
              </a:rPr>
              <a:t>complete </a:t>
            </a:r>
            <a:r>
              <a:rPr lang="en-US" sz="2400" dirty="0" err="1" smtClean="0">
                <a:solidFill>
                  <a:srgbClr val="FFFF00"/>
                </a:solidFill>
                <a:latin typeface="Times New Roman" pitchFamily="18" charset="0"/>
              </a:rPr>
              <a:t>iridectomy</a:t>
            </a:r>
            <a:endParaRPr lang="ru-RU" sz="2400" dirty="0" smtClean="0">
              <a:solidFill>
                <a:srgbClr val="FFFF00"/>
              </a:solidFill>
              <a:latin typeface="Times New Roman" pitchFamily="18" charset="0"/>
            </a:endParaRPr>
          </a:p>
          <a:p>
            <a:pPr marL="266700" indent="-266700" eaLnBrk="1" hangingPunct="1">
              <a:lnSpc>
                <a:spcPct val="80000"/>
              </a:lnSpc>
              <a:buClr>
                <a:srgbClr val="FFFF00"/>
              </a:buClr>
              <a:defRPr/>
            </a:pPr>
            <a:r>
              <a:rPr lang="ru-RU" sz="2400" dirty="0" smtClean="0">
                <a:solidFill>
                  <a:srgbClr val="FFFF00"/>
                </a:solidFill>
                <a:latin typeface="Times New Roman" pitchFamily="18" charset="0"/>
              </a:rPr>
              <a:t>                                – </a:t>
            </a:r>
            <a:r>
              <a:rPr lang="en-US" sz="2400" dirty="0" smtClean="0">
                <a:solidFill>
                  <a:srgbClr val="FFFF00"/>
                </a:solidFill>
                <a:latin typeface="Times New Roman" pitchFamily="18" charset="0"/>
              </a:rPr>
              <a:t>deep </a:t>
            </a:r>
            <a:r>
              <a:rPr lang="en-US" sz="2400" dirty="0" err="1" smtClean="0">
                <a:solidFill>
                  <a:srgbClr val="FFFF00"/>
                </a:solidFill>
                <a:latin typeface="Times New Roman" pitchFamily="18" charset="0"/>
              </a:rPr>
              <a:t>subscleral</a:t>
            </a:r>
            <a:r>
              <a:rPr lang="en-US" sz="2400" dirty="0" smtClean="0">
                <a:solidFill>
                  <a:srgbClr val="FFFF00"/>
                </a:solidFill>
                <a:latin typeface="Times New Roman" pitchFamily="18" charset="0"/>
              </a:rPr>
              <a:t> </a:t>
            </a:r>
            <a:r>
              <a:rPr lang="en-US" sz="2400" dirty="0" err="1" smtClean="0">
                <a:solidFill>
                  <a:srgbClr val="FFFF00"/>
                </a:solidFill>
                <a:latin typeface="Times New Roman" pitchFamily="18" charset="0"/>
              </a:rPr>
              <a:t>sclerectomy</a:t>
            </a:r>
            <a:endParaRPr lang="ru-RU" sz="2400" dirty="0" smtClean="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fade">
                                      <p:cBhvr>
                                        <p:cTn id="7" dur="2000"/>
                                        <p:tgtEl>
                                          <p:spTgt spid="12800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8003">
                                            <p:txEl>
                                              <p:pRg st="0" end="0"/>
                                            </p:txEl>
                                          </p:spTgt>
                                        </p:tgtEl>
                                        <p:attrNameLst>
                                          <p:attrName>style.visibility</p:attrName>
                                        </p:attrNameLst>
                                      </p:cBhvr>
                                      <p:to>
                                        <p:strVal val="visible"/>
                                      </p:to>
                                    </p:set>
                                    <p:animEffect transition="in" filter="fade">
                                      <p:cBhvr>
                                        <p:cTn id="11" dur="1000"/>
                                        <p:tgtEl>
                                          <p:spTgt spid="128003">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28003">
                                            <p:txEl>
                                              <p:pRg st="1" end="1"/>
                                            </p:txEl>
                                          </p:spTgt>
                                        </p:tgtEl>
                                        <p:attrNameLst>
                                          <p:attrName>style.visibility</p:attrName>
                                        </p:attrNameLst>
                                      </p:cBhvr>
                                      <p:to>
                                        <p:strVal val="visible"/>
                                      </p:to>
                                    </p:set>
                                    <p:animEffect transition="in" filter="fade">
                                      <p:cBhvr>
                                        <p:cTn id="15" dur="1000"/>
                                        <p:tgtEl>
                                          <p:spTgt spid="128003">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28003">
                                            <p:txEl>
                                              <p:pRg st="2" end="2"/>
                                            </p:txEl>
                                          </p:spTgt>
                                        </p:tgtEl>
                                        <p:attrNameLst>
                                          <p:attrName>style.visibility</p:attrName>
                                        </p:attrNameLst>
                                      </p:cBhvr>
                                      <p:to>
                                        <p:strVal val="visible"/>
                                      </p:to>
                                    </p:set>
                                    <p:animEffect transition="in" filter="fade">
                                      <p:cBhvr>
                                        <p:cTn id="19" dur="1000"/>
                                        <p:tgtEl>
                                          <p:spTgt spid="128003">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28003">
                                            <p:txEl>
                                              <p:pRg st="3" end="3"/>
                                            </p:txEl>
                                          </p:spTgt>
                                        </p:tgtEl>
                                        <p:attrNameLst>
                                          <p:attrName>style.visibility</p:attrName>
                                        </p:attrNameLst>
                                      </p:cBhvr>
                                      <p:to>
                                        <p:strVal val="visible"/>
                                      </p:to>
                                    </p:set>
                                    <p:animEffect transition="in" filter="fade">
                                      <p:cBhvr>
                                        <p:cTn id="23" dur="1000"/>
                                        <p:tgtEl>
                                          <p:spTgt spid="128003">
                                            <p:txEl>
                                              <p:pRg st="3" end="3"/>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28003">
                                            <p:txEl>
                                              <p:pRg st="4" end="4"/>
                                            </p:txEl>
                                          </p:spTgt>
                                        </p:tgtEl>
                                        <p:attrNameLst>
                                          <p:attrName>style.visibility</p:attrName>
                                        </p:attrNameLst>
                                      </p:cBhvr>
                                      <p:to>
                                        <p:strVal val="visible"/>
                                      </p:to>
                                    </p:set>
                                    <p:animEffect transition="in" filter="fade">
                                      <p:cBhvr>
                                        <p:cTn id="27" dur="1000"/>
                                        <p:tgtEl>
                                          <p:spTgt spid="128003">
                                            <p:txEl>
                                              <p:pRg st="4" end="4"/>
                                            </p:txEl>
                                          </p:spTgt>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128003">
                                            <p:txEl>
                                              <p:pRg st="5" end="5"/>
                                            </p:txEl>
                                          </p:spTgt>
                                        </p:tgtEl>
                                        <p:attrNameLst>
                                          <p:attrName>style.visibility</p:attrName>
                                        </p:attrNameLst>
                                      </p:cBhvr>
                                      <p:to>
                                        <p:strVal val="visible"/>
                                      </p:to>
                                    </p:set>
                                    <p:animEffect transition="in" filter="fade">
                                      <p:cBhvr>
                                        <p:cTn id="31" dur="1000"/>
                                        <p:tgtEl>
                                          <p:spTgt spid="12800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8003">
                                            <p:txEl>
                                              <p:pRg st="6" end="6"/>
                                            </p:txEl>
                                          </p:spTgt>
                                        </p:tgtEl>
                                        <p:attrNameLst>
                                          <p:attrName>style.visibility</p:attrName>
                                        </p:attrNameLst>
                                      </p:cBhvr>
                                      <p:to>
                                        <p:strVal val="visible"/>
                                      </p:to>
                                    </p:set>
                                    <p:animEffect transition="in" filter="fade">
                                      <p:cBhvr>
                                        <p:cTn id="36" dur="1000"/>
                                        <p:tgtEl>
                                          <p:spTgt spid="128003">
                                            <p:txEl>
                                              <p:pRg st="6" end="6"/>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28003">
                                            <p:txEl>
                                              <p:pRg st="7" end="7"/>
                                            </p:txEl>
                                          </p:spTgt>
                                        </p:tgtEl>
                                        <p:attrNameLst>
                                          <p:attrName>style.visibility</p:attrName>
                                        </p:attrNameLst>
                                      </p:cBhvr>
                                      <p:to>
                                        <p:strVal val="visible"/>
                                      </p:to>
                                    </p:set>
                                    <p:animEffect transition="in" filter="fade">
                                      <p:cBhvr>
                                        <p:cTn id="40" dur="1000"/>
                                        <p:tgtEl>
                                          <p:spTgt spid="128003">
                                            <p:txEl>
                                              <p:pRg st="7" end="7"/>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28003">
                                            <p:txEl>
                                              <p:pRg st="8" end="8"/>
                                            </p:txEl>
                                          </p:spTgt>
                                        </p:tgtEl>
                                        <p:attrNameLst>
                                          <p:attrName>style.visibility</p:attrName>
                                        </p:attrNameLst>
                                      </p:cBhvr>
                                      <p:to>
                                        <p:strVal val="visible"/>
                                      </p:to>
                                    </p:set>
                                    <p:animEffect transition="in" filter="fade">
                                      <p:cBhvr>
                                        <p:cTn id="44" dur="1000"/>
                                        <p:tgtEl>
                                          <p:spTgt spid="128003">
                                            <p:txEl>
                                              <p:pRg st="8" end="8"/>
                                            </p:tx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28003">
                                            <p:txEl>
                                              <p:pRg st="9" end="9"/>
                                            </p:txEl>
                                          </p:spTgt>
                                        </p:tgtEl>
                                        <p:attrNameLst>
                                          <p:attrName>style.visibility</p:attrName>
                                        </p:attrNameLst>
                                      </p:cBhvr>
                                      <p:to>
                                        <p:strVal val="visible"/>
                                      </p:to>
                                    </p:set>
                                    <p:animEffect transition="in" filter="fade">
                                      <p:cBhvr>
                                        <p:cTn id="48" dur="1000"/>
                                        <p:tgtEl>
                                          <p:spTgt spid="128003">
                                            <p:txEl>
                                              <p:pRg st="9" end="9"/>
                                            </p:txEl>
                                          </p:spTgt>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28003">
                                            <p:txEl>
                                              <p:pRg st="10" end="10"/>
                                            </p:txEl>
                                          </p:spTgt>
                                        </p:tgtEl>
                                        <p:attrNameLst>
                                          <p:attrName>style.visibility</p:attrName>
                                        </p:attrNameLst>
                                      </p:cBhvr>
                                      <p:to>
                                        <p:strVal val="visible"/>
                                      </p:to>
                                    </p:set>
                                    <p:animEffect transition="in" filter="fade">
                                      <p:cBhvr>
                                        <p:cTn id="52" dur="1000"/>
                                        <p:tgtEl>
                                          <p:spTgt spid="128003">
                                            <p:txEl>
                                              <p:pRg st="10" end="1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28003">
                                            <p:txEl>
                                              <p:pRg st="11" end="11"/>
                                            </p:txEl>
                                          </p:spTgt>
                                        </p:tgtEl>
                                        <p:attrNameLst>
                                          <p:attrName>style.visibility</p:attrName>
                                        </p:attrNameLst>
                                      </p:cBhvr>
                                      <p:to>
                                        <p:strVal val="visible"/>
                                      </p:to>
                                    </p:set>
                                    <p:animEffect transition="in" filter="fade">
                                      <p:cBhvr>
                                        <p:cTn id="56" dur="1000"/>
                                        <p:tgtEl>
                                          <p:spTgt spid="128003">
                                            <p:txEl>
                                              <p:pRg st="11" end="11"/>
                                            </p:txEl>
                                          </p:spTgt>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128003">
                                            <p:txEl>
                                              <p:pRg st="12" end="12"/>
                                            </p:txEl>
                                          </p:spTgt>
                                        </p:tgtEl>
                                        <p:attrNameLst>
                                          <p:attrName>style.visibility</p:attrName>
                                        </p:attrNameLst>
                                      </p:cBhvr>
                                      <p:to>
                                        <p:strVal val="visible"/>
                                      </p:to>
                                    </p:set>
                                    <p:animEffect transition="in" filter="fade">
                                      <p:cBhvr>
                                        <p:cTn id="60" dur="1000"/>
                                        <p:tgtEl>
                                          <p:spTgt spid="1280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524000" y="620713"/>
            <a:ext cx="6140450" cy="647700"/>
          </a:xfrm>
          <a:prstGeom prst="rect">
            <a:avLst/>
          </a:prstGeom>
          <a:noFill/>
          <a:ln w="9525">
            <a:noFill/>
            <a:miter lim="800000"/>
            <a:headEnd/>
            <a:tailEnd/>
          </a:ln>
        </p:spPr>
        <p:txBody>
          <a:bodyPr anchor="b"/>
          <a:lstStyle/>
          <a:p>
            <a:pPr eaLnBrk="0" hangingPunct="0"/>
            <a:r>
              <a:rPr lang="en-US" sz="4000" b="1">
                <a:solidFill>
                  <a:srgbClr val="FFFF00"/>
                </a:solidFill>
                <a:latin typeface="Times New Roman" pitchFamily="18" charset="0"/>
              </a:rPr>
              <a:t>Suspicion of glaucoma</a:t>
            </a:r>
            <a:endParaRPr lang="ru-RU" sz="4000" b="1" u="sng">
              <a:solidFill>
                <a:srgbClr val="FFFF00"/>
              </a:solidFill>
              <a:latin typeface="Times New Roman" pitchFamily="18" charset="0"/>
            </a:endParaRPr>
          </a:p>
        </p:txBody>
      </p:sp>
      <p:sp>
        <p:nvSpPr>
          <p:cNvPr id="52227" name="Rectangle 3"/>
          <p:cNvSpPr>
            <a:spLocks noChangeArrowheads="1"/>
          </p:cNvSpPr>
          <p:nvPr/>
        </p:nvSpPr>
        <p:spPr bwMode="auto">
          <a:xfrm>
            <a:off x="1185863" y="1628775"/>
            <a:ext cx="7202487" cy="4752975"/>
          </a:xfrm>
          <a:prstGeom prst="rect">
            <a:avLst/>
          </a:prstGeom>
          <a:noFill/>
          <a:ln w="9525">
            <a:noFill/>
            <a:miter lim="800000"/>
            <a:headEnd/>
            <a:tailEnd/>
          </a:ln>
        </p:spPr>
        <p:txBody>
          <a:bodyPr/>
          <a:lstStyle/>
          <a:p>
            <a:pPr marL="266700" indent="-266700" eaLnBrk="0" hangingPunct="0">
              <a:lnSpc>
                <a:spcPct val="90000"/>
              </a:lnSpc>
              <a:spcBef>
                <a:spcPct val="20000"/>
              </a:spcBef>
              <a:buClr>
                <a:srgbClr val="FFFF00"/>
              </a:buClr>
              <a:buSzPct val="70000"/>
              <a:buFontTx/>
              <a:buChar char=" "/>
            </a:pPr>
            <a:r>
              <a:rPr lang="en-US" sz="2200" b="1">
                <a:solidFill>
                  <a:srgbClr val="FFFF00"/>
                </a:solidFill>
                <a:latin typeface="Times New Roman" pitchFamily="18" charset="0"/>
              </a:rPr>
              <a:t>Suspicion</a:t>
            </a:r>
            <a:r>
              <a:rPr lang="ru-RU" sz="2200" b="1">
                <a:solidFill>
                  <a:srgbClr val="FFFF00"/>
                </a:solidFill>
                <a:latin typeface="Times New Roman" pitchFamily="18" charset="0"/>
              </a:rPr>
              <a:t>:</a:t>
            </a:r>
          </a:p>
          <a:p>
            <a:pPr marL="266700" indent="-266700" eaLnBrk="0" hangingPunct="0">
              <a:lnSpc>
                <a:spcPct val="90000"/>
              </a:lnSpc>
              <a:spcBef>
                <a:spcPct val="20000"/>
              </a:spcBef>
              <a:buClr>
                <a:srgbClr val="FFFF00"/>
              </a:buClr>
              <a:buSzPct val="70000"/>
              <a:buFontTx/>
              <a:buChar char="•"/>
            </a:pPr>
            <a:r>
              <a:rPr lang="en-US" sz="2200">
                <a:solidFill>
                  <a:srgbClr val="FFFF00"/>
                </a:solidFill>
                <a:latin typeface="Times New Roman" pitchFamily="18" charset="0"/>
              </a:rPr>
              <a:t>Low vision loss</a:t>
            </a:r>
            <a:endParaRPr lang="ru-RU" sz="2200">
              <a:solidFill>
                <a:srgbClr val="FFFF00"/>
              </a:solidFill>
              <a:latin typeface="Times New Roman" pitchFamily="18" charset="0"/>
            </a:endParaRPr>
          </a:p>
          <a:p>
            <a:pPr marL="266700" indent="-266700" eaLnBrk="0" hangingPunct="0">
              <a:lnSpc>
                <a:spcPct val="90000"/>
              </a:lnSpc>
              <a:spcBef>
                <a:spcPct val="20000"/>
              </a:spcBef>
              <a:buClr>
                <a:srgbClr val="FFFF00"/>
              </a:buClr>
              <a:buSzPct val="70000"/>
              <a:buFontTx/>
              <a:buChar char="•"/>
            </a:pPr>
            <a:r>
              <a:rPr lang="en-US" sz="2200">
                <a:solidFill>
                  <a:srgbClr val="FFFF00"/>
                </a:solidFill>
                <a:latin typeface="Times New Roman" pitchFamily="18" charset="0"/>
              </a:rPr>
              <a:t>Recurrent headaches</a:t>
            </a:r>
            <a:endParaRPr lang="ru-RU" sz="2200">
              <a:solidFill>
                <a:srgbClr val="FFFF00"/>
              </a:solidFill>
              <a:latin typeface="Times New Roman" pitchFamily="18" charset="0"/>
            </a:endParaRPr>
          </a:p>
          <a:p>
            <a:pPr marL="266700" indent="-266700" eaLnBrk="0" hangingPunct="0">
              <a:lnSpc>
                <a:spcPct val="90000"/>
              </a:lnSpc>
              <a:spcBef>
                <a:spcPct val="20000"/>
              </a:spcBef>
              <a:buClr>
                <a:srgbClr val="FFFF00"/>
              </a:buClr>
              <a:buSzPct val="70000"/>
              <a:buFontTx/>
              <a:buChar char="•"/>
            </a:pPr>
            <a:r>
              <a:rPr lang="en-US" sz="2200">
                <a:solidFill>
                  <a:srgbClr val="FFFF00"/>
                </a:solidFill>
                <a:latin typeface="Times New Roman" pitchFamily="18" charset="0"/>
              </a:rPr>
              <a:t>Intraocular pressure</a:t>
            </a:r>
            <a:r>
              <a:rPr lang="ru-RU" sz="2200">
                <a:solidFill>
                  <a:srgbClr val="FFFF00"/>
                </a:solidFill>
                <a:latin typeface="Times New Roman" pitchFamily="18" charset="0"/>
              </a:rPr>
              <a:t> 25-26 </a:t>
            </a:r>
            <a:r>
              <a:rPr lang="en-US" sz="2200">
                <a:solidFill>
                  <a:srgbClr val="FFFF00"/>
                </a:solidFill>
                <a:latin typeface="Times New Roman" pitchFamily="18" charset="0"/>
              </a:rPr>
              <a:t>mm</a:t>
            </a:r>
            <a:r>
              <a:rPr lang="ru-RU" sz="2200">
                <a:solidFill>
                  <a:srgbClr val="FFFF00"/>
                </a:solidFill>
                <a:latin typeface="Times New Roman" pitchFamily="18" charset="0"/>
              </a:rPr>
              <a:t> </a:t>
            </a:r>
            <a:r>
              <a:rPr lang="en-US" sz="2200">
                <a:solidFill>
                  <a:srgbClr val="FFFF00"/>
                </a:solidFill>
                <a:latin typeface="Times New Roman" pitchFamily="18" charset="0"/>
              </a:rPr>
              <a:t>Hg</a:t>
            </a:r>
            <a:endParaRPr lang="ru-RU" sz="2200">
              <a:solidFill>
                <a:srgbClr val="FFFF00"/>
              </a:solidFill>
              <a:latin typeface="Times New Roman" pitchFamily="18" charset="0"/>
            </a:endParaRPr>
          </a:p>
          <a:p>
            <a:pPr marL="266700" indent="-266700" eaLnBrk="0" hangingPunct="0">
              <a:lnSpc>
                <a:spcPct val="90000"/>
              </a:lnSpc>
              <a:spcBef>
                <a:spcPct val="20000"/>
              </a:spcBef>
              <a:buClr>
                <a:srgbClr val="FFFF00"/>
              </a:buClr>
              <a:buSzPct val="70000"/>
              <a:buFontTx/>
              <a:buChar char=" "/>
            </a:pPr>
            <a:r>
              <a:rPr lang="en-US" sz="2200" b="1">
                <a:solidFill>
                  <a:srgbClr val="FFFF00"/>
                </a:solidFill>
                <a:latin typeface="Times New Roman" pitchFamily="18" charset="0"/>
              </a:rPr>
              <a:t>Identification of</a:t>
            </a:r>
            <a:r>
              <a:rPr lang="ru-RU" sz="2200" b="1">
                <a:solidFill>
                  <a:srgbClr val="FFFF00"/>
                </a:solidFill>
                <a:latin typeface="Times New Roman" pitchFamily="18" charset="0"/>
              </a:rPr>
              <a:t> – </a:t>
            </a:r>
            <a:r>
              <a:rPr lang="en-US" sz="2200" b="1">
                <a:solidFill>
                  <a:srgbClr val="FFFF00"/>
                </a:solidFill>
                <a:latin typeface="Times New Roman" pitchFamily="18" charset="0"/>
              </a:rPr>
              <a:t>in – patient examination</a:t>
            </a:r>
            <a:r>
              <a:rPr lang="ru-RU" sz="2200" b="1">
                <a:solidFill>
                  <a:srgbClr val="FFFF00"/>
                </a:solidFill>
                <a:latin typeface="Times New Roman" pitchFamily="18" charset="0"/>
              </a:rPr>
              <a:t>:</a:t>
            </a:r>
          </a:p>
          <a:p>
            <a:pPr marL="266700" indent="-266700" eaLnBrk="0" hangingPunct="0">
              <a:lnSpc>
                <a:spcPct val="90000"/>
              </a:lnSpc>
              <a:spcBef>
                <a:spcPct val="20000"/>
              </a:spcBef>
              <a:buClr>
                <a:srgbClr val="FFFF00"/>
              </a:buClr>
              <a:buSzPct val="70000"/>
              <a:buFontTx/>
              <a:buChar char="•"/>
            </a:pPr>
            <a:r>
              <a:rPr lang="en-US" sz="2200">
                <a:solidFill>
                  <a:srgbClr val="FFFF00"/>
                </a:solidFill>
                <a:latin typeface="Times New Roman" pitchFamily="18" charset="0"/>
              </a:rPr>
              <a:t>Daiy tonometry 3 – 4 days</a:t>
            </a:r>
            <a:endParaRPr lang="ru-RU" sz="2200">
              <a:solidFill>
                <a:srgbClr val="FFFF00"/>
              </a:solidFill>
              <a:latin typeface="Times New Roman" pitchFamily="18" charset="0"/>
            </a:endParaRPr>
          </a:p>
          <a:p>
            <a:pPr marL="266700" indent="-266700" eaLnBrk="0" hangingPunct="0">
              <a:spcBef>
                <a:spcPct val="20000"/>
              </a:spcBef>
              <a:buClr>
                <a:srgbClr val="FFFF00"/>
              </a:buClr>
              <a:buSzPct val="70000"/>
              <a:buFontTx/>
              <a:buChar char="•"/>
            </a:pPr>
            <a:r>
              <a:rPr lang="en-US" sz="2200">
                <a:solidFill>
                  <a:srgbClr val="FFFF00"/>
                </a:solidFill>
                <a:latin typeface="Times New Roman" pitchFamily="18" charset="0"/>
              </a:rPr>
              <a:t>2 – hour tonometry</a:t>
            </a:r>
            <a:endParaRPr lang="ru-RU" sz="2200">
              <a:solidFill>
                <a:srgbClr val="FFFF00"/>
              </a:solidFill>
              <a:latin typeface="Times New Roman" pitchFamily="18" charset="0"/>
            </a:endParaRPr>
          </a:p>
          <a:p>
            <a:pPr marL="266700" indent="-266700" eaLnBrk="0" hangingPunct="0">
              <a:spcBef>
                <a:spcPct val="20000"/>
              </a:spcBef>
              <a:buClr>
                <a:srgbClr val="FFFF00"/>
              </a:buClr>
              <a:buSzPct val="70000"/>
              <a:buFontTx/>
              <a:buChar char="•"/>
            </a:pPr>
            <a:r>
              <a:rPr lang="en-US" sz="2200">
                <a:solidFill>
                  <a:srgbClr val="FFFF00"/>
                </a:solidFill>
                <a:latin typeface="Times New Roman" pitchFamily="18" charset="0"/>
              </a:rPr>
              <a:t>Perimetry</a:t>
            </a:r>
            <a:r>
              <a:rPr lang="ru-RU" sz="2200">
                <a:solidFill>
                  <a:srgbClr val="FFFF00"/>
                </a:solidFill>
                <a:latin typeface="Times New Roman" pitchFamily="18" charset="0"/>
              </a:rPr>
              <a:t>, </a:t>
            </a:r>
            <a:r>
              <a:rPr lang="en-US" sz="2200">
                <a:solidFill>
                  <a:srgbClr val="FFFF00"/>
                </a:solidFill>
                <a:latin typeface="Times New Roman" pitchFamily="18" charset="0"/>
              </a:rPr>
              <a:t>ophtalmoscopy,</a:t>
            </a:r>
            <a:r>
              <a:rPr lang="ru-RU" sz="2200">
                <a:solidFill>
                  <a:srgbClr val="FFFF00"/>
                </a:solidFill>
                <a:latin typeface="Times New Roman" pitchFamily="18" charset="0"/>
              </a:rPr>
              <a:t> </a:t>
            </a:r>
            <a:r>
              <a:rPr lang="en-US" sz="2200">
                <a:solidFill>
                  <a:srgbClr val="FFFF00"/>
                </a:solidFill>
                <a:latin typeface="Times New Roman" pitchFamily="18" charset="0"/>
              </a:rPr>
              <a:t>gonioscopy</a:t>
            </a:r>
            <a:endParaRPr lang="ru-RU" sz="2200" b="1">
              <a:solidFill>
                <a:srgbClr val="FFFF00"/>
              </a:solidFill>
              <a:latin typeface="Times New Roman" pitchFamily="18" charset="0"/>
            </a:endParaRPr>
          </a:p>
          <a:p>
            <a:pPr marL="266700" indent="-266700" eaLnBrk="0" hangingPunct="0">
              <a:lnSpc>
                <a:spcPct val="90000"/>
              </a:lnSpc>
              <a:spcBef>
                <a:spcPct val="20000"/>
              </a:spcBef>
              <a:buClr>
                <a:srgbClr val="FFFF00"/>
              </a:buClr>
              <a:buSzPct val="70000"/>
              <a:buFontTx/>
              <a:buChar char="•"/>
            </a:pPr>
            <a:r>
              <a:rPr lang="en-US" sz="2200" b="1">
                <a:solidFill>
                  <a:srgbClr val="FFFF00"/>
                </a:solidFill>
                <a:latin typeface="Times New Roman" pitchFamily="18" charset="0"/>
              </a:rPr>
              <a:t>Load tests</a:t>
            </a:r>
            <a:r>
              <a:rPr lang="ru-RU" sz="2200" b="1">
                <a:solidFill>
                  <a:srgbClr val="FFFF00"/>
                </a:solidFill>
                <a:latin typeface="Times New Roman" pitchFamily="18" charset="0"/>
              </a:rPr>
              <a:t>:   </a:t>
            </a:r>
            <a:r>
              <a:rPr lang="ru-RU" sz="2200">
                <a:solidFill>
                  <a:srgbClr val="FFFF00"/>
                </a:solidFill>
                <a:latin typeface="Times New Roman" pitchFamily="18" charset="0"/>
              </a:rPr>
              <a:t>- </a:t>
            </a:r>
            <a:r>
              <a:rPr lang="en-US" sz="2200">
                <a:solidFill>
                  <a:srgbClr val="FFFF00"/>
                </a:solidFill>
                <a:latin typeface="Times New Roman" pitchFamily="18" charset="0"/>
              </a:rPr>
              <a:t>water - drinking</a:t>
            </a:r>
            <a:endParaRPr lang="ru-RU" sz="2200">
              <a:solidFill>
                <a:srgbClr val="FFFF00"/>
              </a:solidFill>
              <a:latin typeface="Times New Roman" pitchFamily="18" charset="0"/>
            </a:endParaRPr>
          </a:p>
          <a:p>
            <a:pPr marL="266700" indent="-266700" eaLnBrk="0" hangingPunct="0">
              <a:lnSpc>
                <a:spcPct val="90000"/>
              </a:lnSpc>
              <a:buClr>
                <a:srgbClr val="FFFF00"/>
              </a:buClr>
              <a:buSzPct val="70000"/>
              <a:buFontTx/>
              <a:buChar char=" "/>
            </a:pPr>
            <a:r>
              <a:rPr lang="ru-RU" sz="2200">
                <a:solidFill>
                  <a:srgbClr val="FFFF00"/>
                </a:solidFill>
                <a:latin typeface="Times New Roman" pitchFamily="18" charset="0"/>
              </a:rPr>
              <a:t>                      - </a:t>
            </a:r>
            <a:r>
              <a:rPr lang="en-US" sz="2200">
                <a:solidFill>
                  <a:srgbClr val="FFFF00"/>
                </a:solidFill>
                <a:latin typeface="Times New Roman" pitchFamily="18" charset="0"/>
              </a:rPr>
              <a:t>dark</a:t>
            </a:r>
            <a:endParaRPr lang="ru-RU" sz="2200">
              <a:solidFill>
                <a:srgbClr val="FFFF00"/>
              </a:solidFill>
              <a:latin typeface="Times New Roman" pitchFamily="18" charset="0"/>
            </a:endParaRPr>
          </a:p>
          <a:p>
            <a:pPr marL="266700" indent="-266700" eaLnBrk="0" hangingPunct="0">
              <a:lnSpc>
                <a:spcPct val="90000"/>
              </a:lnSpc>
              <a:buClr>
                <a:srgbClr val="FFFF00"/>
              </a:buClr>
              <a:buSzPct val="70000"/>
              <a:buFontTx/>
              <a:buChar char=" "/>
            </a:pPr>
            <a:r>
              <a:rPr lang="ru-RU" sz="2200">
                <a:solidFill>
                  <a:srgbClr val="FFFF00"/>
                </a:solidFill>
                <a:latin typeface="Times New Roman" pitchFamily="18" charset="0"/>
              </a:rPr>
              <a:t>                      - </a:t>
            </a:r>
            <a:r>
              <a:rPr lang="en-US" sz="2200">
                <a:solidFill>
                  <a:srgbClr val="FFFF00"/>
                </a:solidFill>
                <a:latin typeface="Times New Roman" pitchFamily="18" charset="0"/>
              </a:rPr>
              <a:t>atropine</a:t>
            </a:r>
            <a:endParaRPr lang="ru-RU" sz="2200">
              <a:solidFill>
                <a:srgbClr val="FFFF00"/>
              </a:solidFill>
              <a:latin typeface="Times New Roman" pitchFamily="18" charset="0"/>
            </a:endParaRPr>
          </a:p>
          <a:p>
            <a:pPr marL="266700" indent="-266700" eaLnBrk="0" hangingPunct="0">
              <a:lnSpc>
                <a:spcPct val="90000"/>
              </a:lnSpc>
              <a:buClr>
                <a:srgbClr val="FFFF00"/>
              </a:buClr>
              <a:buSzPct val="70000"/>
              <a:buFontTx/>
              <a:buChar char=" "/>
            </a:pPr>
            <a:r>
              <a:rPr lang="ru-RU" sz="2200">
                <a:solidFill>
                  <a:srgbClr val="FFFF00"/>
                </a:solidFill>
                <a:latin typeface="Times New Roman" pitchFamily="18" charset="0"/>
              </a:rPr>
              <a:t>                      - </a:t>
            </a:r>
            <a:r>
              <a:rPr lang="en-US" sz="2200">
                <a:solidFill>
                  <a:srgbClr val="FFFF00"/>
                </a:solidFill>
                <a:latin typeface="Times New Roman" pitchFamily="18" charset="0"/>
              </a:rPr>
              <a:t>sclero - compression</a:t>
            </a:r>
            <a:endParaRPr lang="ru-RU" sz="2200">
              <a:solidFill>
                <a:srgbClr val="FFFF00"/>
              </a:solidFill>
              <a:latin typeface="Times New Roman" pitchFamily="18" charset="0"/>
            </a:endParaRPr>
          </a:p>
          <a:p>
            <a:pPr marL="266700" indent="-266700" eaLnBrk="0" hangingPunct="0">
              <a:lnSpc>
                <a:spcPct val="90000"/>
              </a:lnSpc>
              <a:spcBef>
                <a:spcPct val="20000"/>
              </a:spcBef>
              <a:buClr>
                <a:srgbClr val="FFFF00"/>
              </a:buClr>
              <a:buSzPct val="70000"/>
              <a:buFontTx/>
              <a:buChar char="•"/>
            </a:pPr>
            <a:r>
              <a:rPr lang="en-US" sz="2200" b="1">
                <a:solidFill>
                  <a:srgbClr val="FFFF00"/>
                </a:solidFill>
                <a:latin typeface="Times New Roman" pitchFamily="18" charset="0"/>
              </a:rPr>
              <a:t>Discharge test</a:t>
            </a:r>
            <a:r>
              <a:rPr lang="ru-RU" sz="2200" b="1">
                <a:solidFill>
                  <a:srgbClr val="FFFF00"/>
                </a:solidFill>
                <a:latin typeface="Times New Roman" pitchFamily="18" charset="0"/>
              </a:rPr>
              <a:t>: </a:t>
            </a:r>
            <a:r>
              <a:rPr lang="ru-RU" sz="2200">
                <a:solidFill>
                  <a:srgbClr val="FFFF00"/>
                </a:solidFill>
                <a:latin typeface="Times New Roman" pitchFamily="18" charset="0"/>
              </a:rPr>
              <a:t>- </a:t>
            </a:r>
            <a:r>
              <a:rPr lang="en-US" sz="2200">
                <a:solidFill>
                  <a:srgbClr val="FFFF00"/>
                </a:solidFill>
                <a:latin typeface="Times New Roman" pitchFamily="18" charset="0"/>
              </a:rPr>
              <a:t>pilocarpine</a:t>
            </a:r>
            <a:endParaRPr lang="ru-RU" sz="2200">
              <a:solidFill>
                <a:srgbClr val="FFFF00"/>
              </a:solidFill>
              <a:latin typeface="Times New Roman" pitchFamily="18" charset="0"/>
            </a:endParaRPr>
          </a:p>
        </p:txBody>
      </p:sp>
      <p:sp>
        <p:nvSpPr>
          <p:cNvPr id="52228" name="Rectangle 4"/>
          <p:cNvSpPr>
            <a:spLocks noChangeArrowheads="1"/>
          </p:cNvSpPr>
          <p:nvPr/>
        </p:nvSpPr>
        <p:spPr bwMode="auto">
          <a:xfrm>
            <a:off x="6102350" y="1358900"/>
            <a:ext cx="2646363" cy="1754188"/>
          </a:xfrm>
          <a:prstGeom prst="rect">
            <a:avLst/>
          </a:prstGeom>
          <a:noFill/>
          <a:ln w="9525">
            <a:noFill/>
            <a:miter lim="800000"/>
            <a:headEnd/>
            <a:tailEnd/>
          </a:ln>
          <a:effectLst/>
        </p:spPr>
        <p:txBody>
          <a:bodyPr>
            <a:spAutoFit/>
          </a:bodyPr>
          <a:lstStyle/>
          <a:p>
            <a:pPr algn="ctr">
              <a:defRPr/>
            </a:pPr>
            <a:r>
              <a:rPr lang="en-US" sz="2200" b="1" dirty="0">
                <a:solidFill>
                  <a:srgbClr val="FFFF00"/>
                </a:solidFill>
                <a:effectLst>
                  <a:outerShdw blurRad="38100" dist="38100" dir="2700000" algn="tl">
                    <a:srgbClr val="000000"/>
                  </a:outerShdw>
                </a:effectLst>
                <a:latin typeface="Times New Roman" pitchFamily="18" charset="0"/>
                <a:cs typeface="Arial" charset="0"/>
              </a:rPr>
              <a:t>Up to 5 years </a:t>
            </a:r>
            <a:endParaRPr lang="ru-RU" sz="2200" b="1" dirty="0">
              <a:solidFill>
                <a:srgbClr val="FFFF00"/>
              </a:solidFill>
              <a:effectLst>
                <a:outerShdw blurRad="38100" dist="38100" dir="2700000" algn="tl">
                  <a:srgbClr val="000000"/>
                </a:outerShdw>
              </a:effectLst>
              <a:latin typeface="Times New Roman" pitchFamily="18" charset="0"/>
              <a:cs typeface="Arial" charset="0"/>
            </a:endParaRPr>
          </a:p>
          <a:p>
            <a:pPr algn="ctr">
              <a:defRPr/>
            </a:pPr>
            <a:r>
              <a:rPr lang="en-US" sz="2200" b="1" i="1" dirty="0">
                <a:solidFill>
                  <a:srgbClr val="FFFF00"/>
                </a:solidFill>
                <a:effectLst>
                  <a:outerShdw blurRad="38100" dist="38100" dir="2700000" algn="tl">
                    <a:srgbClr val="000000"/>
                  </a:outerShdw>
                </a:effectLst>
                <a:latin typeface="Times New Roman" pitchFamily="18" charset="0"/>
                <a:cs typeface="Arial" charset="0"/>
              </a:rPr>
              <a:t>Tonometry</a:t>
            </a:r>
            <a:r>
              <a:rPr lang="ru-RU" sz="2200" b="1" i="1" dirty="0">
                <a:solidFill>
                  <a:srgbClr val="FFFF00"/>
                </a:solidFill>
                <a:effectLst>
                  <a:outerShdw blurRad="38100" dist="38100" dir="2700000" algn="tl">
                    <a:srgbClr val="000000"/>
                  </a:outerShdw>
                </a:effectLst>
                <a:latin typeface="Times New Roman" pitchFamily="18" charset="0"/>
                <a:cs typeface="Arial" charset="0"/>
              </a:rPr>
              <a:t>:</a:t>
            </a:r>
          </a:p>
          <a:p>
            <a:pPr algn="ctr">
              <a:defRPr/>
            </a:pPr>
            <a:r>
              <a:rPr lang="ru-RU" sz="2000" dirty="0">
                <a:solidFill>
                  <a:srgbClr val="FFFF00"/>
                </a:solidFill>
                <a:effectLst>
                  <a:outerShdw blurRad="38100" dist="38100" dir="2700000" algn="tl">
                    <a:srgbClr val="000000"/>
                  </a:outerShdw>
                </a:effectLst>
                <a:latin typeface="Times New Roman" pitchFamily="18" charset="0"/>
                <a:cs typeface="Arial" charset="0"/>
              </a:rPr>
              <a:t>1 </a:t>
            </a:r>
            <a:r>
              <a:rPr lang="en-US" sz="2000" dirty="0">
                <a:solidFill>
                  <a:srgbClr val="FFFF00"/>
                </a:solidFill>
                <a:effectLst>
                  <a:outerShdw blurRad="38100" dist="38100" dir="2700000" algn="tl">
                    <a:srgbClr val="000000"/>
                  </a:outerShdw>
                </a:effectLst>
                <a:latin typeface="Times New Roman" pitchFamily="18" charset="0"/>
                <a:cs typeface="Arial" charset="0"/>
              </a:rPr>
              <a:t>time per month</a:t>
            </a:r>
            <a:endParaRPr lang="ru-RU" sz="2000" dirty="0">
              <a:solidFill>
                <a:srgbClr val="FFFF00"/>
              </a:solidFill>
              <a:effectLst>
                <a:outerShdw blurRad="38100" dist="38100" dir="2700000" algn="tl">
                  <a:srgbClr val="000000"/>
                </a:outerShdw>
              </a:effectLst>
              <a:latin typeface="Times New Roman" pitchFamily="18" charset="0"/>
              <a:cs typeface="Arial" charset="0"/>
            </a:endParaRPr>
          </a:p>
          <a:p>
            <a:pPr algn="ctr">
              <a:defRPr/>
            </a:pPr>
            <a:r>
              <a:rPr lang="en-US" sz="2200" b="1" i="1" dirty="0" err="1">
                <a:solidFill>
                  <a:srgbClr val="FFFF00"/>
                </a:solidFill>
                <a:effectLst>
                  <a:outerShdw blurRad="38100" dist="38100" dir="2700000" algn="tl">
                    <a:srgbClr val="000000"/>
                  </a:outerShdw>
                </a:effectLst>
                <a:latin typeface="Times New Roman" pitchFamily="18" charset="0"/>
                <a:cs typeface="Arial" charset="0"/>
              </a:rPr>
              <a:t>Perimetry</a:t>
            </a:r>
            <a:r>
              <a:rPr lang="ru-RU" sz="2400" b="1" dirty="0">
                <a:solidFill>
                  <a:srgbClr val="FFFF00"/>
                </a:solidFill>
                <a:effectLst>
                  <a:outerShdw blurRad="38100" dist="38100" dir="2700000" algn="tl">
                    <a:srgbClr val="000000"/>
                  </a:outerShdw>
                </a:effectLst>
                <a:latin typeface="Times New Roman" pitchFamily="18" charset="0"/>
                <a:cs typeface="Arial" charset="0"/>
              </a:rPr>
              <a:t>:</a:t>
            </a:r>
          </a:p>
          <a:p>
            <a:pPr algn="ctr">
              <a:defRPr/>
            </a:pPr>
            <a:r>
              <a:rPr lang="ru-RU" sz="2000" dirty="0">
                <a:solidFill>
                  <a:srgbClr val="FFFF00"/>
                </a:solidFill>
                <a:effectLst>
                  <a:outerShdw blurRad="38100" dist="38100" dir="2700000" algn="tl">
                    <a:srgbClr val="000000"/>
                  </a:outerShdw>
                </a:effectLst>
                <a:latin typeface="Times New Roman" pitchFamily="18" charset="0"/>
                <a:cs typeface="Arial" charset="0"/>
              </a:rPr>
              <a:t>1 </a:t>
            </a:r>
            <a:r>
              <a:rPr lang="en-US" sz="2000" dirty="0">
                <a:solidFill>
                  <a:srgbClr val="FFFF00"/>
                </a:solidFill>
                <a:effectLst>
                  <a:outerShdw blurRad="38100" dist="38100" dir="2700000" algn="tl">
                    <a:srgbClr val="000000"/>
                  </a:outerShdw>
                </a:effectLst>
                <a:latin typeface="Times New Roman" pitchFamily="18" charset="0"/>
                <a:cs typeface="Arial" charset="0"/>
              </a:rPr>
              <a:t>time in 3 months</a:t>
            </a:r>
            <a:endParaRPr lang="ru-RU" sz="2000" dirty="0">
              <a:solidFill>
                <a:srgbClr val="FFFF00"/>
              </a:solidFill>
              <a:effectLst>
                <a:outerShdw blurRad="38100" dist="38100" dir="2700000" algn="tl">
                  <a:srgbClr val="000000"/>
                </a:outerShdw>
              </a:effectLst>
              <a:latin typeface="Times New Roman" pitchFamily="18" charset="0"/>
              <a:cs typeface="Arial" charset="0"/>
            </a:endParaRPr>
          </a:p>
        </p:txBody>
      </p:sp>
      <p:sp>
        <p:nvSpPr>
          <p:cNvPr id="52229" name="Rectangle 5"/>
          <p:cNvSpPr>
            <a:spLocks noChangeArrowheads="1"/>
          </p:cNvSpPr>
          <p:nvPr/>
        </p:nvSpPr>
        <p:spPr bwMode="auto">
          <a:xfrm>
            <a:off x="6102350" y="1341438"/>
            <a:ext cx="2700338" cy="1817687"/>
          </a:xfrm>
          <a:prstGeom prst="rect">
            <a:avLst/>
          </a:prstGeom>
          <a:no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500"/>
                                        <p:tgtEl>
                                          <p:spTgt spid="522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fade">
                                      <p:cBhvr>
                                        <p:cTn id="11" dur="500"/>
                                        <p:tgtEl>
                                          <p:spTgt spid="522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229"/>
                                        </p:tgtEl>
                                        <p:attrNameLst>
                                          <p:attrName>style.visibility</p:attrName>
                                        </p:attrNameLst>
                                      </p:cBhvr>
                                      <p:to>
                                        <p:strVal val="visible"/>
                                      </p:to>
                                    </p:set>
                                    <p:animEffect transition="in" filter="fade">
                                      <p:cBhvr>
                                        <p:cTn id="15" dur="500"/>
                                        <p:tgtEl>
                                          <p:spTgt spid="522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228"/>
                                        </p:tgtEl>
                                        <p:attrNameLst>
                                          <p:attrName>style.visibility</p:attrName>
                                        </p:attrNameLst>
                                      </p:cBhvr>
                                      <p:to>
                                        <p:strVal val="visible"/>
                                      </p:to>
                                    </p:set>
                                    <p:animEffect transition="in" filter="fade">
                                      <p:cBhvr>
                                        <p:cTn id="18"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p:bldP spid="52228" grpId="0"/>
      <p:bldP spid="5222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50825" y="188913"/>
            <a:ext cx="8785225" cy="6002337"/>
          </a:xfrm>
          <a:prstGeom prst="rect">
            <a:avLst/>
          </a:prstGeom>
          <a:noFill/>
          <a:ln w="9525">
            <a:noFill/>
            <a:miter lim="800000"/>
            <a:headEnd/>
            <a:tailEnd/>
          </a:ln>
          <a:effectLst/>
        </p:spPr>
        <p:txBody>
          <a:bodyPr>
            <a:spAutoFit/>
          </a:bodyPr>
          <a:lstStyle/>
          <a:p>
            <a:pPr>
              <a:defRPr/>
            </a:pPr>
            <a:r>
              <a:rPr lang="en-US" sz="2400" b="1" dirty="0">
                <a:solidFill>
                  <a:srgbClr val="FFFF00"/>
                </a:solidFill>
                <a:effectLst>
                  <a:outerShdw blurRad="38100" dist="38100" dir="2700000" algn="tl">
                    <a:srgbClr val="000000"/>
                  </a:outerShdw>
                </a:effectLst>
                <a:latin typeface="Times New Roman" pitchFamily="18" charset="0"/>
                <a:cs typeface="Arial" charset="0"/>
              </a:rPr>
              <a:t>Food is normal as in a healthy person</a:t>
            </a:r>
            <a:r>
              <a:rPr lang="ru-RU" sz="2400" dirty="0">
                <a:solidFill>
                  <a:srgbClr val="FFFF00"/>
                </a:solidFill>
                <a:effectLst>
                  <a:outerShdw blurRad="38100" dist="38100" dir="2700000" algn="tl">
                    <a:srgbClr val="000000"/>
                  </a:outerShdw>
                </a:effectLst>
                <a:latin typeface="Times New Roman" pitchFamily="18" charset="0"/>
                <a:cs typeface="Arial" charset="0"/>
              </a:rPr>
              <a:t>. </a:t>
            </a:r>
            <a:endParaRPr lang="ru-RU" sz="2400" b="1" dirty="0">
              <a:solidFill>
                <a:srgbClr val="FFFF00"/>
              </a:solidFill>
              <a:effectLst>
                <a:outerShdw blurRad="38100" dist="38100" dir="2700000" algn="tl">
                  <a:srgbClr val="000000"/>
                </a:outerShdw>
              </a:effectLst>
              <a:latin typeface="Times New Roman" pitchFamily="18" charset="0"/>
              <a:cs typeface="Arial" charset="0"/>
            </a:endParaRPr>
          </a:p>
          <a:p>
            <a:pPr>
              <a:defRPr/>
            </a:pPr>
            <a:r>
              <a:rPr lang="en-US" sz="2400" b="1" u="sng" dirty="0">
                <a:solidFill>
                  <a:srgbClr val="FFFF00"/>
                </a:solidFill>
                <a:effectLst>
                  <a:outerShdw blurRad="38100" dist="38100" dir="2700000" algn="tl">
                    <a:srgbClr val="000000"/>
                  </a:outerShdw>
                </a:effectLst>
                <a:latin typeface="Times New Roman" pitchFamily="18" charset="0"/>
                <a:cs typeface="Arial" charset="0"/>
              </a:rPr>
              <a:t>Coffee </a:t>
            </a:r>
            <a:r>
              <a:rPr lang="ru-RU" sz="2400" b="1" u="sng" dirty="0">
                <a:solidFill>
                  <a:srgbClr val="FFFF00"/>
                </a:solidFill>
                <a:effectLst>
                  <a:outerShdw blurRad="38100" dist="38100" dir="2700000" algn="tl">
                    <a:srgbClr val="000000"/>
                  </a:outerShdw>
                </a:effectLst>
                <a:latin typeface="Times New Roman" pitchFamily="18" charset="0"/>
                <a:cs typeface="Arial" charset="0"/>
              </a:rPr>
              <a:t>/</a:t>
            </a:r>
            <a:r>
              <a:rPr lang="en-US" sz="2400" b="1" u="sng" dirty="0">
                <a:solidFill>
                  <a:srgbClr val="FFFF00"/>
                </a:solidFill>
                <a:effectLst>
                  <a:outerShdw blurRad="38100" dist="38100" dir="2700000" algn="tl">
                    <a:srgbClr val="000000"/>
                  </a:outerShdw>
                </a:effectLst>
                <a:latin typeface="Times New Roman" pitchFamily="18" charset="0"/>
                <a:cs typeface="Arial" charset="0"/>
              </a:rPr>
              <a:t> tea</a:t>
            </a:r>
            <a:endParaRPr lang="ru-RU" sz="2400" u="sng" dirty="0">
              <a:solidFill>
                <a:srgbClr val="FFFF00"/>
              </a:solidFill>
              <a:effectLst>
                <a:outerShdw blurRad="38100" dist="38100" dir="2700000" algn="tl">
                  <a:srgbClr val="000000"/>
                </a:outerShdw>
              </a:effectLst>
              <a:latin typeface="Times New Roman" pitchFamily="18" charset="0"/>
              <a:cs typeface="Arial" charset="0"/>
            </a:endParaRPr>
          </a:p>
          <a:p>
            <a:pPr>
              <a:defRPr/>
            </a:pPr>
            <a:r>
              <a:rPr lang="en-US" sz="2400" dirty="0">
                <a:solidFill>
                  <a:srgbClr val="FFFF00"/>
                </a:solidFill>
                <a:effectLst>
                  <a:outerShdw blurRad="38100" dist="38100" dir="2700000" algn="tl">
                    <a:srgbClr val="000000"/>
                  </a:outerShdw>
                </a:effectLst>
                <a:latin typeface="Times New Roman" pitchFamily="18" charset="0"/>
                <a:cs typeface="Arial" charset="0"/>
              </a:rPr>
              <a:t>Within 1 hour after consuming coffee or tea, a moderate increase in intraocular pressure</a:t>
            </a:r>
            <a:r>
              <a:rPr lang="ru-RU" sz="2400" dirty="0">
                <a:solidFill>
                  <a:srgbClr val="FFFF00"/>
                </a:solidFill>
                <a:effectLst>
                  <a:outerShdw blurRad="38100" dist="38100" dir="2700000" algn="tl">
                    <a:srgbClr val="000000"/>
                  </a:outerShdw>
                </a:effectLst>
                <a:latin typeface="Times New Roman" pitchFamily="18" charset="0"/>
                <a:cs typeface="Arial" charset="0"/>
              </a:rPr>
              <a:t>, </a:t>
            </a:r>
            <a:r>
              <a:rPr lang="en-US" sz="2400" dirty="0">
                <a:solidFill>
                  <a:srgbClr val="FFFF00"/>
                </a:solidFill>
                <a:effectLst>
                  <a:outerShdw blurRad="38100" dist="38100" dir="2700000" algn="tl">
                    <a:srgbClr val="000000"/>
                  </a:outerShdw>
                </a:effectLst>
                <a:latin typeface="Times New Roman" pitchFamily="18" charset="0"/>
                <a:cs typeface="Arial" charset="0"/>
              </a:rPr>
              <a:t>but this effect is so minimal that no patient  with glaucoma never  spoke of these drinks.</a:t>
            </a:r>
            <a:endParaRPr lang="ru-RU" sz="2400" dirty="0">
              <a:solidFill>
                <a:srgbClr val="FFFF00"/>
              </a:solidFill>
              <a:effectLst>
                <a:outerShdw blurRad="38100" dist="38100" dir="2700000" algn="tl">
                  <a:srgbClr val="000000"/>
                </a:outerShdw>
              </a:effectLst>
              <a:latin typeface="Times New Roman" pitchFamily="18" charset="0"/>
              <a:cs typeface="Arial" charset="0"/>
            </a:endParaRPr>
          </a:p>
          <a:p>
            <a:pPr>
              <a:defRPr/>
            </a:pPr>
            <a:r>
              <a:rPr lang="en-US" sz="2400" dirty="0">
                <a:solidFill>
                  <a:srgbClr val="FFFF00"/>
                </a:solidFill>
                <a:effectLst>
                  <a:outerShdw blurRad="38100" dist="38100" dir="2700000" algn="tl">
                    <a:srgbClr val="000000"/>
                  </a:outerShdw>
                </a:effectLst>
                <a:latin typeface="Times New Roman" pitchFamily="18" charset="0"/>
                <a:cs typeface="Arial" charset="0"/>
              </a:rPr>
              <a:t>A patient with glaucoma should not limit himself to using liquid, but it should be used evenly throughout the day.</a:t>
            </a:r>
            <a:endParaRPr lang="ru-RU" sz="2400" dirty="0">
              <a:solidFill>
                <a:srgbClr val="FFFF00"/>
              </a:solidFill>
              <a:effectLst>
                <a:outerShdw blurRad="38100" dist="38100" dir="2700000" algn="tl">
                  <a:srgbClr val="000000"/>
                </a:outerShdw>
              </a:effectLst>
              <a:latin typeface="Times New Roman" pitchFamily="18" charset="0"/>
              <a:cs typeface="Arial" charset="0"/>
            </a:endParaRPr>
          </a:p>
          <a:p>
            <a:pPr>
              <a:defRPr/>
            </a:pPr>
            <a:r>
              <a:rPr lang="en-US" sz="2400" b="1" u="sng" dirty="0">
                <a:solidFill>
                  <a:srgbClr val="FFFF00"/>
                </a:solidFill>
                <a:effectLst>
                  <a:outerShdw blurRad="38100" dist="38100" dir="2700000" algn="tl">
                    <a:srgbClr val="000000"/>
                  </a:outerShdw>
                </a:effectLst>
                <a:latin typeface="Times New Roman" pitchFamily="18" charset="0"/>
                <a:cs typeface="Arial" charset="0"/>
              </a:rPr>
              <a:t>Sauna</a:t>
            </a:r>
            <a:endParaRPr lang="ru-RU" sz="2400" u="sng" dirty="0">
              <a:solidFill>
                <a:srgbClr val="FFFF00"/>
              </a:solidFill>
              <a:effectLst>
                <a:outerShdw blurRad="38100" dist="38100" dir="2700000" algn="tl">
                  <a:srgbClr val="000000"/>
                </a:outerShdw>
              </a:effectLst>
              <a:latin typeface="Times New Roman" pitchFamily="18" charset="0"/>
              <a:cs typeface="Arial" charset="0"/>
            </a:endParaRPr>
          </a:p>
          <a:p>
            <a:pPr>
              <a:defRPr/>
            </a:pPr>
            <a:r>
              <a:rPr lang="en-US" sz="2400" dirty="0">
                <a:solidFill>
                  <a:srgbClr val="FFFF00"/>
                </a:solidFill>
                <a:effectLst>
                  <a:outerShdw blurRad="38100" dist="38100" dir="2700000" algn="tl">
                    <a:srgbClr val="000000"/>
                  </a:outerShdw>
                </a:effectLst>
                <a:latin typeface="Times New Roman" pitchFamily="18" charset="0"/>
                <a:cs typeface="Arial" charset="0"/>
              </a:rPr>
              <a:t>The sauna can also be enjoyed to the fullest without any special concerns</a:t>
            </a:r>
            <a:r>
              <a:rPr lang="ru-RU" sz="2400" dirty="0">
                <a:solidFill>
                  <a:srgbClr val="FFFF00"/>
                </a:solidFill>
                <a:effectLst>
                  <a:outerShdw blurRad="38100" dist="38100" dir="2700000" algn="tl">
                    <a:srgbClr val="000000"/>
                  </a:outerShdw>
                </a:effectLst>
                <a:latin typeface="Times New Roman" pitchFamily="18" charset="0"/>
                <a:cs typeface="Arial" charset="0"/>
              </a:rPr>
              <a:t>. </a:t>
            </a:r>
            <a:r>
              <a:rPr lang="en-US" sz="2400" dirty="0">
                <a:solidFill>
                  <a:srgbClr val="FFFF00"/>
                </a:solidFill>
                <a:effectLst>
                  <a:outerShdw blurRad="38100" dist="38100" dir="2700000" algn="tl">
                    <a:srgbClr val="000000"/>
                  </a:outerShdw>
                </a:effectLst>
                <a:latin typeface="Times New Roman" pitchFamily="18" charset="0"/>
                <a:cs typeface="Arial" charset="0"/>
              </a:rPr>
              <a:t>Change in intraocular pressure occurs in patients with glaucoma as well </a:t>
            </a:r>
            <a:r>
              <a:rPr lang="en-US" sz="2400" dirty="0" err="1">
                <a:solidFill>
                  <a:srgbClr val="FFFF00"/>
                </a:solidFill>
                <a:effectLst>
                  <a:outerShdw blurRad="38100" dist="38100" dir="2700000" algn="tl">
                    <a:srgbClr val="000000"/>
                  </a:outerShdw>
                </a:effectLst>
                <a:latin typeface="Times New Roman" pitchFamily="18" charset="0"/>
                <a:cs typeface="Arial" charset="0"/>
              </a:rPr>
              <a:t>asin</a:t>
            </a:r>
            <a:r>
              <a:rPr lang="en-US" sz="2400" dirty="0">
                <a:solidFill>
                  <a:srgbClr val="FFFF00"/>
                </a:solidFill>
                <a:effectLst>
                  <a:outerShdw blurRad="38100" dist="38100" dir="2700000" algn="tl">
                    <a:srgbClr val="000000"/>
                  </a:outerShdw>
                </a:effectLst>
                <a:latin typeface="Times New Roman" pitchFamily="18" charset="0"/>
                <a:cs typeface="Arial" charset="0"/>
              </a:rPr>
              <a:t> healthy people</a:t>
            </a:r>
            <a:r>
              <a:rPr lang="ru-RU" sz="2400" dirty="0">
                <a:solidFill>
                  <a:srgbClr val="FFFF00"/>
                </a:solidFill>
                <a:effectLst>
                  <a:outerShdw blurRad="38100" dist="38100" dir="2700000" algn="tl">
                    <a:srgbClr val="000000"/>
                  </a:outerShdw>
                </a:effectLst>
                <a:latin typeface="Times New Roman" pitchFamily="18" charset="0"/>
                <a:cs typeface="Arial" charset="0"/>
              </a:rPr>
              <a:t>: </a:t>
            </a:r>
            <a:r>
              <a:rPr lang="en-US" sz="2400" dirty="0">
                <a:solidFill>
                  <a:srgbClr val="FFFF00"/>
                </a:solidFill>
                <a:effectLst>
                  <a:outerShdw blurRad="38100" dist="38100" dir="2700000" algn="tl">
                    <a:srgbClr val="000000"/>
                  </a:outerShdw>
                </a:effectLst>
                <a:latin typeface="Times New Roman" pitchFamily="18" charset="0"/>
                <a:cs typeface="Arial" charset="0"/>
              </a:rPr>
              <a:t>in the sauna it is </a:t>
            </a:r>
            <a:r>
              <a:rPr lang="en-US" sz="2400" dirty="0" err="1">
                <a:solidFill>
                  <a:srgbClr val="FFFF00"/>
                </a:solidFill>
                <a:effectLst>
                  <a:outerShdw blurRad="38100" dist="38100" dir="2700000" algn="tl">
                    <a:srgbClr val="000000"/>
                  </a:outerShdw>
                </a:effectLst>
                <a:latin typeface="Times New Roman" pitchFamily="18" charset="0"/>
                <a:cs typeface="Arial" charset="0"/>
              </a:rPr>
              <a:t>redused</a:t>
            </a:r>
            <a:r>
              <a:rPr lang="en-US" sz="2400" dirty="0">
                <a:solidFill>
                  <a:srgbClr val="FFFF00"/>
                </a:solidFill>
                <a:effectLst>
                  <a:outerShdw blurRad="38100" dist="38100" dir="2700000" algn="tl">
                    <a:srgbClr val="000000"/>
                  </a:outerShdw>
                </a:effectLst>
                <a:latin typeface="Times New Roman" pitchFamily="18" charset="0"/>
                <a:cs typeface="Arial" charset="0"/>
              </a:rPr>
              <a:t>, and then restored to its original level after about 1 hour</a:t>
            </a:r>
            <a:r>
              <a:rPr lang="ru-RU" sz="2400" dirty="0">
                <a:solidFill>
                  <a:srgbClr val="FFFF00"/>
                </a:solidFill>
                <a:effectLst>
                  <a:outerShdw blurRad="38100" dist="38100" dir="2700000" algn="tl">
                    <a:srgbClr val="000000"/>
                  </a:outerShdw>
                </a:effectLst>
                <a:latin typeface="Times New Roman" pitchFamily="18" charset="0"/>
                <a:cs typeface="Arial" charset="0"/>
              </a:rPr>
              <a:t>.</a:t>
            </a:r>
          </a:p>
          <a:p>
            <a:pPr>
              <a:defRPr/>
            </a:pPr>
            <a:r>
              <a:rPr lang="en-US" sz="2400" b="1" u="sng" dirty="0">
                <a:solidFill>
                  <a:srgbClr val="FFFF00"/>
                </a:solidFill>
                <a:effectLst>
                  <a:outerShdw blurRad="38100" dist="38100" dir="2700000" algn="tl">
                    <a:srgbClr val="000000"/>
                  </a:outerShdw>
                </a:effectLst>
                <a:latin typeface="Times New Roman" pitchFamily="18" charset="0"/>
                <a:cs typeface="Arial" charset="0"/>
              </a:rPr>
              <a:t>Reading</a:t>
            </a:r>
            <a:endParaRPr lang="ru-RU" sz="2400" u="sng" dirty="0">
              <a:solidFill>
                <a:srgbClr val="FFFF00"/>
              </a:solidFill>
              <a:effectLst>
                <a:outerShdw blurRad="38100" dist="38100" dir="2700000" algn="tl">
                  <a:srgbClr val="000000"/>
                </a:outerShdw>
              </a:effectLst>
              <a:latin typeface="Times New Roman" pitchFamily="18" charset="0"/>
              <a:cs typeface="Arial" charset="0"/>
            </a:endParaRPr>
          </a:p>
          <a:p>
            <a:pPr>
              <a:defRPr/>
            </a:pPr>
            <a:r>
              <a:rPr lang="en-US" sz="2400" dirty="0">
                <a:solidFill>
                  <a:srgbClr val="FFFF00"/>
                </a:solidFill>
                <a:effectLst>
                  <a:outerShdw blurRad="38100" dist="38100" dir="2700000" algn="tl">
                    <a:srgbClr val="000000"/>
                  </a:outerShdw>
                </a:effectLst>
                <a:latin typeface="Times New Roman" pitchFamily="18" charset="0"/>
                <a:cs typeface="Arial" charset="0"/>
              </a:rPr>
              <a:t>Can be read in bright light</a:t>
            </a:r>
            <a:r>
              <a:rPr lang="ru-RU" sz="2400" dirty="0">
                <a:solidFill>
                  <a:srgbClr val="FFFF00"/>
                </a:solidFill>
                <a:effectLst>
                  <a:outerShdw blurRad="38100" dist="38100" dir="2700000" algn="tl">
                    <a:srgbClr val="000000"/>
                  </a:outerShdw>
                </a:effectLst>
                <a:latin typeface="Times New Roman" pitchFamily="18" charset="0"/>
                <a:cs typeface="Arial" charset="0"/>
              </a:rPr>
              <a:t> (</a:t>
            </a:r>
            <a:r>
              <a:rPr lang="en-US" sz="2400" dirty="0">
                <a:solidFill>
                  <a:srgbClr val="FFFF00"/>
                </a:solidFill>
                <a:effectLst>
                  <a:outerShdw blurRad="38100" dist="38100" dir="2700000" algn="tl">
                    <a:srgbClr val="000000"/>
                  </a:outerShdw>
                </a:effectLst>
                <a:latin typeface="Times New Roman" pitchFamily="18" charset="0"/>
                <a:cs typeface="Arial" charset="0"/>
              </a:rPr>
              <a:t>lamp 100 – 150 watts under the shade</a:t>
            </a:r>
            <a:r>
              <a:rPr lang="ru-RU" sz="2400" dirty="0">
                <a:solidFill>
                  <a:srgbClr val="FFFF00"/>
                </a:solidFill>
                <a:effectLst>
                  <a:outerShdw blurRad="38100" dist="38100" dir="2700000" algn="tl">
                    <a:srgbClr val="000000"/>
                  </a:outerShdw>
                </a:effectLst>
                <a:latin typeface="Times New Roman" pitchFamily="18" charset="0"/>
                <a:cs typeface="Arial" charset="0"/>
              </a:rPr>
              <a:t>), </a:t>
            </a:r>
            <a:r>
              <a:rPr lang="en-US" sz="2400" dirty="0">
                <a:solidFill>
                  <a:srgbClr val="FFFF00"/>
                </a:solidFill>
                <a:effectLst>
                  <a:outerShdw blurRad="38100" dist="38100" dir="2700000" algn="tl">
                    <a:srgbClr val="000000"/>
                  </a:outerShdw>
                </a:effectLst>
                <a:latin typeface="Times New Roman" pitchFamily="18" charset="0"/>
                <a:cs typeface="Arial" charset="0"/>
              </a:rPr>
              <a:t>the light should be placed on the left</a:t>
            </a:r>
            <a:r>
              <a:rPr lang="ru-RU" sz="2400" dirty="0">
                <a:solidFill>
                  <a:srgbClr val="FFFF00"/>
                </a:solidFill>
                <a:effectLst>
                  <a:outerShdw blurRad="38100" dist="38100" dir="2700000" algn="tl">
                    <a:srgbClr val="000000"/>
                  </a:outerShdw>
                </a:effectLst>
                <a:latin typeface="Times New Roman" pitchFamily="18" charset="0"/>
                <a:cs typeface="Arial" charset="0"/>
              </a:rPr>
              <a:t>. </a:t>
            </a:r>
          </a:p>
          <a:p>
            <a:pPr>
              <a:defRPr/>
            </a:pPr>
            <a:r>
              <a:rPr lang="en-US" sz="2400" dirty="0">
                <a:solidFill>
                  <a:srgbClr val="FFFF00"/>
                </a:solidFill>
                <a:effectLst>
                  <a:outerShdw blurRad="38100" dist="38100" dir="2700000" algn="tl">
                    <a:srgbClr val="000000"/>
                  </a:outerShdw>
                </a:effectLst>
                <a:latin typeface="Times New Roman" pitchFamily="18" charset="0"/>
                <a:cs typeface="Arial" charset="0"/>
              </a:rPr>
              <a:t>Every hour you need to take a break for 10 – 15 minutes.</a:t>
            </a:r>
            <a:endParaRPr lang="ru-RU" sz="2400" dirty="0">
              <a:solidFill>
                <a:srgbClr val="FFFF00"/>
              </a:solidFill>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900113" y="1658938"/>
            <a:ext cx="7786687" cy="5010150"/>
          </a:xfrm>
          <a:prstGeom prst="rect">
            <a:avLst/>
          </a:prstGeom>
          <a:noFill/>
          <a:ln w="9525">
            <a:noFill/>
            <a:miter lim="800000"/>
            <a:headEnd/>
            <a:tailEnd/>
          </a:ln>
        </p:spPr>
        <p:txBody>
          <a:bodyPr/>
          <a:lstStyle/>
          <a:p>
            <a:pPr marL="609600" indent="-609600" algn="ctr" eaLnBrk="0" hangingPunct="0">
              <a:spcBef>
                <a:spcPct val="20000"/>
              </a:spcBef>
              <a:buClr>
                <a:schemeClr val="hlink"/>
              </a:buClr>
              <a:buSzPct val="70000"/>
              <a:buFont typeface="Wingdings" pitchFamily="2" charset="2"/>
              <a:buNone/>
            </a:pPr>
            <a:r>
              <a:rPr lang="en-US" sz="2400" u="sng">
                <a:solidFill>
                  <a:srgbClr val="FFFF00"/>
                </a:solidFill>
                <a:latin typeface="Times New Roman" pitchFamily="18" charset="0"/>
              </a:rPr>
              <a:t>No violation of visual functions</a:t>
            </a:r>
            <a:endParaRPr lang="ru-RU" sz="2400" u="sng">
              <a:solidFill>
                <a:srgbClr val="FFFF00"/>
              </a:solidFill>
              <a:latin typeface="Times New Roman" pitchFamily="18" charset="0"/>
            </a:endParaRPr>
          </a:p>
          <a:p>
            <a:pPr marL="609600" indent="-609600" eaLnBrk="0" hangingPunct="0">
              <a:spcBef>
                <a:spcPct val="20000"/>
              </a:spcBef>
              <a:buClr>
                <a:schemeClr val="hlink"/>
              </a:buClr>
              <a:buSzPct val="70000"/>
              <a:buFont typeface="Wingdings" pitchFamily="2" charset="2"/>
              <a:buChar char="n"/>
            </a:pPr>
            <a:r>
              <a:rPr lang="en-US" sz="2400">
                <a:latin typeface="Times New Roman" pitchFamily="18" charset="0"/>
              </a:rPr>
              <a:t>Essential</a:t>
            </a:r>
            <a:r>
              <a:rPr lang="ru-RU" sz="2400">
                <a:latin typeface="Times New Roman" pitchFamily="18" charset="0"/>
              </a:rPr>
              <a:t> (</a:t>
            </a:r>
            <a:r>
              <a:rPr lang="en-US" sz="2400">
                <a:latin typeface="Times New Roman" pitchFamily="18" charset="0"/>
              </a:rPr>
              <a:t>symmetric</a:t>
            </a:r>
            <a:r>
              <a:rPr lang="ru-RU" sz="2400">
                <a:latin typeface="Times New Roman" pitchFamily="18" charset="0"/>
              </a:rPr>
              <a:t>)</a:t>
            </a:r>
          </a:p>
          <a:p>
            <a:pPr marL="609600" indent="-609600" eaLnBrk="0" hangingPunct="0">
              <a:spcBef>
                <a:spcPct val="20000"/>
              </a:spcBef>
              <a:buClr>
                <a:schemeClr val="hlink"/>
              </a:buClr>
              <a:buSzPct val="70000"/>
              <a:buFont typeface="Wingdings" pitchFamily="2" charset="2"/>
              <a:buChar char="n"/>
            </a:pPr>
            <a:r>
              <a:rPr lang="en-US" sz="2400">
                <a:latin typeface="Times New Roman" pitchFamily="18" charset="0"/>
              </a:rPr>
              <a:t>Symptomatic</a:t>
            </a:r>
            <a:r>
              <a:rPr lang="ru-RU" sz="2400">
                <a:latin typeface="Times New Roman" pitchFamily="18" charset="0"/>
              </a:rPr>
              <a:t> (</a:t>
            </a:r>
            <a:r>
              <a:rPr lang="en-US" sz="2400">
                <a:latin typeface="Times New Roman" pitchFamily="18" charset="0"/>
              </a:rPr>
              <a:t>other pathology</a:t>
            </a:r>
            <a:r>
              <a:rPr lang="ru-RU" sz="2400">
                <a:latin typeface="Times New Roman" pitchFamily="18" charset="0"/>
              </a:rPr>
              <a:t>)</a:t>
            </a:r>
          </a:p>
          <a:p>
            <a:pPr marL="609600" indent="-609600" eaLnBrk="0" hangingPunct="0">
              <a:spcBef>
                <a:spcPct val="20000"/>
              </a:spcBef>
              <a:buClr>
                <a:schemeClr val="hlink"/>
              </a:buClr>
              <a:buSzPct val="70000"/>
              <a:buFont typeface="Wingdings" pitchFamily="2" charset="2"/>
              <a:buNone/>
            </a:pPr>
            <a:r>
              <a:rPr lang="ru-RU" sz="2400">
                <a:latin typeface="Times New Roman" pitchFamily="18" charset="0"/>
              </a:rPr>
              <a:t>        - </a:t>
            </a:r>
            <a:r>
              <a:rPr lang="en-US" sz="2400">
                <a:latin typeface="Times New Roman" pitchFamily="18" charset="0"/>
              </a:rPr>
              <a:t>uveal</a:t>
            </a:r>
            <a:r>
              <a:rPr lang="ru-RU" sz="2400">
                <a:latin typeface="Times New Roman" pitchFamily="18" charset="0"/>
              </a:rPr>
              <a:t> + </a:t>
            </a:r>
            <a:r>
              <a:rPr lang="en-US" sz="2400">
                <a:latin typeface="Times New Roman" pitchFamily="18" charset="0"/>
              </a:rPr>
              <a:t>dystrophic uveapatiya Fuchs</a:t>
            </a:r>
            <a:endParaRPr lang="ru-RU" sz="2400">
              <a:latin typeface="Times New Roman" pitchFamily="18" charset="0"/>
            </a:endParaRPr>
          </a:p>
          <a:p>
            <a:pPr marL="609600" indent="-609600" eaLnBrk="0" hangingPunct="0">
              <a:spcBef>
                <a:spcPct val="20000"/>
              </a:spcBef>
              <a:buClr>
                <a:schemeClr val="hlink"/>
              </a:buClr>
              <a:buSzPct val="70000"/>
              <a:buFont typeface="Wingdings" pitchFamily="2" charset="2"/>
              <a:buNone/>
            </a:pPr>
            <a:r>
              <a:rPr lang="ru-RU" sz="2400">
                <a:latin typeface="Times New Roman" pitchFamily="18" charset="0"/>
              </a:rPr>
              <a:t>        - </a:t>
            </a:r>
            <a:r>
              <a:rPr lang="en-US" sz="2400">
                <a:latin typeface="Times New Roman" pitchFamily="18" charset="0"/>
              </a:rPr>
              <a:t>toxic</a:t>
            </a:r>
            <a:endParaRPr lang="ru-RU" sz="2400">
              <a:latin typeface="Times New Roman" pitchFamily="18" charset="0"/>
            </a:endParaRPr>
          </a:p>
          <a:p>
            <a:pPr marL="609600" indent="-609600" eaLnBrk="0" hangingPunct="0">
              <a:spcBef>
                <a:spcPct val="20000"/>
              </a:spcBef>
              <a:buClr>
                <a:schemeClr val="hlink"/>
              </a:buClr>
              <a:buSzPct val="70000"/>
              <a:buFont typeface="Wingdings" pitchFamily="2" charset="2"/>
              <a:buNone/>
            </a:pPr>
            <a:r>
              <a:rPr lang="ru-RU" sz="2400">
                <a:latin typeface="Times New Roman" pitchFamily="18" charset="0"/>
              </a:rPr>
              <a:t>        - </a:t>
            </a:r>
            <a:r>
              <a:rPr lang="en-US" sz="2400">
                <a:latin typeface="Times New Roman" pitchFamily="18" charset="0"/>
              </a:rPr>
              <a:t>diencephalic</a:t>
            </a:r>
            <a:r>
              <a:rPr lang="ru-RU" sz="2400">
                <a:latin typeface="Times New Roman" pitchFamily="18" charset="0"/>
              </a:rPr>
              <a:t> (</a:t>
            </a:r>
            <a:r>
              <a:rPr lang="en-US" sz="2400">
                <a:latin typeface="Times New Roman" pitchFamily="18" charset="0"/>
              </a:rPr>
              <a:t>Itsenko - Kushing</a:t>
            </a:r>
            <a:r>
              <a:rPr lang="ru-RU" sz="2400">
                <a:latin typeface="Times New Roman" pitchFamily="18" charset="0"/>
              </a:rPr>
              <a:t>, </a:t>
            </a:r>
            <a:r>
              <a:rPr lang="en-US" sz="2400">
                <a:latin typeface="Times New Roman" pitchFamily="18" charset="0"/>
              </a:rPr>
              <a:t>hypothyroidism</a:t>
            </a:r>
            <a:r>
              <a:rPr lang="ru-RU" sz="2400">
                <a:latin typeface="Times New Roman" pitchFamily="18" charset="0"/>
              </a:rPr>
              <a:t>)</a:t>
            </a:r>
          </a:p>
          <a:p>
            <a:pPr marL="609600" indent="-609600" eaLnBrk="0" hangingPunct="0">
              <a:spcBef>
                <a:spcPct val="20000"/>
              </a:spcBef>
              <a:buClr>
                <a:schemeClr val="hlink"/>
              </a:buClr>
              <a:buSzPct val="70000"/>
              <a:buFont typeface="Wingdings" pitchFamily="2" charset="2"/>
              <a:buNone/>
            </a:pPr>
            <a:r>
              <a:rPr lang="ru-RU" sz="2400">
                <a:latin typeface="Times New Roman" pitchFamily="18" charset="0"/>
              </a:rPr>
              <a:t>        - </a:t>
            </a:r>
            <a:r>
              <a:rPr lang="en-US" sz="2400">
                <a:latin typeface="Times New Roman" pitchFamily="18" charset="0"/>
              </a:rPr>
              <a:t>medicamentous</a:t>
            </a:r>
            <a:r>
              <a:rPr lang="ru-RU" sz="2400">
                <a:latin typeface="Times New Roman" pitchFamily="18" charset="0"/>
              </a:rPr>
              <a:t> (</a:t>
            </a:r>
            <a:r>
              <a:rPr lang="en-US" sz="2400">
                <a:latin typeface="Times New Roman" pitchFamily="18" charset="0"/>
              </a:rPr>
              <a:t>corticosteroids</a:t>
            </a:r>
            <a:r>
              <a:rPr lang="ru-RU" sz="2400">
                <a:latin typeface="Times New Roman" pitchFamily="18" charset="0"/>
              </a:rPr>
              <a:t>)</a:t>
            </a:r>
          </a:p>
          <a:p>
            <a:pPr marL="609600" indent="-609600" eaLnBrk="0" hangingPunct="0">
              <a:spcBef>
                <a:spcPct val="20000"/>
              </a:spcBef>
              <a:buClr>
                <a:schemeClr val="hlink"/>
              </a:buClr>
              <a:buSzPct val="70000"/>
              <a:buFont typeface="Wingdings" pitchFamily="2" charset="2"/>
              <a:buChar char="n"/>
            </a:pPr>
            <a:r>
              <a:rPr lang="en-US" sz="2400">
                <a:latin typeface="Times New Roman" pitchFamily="18" charset="0"/>
              </a:rPr>
              <a:t>Glaukomotsiklitichesky crisis</a:t>
            </a:r>
            <a:endParaRPr lang="ru-RU" sz="2400">
              <a:latin typeface="Times New Roman" pitchFamily="18" charset="0"/>
            </a:endParaRPr>
          </a:p>
          <a:p>
            <a:pPr marL="609600" indent="-609600" eaLnBrk="0" hangingPunct="0">
              <a:spcBef>
                <a:spcPct val="20000"/>
              </a:spcBef>
              <a:buClr>
                <a:schemeClr val="hlink"/>
              </a:buClr>
              <a:buSzPct val="70000"/>
              <a:buFont typeface="Wingdings" pitchFamily="2" charset="2"/>
              <a:buNone/>
            </a:pPr>
            <a:r>
              <a:rPr lang="ru-RU" sz="2400">
                <a:latin typeface="Times New Roman" pitchFamily="18" charset="0"/>
              </a:rPr>
              <a:t>       </a:t>
            </a:r>
            <a:r>
              <a:rPr lang="en-US" sz="2400">
                <a:latin typeface="Times New Roman" pitchFamily="18" charset="0"/>
              </a:rPr>
              <a:t>Posner - shlossmana</a:t>
            </a:r>
            <a:r>
              <a:rPr lang="ru-RU" sz="2400">
                <a:latin typeface="Times New Roman" pitchFamily="18" charset="0"/>
              </a:rPr>
              <a:t> (</a:t>
            </a:r>
            <a:r>
              <a:rPr lang="en-US" sz="2400">
                <a:latin typeface="Times New Roman" pitchFamily="18" charset="0"/>
              </a:rPr>
              <a:t>etiology is unsettled</a:t>
            </a:r>
            <a:r>
              <a:rPr lang="ru-RU" sz="2400">
                <a:latin typeface="Times New Roman" pitchFamily="18" charset="0"/>
              </a:rPr>
              <a:t>)</a:t>
            </a:r>
          </a:p>
        </p:txBody>
      </p:sp>
      <p:sp>
        <p:nvSpPr>
          <p:cNvPr id="56323" name="Rectangle 3"/>
          <p:cNvSpPr>
            <a:spLocks noChangeArrowheads="1"/>
          </p:cNvSpPr>
          <p:nvPr/>
        </p:nvSpPr>
        <p:spPr bwMode="auto">
          <a:xfrm>
            <a:off x="304800" y="277813"/>
            <a:ext cx="8839200" cy="1295400"/>
          </a:xfrm>
          <a:prstGeom prst="rect">
            <a:avLst/>
          </a:prstGeom>
          <a:noFill/>
          <a:ln w="9525">
            <a:noFill/>
            <a:miter lim="800000"/>
            <a:headEnd/>
            <a:tailEnd/>
          </a:ln>
        </p:spPr>
        <p:txBody>
          <a:bodyPr anchor="ctr"/>
          <a:lstStyle/>
          <a:p>
            <a:pPr algn="ctr" eaLnBrk="0" hangingPunct="0"/>
            <a:r>
              <a:rPr lang="en-US" sz="4000" b="1">
                <a:solidFill>
                  <a:srgbClr val="FFFF00"/>
                </a:solidFill>
                <a:latin typeface="Times New Roman" pitchFamily="18" charset="0"/>
              </a:rPr>
              <a:t>Ophthalmohypertension</a:t>
            </a:r>
            <a:endParaRPr lang="ru-RU" sz="4000" b="1">
              <a:solidFill>
                <a:schemeClr val="tx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500"/>
                                        <p:tgtEl>
                                          <p:spTgt spid="563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322"/>
                                        </p:tgtEl>
                                        <p:attrNameLst>
                                          <p:attrName>style.visibility</p:attrName>
                                        </p:attrNameLst>
                                      </p:cBhvr>
                                      <p:to>
                                        <p:strVal val="visible"/>
                                      </p:to>
                                    </p:set>
                                    <p:animEffect transition="in" filter="fade">
                                      <p:cBhvr>
                                        <p:cTn id="11"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1984375" y="638175"/>
            <a:ext cx="5178425" cy="647700"/>
          </a:xfrm>
        </p:spPr>
        <p:txBody>
          <a:bodyPr/>
          <a:lstStyle/>
          <a:p>
            <a:pPr eaLnBrk="1" hangingPunct="1">
              <a:defRPr/>
            </a:pPr>
            <a:r>
              <a:rPr lang="en-US" sz="4000" dirty="0" smtClean="0">
                <a:solidFill>
                  <a:srgbClr val="FFFF00"/>
                </a:solidFill>
                <a:latin typeface="Times New Roman" pitchFamily="18" charset="0"/>
              </a:rPr>
              <a:t>Secondary glaucoma</a:t>
            </a:r>
            <a:endParaRPr lang="ru-RU" sz="4000" u="sng" dirty="0" smtClean="0">
              <a:solidFill>
                <a:srgbClr val="FFFF00"/>
              </a:solidFill>
              <a:latin typeface="Times New Roman" pitchFamily="18" charset="0"/>
            </a:endParaRPr>
          </a:p>
        </p:txBody>
      </p:sp>
      <p:sp>
        <p:nvSpPr>
          <p:cNvPr id="119811" name="Rectangle 3"/>
          <p:cNvSpPr>
            <a:spLocks noGrp="1" noChangeArrowheads="1"/>
          </p:cNvSpPr>
          <p:nvPr>
            <p:ph type="subTitle" idx="1"/>
          </p:nvPr>
        </p:nvSpPr>
        <p:spPr>
          <a:xfrm>
            <a:off x="1042988" y="2133600"/>
            <a:ext cx="7850187" cy="4608513"/>
          </a:xfrm>
        </p:spPr>
        <p:txBody>
          <a:bodyPr/>
          <a:lstStyle/>
          <a:p>
            <a:pPr marL="266700" indent="-266700" eaLnBrk="1" hangingPunct="1">
              <a:lnSpc>
                <a:spcPct val="80000"/>
              </a:lnSpc>
              <a:buClr>
                <a:srgbClr val="FFFF00"/>
              </a:buClr>
              <a:buFont typeface="Wingdings" pitchFamily="2" charset="2"/>
              <a:buAutoNum type="arabicPeriod"/>
              <a:defRPr/>
            </a:pPr>
            <a:r>
              <a:rPr lang="ru-RU"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Fakogennaya</a:t>
            </a:r>
            <a:r>
              <a:rPr lang="ru-RU" sz="2800" dirty="0" smtClean="0">
                <a:latin typeface="Times New Roman" pitchFamily="18" charset="0"/>
              </a:rPr>
              <a:t>- </a:t>
            </a:r>
            <a:r>
              <a:rPr lang="en-US" sz="2800" dirty="0" err="1" smtClean="0">
                <a:latin typeface="Times New Roman" pitchFamily="18" charset="0"/>
              </a:rPr>
              <a:t>fakomorphic</a:t>
            </a:r>
            <a:endParaRPr lang="ru-RU" sz="2800" dirty="0" smtClean="0">
              <a:latin typeface="Times New Roman" pitchFamily="18" charset="0"/>
            </a:endParaRPr>
          </a:p>
          <a:p>
            <a:pPr marL="266700" indent="-266700" eaLnBrk="1" hangingPunct="1">
              <a:lnSpc>
                <a:spcPct val="80000"/>
              </a:lnSpc>
              <a:buClr>
                <a:srgbClr val="FFFF00"/>
              </a:buClr>
              <a:defRPr/>
            </a:pPr>
            <a:r>
              <a:rPr lang="ru-RU" sz="2800" dirty="0" smtClean="0">
                <a:latin typeface="Times New Roman" pitchFamily="18" charset="0"/>
              </a:rPr>
              <a:t>                           - </a:t>
            </a:r>
            <a:r>
              <a:rPr lang="en-US" sz="2800" dirty="0" err="1" smtClean="0">
                <a:latin typeface="Times New Roman" pitchFamily="18" charset="0"/>
              </a:rPr>
              <a:t>fakolytic</a:t>
            </a:r>
            <a:endParaRPr lang="ru-RU" sz="2800" dirty="0" smtClean="0">
              <a:latin typeface="Times New Roman" pitchFamily="18" charset="0"/>
            </a:endParaRPr>
          </a:p>
          <a:p>
            <a:pPr marL="266700" indent="-266700" eaLnBrk="1" hangingPunct="1">
              <a:lnSpc>
                <a:spcPct val="80000"/>
              </a:lnSpc>
              <a:buClr>
                <a:srgbClr val="FFFF00"/>
              </a:buClr>
              <a:defRPr/>
            </a:pPr>
            <a:r>
              <a:rPr lang="ru-RU" sz="2800" dirty="0" smtClean="0">
                <a:latin typeface="Times New Roman" pitchFamily="18" charset="0"/>
              </a:rPr>
              <a:t>                           - </a:t>
            </a:r>
            <a:r>
              <a:rPr lang="en-US" sz="2800" dirty="0" err="1" smtClean="0">
                <a:latin typeface="Times New Roman" pitchFamily="18" charset="0"/>
              </a:rPr>
              <a:t>fakotopic</a:t>
            </a:r>
            <a:r>
              <a:rPr lang="en-US" sz="2800" dirty="0" err="1" smtClean="0">
                <a:latin typeface="Times New Roman" pitchFamily="18" charset="0"/>
              </a:rPr>
              <a:t>al</a:t>
            </a:r>
            <a:endParaRPr lang="ru-RU" sz="2800" dirty="0" smtClean="0">
              <a:latin typeface="Times New Roman" pitchFamily="18" charset="0"/>
            </a:endParaRPr>
          </a:p>
          <a:p>
            <a:pPr marL="266700" indent="-266700" eaLnBrk="1" hangingPunct="1">
              <a:lnSpc>
                <a:spcPct val="80000"/>
              </a:lnSpc>
              <a:buClr>
                <a:srgbClr val="FFFF00"/>
              </a:buClr>
              <a:buFont typeface="Wingdings" pitchFamily="2" charset="2"/>
              <a:buAutoNum type="arabicPeriod" startAt="2"/>
              <a:defRPr/>
            </a:pPr>
            <a:r>
              <a:rPr lang="ru-RU"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Uveal</a:t>
            </a:r>
            <a:r>
              <a:rPr lang="ru-RU" sz="2800" b="1" dirty="0" smtClean="0">
                <a:solidFill>
                  <a:srgbClr val="FFFF00"/>
                </a:solidFill>
                <a:latin typeface="Times New Roman" pitchFamily="18" charset="0"/>
              </a:rPr>
              <a:t> </a:t>
            </a:r>
            <a:r>
              <a:rPr lang="ru-RU" sz="2800" dirty="0" smtClean="0">
                <a:latin typeface="Times New Roman" pitchFamily="18" charset="0"/>
              </a:rPr>
              <a:t>(</a:t>
            </a:r>
            <a:r>
              <a:rPr lang="en-US" sz="2800" dirty="0" err="1" smtClean="0">
                <a:latin typeface="Times New Roman" pitchFamily="18" charset="0"/>
              </a:rPr>
              <a:t>postinflammatory</a:t>
            </a:r>
            <a:r>
              <a:rPr lang="ru-RU" sz="2800" dirty="0" smtClean="0">
                <a:latin typeface="Times New Roman" pitchFamily="18" charset="0"/>
              </a:rPr>
              <a:t>)</a:t>
            </a:r>
            <a:endParaRPr lang="ru-RU" sz="2800" b="1" dirty="0" smtClean="0">
              <a:latin typeface="Times New Roman" pitchFamily="18" charset="0"/>
            </a:endParaRPr>
          </a:p>
          <a:p>
            <a:pPr marL="266700" indent="-266700" eaLnBrk="1" hangingPunct="1">
              <a:lnSpc>
                <a:spcPct val="80000"/>
              </a:lnSpc>
              <a:buClr>
                <a:srgbClr val="FFFF00"/>
              </a:buClr>
              <a:buFont typeface="Wingdings" pitchFamily="2" charset="2"/>
              <a:buAutoNum type="arabicPeriod" startAt="2"/>
              <a:defRPr/>
            </a:pPr>
            <a:r>
              <a:rPr lang="ru-RU"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Neovascular</a:t>
            </a:r>
            <a:r>
              <a:rPr lang="ru-RU" sz="2800" b="1" dirty="0" smtClean="0">
                <a:solidFill>
                  <a:srgbClr val="FFFF00"/>
                </a:solidFill>
                <a:latin typeface="Times New Roman" pitchFamily="18" charset="0"/>
              </a:rPr>
              <a:t> </a:t>
            </a:r>
            <a:r>
              <a:rPr lang="ru-RU" sz="2800" dirty="0" smtClean="0">
                <a:latin typeface="Times New Roman" pitchFamily="18" charset="0"/>
              </a:rPr>
              <a:t>(</a:t>
            </a:r>
            <a:r>
              <a:rPr lang="en-US" sz="2800" dirty="0" err="1" smtClean="0">
                <a:latin typeface="Times New Roman" pitchFamily="18" charset="0"/>
              </a:rPr>
              <a:t>rubeosis</a:t>
            </a:r>
            <a:r>
              <a:rPr lang="ru-RU" sz="2800" dirty="0" smtClean="0">
                <a:latin typeface="Times New Roman" pitchFamily="18" charset="0"/>
              </a:rPr>
              <a:t>)</a:t>
            </a:r>
          </a:p>
          <a:p>
            <a:pPr marL="266700" indent="-266700" eaLnBrk="1" hangingPunct="1">
              <a:lnSpc>
                <a:spcPct val="80000"/>
              </a:lnSpc>
              <a:buClr>
                <a:srgbClr val="FFFF00"/>
              </a:buClr>
              <a:buFont typeface="Wingdings" pitchFamily="2" charset="2"/>
              <a:buAutoNum type="arabicPeriod" startAt="2"/>
              <a:defRPr/>
            </a:pPr>
            <a:r>
              <a:rPr lang="ru-RU" sz="2800" b="1" dirty="0" smtClean="0">
                <a:solidFill>
                  <a:srgbClr val="FFFF00"/>
                </a:solidFill>
                <a:latin typeface="Times New Roman" pitchFamily="18" charset="0"/>
              </a:rPr>
              <a:t> </a:t>
            </a:r>
            <a:r>
              <a:rPr lang="en-US" sz="2800" b="1" dirty="0" smtClean="0">
                <a:solidFill>
                  <a:srgbClr val="FFFF00"/>
                </a:solidFill>
                <a:latin typeface="Times New Roman" pitchFamily="18" charset="0"/>
              </a:rPr>
              <a:t>Neoplastic</a:t>
            </a:r>
            <a:endParaRPr lang="ru-RU" sz="2800" b="1" dirty="0" smtClean="0">
              <a:solidFill>
                <a:srgbClr val="FFFF00"/>
              </a:solidFill>
              <a:latin typeface="Times New Roman" pitchFamily="18" charset="0"/>
            </a:endParaRPr>
          </a:p>
          <a:p>
            <a:pPr marL="266700" indent="-266700" eaLnBrk="1" hangingPunct="1">
              <a:lnSpc>
                <a:spcPct val="80000"/>
              </a:lnSpc>
              <a:buClr>
                <a:srgbClr val="FFFF00"/>
              </a:buClr>
              <a:buFont typeface="Wingdings" pitchFamily="2" charset="2"/>
              <a:buAutoNum type="arabicPeriod" startAt="2"/>
              <a:defRPr/>
            </a:pPr>
            <a:r>
              <a:rPr lang="ru-RU"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Postthrombotic</a:t>
            </a:r>
            <a:r>
              <a:rPr lang="ru-RU" sz="2800" b="1" dirty="0" smtClean="0">
                <a:solidFill>
                  <a:srgbClr val="FFFF00"/>
                </a:solidFill>
                <a:latin typeface="Times New Roman" pitchFamily="18" charset="0"/>
              </a:rPr>
              <a:t> </a:t>
            </a:r>
            <a:r>
              <a:rPr lang="ru-RU" sz="2800" dirty="0" smtClean="0">
                <a:latin typeface="Times New Roman" pitchFamily="18" charset="0"/>
              </a:rPr>
              <a:t>(</a:t>
            </a:r>
            <a:r>
              <a:rPr lang="en-US" sz="2800" dirty="0" err="1" smtClean="0">
                <a:latin typeface="Times New Roman" pitchFamily="18" charset="0"/>
              </a:rPr>
              <a:t>trombosis</a:t>
            </a:r>
            <a:r>
              <a:rPr lang="en-US" sz="2800" dirty="0" smtClean="0">
                <a:latin typeface="Times New Roman" pitchFamily="18" charset="0"/>
              </a:rPr>
              <a:t> of the central retinal vein</a:t>
            </a:r>
            <a:r>
              <a:rPr lang="ru-RU" sz="2800" dirty="0" smtClean="0">
                <a:latin typeface="Times New Roman" pitchFamily="18" charset="0"/>
              </a:rPr>
              <a:t>)</a:t>
            </a:r>
          </a:p>
          <a:p>
            <a:pPr marL="266700" indent="-266700" eaLnBrk="1" hangingPunct="1">
              <a:lnSpc>
                <a:spcPct val="80000"/>
              </a:lnSpc>
              <a:buClr>
                <a:srgbClr val="FFFF00"/>
              </a:buClr>
              <a:buFont typeface="Wingdings" pitchFamily="2" charset="2"/>
              <a:buAutoNum type="arabicPeriod" startAt="2"/>
              <a:defRPr/>
            </a:pPr>
            <a:r>
              <a:rPr lang="ru-RU" sz="2800" b="1" dirty="0" smtClean="0">
                <a:solidFill>
                  <a:srgbClr val="FFFF00"/>
                </a:solidFill>
                <a:latin typeface="Times New Roman" pitchFamily="18" charset="0"/>
              </a:rPr>
              <a:t> </a:t>
            </a:r>
            <a:r>
              <a:rPr lang="en-US" sz="2800" b="1" dirty="0" smtClean="0">
                <a:solidFill>
                  <a:srgbClr val="FFFF00"/>
                </a:solidFill>
                <a:latin typeface="Times New Roman" pitchFamily="18" charset="0"/>
              </a:rPr>
              <a:t>Posttraumatic</a:t>
            </a:r>
            <a:r>
              <a:rPr lang="ru-RU" sz="2800" b="1" dirty="0" smtClean="0">
                <a:solidFill>
                  <a:srgbClr val="FFFF00"/>
                </a:solidFill>
                <a:latin typeface="Times New Roman" pitchFamily="18" charset="0"/>
              </a:rPr>
              <a:t> </a:t>
            </a:r>
            <a:r>
              <a:rPr lang="ru-RU" sz="2800" dirty="0" smtClean="0">
                <a:latin typeface="Times New Roman" pitchFamily="18" charset="0"/>
              </a:rPr>
              <a:t>– </a:t>
            </a:r>
            <a:r>
              <a:rPr lang="en-US" sz="2800" dirty="0" smtClean="0">
                <a:latin typeface="Times New Roman" pitchFamily="18" charset="0"/>
              </a:rPr>
              <a:t>penetrating wound</a:t>
            </a:r>
            <a:endParaRPr lang="ru-RU" sz="2800" dirty="0" smtClean="0">
              <a:latin typeface="Times New Roman" pitchFamily="18" charset="0"/>
            </a:endParaRPr>
          </a:p>
          <a:p>
            <a:pPr marL="266700" indent="-266700" eaLnBrk="1" hangingPunct="1">
              <a:lnSpc>
                <a:spcPct val="80000"/>
              </a:lnSpc>
              <a:buClr>
                <a:srgbClr val="FFFF00"/>
              </a:buClr>
              <a:defRPr/>
            </a:pPr>
            <a:r>
              <a:rPr lang="ru-RU" sz="2800" b="1" dirty="0" smtClean="0">
                <a:latin typeface="Times New Roman" pitchFamily="18" charset="0"/>
              </a:rPr>
              <a:t>                             </a:t>
            </a:r>
            <a:r>
              <a:rPr lang="ru-RU" sz="2800" dirty="0" smtClean="0">
                <a:latin typeface="Times New Roman" pitchFamily="18" charset="0"/>
              </a:rPr>
              <a:t>- </a:t>
            </a:r>
            <a:r>
              <a:rPr lang="en-US" sz="2800" dirty="0" smtClean="0">
                <a:latin typeface="Times New Roman" pitchFamily="18" charset="0"/>
              </a:rPr>
              <a:t>contusion</a:t>
            </a:r>
            <a:endParaRPr lang="ru-RU" sz="2800" dirty="0" smtClean="0">
              <a:latin typeface="Times New Roman" pitchFamily="18" charset="0"/>
            </a:endParaRPr>
          </a:p>
          <a:p>
            <a:pPr marL="266700" indent="-266700" eaLnBrk="1" hangingPunct="1">
              <a:lnSpc>
                <a:spcPct val="80000"/>
              </a:lnSpc>
              <a:buClr>
                <a:srgbClr val="FFFF00"/>
              </a:buClr>
              <a:defRPr/>
            </a:pPr>
            <a:r>
              <a:rPr lang="ru-RU" sz="2800" dirty="0" smtClean="0">
                <a:latin typeface="Times New Roman" pitchFamily="18" charset="0"/>
              </a:rPr>
              <a:t>                           </a:t>
            </a:r>
            <a:r>
              <a:rPr lang="en-US" sz="2800" dirty="0" smtClean="0">
                <a:latin typeface="Times New Roman" pitchFamily="18" charset="0"/>
              </a:rPr>
              <a:t> </a:t>
            </a:r>
            <a:r>
              <a:rPr lang="ru-RU" sz="2800" dirty="0" smtClean="0">
                <a:latin typeface="Times New Roman" pitchFamily="18" charset="0"/>
              </a:rPr>
              <a:t> - </a:t>
            </a:r>
            <a:r>
              <a:rPr lang="en-US" sz="2800" dirty="0" smtClean="0">
                <a:latin typeface="Times New Roman" pitchFamily="18" charset="0"/>
              </a:rPr>
              <a:t>burns</a:t>
            </a:r>
            <a:endParaRPr lang="ru-RU" sz="2800"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9811">
                                            <p:txEl>
                                              <p:pRg st="0" end="0"/>
                                            </p:txEl>
                                          </p:spTgt>
                                        </p:tgtEl>
                                        <p:attrNameLst>
                                          <p:attrName>style.visibility</p:attrName>
                                        </p:attrNameLst>
                                      </p:cBhvr>
                                      <p:to>
                                        <p:strVal val="visible"/>
                                      </p:to>
                                    </p:set>
                                    <p:animEffect transition="in" filter="fade">
                                      <p:cBhvr>
                                        <p:cTn id="11" dur="1000"/>
                                        <p:tgtEl>
                                          <p:spTgt spid="119811">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19811">
                                            <p:txEl>
                                              <p:pRg st="1" end="1"/>
                                            </p:txEl>
                                          </p:spTgt>
                                        </p:tgtEl>
                                        <p:attrNameLst>
                                          <p:attrName>style.visibility</p:attrName>
                                        </p:attrNameLst>
                                      </p:cBhvr>
                                      <p:to>
                                        <p:strVal val="visible"/>
                                      </p:to>
                                    </p:set>
                                    <p:animEffect transition="in" filter="fade">
                                      <p:cBhvr>
                                        <p:cTn id="15" dur="1000"/>
                                        <p:tgtEl>
                                          <p:spTgt spid="119811">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Effect transition="in" filter="fade">
                                      <p:cBhvr>
                                        <p:cTn id="19" dur="1000"/>
                                        <p:tgtEl>
                                          <p:spTgt spid="119811">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19811">
                                            <p:txEl>
                                              <p:pRg st="3" end="3"/>
                                            </p:txEl>
                                          </p:spTgt>
                                        </p:tgtEl>
                                        <p:attrNameLst>
                                          <p:attrName>style.visibility</p:attrName>
                                        </p:attrNameLst>
                                      </p:cBhvr>
                                      <p:to>
                                        <p:strVal val="visible"/>
                                      </p:to>
                                    </p:set>
                                    <p:animEffect transition="in" filter="fade">
                                      <p:cBhvr>
                                        <p:cTn id="23" dur="1000"/>
                                        <p:tgtEl>
                                          <p:spTgt spid="119811">
                                            <p:txEl>
                                              <p:pRg st="3" end="3"/>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19811">
                                            <p:txEl>
                                              <p:pRg st="4" end="4"/>
                                            </p:txEl>
                                          </p:spTgt>
                                        </p:tgtEl>
                                        <p:attrNameLst>
                                          <p:attrName>style.visibility</p:attrName>
                                        </p:attrNameLst>
                                      </p:cBhvr>
                                      <p:to>
                                        <p:strVal val="visible"/>
                                      </p:to>
                                    </p:set>
                                    <p:animEffect transition="in" filter="fade">
                                      <p:cBhvr>
                                        <p:cTn id="27" dur="1000"/>
                                        <p:tgtEl>
                                          <p:spTgt spid="119811">
                                            <p:txEl>
                                              <p:pRg st="4" end="4"/>
                                            </p:txEl>
                                          </p:spTgt>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119811">
                                            <p:txEl>
                                              <p:pRg st="5" end="5"/>
                                            </p:txEl>
                                          </p:spTgt>
                                        </p:tgtEl>
                                        <p:attrNameLst>
                                          <p:attrName>style.visibility</p:attrName>
                                        </p:attrNameLst>
                                      </p:cBhvr>
                                      <p:to>
                                        <p:strVal val="visible"/>
                                      </p:to>
                                    </p:set>
                                    <p:animEffect transition="in" filter="fade">
                                      <p:cBhvr>
                                        <p:cTn id="31" dur="1000"/>
                                        <p:tgtEl>
                                          <p:spTgt spid="119811">
                                            <p:txEl>
                                              <p:pRg st="5" end="5"/>
                                            </p:tx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19811">
                                            <p:txEl>
                                              <p:pRg st="6" end="6"/>
                                            </p:txEl>
                                          </p:spTgt>
                                        </p:tgtEl>
                                        <p:attrNameLst>
                                          <p:attrName>style.visibility</p:attrName>
                                        </p:attrNameLst>
                                      </p:cBhvr>
                                      <p:to>
                                        <p:strVal val="visible"/>
                                      </p:to>
                                    </p:set>
                                    <p:animEffect transition="in" filter="fade">
                                      <p:cBhvr>
                                        <p:cTn id="35" dur="1000"/>
                                        <p:tgtEl>
                                          <p:spTgt spid="119811">
                                            <p:txEl>
                                              <p:pRg st="6" end="6"/>
                                            </p:txEl>
                                          </p:spTgt>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119811">
                                            <p:txEl>
                                              <p:pRg st="7" end="7"/>
                                            </p:txEl>
                                          </p:spTgt>
                                        </p:tgtEl>
                                        <p:attrNameLst>
                                          <p:attrName>style.visibility</p:attrName>
                                        </p:attrNameLst>
                                      </p:cBhvr>
                                      <p:to>
                                        <p:strVal val="visible"/>
                                      </p:to>
                                    </p:set>
                                    <p:animEffect transition="in" filter="fade">
                                      <p:cBhvr>
                                        <p:cTn id="39" dur="1000"/>
                                        <p:tgtEl>
                                          <p:spTgt spid="119811">
                                            <p:txEl>
                                              <p:pRg st="7" end="7"/>
                                            </p:txEl>
                                          </p:spTgt>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119811">
                                            <p:txEl>
                                              <p:pRg st="8" end="8"/>
                                            </p:txEl>
                                          </p:spTgt>
                                        </p:tgtEl>
                                        <p:attrNameLst>
                                          <p:attrName>style.visibility</p:attrName>
                                        </p:attrNameLst>
                                      </p:cBhvr>
                                      <p:to>
                                        <p:strVal val="visible"/>
                                      </p:to>
                                    </p:set>
                                    <p:animEffect transition="in" filter="fade">
                                      <p:cBhvr>
                                        <p:cTn id="43" dur="1000"/>
                                        <p:tgtEl>
                                          <p:spTgt spid="119811">
                                            <p:txEl>
                                              <p:pRg st="8" end="8"/>
                                            </p:txEl>
                                          </p:spTgt>
                                        </p:tgtEl>
                                      </p:cBhvr>
                                    </p:animEffect>
                                  </p:childTnLst>
                                </p:cTn>
                              </p:par>
                            </p:childTnLst>
                          </p:cTn>
                        </p:par>
                        <p:par>
                          <p:cTn id="44" fill="hold">
                            <p:stCondLst>
                              <p:cond delay="11000"/>
                            </p:stCondLst>
                            <p:childTnLst>
                              <p:par>
                                <p:cTn id="45" presetID="10" presetClass="entr" presetSubtype="0" fill="hold" grpId="0" nodeType="afterEffect">
                                  <p:stCondLst>
                                    <p:cond delay="0"/>
                                  </p:stCondLst>
                                  <p:childTnLst>
                                    <p:set>
                                      <p:cBhvr>
                                        <p:cTn id="46" dur="1" fill="hold">
                                          <p:stCondLst>
                                            <p:cond delay="0"/>
                                          </p:stCondLst>
                                        </p:cTn>
                                        <p:tgtEl>
                                          <p:spTgt spid="119811">
                                            <p:txEl>
                                              <p:pRg st="9" end="9"/>
                                            </p:txEl>
                                          </p:spTgt>
                                        </p:tgtEl>
                                        <p:attrNameLst>
                                          <p:attrName>style.visibility</p:attrName>
                                        </p:attrNameLst>
                                      </p:cBhvr>
                                      <p:to>
                                        <p:strVal val="visible"/>
                                      </p:to>
                                    </p:set>
                                    <p:animEffect transition="in" filter="fade">
                                      <p:cBhvr>
                                        <p:cTn id="47" dur="1000"/>
                                        <p:tgtEl>
                                          <p:spTgt spid="1198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1763713" y="638175"/>
            <a:ext cx="5703887" cy="647700"/>
          </a:xfrm>
        </p:spPr>
        <p:txBody>
          <a:bodyPr/>
          <a:lstStyle/>
          <a:p>
            <a:pPr eaLnBrk="1" hangingPunct="1">
              <a:defRPr/>
            </a:pPr>
            <a:r>
              <a:rPr lang="en-US" sz="4000" dirty="0" err="1" smtClean="0">
                <a:solidFill>
                  <a:srgbClr val="FFFF00"/>
                </a:solidFill>
                <a:latin typeface="Times New Roman" pitchFamily="18" charset="0"/>
              </a:rPr>
              <a:t>Fakogennye</a:t>
            </a:r>
            <a:r>
              <a:rPr lang="ru-RU" sz="4000" dirty="0" smtClean="0">
                <a:solidFill>
                  <a:srgbClr val="FFFF00"/>
                </a:solidFill>
                <a:latin typeface="Times New Roman" pitchFamily="18" charset="0"/>
              </a:rPr>
              <a:t>  </a:t>
            </a:r>
            <a:r>
              <a:rPr lang="en-US" sz="4000" dirty="0">
                <a:solidFill>
                  <a:srgbClr val="FFFF00"/>
                </a:solidFill>
                <a:latin typeface="Times New Roman" pitchFamily="18" charset="0"/>
              </a:rPr>
              <a:t>glaucoma</a:t>
            </a:r>
            <a:endParaRPr lang="ru-RU" sz="4000" u="sng" dirty="0" smtClean="0">
              <a:solidFill>
                <a:srgbClr val="FFFF00"/>
              </a:solidFill>
              <a:latin typeface="Times New Roman" pitchFamily="18" charset="0"/>
            </a:endParaRPr>
          </a:p>
        </p:txBody>
      </p:sp>
      <p:graphicFrame>
        <p:nvGraphicFramePr>
          <p:cNvPr id="120846" name="Object 101"/>
          <p:cNvGraphicFramePr>
            <a:graphicFrameLocks noChangeAspect="1"/>
          </p:cNvGraphicFramePr>
          <p:nvPr/>
        </p:nvGraphicFramePr>
        <p:xfrm>
          <a:off x="6438900" y="1828800"/>
          <a:ext cx="1919288" cy="4648200"/>
        </p:xfrm>
        <a:graphic>
          <a:graphicData uri="http://schemas.openxmlformats.org/presentationml/2006/ole">
            <mc:AlternateContent xmlns:mc="http://schemas.openxmlformats.org/markup-compatibility/2006">
              <mc:Choice xmlns:v="urn:schemas-microsoft-com:vml" Requires="v">
                <p:oleObj spid="_x0000_s2161" name="Точечный рисунок" r:id="rId4" imgW="1600000" imgH="3877216" progId="">
                  <p:embed/>
                </p:oleObj>
              </mc:Choice>
              <mc:Fallback>
                <p:oleObj name="Точечный рисунок" r:id="rId4" imgW="1600000" imgH="3877216" progId="">
                  <p:embed/>
                  <p:pic>
                    <p:nvPicPr>
                      <p:cNvPr id="0" name="Picture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1828800"/>
                        <a:ext cx="191928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7" name="Object 102"/>
          <p:cNvGraphicFramePr>
            <a:graphicFrameLocks noChangeAspect="1"/>
          </p:cNvGraphicFramePr>
          <p:nvPr/>
        </p:nvGraphicFramePr>
        <p:xfrm>
          <a:off x="3694113" y="1828800"/>
          <a:ext cx="1878012" cy="4648200"/>
        </p:xfrm>
        <a:graphic>
          <a:graphicData uri="http://schemas.openxmlformats.org/presentationml/2006/ole">
            <mc:AlternateContent xmlns:mc="http://schemas.openxmlformats.org/markup-compatibility/2006">
              <mc:Choice xmlns:v="urn:schemas-microsoft-com:vml" Requires="v">
                <p:oleObj spid="_x0000_s2162" name="Точечный рисунок" r:id="rId6" imgW="1580952" imgH="3914286" progId="">
                  <p:embed/>
                </p:oleObj>
              </mc:Choice>
              <mc:Fallback>
                <p:oleObj name="Точечный рисунок" r:id="rId6" imgW="1580952" imgH="3914286" progId="">
                  <p:embed/>
                  <p:pic>
                    <p:nvPicPr>
                      <p:cNvPr id="0" name="Picture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4113" y="1828800"/>
                        <a:ext cx="187801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8" name="Object 103"/>
          <p:cNvGraphicFramePr>
            <a:graphicFrameLocks noChangeAspect="1"/>
          </p:cNvGraphicFramePr>
          <p:nvPr/>
        </p:nvGraphicFramePr>
        <p:xfrm>
          <a:off x="942975" y="1828800"/>
          <a:ext cx="1914525" cy="4648200"/>
        </p:xfrm>
        <a:graphic>
          <a:graphicData uri="http://schemas.openxmlformats.org/presentationml/2006/ole">
            <mc:AlternateContent xmlns:mc="http://schemas.openxmlformats.org/markup-compatibility/2006">
              <mc:Choice xmlns:v="urn:schemas-microsoft-com:vml" Requires="v">
                <p:oleObj spid="_x0000_s2163" name="Точечный рисунок" r:id="rId8" imgW="1600000" imgH="3885714" progId="">
                  <p:embed/>
                </p:oleObj>
              </mc:Choice>
              <mc:Fallback>
                <p:oleObj name="Точечный рисунок" r:id="rId8" imgW="1600000" imgH="3885714" progId="">
                  <p:embed/>
                  <p:pic>
                    <p:nvPicPr>
                      <p:cNvPr id="0" name="Picture 1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2975" y="1828800"/>
                        <a:ext cx="19145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2000"/>
                                        <p:tgtEl>
                                          <p:spTgt spid="12083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20848"/>
                                        </p:tgtEl>
                                        <p:attrNameLst>
                                          <p:attrName>style.visibility</p:attrName>
                                        </p:attrNameLst>
                                      </p:cBhvr>
                                      <p:to>
                                        <p:strVal val="visible"/>
                                      </p:to>
                                    </p:set>
                                    <p:anim calcmode="lin" valueType="num">
                                      <p:cBhvr additive="base">
                                        <p:cTn id="11" dur="500" fill="hold"/>
                                        <p:tgtEl>
                                          <p:spTgt spid="120848"/>
                                        </p:tgtEl>
                                        <p:attrNameLst>
                                          <p:attrName>ppt_x</p:attrName>
                                        </p:attrNameLst>
                                      </p:cBhvr>
                                      <p:tavLst>
                                        <p:tav tm="0">
                                          <p:val>
                                            <p:strVal val="#ppt_x"/>
                                          </p:val>
                                        </p:tav>
                                        <p:tav tm="100000">
                                          <p:val>
                                            <p:strVal val="#ppt_x"/>
                                          </p:val>
                                        </p:tav>
                                      </p:tavLst>
                                    </p:anim>
                                    <p:anim calcmode="lin" valueType="num">
                                      <p:cBhvr additive="base">
                                        <p:cTn id="12" dur="500" fill="hold"/>
                                        <p:tgtEl>
                                          <p:spTgt spid="120848"/>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120847"/>
                                        </p:tgtEl>
                                        <p:attrNameLst>
                                          <p:attrName>style.visibility</p:attrName>
                                        </p:attrNameLst>
                                      </p:cBhvr>
                                      <p:to>
                                        <p:strVal val="visible"/>
                                      </p:to>
                                    </p:set>
                                    <p:anim calcmode="lin" valueType="num">
                                      <p:cBhvr additive="base">
                                        <p:cTn id="16" dur="500" fill="hold"/>
                                        <p:tgtEl>
                                          <p:spTgt spid="120847"/>
                                        </p:tgtEl>
                                        <p:attrNameLst>
                                          <p:attrName>ppt_x</p:attrName>
                                        </p:attrNameLst>
                                      </p:cBhvr>
                                      <p:tavLst>
                                        <p:tav tm="0">
                                          <p:val>
                                            <p:strVal val="#ppt_x"/>
                                          </p:val>
                                        </p:tav>
                                        <p:tav tm="100000">
                                          <p:val>
                                            <p:strVal val="#ppt_x"/>
                                          </p:val>
                                        </p:tav>
                                      </p:tavLst>
                                    </p:anim>
                                    <p:anim calcmode="lin" valueType="num">
                                      <p:cBhvr additive="base">
                                        <p:cTn id="17" dur="500" fill="hold"/>
                                        <p:tgtEl>
                                          <p:spTgt spid="120847"/>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120846"/>
                                        </p:tgtEl>
                                        <p:attrNameLst>
                                          <p:attrName>style.visibility</p:attrName>
                                        </p:attrNameLst>
                                      </p:cBhvr>
                                      <p:to>
                                        <p:strVal val="visible"/>
                                      </p:to>
                                    </p:set>
                                    <p:anim calcmode="lin" valueType="num">
                                      <p:cBhvr additive="base">
                                        <p:cTn id="21" dur="500" fill="hold"/>
                                        <p:tgtEl>
                                          <p:spTgt spid="120846"/>
                                        </p:tgtEl>
                                        <p:attrNameLst>
                                          <p:attrName>ppt_x</p:attrName>
                                        </p:attrNameLst>
                                      </p:cBhvr>
                                      <p:tavLst>
                                        <p:tav tm="0">
                                          <p:val>
                                            <p:strVal val="#ppt_x"/>
                                          </p:val>
                                        </p:tav>
                                        <p:tav tm="100000">
                                          <p:val>
                                            <p:strVal val="#ppt_x"/>
                                          </p:val>
                                        </p:tav>
                                      </p:tavLst>
                                    </p:anim>
                                    <p:anim calcmode="lin" valueType="num">
                                      <p:cBhvr additive="base">
                                        <p:cTn id="22" dur="500" fill="hold"/>
                                        <p:tgtEl>
                                          <p:spTgt spid="120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1066800" y="620713"/>
            <a:ext cx="7504113" cy="647700"/>
          </a:xfrm>
        </p:spPr>
        <p:txBody>
          <a:bodyPr/>
          <a:lstStyle/>
          <a:p>
            <a:pPr algn="ctr" eaLnBrk="1" hangingPunct="1">
              <a:defRPr/>
            </a:pPr>
            <a:r>
              <a:rPr lang="en-US" sz="4000" dirty="0" err="1" smtClean="0">
                <a:solidFill>
                  <a:srgbClr val="FFFF00"/>
                </a:solidFill>
                <a:latin typeface="Times New Roman" pitchFamily="18" charset="0"/>
              </a:rPr>
              <a:t>Postinflammatory</a:t>
            </a:r>
            <a:r>
              <a:rPr lang="ru-RU" sz="4000" dirty="0" smtClean="0">
                <a:solidFill>
                  <a:srgbClr val="FFFF00"/>
                </a:solidFill>
                <a:latin typeface="Times New Roman" pitchFamily="18" charset="0"/>
              </a:rPr>
              <a:t>  </a:t>
            </a:r>
            <a:r>
              <a:rPr lang="en-US" sz="4000" dirty="0">
                <a:solidFill>
                  <a:srgbClr val="FFFF00"/>
                </a:solidFill>
                <a:latin typeface="Times New Roman" pitchFamily="18" charset="0"/>
              </a:rPr>
              <a:t>glaucoma</a:t>
            </a:r>
            <a:endParaRPr lang="ru-RU" sz="4000" u="sng" dirty="0" smtClean="0">
              <a:solidFill>
                <a:srgbClr val="FFFF00"/>
              </a:solidFill>
              <a:latin typeface="Times New Roman" pitchFamily="18" charset="0"/>
            </a:endParaRPr>
          </a:p>
        </p:txBody>
      </p:sp>
      <p:pic>
        <p:nvPicPr>
          <p:cNvPr id="139267" name="Picture 3"/>
          <p:cNvPicPr>
            <a:picLocks noChangeAspect="1" noChangeArrowheads="1"/>
          </p:cNvPicPr>
          <p:nvPr/>
        </p:nvPicPr>
        <p:blipFill>
          <a:blip r:embed="rId3"/>
          <a:srcRect/>
          <a:stretch>
            <a:fillRect/>
          </a:stretch>
        </p:blipFill>
        <p:spPr bwMode="auto">
          <a:xfrm>
            <a:off x="5076825" y="3943350"/>
            <a:ext cx="3835400" cy="2614613"/>
          </a:xfrm>
          <a:prstGeom prst="rect">
            <a:avLst/>
          </a:prstGeom>
          <a:noFill/>
          <a:ln w="9525">
            <a:noFill/>
            <a:miter lim="800000"/>
            <a:headEnd/>
            <a:tailEnd/>
          </a:ln>
        </p:spPr>
      </p:pic>
      <p:pic>
        <p:nvPicPr>
          <p:cNvPr id="139269" name="Picture 5"/>
          <p:cNvPicPr>
            <a:picLocks noChangeAspect="1" noChangeArrowheads="1"/>
          </p:cNvPicPr>
          <p:nvPr/>
        </p:nvPicPr>
        <p:blipFill>
          <a:blip r:embed="rId4"/>
          <a:srcRect/>
          <a:stretch>
            <a:fillRect/>
          </a:stretch>
        </p:blipFill>
        <p:spPr bwMode="auto">
          <a:xfrm>
            <a:off x="1123950" y="2133600"/>
            <a:ext cx="382905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fade">
                                      <p:cBhvr>
                                        <p:cTn id="7" dur="2000"/>
                                        <p:tgtEl>
                                          <p:spTgt spid="139266"/>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139269"/>
                                        </p:tgtEl>
                                        <p:attrNameLst>
                                          <p:attrName>style.visibility</p:attrName>
                                        </p:attrNameLst>
                                      </p:cBhvr>
                                      <p:to>
                                        <p:strVal val="visible"/>
                                      </p:to>
                                    </p:set>
                                    <p:anim calcmode="lin" valueType="num">
                                      <p:cBhvr additive="base">
                                        <p:cTn id="11" dur="500" fill="hold"/>
                                        <p:tgtEl>
                                          <p:spTgt spid="139269"/>
                                        </p:tgtEl>
                                        <p:attrNameLst>
                                          <p:attrName>ppt_x</p:attrName>
                                        </p:attrNameLst>
                                      </p:cBhvr>
                                      <p:tavLst>
                                        <p:tav tm="0">
                                          <p:val>
                                            <p:strVal val="0-#ppt_w/2"/>
                                          </p:val>
                                        </p:tav>
                                        <p:tav tm="100000">
                                          <p:val>
                                            <p:strVal val="#ppt_x"/>
                                          </p:val>
                                        </p:tav>
                                      </p:tavLst>
                                    </p:anim>
                                    <p:anim calcmode="lin" valueType="num">
                                      <p:cBhvr additive="base">
                                        <p:cTn id="12" dur="500" fill="hold"/>
                                        <p:tgtEl>
                                          <p:spTgt spid="13926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9267"/>
                                        </p:tgtEl>
                                        <p:attrNameLst>
                                          <p:attrName>style.visibility</p:attrName>
                                        </p:attrNameLst>
                                      </p:cBhvr>
                                      <p:to>
                                        <p:strVal val="visible"/>
                                      </p:to>
                                    </p:set>
                                    <p:anim calcmode="lin" valueType="num">
                                      <p:cBhvr additive="base">
                                        <p:cTn id="15" dur="500" fill="hold"/>
                                        <p:tgtEl>
                                          <p:spTgt spid="139267"/>
                                        </p:tgtEl>
                                        <p:attrNameLst>
                                          <p:attrName>ppt_x</p:attrName>
                                        </p:attrNameLst>
                                      </p:cBhvr>
                                      <p:tavLst>
                                        <p:tav tm="0">
                                          <p:val>
                                            <p:strVal val="1+#ppt_w/2"/>
                                          </p:val>
                                        </p:tav>
                                        <p:tav tm="100000">
                                          <p:val>
                                            <p:strVal val="#ppt_x"/>
                                          </p:val>
                                        </p:tav>
                                      </p:tavLst>
                                    </p:anim>
                                    <p:anim calcmode="lin" valueType="num">
                                      <p:cBhvr additive="base">
                                        <p:cTn id="16" dur="500" fill="hold"/>
                                        <p:tgtEl>
                                          <p:spTgt spid="139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1382713" y="620713"/>
            <a:ext cx="6465887" cy="647700"/>
          </a:xfrm>
        </p:spPr>
        <p:txBody>
          <a:bodyPr/>
          <a:lstStyle/>
          <a:p>
            <a:pPr algn="ctr" eaLnBrk="1" hangingPunct="1">
              <a:defRPr/>
            </a:pPr>
            <a:r>
              <a:rPr lang="en-US" sz="4000" dirty="0" err="1">
                <a:solidFill>
                  <a:srgbClr val="FFFF00"/>
                </a:solidFill>
                <a:latin typeface="Times New Roman" pitchFamily="18" charset="0"/>
              </a:rPr>
              <a:t>Neovascular</a:t>
            </a:r>
            <a:r>
              <a:rPr lang="ru-RU" sz="4000" dirty="0" smtClean="0">
                <a:solidFill>
                  <a:srgbClr val="FFFF00"/>
                </a:solidFill>
                <a:latin typeface="Times New Roman" pitchFamily="18" charset="0"/>
              </a:rPr>
              <a:t> </a:t>
            </a:r>
            <a:r>
              <a:rPr lang="en-US" sz="4000" dirty="0">
                <a:solidFill>
                  <a:srgbClr val="FFFF00"/>
                </a:solidFill>
                <a:latin typeface="Times New Roman" pitchFamily="18" charset="0"/>
              </a:rPr>
              <a:t>glaucoma</a:t>
            </a:r>
            <a:endParaRPr lang="ru-RU" sz="4000" u="sng" dirty="0" smtClean="0">
              <a:solidFill>
                <a:srgbClr val="FFFF00"/>
              </a:solidFill>
              <a:latin typeface="Times New Roman" pitchFamily="18" charset="0"/>
            </a:endParaRPr>
          </a:p>
        </p:txBody>
      </p:sp>
      <p:pic>
        <p:nvPicPr>
          <p:cNvPr id="140294" name="Picture 6"/>
          <p:cNvPicPr>
            <a:picLocks noChangeAspect="1" noChangeArrowheads="1"/>
          </p:cNvPicPr>
          <p:nvPr/>
        </p:nvPicPr>
        <p:blipFill>
          <a:blip r:embed="rId3"/>
          <a:srcRect/>
          <a:stretch>
            <a:fillRect/>
          </a:stretch>
        </p:blipFill>
        <p:spPr bwMode="auto">
          <a:xfrm>
            <a:off x="1042988" y="1989138"/>
            <a:ext cx="3130550" cy="3168650"/>
          </a:xfrm>
          <a:prstGeom prst="rect">
            <a:avLst/>
          </a:prstGeom>
          <a:noFill/>
          <a:ln w="9525">
            <a:noFill/>
            <a:miter lim="800000"/>
            <a:headEnd/>
            <a:tailEnd/>
          </a:ln>
        </p:spPr>
      </p:pic>
      <p:pic>
        <p:nvPicPr>
          <p:cNvPr id="140295" name="Picture 7"/>
          <p:cNvPicPr>
            <a:picLocks noChangeAspect="1" noChangeArrowheads="1"/>
          </p:cNvPicPr>
          <p:nvPr/>
        </p:nvPicPr>
        <p:blipFill>
          <a:blip r:embed="rId4"/>
          <a:srcRect/>
          <a:stretch>
            <a:fillRect/>
          </a:stretch>
        </p:blipFill>
        <p:spPr bwMode="auto">
          <a:xfrm>
            <a:off x="4284663" y="3500438"/>
            <a:ext cx="4608512" cy="3065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fade">
                                      <p:cBhvr>
                                        <p:cTn id="7" dur="2000"/>
                                        <p:tgtEl>
                                          <p:spTgt spid="140290"/>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140294"/>
                                        </p:tgtEl>
                                        <p:attrNameLst>
                                          <p:attrName>style.visibility</p:attrName>
                                        </p:attrNameLst>
                                      </p:cBhvr>
                                      <p:to>
                                        <p:strVal val="visible"/>
                                      </p:to>
                                    </p:set>
                                    <p:anim calcmode="lin" valueType="num">
                                      <p:cBhvr additive="base">
                                        <p:cTn id="11" dur="500" fill="hold"/>
                                        <p:tgtEl>
                                          <p:spTgt spid="140294"/>
                                        </p:tgtEl>
                                        <p:attrNameLst>
                                          <p:attrName>ppt_x</p:attrName>
                                        </p:attrNameLst>
                                      </p:cBhvr>
                                      <p:tavLst>
                                        <p:tav tm="0">
                                          <p:val>
                                            <p:strVal val="0-#ppt_w/2"/>
                                          </p:val>
                                        </p:tav>
                                        <p:tav tm="100000">
                                          <p:val>
                                            <p:strVal val="#ppt_x"/>
                                          </p:val>
                                        </p:tav>
                                      </p:tavLst>
                                    </p:anim>
                                    <p:anim calcmode="lin" valueType="num">
                                      <p:cBhvr additive="base">
                                        <p:cTn id="12" dur="500" fill="hold"/>
                                        <p:tgtEl>
                                          <p:spTgt spid="14029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0295"/>
                                        </p:tgtEl>
                                        <p:attrNameLst>
                                          <p:attrName>style.visibility</p:attrName>
                                        </p:attrNameLst>
                                      </p:cBhvr>
                                      <p:to>
                                        <p:strVal val="visible"/>
                                      </p:to>
                                    </p:set>
                                    <p:anim calcmode="lin" valueType="num">
                                      <p:cBhvr additive="base">
                                        <p:cTn id="15" dur="500" fill="hold"/>
                                        <p:tgtEl>
                                          <p:spTgt spid="140295"/>
                                        </p:tgtEl>
                                        <p:attrNameLst>
                                          <p:attrName>ppt_x</p:attrName>
                                        </p:attrNameLst>
                                      </p:cBhvr>
                                      <p:tavLst>
                                        <p:tav tm="0">
                                          <p:val>
                                            <p:strVal val="1+#ppt_w/2"/>
                                          </p:val>
                                        </p:tav>
                                        <p:tav tm="100000">
                                          <p:val>
                                            <p:strVal val="#ppt_x"/>
                                          </p:val>
                                        </p:tav>
                                      </p:tavLst>
                                    </p:anim>
                                    <p:anim calcmode="lin" valueType="num">
                                      <p:cBhvr additive="base">
                                        <p:cTn id="16" dur="500" fill="hold"/>
                                        <p:tgtEl>
                                          <p:spTgt spid="1402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1027113" y="620713"/>
            <a:ext cx="7507287" cy="647700"/>
          </a:xfrm>
        </p:spPr>
        <p:txBody>
          <a:bodyPr/>
          <a:lstStyle/>
          <a:p>
            <a:pPr algn="ctr" eaLnBrk="1" hangingPunct="1">
              <a:defRPr/>
            </a:pPr>
            <a:r>
              <a:rPr lang="en-US" sz="4000" dirty="0">
                <a:solidFill>
                  <a:srgbClr val="FFFF00"/>
                </a:solidFill>
                <a:latin typeface="Times New Roman" pitchFamily="18" charset="0"/>
              </a:rPr>
              <a:t>Posttraumatic</a:t>
            </a:r>
            <a:r>
              <a:rPr lang="ru-RU" sz="4000" dirty="0" smtClean="0">
                <a:solidFill>
                  <a:srgbClr val="FFFF00"/>
                </a:solidFill>
                <a:latin typeface="Times New Roman" pitchFamily="18" charset="0"/>
              </a:rPr>
              <a:t> </a:t>
            </a:r>
            <a:r>
              <a:rPr lang="en-US" sz="4000" dirty="0">
                <a:solidFill>
                  <a:srgbClr val="FFFF00"/>
                </a:solidFill>
                <a:latin typeface="Times New Roman" pitchFamily="18" charset="0"/>
              </a:rPr>
              <a:t>glaucoma</a:t>
            </a:r>
            <a:endParaRPr lang="ru-RU" sz="4000" u="sng" dirty="0" smtClean="0">
              <a:solidFill>
                <a:srgbClr val="FFFF00"/>
              </a:solidFill>
              <a:latin typeface="Times New Roman" pitchFamily="18" charset="0"/>
            </a:endParaRPr>
          </a:p>
        </p:txBody>
      </p:sp>
      <p:pic>
        <p:nvPicPr>
          <p:cNvPr id="141317" name="Picture 5"/>
          <p:cNvPicPr>
            <a:picLocks noChangeAspect="1" noChangeArrowheads="1"/>
          </p:cNvPicPr>
          <p:nvPr/>
        </p:nvPicPr>
        <p:blipFill>
          <a:blip r:embed="rId3"/>
          <a:srcRect/>
          <a:stretch>
            <a:fillRect/>
          </a:stretch>
        </p:blipFill>
        <p:spPr bwMode="auto">
          <a:xfrm>
            <a:off x="1060450" y="2087563"/>
            <a:ext cx="3892550" cy="2689225"/>
          </a:xfrm>
          <a:prstGeom prst="rect">
            <a:avLst/>
          </a:prstGeom>
          <a:noFill/>
          <a:ln w="9525">
            <a:noFill/>
            <a:miter lim="800000"/>
            <a:headEnd/>
            <a:tailEnd/>
          </a:ln>
        </p:spPr>
      </p:pic>
      <p:pic>
        <p:nvPicPr>
          <p:cNvPr id="141318" name="Picture 6"/>
          <p:cNvPicPr>
            <a:picLocks noChangeAspect="1" noChangeArrowheads="1"/>
          </p:cNvPicPr>
          <p:nvPr/>
        </p:nvPicPr>
        <p:blipFill>
          <a:blip r:embed="rId4"/>
          <a:srcRect/>
          <a:stretch>
            <a:fillRect/>
          </a:stretch>
        </p:blipFill>
        <p:spPr bwMode="auto">
          <a:xfrm>
            <a:off x="5029200" y="3962400"/>
            <a:ext cx="3876675"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2000"/>
                                        <p:tgtEl>
                                          <p:spTgt spid="141314"/>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141317"/>
                                        </p:tgtEl>
                                        <p:attrNameLst>
                                          <p:attrName>style.visibility</p:attrName>
                                        </p:attrNameLst>
                                      </p:cBhvr>
                                      <p:to>
                                        <p:strVal val="visible"/>
                                      </p:to>
                                    </p:set>
                                    <p:anim calcmode="lin" valueType="num">
                                      <p:cBhvr additive="base">
                                        <p:cTn id="11" dur="500" fill="hold"/>
                                        <p:tgtEl>
                                          <p:spTgt spid="141317"/>
                                        </p:tgtEl>
                                        <p:attrNameLst>
                                          <p:attrName>ppt_x</p:attrName>
                                        </p:attrNameLst>
                                      </p:cBhvr>
                                      <p:tavLst>
                                        <p:tav tm="0">
                                          <p:val>
                                            <p:strVal val="0-#ppt_w/2"/>
                                          </p:val>
                                        </p:tav>
                                        <p:tav tm="100000">
                                          <p:val>
                                            <p:strVal val="#ppt_x"/>
                                          </p:val>
                                        </p:tav>
                                      </p:tavLst>
                                    </p:anim>
                                    <p:anim calcmode="lin" valueType="num">
                                      <p:cBhvr additive="base">
                                        <p:cTn id="12" dur="500" fill="hold"/>
                                        <p:tgtEl>
                                          <p:spTgt spid="1413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1318"/>
                                        </p:tgtEl>
                                        <p:attrNameLst>
                                          <p:attrName>style.visibility</p:attrName>
                                        </p:attrNameLst>
                                      </p:cBhvr>
                                      <p:to>
                                        <p:strVal val="visible"/>
                                      </p:to>
                                    </p:set>
                                    <p:anim calcmode="lin" valueType="num">
                                      <p:cBhvr additive="base">
                                        <p:cTn id="15" dur="500" fill="hold"/>
                                        <p:tgtEl>
                                          <p:spTgt spid="141318"/>
                                        </p:tgtEl>
                                        <p:attrNameLst>
                                          <p:attrName>ppt_x</p:attrName>
                                        </p:attrNameLst>
                                      </p:cBhvr>
                                      <p:tavLst>
                                        <p:tav tm="0">
                                          <p:val>
                                            <p:strVal val="1+#ppt_w/2"/>
                                          </p:val>
                                        </p:tav>
                                        <p:tav tm="100000">
                                          <p:val>
                                            <p:strVal val="#ppt_x"/>
                                          </p:val>
                                        </p:tav>
                                      </p:tavLst>
                                    </p:anim>
                                    <p:anim calcmode="lin" valueType="num">
                                      <p:cBhvr additive="base">
                                        <p:cTn id="16" dur="500" fill="hold"/>
                                        <p:tgtEl>
                                          <p:spTgt spid="141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611188" y="638175"/>
            <a:ext cx="7705725" cy="647700"/>
          </a:xfrm>
        </p:spPr>
        <p:txBody>
          <a:bodyPr/>
          <a:lstStyle/>
          <a:p>
            <a:pPr algn="ctr" eaLnBrk="1" hangingPunct="1">
              <a:defRPr/>
            </a:pPr>
            <a:r>
              <a:rPr lang="en-US" sz="4000" dirty="0" smtClean="0">
                <a:solidFill>
                  <a:srgbClr val="FFFF00"/>
                </a:solidFill>
                <a:latin typeface="Times New Roman" pitchFamily="18" charset="0"/>
              </a:rPr>
              <a:t>Neoplastic</a:t>
            </a:r>
            <a:r>
              <a:rPr lang="ru-RU" sz="4000" dirty="0" smtClean="0">
                <a:solidFill>
                  <a:srgbClr val="FFFF00"/>
                </a:solidFill>
                <a:latin typeface="Times New Roman" pitchFamily="18" charset="0"/>
              </a:rPr>
              <a:t> </a:t>
            </a:r>
            <a:r>
              <a:rPr lang="en-US" sz="4000" dirty="0">
                <a:solidFill>
                  <a:srgbClr val="FFFF00"/>
                </a:solidFill>
                <a:latin typeface="Times New Roman" pitchFamily="18" charset="0"/>
              </a:rPr>
              <a:t>glaucoma</a:t>
            </a:r>
            <a:endParaRPr lang="ru-RU" sz="4000" u="sng" dirty="0" smtClean="0">
              <a:solidFill>
                <a:srgbClr val="FFFF00"/>
              </a:solidFill>
              <a:latin typeface="Times New Roman" pitchFamily="18" charset="0"/>
            </a:endParaRPr>
          </a:p>
        </p:txBody>
      </p:sp>
      <p:pic>
        <p:nvPicPr>
          <p:cNvPr id="142341" name="Picture 5"/>
          <p:cNvPicPr>
            <a:picLocks noChangeAspect="1" noChangeArrowheads="1"/>
          </p:cNvPicPr>
          <p:nvPr/>
        </p:nvPicPr>
        <p:blipFill>
          <a:blip r:embed="rId3"/>
          <a:srcRect/>
          <a:stretch>
            <a:fillRect/>
          </a:stretch>
        </p:blipFill>
        <p:spPr bwMode="auto">
          <a:xfrm>
            <a:off x="1258888" y="3068638"/>
            <a:ext cx="7058025" cy="2527300"/>
          </a:xfrm>
          <a:prstGeom prst="rect">
            <a:avLst/>
          </a:prstGeom>
          <a:noFill/>
          <a:ln w="9525">
            <a:noFill/>
            <a:miter lim="800000"/>
            <a:headEnd/>
            <a:tailEnd/>
          </a:ln>
        </p:spPr>
      </p:pic>
      <p:pic>
        <p:nvPicPr>
          <p:cNvPr id="142342" name="Picture 6"/>
          <p:cNvPicPr>
            <a:picLocks noChangeAspect="1" noChangeArrowheads="1"/>
          </p:cNvPicPr>
          <p:nvPr/>
        </p:nvPicPr>
        <p:blipFill>
          <a:blip r:embed="rId4"/>
          <a:srcRect/>
          <a:stretch>
            <a:fillRect/>
          </a:stretch>
        </p:blipFill>
        <p:spPr bwMode="auto">
          <a:xfrm>
            <a:off x="6804025" y="2060575"/>
            <a:ext cx="2160588" cy="160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2000"/>
                                        <p:tgtEl>
                                          <p:spTgt spid="142338"/>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42341"/>
                                        </p:tgtEl>
                                        <p:attrNameLst>
                                          <p:attrName>style.visibility</p:attrName>
                                        </p:attrNameLst>
                                      </p:cBhvr>
                                      <p:to>
                                        <p:strVal val="visible"/>
                                      </p:to>
                                    </p:set>
                                    <p:anim calcmode="lin" valueType="num">
                                      <p:cBhvr additive="base">
                                        <p:cTn id="11" dur="500" fill="hold"/>
                                        <p:tgtEl>
                                          <p:spTgt spid="142341"/>
                                        </p:tgtEl>
                                        <p:attrNameLst>
                                          <p:attrName>ppt_x</p:attrName>
                                        </p:attrNameLst>
                                      </p:cBhvr>
                                      <p:tavLst>
                                        <p:tav tm="0">
                                          <p:val>
                                            <p:strVal val="#ppt_x"/>
                                          </p:val>
                                        </p:tav>
                                        <p:tav tm="100000">
                                          <p:val>
                                            <p:strVal val="#ppt_x"/>
                                          </p:val>
                                        </p:tav>
                                      </p:tavLst>
                                    </p:anim>
                                    <p:anim calcmode="lin" valueType="num">
                                      <p:cBhvr additive="base">
                                        <p:cTn id="12" dur="500" fill="hold"/>
                                        <p:tgtEl>
                                          <p:spTgt spid="142341"/>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2342"/>
                                        </p:tgtEl>
                                        <p:attrNameLst>
                                          <p:attrName>style.visibility</p:attrName>
                                        </p:attrNameLst>
                                      </p:cBhvr>
                                      <p:to>
                                        <p:strVal val="visible"/>
                                      </p:to>
                                    </p:set>
                                    <p:anim calcmode="lin" valueType="num">
                                      <p:cBhvr additive="base">
                                        <p:cTn id="15" dur="500" fill="hold"/>
                                        <p:tgtEl>
                                          <p:spTgt spid="142342"/>
                                        </p:tgtEl>
                                        <p:attrNameLst>
                                          <p:attrName>ppt_x</p:attrName>
                                        </p:attrNameLst>
                                      </p:cBhvr>
                                      <p:tavLst>
                                        <p:tav tm="0">
                                          <p:val>
                                            <p:strVal val="1+#ppt_w/2"/>
                                          </p:val>
                                        </p:tav>
                                        <p:tav tm="100000">
                                          <p:val>
                                            <p:strVal val="#ppt_x"/>
                                          </p:val>
                                        </p:tav>
                                      </p:tavLst>
                                    </p:anim>
                                    <p:anim calcmode="lin" valueType="num">
                                      <p:cBhvr additive="base">
                                        <p:cTn id="16" dur="500" fill="hold"/>
                                        <p:tgtEl>
                                          <p:spTgt spid="142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1439863" y="261938"/>
            <a:ext cx="6408737" cy="576262"/>
          </a:xfrm>
        </p:spPr>
        <p:txBody>
          <a:bodyPr/>
          <a:lstStyle/>
          <a:p>
            <a:pPr eaLnBrk="1" hangingPunct="1">
              <a:defRPr/>
            </a:pPr>
            <a:r>
              <a:rPr lang="en-US" sz="3600" dirty="0" smtClean="0">
                <a:solidFill>
                  <a:srgbClr val="FFFF00"/>
                </a:solidFill>
                <a:latin typeface="Times New Roman" pitchFamily="18" charset="0"/>
              </a:rPr>
              <a:t>Physiology of </a:t>
            </a:r>
            <a:r>
              <a:rPr lang="en-US" sz="3600" dirty="0" err="1" smtClean="0">
                <a:solidFill>
                  <a:srgbClr val="FFFF00"/>
                </a:solidFill>
                <a:latin typeface="Times New Roman" pitchFamily="18" charset="0"/>
              </a:rPr>
              <a:t>ophthalmotonus</a:t>
            </a:r>
            <a:endParaRPr lang="ru-RU" sz="3600" u="sng" dirty="0" smtClean="0">
              <a:solidFill>
                <a:srgbClr val="FFFF00"/>
              </a:solidFill>
              <a:latin typeface="Times New Roman" pitchFamily="18" charset="0"/>
            </a:endParaRPr>
          </a:p>
        </p:txBody>
      </p:sp>
      <p:sp>
        <p:nvSpPr>
          <p:cNvPr id="111619" name="Rectangle 3"/>
          <p:cNvSpPr>
            <a:spLocks noGrp="1" noChangeArrowheads="1"/>
          </p:cNvSpPr>
          <p:nvPr>
            <p:ph type="subTitle" idx="1"/>
          </p:nvPr>
        </p:nvSpPr>
        <p:spPr>
          <a:xfrm>
            <a:off x="0" y="2252663"/>
            <a:ext cx="8442325" cy="3427412"/>
          </a:xfrm>
        </p:spPr>
        <p:txBody>
          <a:bodyPr/>
          <a:lstStyle/>
          <a:p>
            <a:pPr marL="177800" indent="-177800" eaLnBrk="1" hangingPunct="1">
              <a:spcBef>
                <a:spcPct val="0"/>
              </a:spcBef>
              <a:defRPr/>
            </a:pPr>
            <a:r>
              <a:rPr lang="en-US" sz="2800" b="1" u="sng" dirty="0" smtClean="0">
                <a:solidFill>
                  <a:srgbClr val="FFFF00"/>
                </a:solidFill>
                <a:latin typeface="Times New Roman" pitchFamily="18" charset="0"/>
              </a:rPr>
              <a:t>Function</a:t>
            </a:r>
            <a:r>
              <a:rPr lang="ru-RU" sz="2800" b="1" dirty="0" smtClean="0">
                <a:solidFill>
                  <a:srgbClr val="FFFF00"/>
                </a:solidFill>
                <a:latin typeface="Times New Roman" pitchFamily="18" charset="0"/>
              </a:rPr>
              <a:t> </a:t>
            </a:r>
            <a:r>
              <a:rPr lang="ru-RU" sz="2800" dirty="0" smtClean="0">
                <a:solidFill>
                  <a:srgbClr val="FFFF00"/>
                </a:solidFill>
                <a:latin typeface="Times New Roman" pitchFamily="18" charset="0"/>
              </a:rPr>
              <a:t>–</a:t>
            </a:r>
            <a:r>
              <a:rPr lang="en-US" sz="2800" dirty="0" smtClean="0">
                <a:solidFill>
                  <a:srgbClr val="FFFF00"/>
                </a:solidFill>
                <a:latin typeface="Times New Roman" pitchFamily="18" charset="0"/>
              </a:rPr>
              <a:t> nutrition of avascular structures</a:t>
            </a:r>
            <a:endParaRPr lang="ru-RU" sz="2800" dirty="0" smtClean="0">
              <a:solidFill>
                <a:srgbClr val="FFFF00"/>
              </a:solidFill>
              <a:latin typeface="Times New Roman" pitchFamily="18" charset="0"/>
            </a:endParaRPr>
          </a:p>
          <a:p>
            <a:pPr marL="177800" indent="-177800" eaLnBrk="1" hangingPunct="1">
              <a:spcBef>
                <a:spcPct val="0"/>
              </a:spcBef>
              <a:buClr>
                <a:srgbClr val="FFFF00"/>
              </a:buClr>
              <a:buFontTx/>
              <a:buNone/>
              <a:defRPr/>
            </a:pPr>
            <a:r>
              <a:rPr lang="ru-RU" sz="2800" dirty="0" smtClean="0">
                <a:solidFill>
                  <a:srgbClr val="FFFF00"/>
                </a:solidFill>
                <a:latin typeface="Times New Roman" pitchFamily="18" charset="0"/>
              </a:rPr>
              <a:t>                  – </a:t>
            </a:r>
            <a:r>
              <a:rPr lang="en-US" sz="2800" dirty="0" smtClean="0">
                <a:solidFill>
                  <a:srgbClr val="FFFF00"/>
                </a:solidFill>
                <a:latin typeface="Times New Roman" pitchFamily="18" charset="0"/>
              </a:rPr>
              <a:t>conducting and refraction of light</a:t>
            </a:r>
            <a:endParaRPr lang="ru-RU" sz="2800" dirty="0" smtClean="0">
              <a:solidFill>
                <a:srgbClr val="FFFF00"/>
              </a:solidFill>
              <a:latin typeface="Times New Roman" pitchFamily="18" charset="0"/>
            </a:endParaRPr>
          </a:p>
          <a:p>
            <a:pPr marL="177800" indent="-177800" eaLnBrk="1" hangingPunct="1">
              <a:spcBef>
                <a:spcPct val="0"/>
              </a:spcBef>
              <a:buClr>
                <a:srgbClr val="FFFF00"/>
              </a:buClr>
              <a:buFontTx/>
              <a:buNone/>
              <a:defRPr/>
            </a:pPr>
            <a:r>
              <a:rPr lang="ru-RU" sz="2800" dirty="0" smtClean="0">
                <a:solidFill>
                  <a:srgbClr val="FFFF00"/>
                </a:solidFill>
                <a:latin typeface="Times New Roman" pitchFamily="18" charset="0"/>
              </a:rPr>
              <a:t>                  –</a:t>
            </a:r>
            <a:r>
              <a:rPr lang="en-US" sz="2800" dirty="0" smtClean="0">
                <a:solidFill>
                  <a:srgbClr val="FFFF00"/>
                </a:solidFill>
                <a:latin typeface="Times New Roman" pitchFamily="18" charset="0"/>
              </a:rPr>
              <a:t> maintenance of </a:t>
            </a:r>
            <a:r>
              <a:rPr lang="en-US" sz="2800" dirty="0" err="1" smtClean="0">
                <a:solidFill>
                  <a:srgbClr val="FFFF00"/>
                </a:solidFill>
                <a:latin typeface="Times New Roman" pitchFamily="18" charset="0"/>
              </a:rPr>
              <a:t>ophthalmotonus</a:t>
            </a:r>
            <a:endParaRPr lang="en-US" sz="2800" dirty="0" smtClean="0">
              <a:solidFill>
                <a:srgbClr val="FFFF00"/>
              </a:solidFill>
              <a:latin typeface="Times New Roman" pitchFamily="18" charset="0"/>
            </a:endParaRPr>
          </a:p>
          <a:p>
            <a:pPr marL="177800" indent="-177800" eaLnBrk="1" hangingPunct="1">
              <a:spcBef>
                <a:spcPct val="0"/>
              </a:spcBef>
              <a:buClr>
                <a:srgbClr val="FFFF00"/>
              </a:buClr>
              <a:defRPr/>
            </a:pPr>
            <a:r>
              <a:rPr lang="en-US" sz="2800" b="1" u="sng" dirty="0" smtClean="0">
                <a:solidFill>
                  <a:srgbClr val="FFFF00"/>
                </a:solidFill>
                <a:latin typeface="Times New Roman" pitchFamily="18" charset="0"/>
              </a:rPr>
              <a:t>Production</a:t>
            </a:r>
            <a:r>
              <a:rPr lang="ru-RU" sz="2800" b="1" u="sng" dirty="0" smtClean="0">
                <a:solidFill>
                  <a:srgbClr val="FFFF00"/>
                </a:solidFill>
                <a:latin typeface="Times New Roman" pitchFamily="18" charset="0"/>
              </a:rPr>
              <a:t> </a:t>
            </a:r>
            <a:r>
              <a:rPr lang="ru-RU" sz="2800" dirty="0" smtClean="0">
                <a:latin typeface="Times New Roman" pitchFamily="18" charset="0"/>
              </a:rPr>
              <a:t>–</a:t>
            </a:r>
            <a:r>
              <a:rPr lang="ru-RU" sz="2800" dirty="0" smtClean="0">
                <a:solidFill>
                  <a:srgbClr val="FFFF00"/>
                </a:solidFill>
                <a:latin typeface="Times New Roman" pitchFamily="18" charset="0"/>
              </a:rPr>
              <a:t> </a:t>
            </a:r>
            <a:r>
              <a:rPr lang="el-GR" sz="2800" dirty="0" smtClean="0">
                <a:solidFill>
                  <a:srgbClr val="FFFF00"/>
                </a:solidFill>
                <a:latin typeface="Times New Roman" pitchFamily="18" charset="0"/>
              </a:rPr>
              <a:t>β</a:t>
            </a:r>
            <a:r>
              <a:rPr lang="ru-RU" sz="2800" dirty="0" smtClean="0">
                <a:solidFill>
                  <a:srgbClr val="FFFF00"/>
                </a:solidFill>
                <a:latin typeface="Times New Roman" pitchFamily="18" charset="0"/>
              </a:rPr>
              <a:t>-</a:t>
            </a:r>
            <a:r>
              <a:rPr lang="en-US" sz="2800" dirty="0" smtClean="0">
                <a:solidFill>
                  <a:srgbClr val="FFFF00"/>
                </a:solidFill>
                <a:latin typeface="Times New Roman" pitchFamily="18" charset="0"/>
              </a:rPr>
              <a:t>cells of  the</a:t>
            </a:r>
            <a:endParaRPr lang="ru-RU" sz="2800" dirty="0" smtClean="0">
              <a:solidFill>
                <a:srgbClr val="FFFF00"/>
              </a:solidFill>
              <a:latin typeface="Times New Roman" pitchFamily="18" charset="0"/>
            </a:endParaRPr>
          </a:p>
          <a:p>
            <a:pPr marL="177800" indent="-177800" eaLnBrk="1" hangingPunct="1">
              <a:spcBef>
                <a:spcPct val="0"/>
              </a:spcBef>
              <a:buClr>
                <a:srgbClr val="FFFF00"/>
              </a:buClr>
              <a:defRPr/>
            </a:pPr>
            <a:r>
              <a:rPr lang="en-US" sz="2800" dirty="0">
                <a:solidFill>
                  <a:srgbClr val="FFFF00"/>
                </a:solidFill>
                <a:latin typeface="Times New Roman" pitchFamily="18" charset="0"/>
              </a:rPr>
              <a:t>pigment </a:t>
            </a:r>
            <a:r>
              <a:rPr lang="en-US" sz="2800" dirty="0" smtClean="0">
                <a:solidFill>
                  <a:srgbClr val="FFFF00"/>
                </a:solidFill>
                <a:latin typeface="Times New Roman" pitchFamily="18" charset="0"/>
              </a:rPr>
              <a:t>epithelium </a:t>
            </a:r>
            <a:endParaRPr lang="ru-RU" sz="2800" dirty="0">
              <a:solidFill>
                <a:srgbClr val="FFFF00"/>
              </a:solidFill>
              <a:latin typeface="Times New Roman" pitchFamily="18" charset="0"/>
            </a:endParaRPr>
          </a:p>
          <a:p>
            <a:pPr marL="177800" indent="-177800" eaLnBrk="1" hangingPunct="1">
              <a:spcBef>
                <a:spcPct val="0"/>
              </a:spcBef>
              <a:buClr>
                <a:srgbClr val="FFFF00"/>
              </a:buClr>
              <a:defRPr/>
            </a:pPr>
            <a:r>
              <a:rPr lang="en-US" sz="2800" dirty="0">
                <a:solidFill>
                  <a:srgbClr val="FFFF00"/>
                </a:solidFill>
                <a:latin typeface="Times New Roman" pitchFamily="18" charset="0"/>
              </a:rPr>
              <a:t>t</a:t>
            </a:r>
            <a:r>
              <a:rPr lang="en-US" sz="2800" dirty="0" smtClean="0">
                <a:solidFill>
                  <a:srgbClr val="FFFF00"/>
                </a:solidFill>
                <a:latin typeface="Times New Roman" pitchFamily="18" charset="0"/>
              </a:rPr>
              <a:t>he process part of the </a:t>
            </a:r>
            <a:r>
              <a:rPr lang="en-US" sz="2800" dirty="0" err="1" smtClean="0">
                <a:solidFill>
                  <a:srgbClr val="FFFF00"/>
                </a:solidFill>
                <a:latin typeface="Times New Roman" pitchFamily="18" charset="0"/>
              </a:rPr>
              <a:t>ciliary</a:t>
            </a:r>
            <a:r>
              <a:rPr lang="en-US" sz="2800" dirty="0" smtClean="0">
                <a:solidFill>
                  <a:srgbClr val="FFFF00"/>
                </a:solidFill>
                <a:latin typeface="Times New Roman" pitchFamily="18" charset="0"/>
              </a:rPr>
              <a:t> body </a:t>
            </a:r>
            <a:r>
              <a:rPr lang="ru-RU" sz="2800" dirty="0" smtClean="0">
                <a:solidFill>
                  <a:srgbClr val="FFFF00"/>
                </a:solidFill>
                <a:latin typeface="Times New Roman" pitchFamily="18" charset="0"/>
                <a:cs typeface="Times New Roman" pitchFamily="18" charset="0"/>
              </a:rPr>
              <a:t>→ </a:t>
            </a:r>
            <a:endParaRPr lang="en-US" sz="2800" dirty="0" smtClean="0">
              <a:solidFill>
                <a:srgbClr val="FFFF00"/>
              </a:solidFill>
              <a:latin typeface="Times New Roman" pitchFamily="18" charset="0"/>
              <a:cs typeface="Times New Roman" pitchFamily="18" charset="0"/>
            </a:endParaRPr>
          </a:p>
          <a:p>
            <a:pPr marL="177800" indent="-177800" eaLnBrk="1" hangingPunct="1">
              <a:spcBef>
                <a:spcPct val="0"/>
              </a:spcBef>
              <a:buClr>
                <a:srgbClr val="FFFF00"/>
              </a:buClr>
              <a:defRPr/>
            </a:pPr>
            <a:r>
              <a:rPr lang="en-US" sz="2800" dirty="0" smtClean="0">
                <a:solidFill>
                  <a:srgbClr val="FFFF00"/>
                </a:solidFill>
                <a:latin typeface="Times New Roman" pitchFamily="18" charset="0"/>
              </a:rPr>
              <a:t> back camera</a:t>
            </a:r>
            <a:r>
              <a:rPr lang="ru-RU" sz="2800" dirty="0" smtClean="0">
                <a:solidFill>
                  <a:srgbClr val="FFFF00"/>
                </a:solidFill>
                <a:latin typeface="Times New Roman" pitchFamily="18" charset="0"/>
              </a:rPr>
              <a:t> </a:t>
            </a:r>
            <a:r>
              <a:rPr lang="ru-RU" sz="2800" dirty="0" smtClean="0">
                <a:solidFill>
                  <a:srgbClr val="FFFF00"/>
                </a:solidFill>
                <a:latin typeface="Times New Roman" pitchFamily="18" charset="0"/>
                <a:cs typeface="Times New Roman" pitchFamily="18" charset="0"/>
              </a:rPr>
              <a:t>→</a:t>
            </a:r>
            <a:r>
              <a:rPr lang="ru-RU" sz="2800" dirty="0" smtClean="0">
                <a:solidFill>
                  <a:srgbClr val="FFFF00"/>
                </a:solidFill>
                <a:latin typeface="Times New Roman" pitchFamily="18" charset="0"/>
              </a:rPr>
              <a:t> </a:t>
            </a:r>
            <a:r>
              <a:rPr lang="en-US" sz="2800" dirty="0" smtClean="0">
                <a:solidFill>
                  <a:srgbClr val="FFFF00"/>
                </a:solidFill>
                <a:latin typeface="Times New Roman" pitchFamily="18" charset="0"/>
              </a:rPr>
              <a:t>pupil</a:t>
            </a:r>
            <a:r>
              <a:rPr lang="ru-RU" sz="2800" dirty="0" smtClean="0">
                <a:solidFill>
                  <a:srgbClr val="FFFF00"/>
                </a:solidFill>
                <a:latin typeface="Times New Roman" pitchFamily="18" charset="0"/>
              </a:rPr>
              <a:t> </a:t>
            </a:r>
            <a:r>
              <a:rPr lang="ru-RU" sz="2800" dirty="0" smtClean="0">
                <a:solidFill>
                  <a:srgbClr val="FFFF00"/>
                </a:solidFill>
                <a:latin typeface="Times New Roman" pitchFamily="18" charset="0"/>
                <a:cs typeface="Times New Roman" pitchFamily="18" charset="0"/>
              </a:rPr>
              <a:t>→</a:t>
            </a:r>
            <a:r>
              <a:rPr lang="ru-RU" sz="2800" dirty="0" smtClean="0">
                <a:solidFill>
                  <a:srgbClr val="FFFF00"/>
                </a:solidFill>
                <a:latin typeface="Times New Roman" pitchFamily="18" charset="0"/>
              </a:rPr>
              <a:t> </a:t>
            </a:r>
          </a:p>
          <a:p>
            <a:pPr marL="177800" indent="-177800" eaLnBrk="1" hangingPunct="1">
              <a:spcBef>
                <a:spcPct val="0"/>
              </a:spcBef>
              <a:buClr>
                <a:srgbClr val="FFFF00"/>
              </a:buClr>
              <a:defRPr/>
            </a:pPr>
            <a:r>
              <a:rPr lang="en-US" sz="2800" dirty="0">
                <a:solidFill>
                  <a:srgbClr val="FFFF00"/>
                </a:solidFill>
                <a:latin typeface="Times New Roman" pitchFamily="18" charset="0"/>
              </a:rPr>
              <a:t>f</a:t>
            </a:r>
            <a:r>
              <a:rPr lang="en-US" sz="2800" dirty="0" smtClean="0">
                <a:solidFill>
                  <a:srgbClr val="FFFF00"/>
                </a:solidFill>
                <a:latin typeface="Times New Roman" pitchFamily="18" charset="0"/>
              </a:rPr>
              <a:t>ront camera</a:t>
            </a:r>
            <a:r>
              <a:rPr lang="ru-RU" sz="2800" dirty="0" smtClean="0">
                <a:solidFill>
                  <a:srgbClr val="FFFF00"/>
                </a:solidFill>
                <a:latin typeface="Times New Roman" pitchFamily="18" charset="0"/>
              </a:rPr>
              <a:t> </a:t>
            </a:r>
            <a:r>
              <a:rPr lang="ru-RU" sz="2800" dirty="0" smtClean="0">
                <a:solidFill>
                  <a:srgbClr val="FFFF00"/>
                </a:solidFill>
                <a:latin typeface="Times New Roman" pitchFamily="18" charset="0"/>
                <a:cs typeface="Times New Roman" pitchFamily="18" charset="0"/>
              </a:rPr>
              <a:t>→</a:t>
            </a:r>
            <a:r>
              <a:rPr lang="ru-RU" sz="2800" dirty="0" smtClean="0">
                <a:solidFill>
                  <a:srgbClr val="FFFF00"/>
                </a:solidFill>
                <a:latin typeface="Times New Roman" pitchFamily="18" charset="0"/>
              </a:rPr>
              <a:t> </a:t>
            </a:r>
            <a:endParaRPr lang="en-US" sz="2800" dirty="0" smtClean="0">
              <a:solidFill>
                <a:srgbClr val="FFFF00"/>
              </a:solidFill>
              <a:latin typeface="Times New Roman" pitchFamily="18" charset="0"/>
            </a:endParaRPr>
          </a:p>
          <a:p>
            <a:pPr marL="177800" indent="-177800" eaLnBrk="1" hangingPunct="1">
              <a:spcBef>
                <a:spcPct val="0"/>
              </a:spcBef>
              <a:buClr>
                <a:srgbClr val="FFFF00"/>
              </a:buClr>
              <a:defRPr/>
            </a:pPr>
            <a:r>
              <a:rPr lang="en-US" sz="2800" dirty="0" smtClean="0">
                <a:solidFill>
                  <a:srgbClr val="FFFF00"/>
                </a:solidFill>
                <a:latin typeface="Times New Roman" pitchFamily="18" charset="0"/>
              </a:rPr>
              <a:t>angle of the front camera</a:t>
            </a:r>
          </a:p>
          <a:p>
            <a:pPr marL="177800" indent="-177800" eaLnBrk="1" hangingPunct="1">
              <a:spcBef>
                <a:spcPct val="0"/>
              </a:spcBef>
              <a:buClr>
                <a:srgbClr val="FFFF00"/>
              </a:buClr>
              <a:defRPr/>
            </a:pPr>
            <a:endParaRPr lang="en-US" sz="1400" b="1" dirty="0" smtClean="0">
              <a:latin typeface="Times New Roman" pitchFamily="18" charset="0"/>
            </a:endParaRPr>
          </a:p>
        </p:txBody>
      </p:sp>
      <p:sp>
        <p:nvSpPr>
          <p:cNvPr id="111629" name="Rectangle 13"/>
          <p:cNvSpPr>
            <a:spLocks noChangeArrowheads="1"/>
          </p:cNvSpPr>
          <p:nvPr/>
        </p:nvSpPr>
        <p:spPr bwMode="auto">
          <a:xfrm>
            <a:off x="1042988" y="1196975"/>
            <a:ext cx="6264275" cy="576263"/>
          </a:xfrm>
          <a:prstGeom prst="rect">
            <a:avLst/>
          </a:prstGeom>
          <a:noFill/>
          <a:ln w="9525">
            <a:noFill/>
            <a:miter lim="800000"/>
            <a:headEnd/>
            <a:tailEnd/>
          </a:ln>
          <a:effectLst/>
        </p:spPr>
        <p:txBody>
          <a:bodyPr anchor="b"/>
          <a:lstStyle/>
          <a:p>
            <a:pPr>
              <a:defRPr/>
            </a:pPr>
            <a:endParaRPr lang="ru-RU" sz="2000" b="1" u="sng">
              <a:solidFill>
                <a:srgbClr val="FFFF00"/>
              </a:solidFill>
              <a:effectLst>
                <a:outerShdw blurRad="38100" dist="38100" dir="2700000" algn="tl">
                  <a:srgbClr val="000000"/>
                </a:outerShdw>
              </a:effectLst>
              <a:latin typeface="Times New Roman" pitchFamily="18" charset="0"/>
            </a:endParaRPr>
          </a:p>
        </p:txBody>
      </p:sp>
      <p:sp>
        <p:nvSpPr>
          <p:cNvPr id="111630" name="Rectangle 14"/>
          <p:cNvSpPr>
            <a:spLocks noChangeArrowheads="1"/>
          </p:cNvSpPr>
          <p:nvPr/>
        </p:nvSpPr>
        <p:spPr bwMode="auto">
          <a:xfrm>
            <a:off x="0" y="1298575"/>
            <a:ext cx="9144000" cy="523875"/>
          </a:xfrm>
          <a:prstGeom prst="rect">
            <a:avLst/>
          </a:prstGeom>
          <a:noFill/>
          <a:ln w="9525">
            <a:noFill/>
            <a:miter lim="800000"/>
            <a:headEnd/>
            <a:tailEnd/>
          </a:ln>
          <a:effectLst/>
        </p:spPr>
        <p:txBody>
          <a:bodyPr>
            <a:spAutoFit/>
          </a:bodyPr>
          <a:lstStyle/>
          <a:p>
            <a:pPr>
              <a:defRPr/>
            </a:pPr>
            <a:r>
              <a:rPr lang="en-US" sz="2800" b="1" u="sng" dirty="0">
                <a:solidFill>
                  <a:srgbClr val="FFFF00"/>
                </a:solidFill>
                <a:effectLst>
                  <a:outerShdw blurRad="38100" dist="38100" dir="2700000" algn="tl">
                    <a:srgbClr val="000000"/>
                  </a:outerShdw>
                </a:effectLst>
                <a:latin typeface="Times New Roman" pitchFamily="18" charset="0"/>
              </a:rPr>
              <a:t>Intraocular fluid</a:t>
            </a:r>
            <a:r>
              <a:rPr lang="ru-RU" sz="2800" b="1" u="sng" dirty="0">
                <a:solidFill>
                  <a:srgbClr val="FFFF00"/>
                </a:solidFill>
                <a:effectLst>
                  <a:outerShdw blurRad="38100" dist="38100" dir="2700000" algn="tl">
                    <a:srgbClr val="000000"/>
                  </a:outerShdw>
                </a:effectLst>
                <a:latin typeface="Times New Roman" pitchFamily="18" charset="0"/>
              </a:rPr>
              <a:t> </a:t>
            </a:r>
            <a:r>
              <a:rPr lang="ru-RU" sz="2800" b="1" dirty="0">
                <a:solidFill>
                  <a:srgbClr val="FFFF00"/>
                </a:solidFill>
                <a:effectLst>
                  <a:outerShdw blurRad="38100" dist="38100" dir="2700000" algn="tl">
                    <a:srgbClr val="000000"/>
                  </a:outerShdw>
                </a:effectLst>
                <a:latin typeface="Times New Roman" pitchFamily="18" charset="0"/>
              </a:rPr>
              <a:t>– </a:t>
            </a:r>
            <a:r>
              <a:rPr lang="en-US" sz="2800" dirty="0" err="1">
                <a:solidFill>
                  <a:srgbClr val="FFFF00"/>
                </a:solidFill>
                <a:effectLst>
                  <a:outerShdw blurRad="38100" dist="38100" dir="2700000" algn="tl">
                    <a:srgbClr val="000000"/>
                  </a:outerShdw>
                </a:effectLst>
                <a:latin typeface="Times New Roman" pitchFamily="18" charset="0"/>
              </a:rPr>
              <a:t>ultrafiltrate</a:t>
            </a:r>
            <a:r>
              <a:rPr lang="en-US" sz="2800" dirty="0">
                <a:solidFill>
                  <a:srgbClr val="FFFF00"/>
                </a:solidFill>
                <a:effectLst>
                  <a:outerShdw blurRad="38100" dist="38100" dir="2700000" algn="tl">
                    <a:srgbClr val="000000"/>
                  </a:outerShdw>
                </a:effectLst>
                <a:latin typeface="Times New Roman" pitchFamily="18" charset="0"/>
              </a:rPr>
              <a:t> of blood plasma</a:t>
            </a:r>
            <a:endParaRPr lang="ru-RU" sz="2800" dirty="0">
              <a:solidFill>
                <a:srgbClr val="FFFF00"/>
              </a:solidFill>
              <a:effectLst>
                <a:outerShdw blurRad="38100" dist="38100" dir="2700000" algn="tl">
                  <a:srgbClr val="000000"/>
                </a:outerShdw>
              </a:effectLst>
              <a:latin typeface="Times New Roman" pitchFamily="18" charset="0"/>
            </a:endParaRPr>
          </a:p>
        </p:txBody>
      </p:sp>
      <p:pic>
        <p:nvPicPr>
          <p:cNvPr id="19461" name="Содержимое 4" descr="Iris.jpg"/>
          <p:cNvPicPr>
            <a:picLocks noChangeAspect="1"/>
          </p:cNvPicPr>
          <p:nvPr/>
        </p:nvPicPr>
        <p:blipFill>
          <a:blip r:embed="rId3"/>
          <a:srcRect/>
          <a:stretch>
            <a:fillRect/>
          </a:stretch>
        </p:blipFill>
        <p:spPr bwMode="auto">
          <a:xfrm>
            <a:off x="5472113" y="3676650"/>
            <a:ext cx="3694112" cy="314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1630"/>
                                        </p:tgtEl>
                                        <p:attrNameLst>
                                          <p:attrName>style.visibility</p:attrName>
                                        </p:attrNameLst>
                                      </p:cBhvr>
                                      <p:to>
                                        <p:strVal val="visible"/>
                                      </p:to>
                                    </p:set>
                                    <p:animEffect transition="in" filter="fade">
                                      <p:cBhvr>
                                        <p:cTn id="11" dur="1000"/>
                                        <p:tgtEl>
                                          <p:spTgt spid="111630"/>
                                        </p:tgtEl>
                                      </p:cBhvr>
                                    </p:animEffect>
                                  </p:childTnLst>
                                </p:cTn>
                              </p:par>
                            </p:childTnLst>
                          </p:cTn>
                        </p:par>
                        <p:par>
                          <p:cTn id="12" fill="hold">
                            <p:stCondLst>
                              <p:cond delay="3000"/>
                            </p:stCondLst>
                            <p:childTnLst>
                              <p:par>
                                <p:cTn id="13" presetID="2" presetClass="entr" presetSubtype="8" fill="hold" grpId="0" nodeType="afterEffect">
                                  <p:stCondLst>
                                    <p:cond delay="0"/>
                                  </p:stCondLst>
                                  <p:childTnLst>
                                    <p:set>
                                      <p:cBhvr>
                                        <p:cTn id="14" dur="1" fill="hold">
                                          <p:stCondLst>
                                            <p:cond delay="0"/>
                                          </p:stCondLst>
                                        </p:cTn>
                                        <p:tgtEl>
                                          <p:spTgt spid="111619">
                                            <p:txEl>
                                              <p:pRg st="0" end="0"/>
                                            </p:txEl>
                                          </p:spTgt>
                                        </p:tgtEl>
                                        <p:attrNameLst>
                                          <p:attrName>style.visibility</p:attrName>
                                        </p:attrNameLst>
                                      </p:cBhvr>
                                      <p:to>
                                        <p:strVal val="visible"/>
                                      </p:to>
                                    </p:set>
                                    <p:anim calcmode="lin" valueType="num">
                                      <p:cBhvr additive="base">
                                        <p:cTn id="15"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2" presetClass="entr" presetSubtype="8" fill="hold" grpId="0" nodeType="afterEffect">
                                  <p:stCondLst>
                                    <p:cond delay="0"/>
                                  </p:stCondLst>
                                  <p:childTnLst>
                                    <p:set>
                                      <p:cBhvr>
                                        <p:cTn id="19" dur="1" fill="hold">
                                          <p:stCondLst>
                                            <p:cond delay="0"/>
                                          </p:stCondLst>
                                        </p:cTn>
                                        <p:tgtEl>
                                          <p:spTgt spid="111619">
                                            <p:txEl>
                                              <p:pRg st="1" end="1"/>
                                            </p:txEl>
                                          </p:spTgt>
                                        </p:tgtEl>
                                        <p:attrNameLst>
                                          <p:attrName>style.visibility</p:attrName>
                                        </p:attrNameLst>
                                      </p:cBhvr>
                                      <p:to>
                                        <p:strVal val="visible"/>
                                      </p:to>
                                    </p:set>
                                    <p:anim calcmode="lin" valueType="num">
                                      <p:cBhvr additive="base">
                                        <p:cTn id="20"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8" fill="hold" grpId="0" nodeType="afterEffect">
                                  <p:stCondLst>
                                    <p:cond delay="0"/>
                                  </p:stCondLst>
                                  <p:childTnLst>
                                    <p:set>
                                      <p:cBhvr>
                                        <p:cTn id="24" dur="1" fill="hold">
                                          <p:stCondLst>
                                            <p:cond delay="0"/>
                                          </p:stCondLst>
                                        </p:cTn>
                                        <p:tgtEl>
                                          <p:spTgt spid="111619">
                                            <p:txEl>
                                              <p:pRg st="2" end="2"/>
                                            </p:txEl>
                                          </p:spTgt>
                                        </p:tgtEl>
                                        <p:attrNameLst>
                                          <p:attrName>style.visibility</p:attrName>
                                        </p:attrNameLst>
                                      </p:cBhvr>
                                      <p:to>
                                        <p:strVal val="visible"/>
                                      </p:to>
                                    </p:set>
                                    <p:anim calcmode="lin" valueType="num">
                                      <p:cBhvr additive="base">
                                        <p:cTn id="25"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4500"/>
                            </p:stCondLst>
                            <p:childTnLst>
                              <p:par>
                                <p:cTn id="28" presetID="2" presetClass="entr" presetSubtype="8" fill="hold" grpId="0" nodeType="afterEffect">
                                  <p:stCondLst>
                                    <p:cond delay="0"/>
                                  </p:stCondLst>
                                  <p:childTnLst>
                                    <p:set>
                                      <p:cBhvr>
                                        <p:cTn id="29" dur="1" fill="hold">
                                          <p:stCondLst>
                                            <p:cond delay="0"/>
                                          </p:stCondLst>
                                        </p:cTn>
                                        <p:tgtEl>
                                          <p:spTgt spid="111619">
                                            <p:txEl>
                                              <p:pRg st="3" end="3"/>
                                            </p:txEl>
                                          </p:spTgt>
                                        </p:tgtEl>
                                        <p:attrNameLst>
                                          <p:attrName>style.visibility</p:attrName>
                                        </p:attrNameLst>
                                      </p:cBhvr>
                                      <p:to>
                                        <p:strVal val="visible"/>
                                      </p:to>
                                    </p:set>
                                    <p:anim calcmode="lin" valueType="num">
                                      <p:cBhvr additive="base">
                                        <p:cTn id="30"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1619">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8" fill="hold" grpId="0" nodeType="afterEffect">
                                  <p:stCondLst>
                                    <p:cond delay="0"/>
                                  </p:stCondLst>
                                  <p:childTnLst>
                                    <p:set>
                                      <p:cBhvr>
                                        <p:cTn id="34" dur="1" fill="hold">
                                          <p:stCondLst>
                                            <p:cond delay="0"/>
                                          </p:stCondLst>
                                        </p:cTn>
                                        <p:tgtEl>
                                          <p:spTgt spid="111619">
                                            <p:txEl>
                                              <p:pRg st="4" end="4"/>
                                            </p:txEl>
                                          </p:spTgt>
                                        </p:tgtEl>
                                        <p:attrNameLst>
                                          <p:attrName>style.visibility</p:attrName>
                                        </p:attrNameLst>
                                      </p:cBhvr>
                                      <p:to>
                                        <p:strVal val="visible"/>
                                      </p:to>
                                    </p:set>
                                    <p:anim calcmode="lin" valueType="num">
                                      <p:cBhvr additive="base">
                                        <p:cTn id="35" dur="500" fill="hold"/>
                                        <p:tgtEl>
                                          <p:spTgt spid="11161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1619">
                                            <p:txEl>
                                              <p:pRg st="4" end="4"/>
                                            </p:txEl>
                                          </p:spTgt>
                                        </p:tgtEl>
                                        <p:attrNameLst>
                                          <p:attrName>ppt_y</p:attrName>
                                        </p:attrNameLst>
                                      </p:cBhvr>
                                      <p:tavLst>
                                        <p:tav tm="0">
                                          <p:val>
                                            <p:strVal val="#ppt_y"/>
                                          </p:val>
                                        </p:tav>
                                        <p:tav tm="100000">
                                          <p:val>
                                            <p:strVal val="#ppt_y"/>
                                          </p:val>
                                        </p:tav>
                                      </p:tavLst>
                                    </p:anim>
                                  </p:childTnLst>
                                </p:cTn>
                              </p:par>
                            </p:childTnLst>
                          </p:cTn>
                        </p:par>
                        <p:par>
                          <p:cTn id="37" fill="hold">
                            <p:stCondLst>
                              <p:cond delay="5500"/>
                            </p:stCondLst>
                            <p:childTnLst>
                              <p:par>
                                <p:cTn id="38" presetID="2" presetClass="entr" presetSubtype="8" fill="hold" grpId="0" nodeType="afterEffect">
                                  <p:stCondLst>
                                    <p:cond delay="0"/>
                                  </p:stCondLst>
                                  <p:childTnLst>
                                    <p:set>
                                      <p:cBhvr>
                                        <p:cTn id="39" dur="1" fill="hold">
                                          <p:stCondLst>
                                            <p:cond delay="0"/>
                                          </p:stCondLst>
                                        </p:cTn>
                                        <p:tgtEl>
                                          <p:spTgt spid="111619">
                                            <p:txEl>
                                              <p:pRg st="5" end="5"/>
                                            </p:txEl>
                                          </p:spTgt>
                                        </p:tgtEl>
                                        <p:attrNameLst>
                                          <p:attrName>style.visibility</p:attrName>
                                        </p:attrNameLst>
                                      </p:cBhvr>
                                      <p:to>
                                        <p:strVal val="visible"/>
                                      </p:to>
                                    </p:set>
                                    <p:anim calcmode="lin" valueType="num">
                                      <p:cBhvr additive="base">
                                        <p:cTn id="40" dur="500" fill="hold"/>
                                        <p:tgtEl>
                                          <p:spTgt spid="111619">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11619">
                                            <p:txEl>
                                              <p:pRg st="5" end="5"/>
                                            </p:txEl>
                                          </p:spTgt>
                                        </p:tgtEl>
                                        <p:attrNameLst>
                                          <p:attrName>ppt_y</p:attrName>
                                        </p:attrNameLst>
                                      </p:cBhvr>
                                      <p:tavLst>
                                        <p:tav tm="0">
                                          <p:val>
                                            <p:strVal val="#ppt_y"/>
                                          </p:val>
                                        </p:tav>
                                        <p:tav tm="100000">
                                          <p:val>
                                            <p:strVal val="#ppt_y"/>
                                          </p:val>
                                        </p:tav>
                                      </p:tavLst>
                                    </p:anim>
                                  </p:childTnLst>
                                </p:cTn>
                              </p:par>
                            </p:childTnLst>
                          </p:cTn>
                        </p:par>
                        <p:par>
                          <p:cTn id="42" fill="hold">
                            <p:stCondLst>
                              <p:cond delay="6000"/>
                            </p:stCondLst>
                            <p:childTnLst>
                              <p:par>
                                <p:cTn id="43" presetID="2" presetClass="entr" presetSubtype="8" fill="hold" grpId="0" nodeType="afterEffect">
                                  <p:stCondLst>
                                    <p:cond delay="0"/>
                                  </p:stCondLst>
                                  <p:childTnLst>
                                    <p:set>
                                      <p:cBhvr>
                                        <p:cTn id="44" dur="1" fill="hold">
                                          <p:stCondLst>
                                            <p:cond delay="0"/>
                                          </p:stCondLst>
                                        </p:cTn>
                                        <p:tgtEl>
                                          <p:spTgt spid="111619">
                                            <p:txEl>
                                              <p:pRg st="6" end="6"/>
                                            </p:txEl>
                                          </p:spTgt>
                                        </p:tgtEl>
                                        <p:attrNameLst>
                                          <p:attrName>style.visibility</p:attrName>
                                        </p:attrNameLst>
                                      </p:cBhvr>
                                      <p:to>
                                        <p:strVal val="visible"/>
                                      </p:to>
                                    </p:set>
                                    <p:anim calcmode="lin" valueType="num">
                                      <p:cBhvr additive="base">
                                        <p:cTn id="45" dur="500" fill="hold"/>
                                        <p:tgtEl>
                                          <p:spTgt spid="111619">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11619">
                                            <p:txEl>
                                              <p:pRg st="6" end="6"/>
                                            </p:txEl>
                                          </p:spTgt>
                                        </p:tgtEl>
                                        <p:attrNameLst>
                                          <p:attrName>ppt_y</p:attrName>
                                        </p:attrNameLst>
                                      </p:cBhvr>
                                      <p:tavLst>
                                        <p:tav tm="0">
                                          <p:val>
                                            <p:strVal val="#ppt_y"/>
                                          </p:val>
                                        </p:tav>
                                        <p:tav tm="100000">
                                          <p:val>
                                            <p:strVal val="#ppt_y"/>
                                          </p:val>
                                        </p:tav>
                                      </p:tavLst>
                                    </p:anim>
                                  </p:childTnLst>
                                </p:cTn>
                              </p:par>
                            </p:childTnLst>
                          </p:cTn>
                        </p:par>
                        <p:par>
                          <p:cTn id="47" fill="hold">
                            <p:stCondLst>
                              <p:cond delay="6500"/>
                            </p:stCondLst>
                            <p:childTnLst>
                              <p:par>
                                <p:cTn id="48" presetID="2" presetClass="entr" presetSubtype="8" fill="hold" grpId="0" nodeType="afterEffect">
                                  <p:stCondLst>
                                    <p:cond delay="0"/>
                                  </p:stCondLst>
                                  <p:childTnLst>
                                    <p:set>
                                      <p:cBhvr>
                                        <p:cTn id="49" dur="1" fill="hold">
                                          <p:stCondLst>
                                            <p:cond delay="0"/>
                                          </p:stCondLst>
                                        </p:cTn>
                                        <p:tgtEl>
                                          <p:spTgt spid="111619">
                                            <p:txEl>
                                              <p:pRg st="7" end="7"/>
                                            </p:txEl>
                                          </p:spTgt>
                                        </p:tgtEl>
                                        <p:attrNameLst>
                                          <p:attrName>style.visibility</p:attrName>
                                        </p:attrNameLst>
                                      </p:cBhvr>
                                      <p:to>
                                        <p:strVal val="visible"/>
                                      </p:to>
                                    </p:set>
                                    <p:anim calcmode="lin" valueType="num">
                                      <p:cBhvr additive="base">
                                        <p:cTn id="50" dur="500" fill="hold"/>
                                        <p:tgtEl>
                                          <p:spTgt spid="111619">
                                            <p:txEl>
                                              <p:pRg st="7" end="7"/>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116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11619">
                                            <p:txEl>
                                              <p:pRg st="8" end="8"/>
                                            </p:txEl>
                                          </p:spTgt>
                                        </p:tgtEl>
                                        <p:attrNameLst>
                                          <p:attrName>style.visibility</p:attrName>
                                        </p:attrNameLst>
                                      </p:cBhvr>
                                      <p:to>
                                        <p:strVal val="visible"/>
                                      </p:to>
                                    </p:set>
                                    <p:anim calcmode="lin" valueType="num">
                                      <p:cBhvr additive="base">
                                        <p:cTn id="56" dur="500" fill="hold"/>
                                        <p:tgtEl>
                                          <p:spTgt spid="111619">
                                            <p:txEl>
                                              <p:pRg st="8" end="8"/>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116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P spid="11163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6513" y="333375"/>
            <a:ext cx="9144000" cy="647700"/>
          </a:xfrm>
          <a:prstGeom prst="rect">
            <a:avLst/>
          </a:prstGeom>
          <a:noFill/>
          <a:ln w="9525">
            <a:noFill/>
            <a:miter lim="800000"/>
            <a:headEnd/>
            <a:tailEnd/>
          </a:ln>
        </p:spPr>
        <p:txBody>
          <a:bodyPr anchor="b"/>
          <a:lstStyle/>
          <a:p>
            <a:pPr algn="ctr" eaLnBrk="0" hangingPunct="0"/>
            <a:r>
              <a:rPr lang="en-US" sz="4000" b="1">
                <a:solidFill>
                  <a:srgbClr val="FFFF00"/>
                </a:solidFill>
                <a:latin typeface="Times New Roman" pitchFamily="18" charset="0"/>
              </a:rPr>
              <a:t>Congenital glaucoma</a:t>
            </a:r>
            <a:endParaRPr lang="ru-RU" sz="4000" b="1" u="sng">
              <a:solidFill>
                <a:srgbClr val="FFFF00"/>
              </a:solidFill>
              <a:latin typeface="Times New Roman" pitchFamily="18" charset="0"/>
            </a:endParaRPr>
          </a:p>
        </p:txBody>
      </p:sp>
      <p:sp>
        <p:nvSpPr>
          <p:cNvPr id="58371" name="Rectangle 3"/>
          <p:cNvSpPr>
            <a:spLocks noChangeArrowheads="1"/>
          </p:cNvSpPr>
          <p:nvPr/>
        </p:nvSpPr>
        <p:spPr bwMode="auto">
          <a:xfrm>
            <a:off x="468313" y="1050925"/>
            <a:ext cx="8301037" cy="5807075"/>
          </a:xfrm>
          <a:prstGeom prst="rect">
            <a:avLst/>
          </a:prstGeom>
          <a:noFill/>
          <a:ln w="9525">
            <a:noFill/>
            <a:miter lim="800000"/>
            <a:headEnd/>
            <a:tailEnd/>
          </a:ln>
        </p:spPr>
        <p:txBody>
          <a:bodyPr/>
          <a:lstStyle/>
          <a:p>
            <a:pPr marL="90488" indent="-90488" eaLnBrk="0" hangingPunct="0">
              <a:lnSpc>
                <a:spcPct val="95000"/>
              </a:lnSpc>
              <a:spcBef>
                <a:spcPct val="40000"/>
              </a:spcBef>
              <a:buClr>
                <a:srgbClr val="FFFF00"/>
              </a:buClr>
              <a:buSzPct val="70000"/>
              <a:buFontTx/>
              <a:buChar char=" "/>
            </a:pPr>
            <a:r>
              <a:rPr lang="en-US" sz="2400" b="1">
                <a:solidFill>
                  <a:srgbClr val="FFFF00"/>
                </a:solidFill>
                <a:latin typeface="Times New Roman" pitchFamily="18" charset="0"/>
              </a:rPr>
              <a:t>Anomaly of the anterior chamber or the drainage angle</a:t>
            </a:r>
            <a:endParaRPr lang="ru-RU" sz="2400" b="1">
              <a:solidFill>
                <a:srgbClr val="FFFF00"/>
              </a:solidFill>
              <a:latin typeface="Times New Roman" pitchFamily="18" charset="0"/>
            </a:endParaRPr>
          </a:p>
          <a:p>
            <a:pPr marL="90488" indent="-90488" eaLnBrk="0" hangingPunct="0">
              <a:lnSpc>
                <a:spcPct val="95000"/>
              </a:lnSpc>
              <a:spcBef>
                <a:spcPct val="40000"/>
              </a:spcBef>
              <a:buClr>
                <a:srgbClr val="FFFF00"/>
              </a:buClr>
              <a:buSzPct val="70000"/>
            </a:pPr>
            <a:r>
              <a:rPr lang="en-US" sz="2000" u="sng">
                <a:solidFill>
                  <a:srgbClr val="FFFF00"/>
                </a:solidFill>
                <a:latin typeface="Times New Roman" pitchFamily="18" charset="0"/>
              </a:rPr>
              <a:t>Intrauterine</a:t>
            </a:r>
            <a:r>
              <a:rPr lang="ru-RU" sz="2000" u="sng">
                <a:solidFill>
                  <a:srgbClr val="FFFF00"/>
                </a:solidFill>
                <a:latin typeface="Times New Roman" pitchFamily="18" charset="0"/>
              </a:rPr>
              <a:t> </a:t>
            </a:r>
            <a:r>
              <a:rPr lang="ru-RU" sz="2000">
                <a:solidFill>
                  <a:schemeClr val="bg1"/>
                </a:solidFill>
                <a:latin typeface="Times New Roman" pitchFamily="18" charset="0"/>
              </a:rPr>
              <a:t> </a:t>
            </a:r>
            <a:r>
              <a:rPr lang="ru-RU">
                <a:latin typeface="Times New Roman" pitchFamily="18" charset="0"/>
              </a:rPr>
              <a:t>- </a:t>
            </a:r>
            <a:r>
              <a:rPr lang="en-US">
                <a:latin typeface="Times New Roman" pitchFamily="18" charset="0"/>
              </a:rPr>
              <a:t>infection during pregnancy</a:t>
            </a:r>
            <a:endParaRPr lang="ru-RU">
              <a:latin typeface="Times New Roman" pitchFamily="18" charset="0"/>
            </a:endParaRPr>
          </a:p>
          <a:p>
            <a:pPr marL="90488" indent="-90488" eaLnBrk="0" hangingPunct="0">
              <a:lnSpc>
                <a:spcPct val="95000"/>
              </a:lnSpc>
              <a:spcBef>
                <a:spcPct val="40000"/>
              </a:spcBef>
              <a:buClr>
                <a:srgbClr val="FFFF00"/>
              </a:buClr>
              <a:buSzPct val="70000"/>
              <a:buFontTx/>
              <a:buChar char=" "/>
            </a:pPr>
            <a:r>
              <a:rPr lang="ru-RU">
                <a:latin typeface="Times New Roman" pitchFamily="18" charset="0"/>
              </a:rPr>
              <a:t>                       (</a:t>
            </a:r>
            <a:r>
              <a:rPr lang="en-US">
                <a:latin typeface="Times New Roman" pitchFamily="18" charset="0"/>
              </a:rPr>
              <a:t>rubella</a:t>
            </a:r>
            <a:r>
              <a:rPr lang="ru-RU">
                <a:latin typeface="Times New Roman" pitchFamily="18" charset="0"/>
              </a:rPr>
              <a:t>, </a:t>
            </a:r>
            <a:r>
              <a:rPr lang="en-US">
                <a:latin typeface="Times New Roman" pitchFamily="18" charset="0"/>
              </a:rPr>
              <a:t>flu</a:t>
            </a:r>
            <a:r>
              <a:rPr lang="ru-RU">
                <a:latin typeface="Times New Roman" pitchFamily="18" charset="0"/>
              </a:rPr>
              <a:t>, </a:t>
            </a:r>
            <a:r>
              <a:rPr lang="en-US">
                <a:latin typeface="Times New Roman" pitchFamily="18" charset="0"/>
              </a:rPr>
              <a:t>parotitis</a:t>
            </a:r>
            <a:r>
              <a:rPr lang="ru-RU">
                <a:latin typeface="Times New Roman" pitchFamily="18" charset="0"/>
              </a:rPr>
              <a:t>, </a:t>
            </a:r>
            <a:r>
              <a:rPr lang="en-US">
                <a:latin typeface="Times New Roman" pitchFamily="18" charset="0"/>
              </a:rPr>
              <a:t>toxoplasmosis</a:t>
            </a:r>
            <a:r>
              <a:rPr lang="ru-RU">
                <a:latin typeface="Times New Roman" pitchFamily="18" charset="0"/>
              </a:rPr>
              <a:t>)</a:t>
            </a:r>
          </a:p>
          <a:p>
            <a:pPr marL="90488" indent="-90488" eaLnBrk="0" hangingPunct="0">
              <a:lnSpc>
                <a:spcPct val="95000"/>
              </a:lnSpc>
              <a:spcBef>
                <a:spcPct val="40000"/>
              </a:spcBef>
              <a:buClr>
                <a:srgbClr val="FFFF00"/>
              </a:buClr>
              <a:buSzPct val="70000"/>
              <a:buFontTx/>
              <a:buChar char=" "/>
            </a:pPr>
            <a:r>
              <a:rPr lang="ru-RU">
                <a:latin typeface="Times New Roman" pitchFamily="18" charset="0"/>
              </a:rPr>
              <a:t>                     </a:t>
            </a:r>
            <a:r>
              <a:rPr lang="en-US">
                <a:latin typeface="Times New Roman" pitchFamily="18" charset="0"/>
              </a:rPr>
              <a:t> </a:t>
            </a:r>
            <a:r>
              <a:rPr lang="ru-RU">
                <a:latin typeface="Times New Roman" pitchFamily="18" charset="0"/>
              </a:rPr>
              <a:t>- </a:t>
            </a:r>
            <a:r>
              <a:rPr lang="en-US">
                <a:latin typeface="Times New Roman" pitchFamily="18" charset="0"/>
              </a:rPr>
              <a:t>endocrine disorders</a:t>
            </a:r>
            <a:endParaRPr lang="ru-RU">
              <a:latin typeface="Times New Roman" pitchFamily="18" charset="0"/>
            </a:endParaRPr>
          </a:p>
          <a:p>
            <a:pPr marL="90488" indent="-90488" eaLnBrk="0" hangingPunct="0">
              <a:lnSpc>
                <a:spcPct val="95000"/>
              </a:lnSpc>
              <a:spcBef>
                <a:spcPct val="40000"/>
              </a:spcBef>
              <a:buClr>
                <a:srgbClr val="FFFF00"/>
              </a:buClr>
              <a:buSzPct val="70000"/>
              <a:buFontTx/>
              <a:buChar char=" "/>
            </a:pPr>
            <a:r>
              <a:rPr lang="ru-RU">
                <a:latin typeface="Times New Roman" pitchFamily="18" charset="0"/>
              </a:rPr>
              <a:t>                      - </a:t>
            </a:r>
            <a:r>
              <a:rPr lang="en-US">
                <a:latin typeface="Times New Roman" pitchFamily="18" charset="0"/>
              </a:rPr>
              <a:t>hypo and avitominoz</a:t>
            </a:r>
            <a:endParaRPr lang="ru-RU">
              <a:latin typeface="Times New Roman" pitchFamily="18" charset="0"/>
            </a:endParaRPr>
          </a:p>
          <a:p>
            <a:pPr marL="90488" indent="-90488" eaLnBrk="0" hangingPunct="0">
              <a:lnSpc>
                <a:spcPct val="95000"/>
              </a:lnSpc>
              <a:spcBef>
                <a:spcPct val="40000"/>
              </a:spcBef>
              <a:buClr>
                <a:srgbClr val="FFFF00"/>
              </a:buClr>
              <a:buSzPct val="70000"/>
              <a:buFontTx/>
              <a:buChar char=" "/>
            </a:pPr>
            <a:r>
              <a:rPr lang="ru-RU">
                <a:latin typeface="Times New Roman" pitchFamily="18" charset="0"/>
              </a:rPr>
              <a:t>                      - </a:t>
            </a:r>
            <a:r>
              <a:rPr lang="en-US">
                <a:latin typeface="Times New Roman" pitchFamily="18" charset="0"/>
              </a:rPr>
              <a:t>intoxication</a:t>
            </a:r>
            <a:endParaRPr lang="ru-RU">
              <a:latin typeface="Times New Roman" pitchFamily="18" charset="0"/>
            </a:endParaRPr>
          </a:p>
          <a:p>
            <a:pPr marL="90488" indent="-90488" eaLnBrk="0" hangingPunct="0">
              <a:lnSpc>
                <a:spcPct val="95000"/>
              </a:lnSpc>
              <a:spcBef>
                <a:spcPct val="40000"/>
              </a:spcBef>
              <a:buClr>
                <a:srgbClr val="FFFF00"/>
              </a:buClr>
              <a:buSzPct val="70000"/>
              <a:buFontTx/>
              <a:buChar char=" "/>
            </a:pPr>
            <a:r>
              <a:rPr lang="ru-RU">
                <a:latin typeface="Times New Roman" pitchFamily="18" charset="0"/>
              </a:rPr>
              <a:t>                      - </a:t>
            </a:r>
            <a:r>
              <a:rPr lang="en-US">
                <a:latin typeface="Times New Roman" pitchFamily="18" charset="0"/>
              </a:rPr>
              <a:t>hypoxia</a:t>
            </a:r>
            <a:endParaRPr lang="ru-RU">
              <a:latin typeface="Times New Roman" pitchFamily="18" charset="0"/>
            </a:endParaRPr>
          </a:p>
          <a:p>
            <a:pPr marL="90488" indent="-90488" eaLnBrk="0" hangingPunct="0">
              <a:lnSpc>
                <a:spcPct val="95000"/>
              </a:lnSpc>
              <a:spcBef>
                <a:spcPct val="40000"/>
              </a:spcBef>
              <a:buClr>
                <a:srgbClr val="FFFF00"/>
              </a:buClr>
              <a:buSzPct val="70000"/>
              <a:buFontTx/>
              <a:buChar char=" "/>
            </a:pPr>
            <a:r>
              <a:rPr lang="ru-RU">
                <a:latin typeface="Times New Roman" pitchFamily="18" charset="0"/>
              </a:rPr>
              <a:t>                      - </a:t>
            </a:r>
            <a:r>
              <a:rPr lang="en-US">
                <a:latin typeface="Times New Roman" pitchFamily="18" charset="0"/>
              </a:rPr>
              <a:t>ionizing radiation</a:t>
            </a:r>
            <a:endParaRPr lang="ru-RU">
              <a:latin typeface="Times New Roman" pitchFamily="18" charset="0"/>
            </a:endParaRPr>
          </a:p>
          <a:p>
            <a:pPr marL="90488" indent="-90488" eaLnBrk="0" hangingPunct="0">
              <a:lnSpc>
                <a:spcPct val="95000"/>
              </a:lnSpc>
              <a:spcBef>
                <a:spcPct val="20000"/>
              </a:spcBef>
              <a:buClr>
                <a:schemeClr val="hlink"/>
              </a:buClr>
              <a:buSzPct val="70000"/>
            </a:pPr>
            <a:r>
              <a:rPr lang="en-US" sz="2000" u="sng">
                <a:solidFill>
                  <a:srgbClr val="FFFF00"/>
                </a:solidFill>
                <a:latin typeface="Times New Roman" pitchFamily="18" charset="0"/>
              </a:rPr>
              <a:t>Hereditary</a:t>
            </a:r>
            <a:r>
              <a:rPr lang="ru-RU" sz="2000" u="sng">
                <a:solidFill>
                  <a:srgbClr val="FFFF00"/>
                </a:solidFill>
                <a:latin typeface="Times New Roman" pitchFamily="18" charset="0"/>
              </a:rPr>
              <a:t> </a:t>
            </a:r>
            <a:r>
              <a:rPr lang="ru-RU">
                <a:solidFill>
                  <a:schemeClr val="bg1"/>
                </a:solidFill>
                <a:latin typeface="Times New Roman" pitchFamily="18" charset="0"/>
              </a:rPr>
              <a:t>         </a:t>
            </a:r>
          </a:p>
          <a:p>
            <a:pPr marL="90488" indent="-90488" eaLnBrk="0" hangingPunct="0">
              <a:lnSpc>
                <a:spcPct val="95000"/>
              </a:lnSpc>
              <a:spcBef>
                <a:spcPct val="20000"/>
              </a:spcBef>
              <a:buClr>
                <a:srgbClr val="FFFF00"/>
              </a:buClr>
              <a:buSzPct val="70000"/>
              <a:buFontTx/>
              <a:buChar char=" "/>
            </a:pPr>
            <a:r>
              <a:rPr lang="ru-RU" b="1">
                <a:solidFill>
                  <a:schemeClr val="bg1"/>
                </a:solidFill>
                <a:latin typeface="Times New Roman" pitchFamily="18" charset="0"/>
              </a:rPr>
              <a:t>               </a:t>
            </a:r>
            <a:r>
              <a:rPr lang="en-US" b="1">
                <a:solidFill>
                  <a:srgbClr val="FFFF00"/>
                </a:solidFill>
                <a:latin typeface="Times New Roman" pitchFamily="18" charset="0"/>
              </a:rPr>
              <a:t>Classification</a:t>
            </a:r>
            <a:r>
              <a:rPr lang="ru-RU">
                <a:latin typeface="Times New Roman" pitchFamily="18" charset="0"/>
              </a:rPr>
              <a:t>(Е.</a:t>
            </a:r>
            <a:r>
              <a:rPr lang="en-US">
                <a:latin typeface="Times New Roman" pitchFamily="18" charset="0"/>
              </a:rPr>
              <a:t>I.</a:t>
            </a:r>
            <a:r>
              <a:rPr lang="ru-RU">
                <a:latin typeface="Times New Roman" pitchFamily="18" charset="0"/>
              </a:rPr>
              <a:t> К</a:t>
            </a:r>
            <a:r>
              <a:rPr lang="en-US">
                <a:latin typeface="Times New Roman" pitchFamily="18" charset="0"/>
              </a:rPr>
              <a:t>ovalevskii</a:t>
            </a:r>
            <a:r>
              <a:rPr lang="ru-RU">
                <a:latin typeface="Times New Roman" pitchFamily="18" charset="0"/>
              </a:rPr>
              <a:t>, </a:t>
            </a:r>
            <a:r>
              <a:rPr lang="en-US">
                <a:latin typeface="Times New Roman" pitchFamily="18" charset="0"/>
              </a:rPr>
              <a:t>E</a:t>
            </a:r>
            <a:r>
              <a:rPr lang="ru-RU">
                <a:latin typeface="Times New Roman" pitchFamily="18" charset="0"/>
              </a:rPr>
              <a:t>.</a:t>
            </a:r>
            <a:r>
              <a:rPr lang="en-US">
                <a:latin typeface="Times New Roman" pitchFamily="18" charset="0"/>
              </a:rPr>
              <a:t>G.</a:t>
            </a:r>
            <a:r>
              <a:rPr lang="ru-RU">
                <a:latin typeface="Times New Roman" pitchFamily="18" charset="0"/>
              </a:rPr>
              <a:t> </a:t>
            </a:r>
            <a:r>
              <a:rPr lang="en-US">
                <a:latin typeface="Times New Roman" pitchFamily="18" charset="0"/>
              </a:rPr>
              <a:t>Sidorov</a:t>
            </a:r>
            <a:r>
              <a:rPr lang="ru-RU">
                <a:latin typeface="Times New Roman" pitchFamily="18" charset="0"/>
              </a:rPr>
              <a:t>)</a:t>
            </a:r>
            <a:endParaRPr lang="ru-RU" b="1">
              <a:latin typeface="Times New Roman" pitchFamily="18" charset="0"/>
            </a:endParaRPr>
          </a:p>
          <a:p>
            <a:pPr marL="90488" indent="-90488" eaLnBrk="0" hangingPunct="0">
              <a:lnSpc>
                <a:spcPct val="95000"/>
              </a:lnSpc>
              <a:spcBef>
                <a:spcPct val="20000"/>
              </a:spcBef>
              <a:buClr>
                <a:srgbClr val="FFFF00"/>
              </a:buClr>
              <a:buSzPct val="70000"/>
            </a:pPr>
            <a:r>
              <a:rPr lang="ru-RU">
                <a:latin typeface="Times New Roman" pitchFamily="18" charset="0"/>
              </a:rPr>
              <a:t>  1.</a:t>
            </a:r>
            <a:r>
              <a:rPr lang="ru-RU">
                <a:solidFill>
                  <a:srgbClr val="FFFF00"/>
                </a:solidFill>
                <a:latin typeface="Times New Roman" pitchFamily="18" charset="0"/>
              </a:rPr>
              <a:t> </a:t>
            </a:r>
            <a:r>
              <a:rPr lang="en-US" b="1">
                <a:solidFill>
                  <a:srgbClr val="FFFF00"/>
                </a:solidFill>
                <a:latin typeface="Times New Roman" pitchFamily="18" charset="0"/>
              </a:rPr>
              <a:t>Simple</a:t>
            </a:r>
            <a:r>
              <a:rPr lang="ru-RU" b="1">
                <a:latin typeface="Times New Roman" pitchFamily="18" charset="0"/>
              </a:rPr>
              <a:t>- </a:t>
            </a:r>
            <a:r>
              <a:rPr lang="en-US">
                <a:latin typeface="Times New Roman" pitchFamily="18" charset="0"/>
              </a:rPr>
              <a:t>only with anomalies of development of drainage system</a:t>
            </a:r>
            <a:endParaRPr lang="ru-RU">
              <a:latin typeface="Times New Roman" pitchFamily="18" charset="0"/>
            </a:endParaRPr>
          </a:p>
          <a:p>
            <a:pPr marL="90488" indent="-90488" eaLnBrk="0" hangingPunct="0">
              <a:lnSpc>
                <a:spcPct val="95000"/>
              </a:lnSpc>
              <a:spcBef>
                <a:spcPct val="20000"/>
              </a:spcBef>
              <a:buClr>
                <a:srgbClr val="FFFF00"/>
              </a:buClr>
              <a:buSzPct val="70000"/>
              <a:buFontTx/>
              <a:buChar char=" "/>
            </a:pPr>
            <a:r>
              <a:rPr lang="ru-RU">
                <a:latin typeface="Times New Roman" pitchFamily="18" charset="0"/>
              </a:rPr>
              <a:t>2. </a:t>
            </a:r>
            <a:r>
              <a:rPr lang="en-US" b="1">
                <a:solidFill>
                  <a:srgbClr val="FFFF00"/>
                </a:solidFill>
                <a:latin typeface="Times New Roman" pitchFamily="18" charset="0"/>
              </a:rPr>
              <a:t>With co - morbidities</a:t>
            </a:r>
            <a:r>
              <a:rPr lang="ru-RU" b="1">
                <a:latin typeface="Times New Roman" pitchFamily="18" charset="0"/>
              </a:rPr>
              <a:t> - </a:t>
            </a:r>
            <a:r>
              <a:rPr lang="en-US">
                <a:latin typeface="Times New Roman" pitchFamily="18" charset="0"/>
              </a:rPr>
              <a:t>aniridia</a:t>
            </a:r>
            <a:r>
              <a:rPr lang="ru-RU">
                <a:latin typeface="Times New Roman" pitchFamily="18" charset="0"/>
              </a:rPr>
              <a:t>, </a:t>
            </a:r>
            <a:r>
              <a:rPr lang="en-US">
                <a:latin typeface="Times New Roman" pitchFamily="18" charset="0"/>
              </a:rPr>
              <a:t>iris coloboma</a:t>
            </a:r>
            <a:r>
              <a:rPr lang="ru-RU">
                <a:latin typeface="Times New Roman" pitchFamily="18" charset="0"/>
              </a:rPr>
              <a:t>, </a:t>
            </a:r>
            <a:r>
              <a:rPr lang="en-US">
                <a:latin typeface="Times New Roman" pitchFamily="18" charset="0"/>
              </a:rPr>
              <a:t>Peters anomaly</a:t>
            </a:r>
            <a:r>
              <a:rPr lang="ru-RU">
                <a:latin typeface="Times New Roman" pitchFamily="18" charset="0"/>
              </a:rPr>
              <a:t>, </a:t>
            </a:r>
            <a:r>
              <a:rPr lang="en-US">
                <a:latin typeface="Times New Roman" pitchFamily="18" charset="0"/>
              </a:rPr>
              <a:t>Rieger</a:t>
            </a:r>
            <a:r>
              <a:rPr lang="ru-RU">
                <a:latin typeface="Times New Roman" pitchFamily="18" charset="0"/>
              </a:rPr>
              <a:t>, </a:t>
            </a:r>
            <a:r>
              <a:rPr lang="en-US">
                <a:latin typeface="Times New Roman" pitchFamily="18" charset="0"/>
              </a:rPr>
              <a:t>Fuchs ana others</a:t>
            </a:r>
            <a:endParaRPr lang="ru-RU">
              <a:latin typeface="Times New Roman" pitchFamily="18" charset="0"/>
            </a:endParaRPr>
          </a:p>
          <a:p>
            <a:pPr marL="90488" indent="-90488" eaLnBrk="0" hangingPunct="0">
              <a:lnSpc>
                <a:spcPct val="95000"/>
              </a:lnSpc>
              <a:spcBef>
                <a:spcPct val="20000"/>
              </a:spcBef>
              <a:buClr>
                <a:srgbClr val="FFFF00"/>
              </a:buClr>
              <a:buSzPct val="70000"/>
              <a:buFontTx/>
              <a:buChar char=" "/>
            </a:pPr>
            <a:r>
              <a:rPr lang="ru-RU">
                <a:latin typeface="Times New Roman" pitchFamily="18" charset="0"/>
              </a:rPr>
              <a:t>3. </a:t>
            </a:r>
            <a:r>
              <a:rPr lang="en-US" b="1">
                <a:solidFill>
                  <a:srgbClr val="FFFF00"/>
                </a:solidFill>
                <a:latin typeface="Times New Roman" pitchFamily="18" charset="0"/>
              </a:rPr>
              <a:t>With associated local and general pathology</a:t>
            </a:r>
            <a:r>
              <a:rPr lang="ru-RU" b="1">
                <a:latin typeface="Times New Roman" pitchFamily="18" charset="0"/>
              </a:rPr>
              <a:t>- </a:t>
            </a:r>
            <a:r>
              <a:rPr lang="en-US">
                <a:latin typeface="Times New Roman" pitchFamily="18" charset="0"/>
              </a:rPr>
              <a:t> Sterzh syndromes Weber – Krabbe,</a:t>
            </a:r>
            <a:r>
              <a:rPr lang="ru-RU">
                <a:latin typeface="Times New Roman" pitchFamily="18" charset="0"/>
              </a:rPr>
              <a:t> </a:t>
            </a:r>
            <a:r>
              <a:rPr lang="en-US">
                <a:latin typeface="Times New Roman" pitchFamily="18" charset="0"/>
              </a:rPr>
              <a:t>Low</a:t>
            </a:r>
            <a:r>
              <a:rPr lang="ru-RU">
                <a:latin typeface="Times New Roman" pitchFamily="18" charset="0"/>
              </a:rPr>
              <a:t>, </a:t>
            </a:r>
            <a:r>
              <a:rPr lang="en-US">
                <a:latin typeface="Times New Roman" pitchFamily="18" charset="0"/>
              </a:rPr>
              <a:t> Leber, </a:t>
            </a:r>
            <a:r>
              <a:rPr lang="ru-RU">
                <a:latin typeface="Times New Roman" pitchFamily="18" charset="0"/>
              </a:rPr>
              <a:t> </a:t>
            </a:r>
            <a:r>
              <a:rPr lang="en-US">
                <a:latin typeface="Times New Roman" pitchFamily="18" charset="0"/>
              </a:rPr>
              <a:t>neurofibromatosis</a:t>
            </a:r>
            <a:r>
              <a:rPr lang="ru-RU">
                <a:latin typeface="Times New Roman" pitchFamily="18" charset="0"/>
              </a:rPr>
              <a:t>.</a:t>
            </a:r>
          </a:p>
        </p:txBody>
      </p:sp>
      <p:pic>
        <p:nvPicPr>
          <p:cNvPr id="58372" name="Picture 4"/>
          <p:cNvPicPr>
            <a:picLocks noChangeAspect="1" noChangeArrowheads="1"/>
          </p:cNvPicPr>
          <p:nvPr/>
        </p:nvPicPr>
        <p:blipFill>
          <a:blip r:embed="rId2"/>
          <a:srcRect/>
          <a:stretch>
            <a:fillRect/>
          </a:stretch>
        </p:blipFill>
        <p:spPr bwMode="auto">
          <a:xfrm>
            <a:off x="5867400" y="2308225"/>
            <a:ext cx="3036888"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500"/>
                                        <p:tgtEl>
                                          <p:spTgt spid="583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fade">
                                      <p:cBhvr>
                                        <p:cTn id="11" dur="500"/>
                                        <p:tgtEl>
                                          <p:spTgt spid="58371"/>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58372"/>
                                        </p:tgtEl>
                                        <p:attrNameLst>
                                          <p:attrName>style.visibility</p:attrName>
                                        </p:attrNameLst>
                                      </p:cBhvr>
                                      <p:to>
                                        <p:strVal val="visible"/>
                                      </p:to>
                                    </p:set>
                                    <p:anim calcmode="lin" valueType="num">
                                      <p:cBhvr additive="base">
                                        <p:cTn id="15" dur="500" fill="hold"/>
                                        <p:tgtEl>
                                          <p:spTgt spid="58372"/>
                                        </p:tgtEl>
                                        <p:attrNameLst>
                                          <p:attrName>ppt_x</p:attrName>
                                        </p:attrNameLst>
                                      </p:cBhvr>
                                      <p:tavLst>
                                        <p:tav tm="0">
                                          <p:val>
                                            <p:strVal val="1+#ppt_w/2"/>
                                          </p:val>
                                        </p:tav>
                                        <p:tav tm="100000">
                                          <p:val>
                                            <p:strVal val="#ppt_x"/>
                                          </p:val>
                                        </p:tav>
                                      </p:tavLst>
                                    </p:anim>
                                    <p:anim calcmode="lin" valueType="num">
                                      <p:cBhvr additive="base">
                                        <p:cTn id="16" dur="500" fill="hold"/>
                                        <p:tgtEl>
                                          <p:spTgt spid="58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1692275" y="190500"/>
            <a:ext cx="3313113" cy="1366838"/>
          </a:xfrm>
        </p:spPr>
        <p:txBody>
          <a:bodyPr/>
          <a:lstStyle/>
          <a:p>
            <a:pPr>
              <a:defRPr/>
            </a:pPr>
            <a:r>
              <a:rPr lang="en-US" sz="4000" dirty="0">
                <a:solidFill>
                  <a:srgbClr val="FFFF00"/>
                </a:solidFill>
                <a:latin typeface="Times New Roman" pitchFamily="18" charset="0"/>
              </a:rPr>
              <a:t>Congenital glaucoma</a:t>
            </a:r>
            <a:endParaRPr lang="ru-RU" sz="4000" u="sng" dirty="0">
              <a:solidFill>
                <a:srgbClr val="FFFF00"/>
              </a:solidFill>
              <a:latin typeface="Times New Roman" pitchFamily="18" charset="0"/>
            </a:endParaRPr>
          </a:p>
        </p:txBody>
      </p:sp>
      <p:sp>
        <p:nvSpPr>
          <p:cNvPr id="117763" name="Rectangle 3"/>
          <p:cNvSpPr>
            <a:spLocks noGrp="1" noChangeArrowheads="1"/>
          </p:cNvSpPr>
          <p:nvPr>
            <p:ph type="subTitle" idx="1"/>
          </p:nvPr>
        </p:nvSpPr>
        <p:spPr>
          <a:xfrm>
            <a:off x="1741488" y="1905000"/>
            <a:ext cx="3744912" cy="4608513"/>
          </a:xfrm>
        </p:spPr>
        <p:txBody>
          <a:bodyPr/>
          <a:lstStyle/>
          <a:p>
            <a:pPr eaLnBrk="1" hangingPunct="1">
              <a:lnSpc>
                <a:spcPct val="95000"/>
              </a:lnSpc>
              <a:spcBef>
                <a:spcPct val="10000"/>
              </a:spcBef>
              <a:buClr>
                <a:srgbClr val="FFFF00"/>
              </a:buClr>
              <a:defRPr/>
            </a:pPr>
            <a:r>
              <a:rPr lang="en-US" sz="2100" b="1" dirty="0" smtClean="0">
                <a:solidFill>
                  <a:srgbClr val="FFFF00"/>
                </a:solidFill>
                <a:latin typeface="Times New Roman" pitchFamily="18" charset="0"/>
              </a:rPr>
              <a:t>Objectively</a:t>
            </a:r>
            <a:r>
              <a:rPr lang="ru-RU" sz="2100" b="1" dirty="0" smtClean="0">
                <a:solidFill>
                  <a:srgbClr val="FFFF00"/>
                </a:solidFill>
                <a:latin typeface="Times New Roman" pitchFamily="18" charset="0"/>
              </a:rPr>
              <a:t>: </a:t>
            </a:r>
          </a:p>
          <a:p>
            <a:pPr eaLnBrk="1" hangingPunct="1">
              <a:lnSpc>
                <a:spcPct val="95000"/>
              </a:lnSpc>
              <a:spcBef>
                <a:spcPct val="10000"/>
              </a:spcBef>
              <a:buClr>
                <a:srgbClr val="FFFF00"/>
              </a:buClr>
              <a:buFontTx/>
              <a:buChar char="•"/>
              <a:defRPr/>
            </a:pPr>
            <a:r>
              <a:rPr lang="ru-RU" sz="2100" dirty="0" smtClean="0">
                <a:latin typeface="Times New Roman" pitchFamily="18" charset="0"/>
              </a:rPr>
              <a:t> </a:t>
            </a:r>
            <a:r>
              <a:rPr lang="en-US" sz="2100" dirty="0" err="1" smtClean="0">
                <a:latin typeface="Times New Roman" pitchFamily="18" charset="0"/>
              </a:rPr>
              <a:t>gidroftalm</a:t>
            </a:r>
            <a:r>
              <a:rPr lang="ru-RU" sz="2100" dirty="0" smtClean="0">
                <a:latin typeface="Times New Roman" pitchFamily="18" charset="0"/>
              </a:rPr>
              <a:t> (</a:t>
            </a:r>
            <a:r>
              <a:rPr lang="en-US" sz="2100" u="sng" dirty="0" err="1" smtClean="0">
                <a:latin typeface="Times New Roman" pitchFamily="18" charset="0"/>
              </a:rPr>
              <a:t>buphthalmos</a:t>
            </a:r>
            <a:r>
              <a:rPr lang="ru-RU" sz="2100" u="sng" dirty="0" smtClean="0">
                <a:latin typeface="Times New Roman" pitchFamily="18" charset="0"/>
              </a:rPr>
              <a:t>)</a:t>
            </a:r>
          </a:p>
          <a:p>
            <a:pPr eaLnBrk="1" hangingPunct="1">
              <a:lnSpc>
                <a:spcPct val="95000"/>
              </a:lnSpc>
              <a:spcBef>
                <a:spcPct val="10000"/>
              </a:spcBef>
              <a:buClr>
                <a:srgbClr val="FFFF00"/>
              </a:buClr>
              <a:buFontTx/>
              <a:buChar char="•"/>
              <a:defRPr/>
            </a:pPr>
            <a:r>
              <a:rPr lang="ru-RU" sz="2100" dirty="0" smtClean="0">
                <a:latin typeface="Times New Roman" pitchFamily="18" charset="0"/>
              </a:rPr>
              <a:t> </a:t>
            </a:r>
            <a:r>
              <a:rPr lang="en-US" sz="2100" dirty="0" err="1" smtClean="0">
                <a:latin typeface="Times New Roman" pitchFamily="18" charset="0"/>
              </a:rPr>
              <a:t>simptom</a:t>
            </a:r>
            <a:r>
              <a:rPr lang="en-US" sz="2100" dirty="0" smtClean="0">
                <a:latin typeface="Times New Roman" pitchFamily="18" charset="0"/>
              </a:rPr>
              <a:t> blue sclera</a:t>
            </a:r>
            <a:endParaRPr lang="ru-RU" sz="2100" dirty="0" smtClean="0">
              <a:latin typeface="Times New Roman" pitchFamily="18" charset="0"/>
            </a:endParaRPr>
          </a:p>
          <a:p>
            <a:pPr eaLnBrk="1" hangingPunct="1">
              <a:lnSpc>
                <a:spcPct val="95000"/>
              </a:lnSpc>
              <a:spcBef>
                <a:spcPct val="10000"/>
              </a:spcBef>
              <a:buClr>
                <a:srgbClr val="FFFF00"/>
              </a:buClr>
              <a:buFontTx/>
              <a:buChar char="•"/>
              <a:defRPr/>
            </a:pPr>
            <a:r>
              <a:rPr lang="ru-RU" sz="2100" dirty="0" smtClean="0">
                <a:latin typeface="Times New Roman" pitchFamily="18" charset="0"/>
              </a:rPr>
              <a:t> </a:t>
            </a:r>
            <a:r>
              <a:rPr lang="en-US" sz="2100" dirty="0" smtClean="0">
                <a:latin typeface="Times New Roman" pitchFamily="18" charset="0"/>
              </a:rPr>
              <a:t>corneal increase</a:t>
            </a:r>
            <a:endParaRPr lang="ru-RU" sz="2100" dirty="0" smtClean="0">
              <a:latin typeface="Times New Roman" pitchFamily="18" charset="0"/>
            </a:endParaRPr>
          </a:p>
          <a:p>
            <a:pPr eaLnBrk="1" hangingPunct="1">
              <a:lnSpc>
                <a:spcPct val="95000"/>
              </a:lnSpc>
              <a:spcBef>
                <a:spcPct val="10000"/>
              </a:spcBef>
              <a:buClr>
                <a:srgbClr val="FFFF00"/>
              </a:buClr>
              <a:buFontTx/>
              <a:buChar char="•"/>
              <a:defRPr/>
            </a:pPr>
            <a:r>
              <a:rPr lang="ru-RU" sz="2100" dirty="0" smtClean="0">
                <a:latin typeface="Times New Roman" pitchFamily="18" charset="0"/>
              </a:rPr>
              <a:t> </a:t>
            </a:r>
            <a:r>
              <a:rPr lang="en-US" sz="2100" dirty="0" smtClean="0">
                <a:latin typeface="Times New Roman" pitchFamily="18" charset="0"/>
              </a:rPr>
              <a:t>corneal cracks</a:t>
            </a:r>
            <a:r>
              <a:rPr lang="ru-RU" sz="2100" dirty="0" smtClean="0">
                <a:latin typeface="Times New Roman" pitchFamily="18" charset="0"/>
              </a:rPr>
              <a:t>   </a:t>
            </a:r>
          </a:p>
          <a:p>
            <a:pPr eaLnBrk="1" hangingPunct="1">
              <a:lnSpc>
                <a:spcPct val="95000"/>
              </a:lnSpc>
              <a:spcBef>
                <a:spcPct val="10000"/>
              </a:spcBef>
              <a:buClr>
                <a:srgbClr val="FFFF00"/>
              </a:buClr>
              <a:buFontTx/>
              <a:buChar char="•"/>
              <a:defRPr/>
            </a:pPr>
            <a:r>
              <a:rPr lang="ru-RU" sz="2100" dirty="0" smtClean="0">
                <a:latin typeface="Times New Roman" pitchFamily="18" charset="0"/>
              </a:rPr>
              <a:t> </a:t>
            </a:r>
            <a:r>
              <a:rPr lang="en-US" sz="2100" dirty="0" smtClean="0">
                <a:latin typeface="Times New Roman" pitchFamily="18" charset="0"/>
              </a:rPr>
              <a:t>corneal edema</a:t>
            </a:r>
            <a:r>
              <a:rPr lang="ru-RU" sz="2100" dirty="0" smtClean="0">
                <a:latin typeface="Times New Roman" pitchFamily="18" charset="0"/>
              </a:rPr>
              <a:t> </a:t>
            </a:r>
          </a:p>
          <a:p>
            <a:pPr eaLnBrk="1" hangingPunct="1">
              <a:lnSpc>
                <a:spcPct val="95000"/>
              </a:lnSpc>
              <a:spcBef>
                <a:spcPct val="10000"/>
              </a:spcBef>
              <a:buClr>
                <a:srgbClr val="FFFF00"/>
              </a:buClr>
              <a:buFontTx/>
              <a:buChar char="•"/>
              <a:defRPr/>
            </a:pPr>
            <a:r>
              <a:rPr lang="ru-RU" sz="2100" dirty="0" smtClean="0">
                <a:latin typeface="Times New Roman" pitchFamily="18" charset="0"/>
              </a:rPr>
              <a:t> </a:t>
            </a:r>
            <a:r>
              <a:rPr lang="en-US" sz="2100" dirty="0" smtClean="0">
                <a:latin typeface="Times New Roman" pitchFamily="18" charset="0"/>
              </a:rPr>
              <a:t>dystrophy until ulcers</a:t>
            </a:r>
            <a:r>
              <a:rPr lang="ru-RU" sz="2100" dirty="0" smtClean="0">
                <a:latin typeface="Times New Roman" pitchFamily="18" charset="0"/>
              </a:rPr>
              <a:t> </a:t>
            </a:r>
          </a:p>
          <a:p>
            <a:pPr eaLnBrk="1" hangingPunct="1">
              <a:lnSpc>
                <a:spcPct val="95000"/>
              </a:lnSpc>
              <a:spcBef>
                <a:spcPct val="10000"/>
              </a:spcBef>
              <a:buClr>
                <a:srgbClr val="FFFF00"/>
              </a:buClr>
              <a:buFontTx/>
              <a:buChar char="•"/>
              <a:defRPr/>
            </a:pPr>
            <a:r>
              <a:rPr lang="ru-RU" sz="2100" dirty="0" smtClean="0">
                <a:latin typeface="Times New Roman" pitchFamily="18" charset="0"/>
              </a:rPr>
              <a:t> </a:t>
            </a:r>
            <a:r>
              <a:rPr lang="en-US" sz="2100" dirty="0" err="1" smtClean="0">
                <a:latin typeface="Times New Roman" pitchFamily="18" charset="0"/>
              </a:rPr>
              <a:t>staphylomas</a:t>
            </a:r>
            <a:r>
              <a:rPr lang="en-US" sz="2100" dirty="0" smtClean="0">
                <a:latin typeface="Times New Roman" pitchFamily="18" charset="0"/>
              </a:rPr>
              <a:t> sclera</a:t>
            </a:r>
            <a:r>
              <a:rPr lang="ru-RU" sz="2100" dirty="0" smtClean="0">
                <a:latin typeface="Times New Roman" pitchFamily="18" charset="0"/>
              </a:rPr>
              <a:t> </a:t>
            </a:r>
          </a:p>
          <a:p>
            <a:pPr eaLnBrk="1" hangingPunct="1">
              <a:lnSpc>
                <a:spcPct val="95000"/>
              </a:lnSpc>
              <a:spcBef>
                <a:spcPct val="10000"/>
              </a:spcBef>
              <a:buClr>
                <a:srgbClr val="FFFF00"/>
              </a:buClr>
              <a:buFontTx/>
              <a:buNone/>
              <a:defRPr/>
            </a:pPr>
            <a:endParaRPr lang="ru-RU" sz="2100" b="1" dirty="0" smtClean="0">
              <a:latin typeface="Times New Roman" pitchFamily="18" charset="0"/>
            </a:endParaRPr>
          </a:p>
          <a:p>
            <a:pPr eaLnBrk="1" hangingPunct="1">
              <a:lnSpc>
                <a:spcPct val="95000"/>
              </a:lnSpc>
              <a:spcBef>
                <a:spcPct val="10000"/>
              </a:spcBef>
              <a:buClr>
                <a:srgbClr val="FFFF00"/>
              </a:buClr>
              <a:defRPr/>
            </a:pPr>
            <a:r>
              <a:rPr lang="en-US" sz="2100" b="1" dirty="0" err="1" smtClean="0">
                <a:solidFill>
                  <a:srgbClr val="FFFF00"/>
                </a:solidFill>
                <a:latin typeface="Times New Roman" pitchFamily="18" charset="0"/>
              </a:rPr>
              <a:t>Subbjectively</a:t>
            </a:r>
            <a:r>
              <a:rPr lang="en-US" sz="2100" b="1" dirty="0" smtClean="0">
                <a:solidFill>
                  <a:srgbClr val="FFFF00"/>
                </a:solidFill>
                <a:latin typeface="Times New Roman" pitchFamily="18" charset="0"/>
              </a:rPr>
              <a:t> </a:t>
            </a:r>
            <a:r>
              <a:rPr lang="ru-RU" sz="2100" b="1" dirty="0" smtClean="0">
                <a:solidFill>
                  <a:srgbClr val="FFFF00"/>
                </a:solidFill>
                <a:latin typeface="Times New Roman" pitchFamily="18" charset="0"/>
              </a:rPr>
              <a:t>:</a:t>
            </a:r>
          </a:p>
          <a:p>
            <a:pPr eaLnBrk="1" hangingPunct="1">
              <a:lnSpc>
                <a:spcPct val="95000"/>
              </a:lnSpc>
              <a:spcBef>
                <a:spcPct val="10000"/>
              </a:spcBef>
              <a:buClr>
                <a:srgbClr val="FFFF00"/>
              </a:buClr>
              <a:buFontTx/>
              <a:buChar char="•"/>
              <a:defRPr/>
            </a:pPr>
            <a:r>
              <a:rPr lang="ru-RU" sz="2100" dirty="0" smtClean="0">
                <a:solidFill>
                  <a:srgbClr val="FFFF00"/>
                </a:solidFill>
                <a:latin typeface="Times New Roman" pitchFamily="18" charset="0"/>
              </a:rPr>
              <a:t> </a:t>
            </a:r>
            <a:r>
              <a:rPr lang="en-US" sz="2100" dirty="0" smtClean="0">
                <a:latin typeface="Times New Roman" pitchFamily="18" charset="0"/>
              </a:rPr>
              <a:t>photophobia</a:t>
            </a:r>
            <a:endParaRPr lang="ru-RU" sz="2100" dirty="0" smtClean="0">
              <a:latin typeface="Times New Roman" pitchFamily="18" charset="0"/>
            </a:endParaRPr>
          </a:p>
          <a:p>
            <a:pPr eaLnBrk="1" hangingPunct="1">
              <a:lnSpc>
                <a:spcPct val="95000"/>
              </a:lnSpc>
              <a:spcBef>
                <a:spcPct val="10000"/>
              </a:spcBef>
              <a:buClr>
                <a:srgbClr val="FFFF00"/>
              </a:buClr>
              <a:buFontTx/>
              <a:buChar char="•"/>
              <a:defRPr/>
            </a:pPr>
            <a:r>
              <a:rPr lang="ru-RU" sz="2100" dirty="0" smtClean="0">
                <a:latin typeface="Times New Roman" pitchFamily="18" charset="0"/>
              </a:rPr>
              <a:t> </a:t>
            </a:r>
            <a:r>
              <a:rPr lang="en-US" sz="2100" dirty="0" smtClean="0">
                <a:latin typeface="Times New Roman" pitchFamily="18" charset="0"/>
              </a:rPr>
              <a:t>lacrimation</a:t>
            </a:r>
            <a:endParaRPr lang="ru-RU" sz="2100" dirty="0" smtClean="0">
              <a:latin typeface="Times New Roman" pitchFamily="18" charset="0"/>
            </a:endParaRPr>
          </a:p>
          <a:p>
            <a:pPr eaLnBrk="1" hangingPunct="1">
              <a:lnSpc>
                <a:spcPct val="95000"/>
              </a:lnSpc>
              <a:spcBef>
                <a:spcPct val="10000"/>
              </a:spcBef>
              <a:buClr>
                <a:srgbClr val="FFFF00"/>
              </a:buClr>
              <a:buFontTx/>
              <a:buChar char="•"/>
              <a:defRPr/>
            </a:pPr>
            <a:r>
              <a:rPr lang="ru-RU" sz="2100" dirty="0" smtClean="0">
                <a:latin typeface="Times New Roman" pitchFamily="18" charset="0"/>
              </a:rPr>
              <a:t> </a:t>
            </a:r>
            <a:r>
              <a:rPr lang="en-US" sz="2100" dirty="0" smtClean="0">
                <a:latin typeface="Times New Roman" pitchFamily="18" charset="0"/>
              </a:rPr>
              <a:t>anxiety</a:t>
            </a:r>
            <a:r>
              <a:rPr lang="ru-RU" sz="2100" dirty="0" smtClean="0">
                <a:latin typeface="Times New Roman" pitchFamily="18" charset="0"/>
              </a:rPr>
              <a:t>        </a:t>
            </a:r>
          </a:p>
          <a:p>
            <a:pPr eaLnBrk="1" hangingPunct="1">
              <a:lnSpc>
                <a:spcPct val="95000"/>
              </a:lnSpc>
              <a:spcBef>
                <a:spcPct val="10000"/>
              </a:spcBef>
              <a:buClr>
                <a:srgbClr val="FFFF00"/>
              </a:buClr>
              <a:buFontTx/>
              <a:buChar char="•"/>
              <a:defRPr/>
            </a:pPr>
            <a:r>
              <a:rPr lang="ru-RU" sz="2100" dirty="0" smtClean="0">
                <a:latin typeface="Times New Roman" pitchFamily="18" charset="0"/>
              </a:rPr>
              <a:t> </a:t>
            </a:r>
            <a:r>
              <a:rPr lang="en-US" sz="2100" dirty="0" smtClean="0">
                <a:latin typeface="Times New Roman" pitchFamily="18" charset="0"/>
              </a:rPr>
              <a:t>loss of sleep</a:t>
            </a:r>
            <a:endParaRPr lang="ru-RU" sz="2000" dirty="0" smtClean="0">
              <a:latin typeface="Times New Roman" pitchFamily="18" charset="0"/>
            </a:endParaRPr>
          </a:p>
        </p:txBody>
      </p:sp>
      <p:pic>
        <p:nvPicPr>
          <p:cNvPr id="117767" name="Picture 7"/>
          <p:cNvPicPr>
            <a:picLocks noChangeAspect="1" noChangeArrowheads="1"/>
          </p:cNvPicPr>
          <p:nvPr/>
        </p:nvPicPr>
        <p:blipFill>
          <a:blip r:embed="rId2"/>
          <a:srcRect/>
          <a:stretch>
            <a:fillRect/>
          </a:stretch>
        </p:blipFill>
        <p:spPr bwMode="auto">
          <a:xfrm>
            <a:off x="5851525" y="404813"/>
            <a:ext cx="2882900" cy="3024187"/>
          </a:xfrm>
          <a:prstGeom prst="rect">
            <a:avLst/>
          </a:prstGeom>
          <a:noFill/>
          <a:ln w="9525">
            <a:noFill/>
            <a:miter lim="800000"/>
            <a:headEnd/>
            <a:tailEnd/>
          </a:ln>
        </p:spPr>
      </p:pic>
      <p:pic>
        <p:nvPicPr>
          <p:cNvPr id="117768" name="Picture 8"/>
          <p:cNvPicPr>
            <a:picLocks noChangeAspect="1" noChangeArrowheads="1"/>
          </p:cNvPicPr>
          <p:nvPr/>
        </p:nvPicPr>
        <p:blipFill>
          <a:blip r:embed="rId3"/>
          <a:srcRect/>
          <a:stretch>
            <a:fillRect/>
          </a:stretch>
        </p:blipFill>
        <p:spPr bwMode="auto">
          <a:xfrm>
            <a:off x="5867400" y="3716338"/>
            <a:ext cx="2855913" cy="2881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fade">
                                      <p:cBhvr>
                                        <p:cTn id="7" dur="2000"/>
                                        <p:tgtEl>
                                          <p:spTgt spid="11776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7763">
                                            <p:txEl>
                                              <p:pRg st="0" end="0"/>
                                            </p:txEl>
                                          </p:spTgt>
                                        </p:tgtEl>
                                        <p:attrNameLst>
                                          <p:attrName>style.visibility</p:attrName>
                                        </p:attrNameLst>
                                      </p:cBhvr>
                                      <p:to>
                                        <p:strVal val="visible"/>
                                      </p:to>
                                    </p:set>
                                    <p:animEffect transition="in" filter="fade">
                                      <p:cBhvr>
                                        <p:cTn id="11" dur="500"/>
                                        <p:tgtEl>
                                          <p:spTgt spid="11776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17763">
                                            <p:txEl>
                                              <p:pRg st="1" end="1"/>
                                            </p:txEl>
                                          </p:spTgt>
                                        </p:tgtEl>
                                        <p:attrNameLst>
                                          <p:attrName>style.visibility</p:attrName>
                                        </p:attrNameLst>
                                      </p:cBhvr>
                                      <p:to>
                                        <p:strVal val="visible"/>
                                      </p:to>
                                    </p:set>
                                    <p:animEffect transition="in" filter="fade">
                                      <p:cBhvr>
                                        <p:cTn id="15" dur="500"/>
                                        <p:tgtEl>
                                          <p:spTgt spid="117763">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Effect transition="in" filter="fade">
                                      <p:cBhvr>
                                        <p:cTn id="19" dur="500"/>
                                        <p:tgtEl>
                                          <p:spTgt spid="11776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17763">
                                            <p:txEl>
                                              <p:pRg st="3" end="3"/>
                                            </p:txEl>
                                          </p:spTgt>
                                        </p:tgtEl>
                                        <p:attrNameLst>
                                          <p:attrName>style.visibility</p:attrName>
                                        </p:attrNameLst>
                                      </p:cBhvr>
                                      <p:to>
                                        <p:strVal val="visible"/>
                                      </p:to>
                                    </p:set>
                                    <p:animEffect transition="in" filter="fade">
                                      <p:cBhvr>
                                        <p:cTn id="23" dur="500"/>
                                        <p:tgtEl>
                                          <p:spTgt spid="117763">
                                            <p:txEl>
                                              <p:pRg st="3" end="3"/>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17763">
                                            <p:txEl>
                                              <p:pRg st="4" end="4"/>
                                            </p:txEl>
                                          </p:spTgt>
                                        </p:tgtEl>
                                        <p:attrNameLst>
                                          <p:attrName>style.visibility</p:attrName>
                                        </p:attrNameLst>
                                      </p:cBhvr>
                                      <p:to>
                                        <p:strVal val="visible"/>
                                      </p:to>
                                    </p:set>
                                    <p:animEffect transition="in" filter="fade">
                                      <p:cBhvr>
                                        <p:cTn id="27" dur="500"/>
                                        <p:tgtEl>
                                          <p:spTgt spid="117763">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117763">
                                            <p:txEl>
                                              <p:pRg st="5" end="5"/>
                                            </p:txEl>
                                          </p:spTgt>
                                        </p:tgtEl>
                                        <p:attrNameLst>
                                          <p:attrName>style.visibility</p:attrName>
                                        </p:attrNameLst>
                                      </p:cBhvr>
                                      <p:to>
                                        <p:strVal val="visible"/>
                                      </p:to>
                                    </p:set>
                                    <p:animEffect transition="in" filter="fade">
                                      <p:cBhvr>
                                        <p:cTn id="31" dur="500"/>
                                        <p:tgtEl>
                                          <p:spTgt spid="117763">
                                            <p:txEl>
                                              <p:pRg st="5" end="5"/>
                                            </p:txEl>
                                          </p:spTgt>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117763">
                                            <p:txEl>
                                              <p:pRg st="6" end="6"/>
                                            </p:txEl>
                                          </p:spTgt>
                                        </p:tgtEl>
                                        <p:attrNameLst>
                                          <p:attrName>style.visibility</p:attrName>
                                        </p:attrNameLst>
                                      </p:cBhvr>
                                      <p:to>
                                        <p:strVal val="visible"/>
                                      </p:to>
                                    </p:set>
                                    <p:animEffect transition="in" filter="fade">
                                      <p:cBhvr>
                                        <p:cTn id="35" dur="500"/>
                                        <p:tgtEl>
                                          <p:spTgt spid="117763">
                                            <p:txEl>
                                              <p:pRg st="6" end="6"/>
                                            </p:txEl>
                                          </p:spTgt>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117763">
                                            <p:txEl>
                                              <p:pRg st="7" end="7"/>
                                            </p:txEl>
                                          </p:spTgt>
                                        </p:tgtEl>
                                        <p:attrNameLst>
                                          <p:attrName>style.visibility</p:attrName>
                                        </p:attrNameLst>
                                      </p:cBhvr>
                                      <p:to>
                                        <p:strVal val="visible"/>
                                      </p:to>
                                    </p:set>
                                    <p:animEffect transition="in" filter="fade">
                                      <p:cBhvr>
                                        <p:cTn id="39" dur="500"/>
                                        <p:tgtEl>
                                          <p:spTgt spid="117763">
                                            <p:txEl>
                                              <p:pRg st="7" end="7"/>
                                            </p:txEl>
                                          </p:spTgt>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117763">
                                            <p:txEl>
                                              <p:pRg st="9" end="9"/>
                                            </p:txEl>
                                          </p:spTgt>
                                        </p:tgtEl>
                                        <p:attrNameLst>
                                          <p:attrName>style.visibility</p:attrName>
                                        </p:attrNameLst>
                                      </p:cBhvr>
                                      <p:to>
                                        <p:strVal val="visible"/>
                                      </p:to>
                                    </p:set>
                                    <p:animEffect transition="in" filter="fade">
                                      <p:cBhvr>
                                        <p:cTn id="43" dur="500"/>
                                        <p:tgtEl>
                                          <p:spTgt spid="117763">
                                            <p:txEl>
                                              <p:pRg st="9" end="9"/>
                                            </p:txEl>
                                          </p:spTgt>
                                        </p:tgtEl>
                                      </p:cBhvr>
                                    </p:animEffect>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117763">
                                            <p:txEl>
                                              <p:pRg st="10" end="10"/>
                                            </p:txEl>
                                          </p:spTgt>
                                        </p:tgtEl>
                                        <p:attrNameLst>
                                          <p:attrName>style.visibility</p:attrName>
                                        </p:attrNameLst>
                                      </p:cBhvr>
                                      <p:to>
                                        <p:strVal val="visible"/>
                                      </p:to>
                                    </p:set>
                                    <p:animEffect transition="in" filter="fade">
                                      <p:cBhvr>
                                        <p:cTn id="47" dur="500"/>
                                        <p:tgtEl>
                                          <p:spTgt spid="117763">
                                            <p:txEl>
                                              <p:pRg st="10" end="10"/>
                                            </p:txEl>
                                          </p:spTgt>
                                        </p:tgtEl>
                                      </p:cBhvr>
                                    </p:animEffect>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117763">
                                            <p:txEl>
                                              <p:pRg st="11" end="11"/>
                                            </p:txEl>
                                          </p:spTgt>
                                        </p:tgtEl>
                                        <p:attrNameLst>
                                          <p:attrName>style.visibility</p:attrName>
                                        </p:attrNameLst>
                                      </p:cBhvr>
                                      <p:to>
                                        <p:strVal val="visible"/>
                                      </p:to>
                                    </p:set>
                                    <p:animEffect transition="in" filter="fade">
                                      <p:cBhvr>
                                        <p:cTn id="51" dur="500"/>
                                        <p:tgtEl>
                                          <p:spTgt spid="117763">
                                            <p:txEl>
                                              <p:pRg st="11" end="11"/>
                                            </p:txEl>
                                          </p:spTgt>
                                        </p:tgtEl>
                                      </p:cBhvr>
                                    </p:animEffect>
                                  </p:childTnLst>
                                </p:cTn>
                              </p:par>
                            </p:childTnLst>
                          </p:cTn>
                        </p:par>
                        <p:par>
                          <p:cTn id="52" fill="hold">
                            <p:stCondLst>
                              <p:cond delay="7500"/>
                            </p:stCondLst>
                            <p:childTnLst>
                              <p:par>
                                <p:cTn id="53" presetID="10" presetClass="entr" presetSubtype="0" fill="hold" grpId="0" nodeType="afterEffect">
                                  <p:stCondLst>
                                    <p:cond delay="0"/>
                                  </p:stCondLst>
                                  <p:childTnLst>
                                    <p:set>
                                      <p:cBhvr>
                                        <p:cTn id="54" dur="1" fill="hold">
                                          <p:stCondLst>
                                            <p:cond delay="0"/>
                                          </p:stCondLst>
                                        </p:cTn>
                                        <p:tgtEl>
                                          <p:spTgt spid="117763">
                                            <p:txEl>
                                              <p:pRg st="12" end="12"/>
                                            </p:txEl>
                                          </p:spTgt>
                                        </p:tgtEl>
                                        <p:attrNameLst>
                                          <p:attrName>style.visibility</p:attrName>
                                        </p:attrNameLst>
                                      </p:cBhvr>
                                      <p:to>
                                        <p:strVal val="visible"/>
                                      </p:to>
                                    </p:set>
                                    <p:animEffect transition="in" filter="fade">
                                      <p:cBhvr>
                                        <p:cTn id="55" dur="500"/>
                                        <p:tgtEl>
                                          <p:spTgt spid="117763">
                                            <p:txEl>
                                              <p:pRg st="12" end="12"/>
                                            </p:txEl>
                                          </p:spTgt>
                                        </p:tgtEl>
                                      </p:cBhvr>
                                    </p:animEffect>
                                  </p:childTnLst>
                                </p:cTn>
                              </p:par>
                            </p:childTnLst>
                          </p:cTn>
                        </p:par>
                        <p:par>
                          <p:cTn id="56" fill="hold">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117763">
                                            <p:txEl>
                                              <p:pRg st="13" end="13"/>
                                            </p:txEl>
                                          </p:spTgt>
                                        </p:tgtEl>
                                        <p:attrNameLst>
                                          <p:attrName>style.visibility</p:attrName>
                                        </p:attrNameLst>
                                      </p:cBhvr>
                                      <p:to>
                                        <p:strVal val="visible"/>
                                      </p:to>
                                    </p:set>
                                    <p:animEffect transition="in" filter="fade">
                                      <p:cBhvr>
                                        <p:cTn id="59" dur="500"/>
                                        <p:tgtEl>
                                          <p:spTgt spid="117763">
                                            <p:txEl>
                                              <p:pRg st="13" end="13"/>
                                            </p:txEl>
                                          </p:spTgt>
                                        </p:tgtEl>
                                      </p:cBhvr>
                                    </p:animEffect>
                                  </p:childTnLst>
                                </p:cTn>
                              </p:par>
                            </p:childTnLst>
                          </p:cTn>
                        </p:par>
                        <p:par>
                          <p:cTn id="60" fill="hold">
                            <p:stCondLst>
                              <p:cond delay="8500"/>
                            </p:stCondLst>
                            <p:childTnLst>
                              <p:par>
                                <p:cTn id="61" presetID="2" presetClass="entr" presetSubtype="2" fill="hold" nodeType="afterEffect">
                                  <p:stCondLst>
                                    <p:cond delay="0"/>
                                  </p:stCondLst>
                                  <p:childTnLst>
                                    <p:set>
                                      <p:cBhvr>
                                        <p:cTn id="62" dur="1" fill="hold">
                                          <p:stCondLst>
                                            <p:cond delay="0"/>
                                          </p:stCondLst>
                                        </p:cTn>
                                        <p:tgtEl>
                                          <p:spTgt spid="117767"/>
                                        </p:tgtEl>
                                        <p:attrNameLst>
                                          <p:attrName>style.visibility</p:attrName>
                                        </p:attrNameLst>
                                      </p:cBhvr>
                                      <p:to>
                                        <p:strVal val="visible"/>
                                      </p:to>
                                    </p:set>
                                    <p:anim calcmode="lin" valueType="num">
                                      <p:cBhvr additive="base">
                                        <p:cTn id="63" dur="500" fill="hold"/>
                                        <p:tgtEl>
                                          <p:spTgt spid="117767"/>
                                        </p:tgtEl>
                                        <p:attrNameLst>
                                          <p:attrName>ppt_x</p:attrName>
                                        </p:attrNameLst>
                                      </p:cBhvr>
                                      <p:tavLst>
                                        <p:tav tm="0">
                                          <p:val>
                                            <p:strVal val="1+#ppt_w/2"/>
                                          </p:val>
                                        </p:tav>
                                        <p:tav tm="100000">
                                          <p:val>
                                            <p:strVal val="#ppt_x"/>
                                          </p:val>
                                        </p:tav>
                                      </p:tavLst>
                                    </p:anim>
                                    <p:anim calcmode="lin" valueType="num">
                                      <p:cBhvr additive="base">
                                        <p:cTn id="64" dur="500" fill="hold"/>
                                        <p:tgtEl>
                                          <p:spTgt spid="117767"/>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17768"/>
                                        </p:tgtEl>
                                        <p:attrNameLst>
                                          <p:attrName>style.visibility</p:attrName>
                                        </p:attrNameLst>
                                      </p:cBhvr>
                                      <p:to>
                                        <p:strVal val="visible"/>
                                      </p:to>
                                    </p:set>
                                    <p:anim calcmode="lin" valueType="num">
                                      <p:cBhvr additive="base">
                                        <p:cTn id="67" dur="500" fill="hold"/>
                                        <p:tgtEl>
                                          <p:spTgt spid="117768"/>
                                        </p:tgtEl>
                                        <p:attrNameLst>
                                          <p:attrName>ppt_x</p:attrName>
                                        </p:attrNameLst>
                                      </p:cBhvr>
                                      <p:tavLst>
                                        <p:tav tm="0">
                                          <p:val>
                                            <p:strVal val="1+#ppt_w/2"/>
                                          </p:val>
                                        </p:tav>
                                        <p:tav tm="100000">
                                          <p:val>
                                            <p:strVal val="#ppt_x"/>
                                          </p:val>
                                        </p:tav>
                                      </p:tavLst>
                                    </p:anim>
                                    <p:anim calcmode="lin" valueType="num">
                                      <p:cBhvr additive="base">
                                        <p:cTn id="68" dur="500" fill="hold"/>
                                        <p:tgtEl>
                                          <p:spTgt spid="1177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1187450" y="620713"/>
            <a:ext cx="7777163" cy="647700"/>
          </a:xfrm>
        </p:spPr>
        <p:txBody>
          <a:bodyPr/>
          <a:lstStyle/>
          <a:p>
            <a:pPr>
              <a:defRPr/>
            </a:pPr>
            <a:r>
              <a:rPr lang="en-US" sz="4000" dirty="0" smtClean="0">
                <a:solidFill>
                  <a:srgbClr val="FFFF00"/>
                </a:solidFill>
                <a:latin typeface="Times New Roman" pitchFamily="18" charset="0"/>
              </a:rPr>
              <a:t>Treatment of congenital </a:t>
            </a:r>
            <a:r>
              <a:rPr lang="en-US" sz="4000" dirty="0">
                <a:solidFill>
                  <a:srgbClr val="FFFF00"/>
                </a:solidFill>
                <a:latin typeface="Times New Roman" pitchFamily="18" charset="0"/>
              </a:rPr>
              <a:t>glaucoma</a:t>
            </a:r>
            <a:endParaRPr lang="ru-RU" sz="4000" u="sng" dirty="0">
              <a:solidFill>
                <a:srgbClr val="FFFF00"/>
              </a:solidFill>
              <a:latin typeface="Times New Roman" pitchFamily="18" charset="0"/>
            </a:endParaRPr>
          </a:p>
        </p:txBody>
      </p:sp>
      <p:sp>
        <p:nvSpPr>
          <p:cNvPr id="118787" name="Rectangle 3"/>
          <p:cNvSpPr>
            <a:spLocks noGrp="1" noChangeArrowheads="1"/>
          </p:cNvSpPr>
          <p:nvPr>
            <p:ph type="subTitle" idx="1"/>
          </p:nvPr>
        </p:nvSpPr>
        <p:spPr>
          <a:xfrm>
            <a:off x="1258888" y="1916113"/>
            <a:ext cx="4248150" cy="2449512"/>
          </a:xfrm>
        </p:spPr>
        <p:txBody>
          <a:bodyPr/>
          <a:lstStyle/>
          <a:p>
            <a:pPr eaLnBrk="1" hangingPunct="1">
              <a:lnSpc>
                <a:spcPct val="95000"/>
              </a:lnSpc>
              <a:spcBef>
                <a:spcPct val="10000"/>
              </a:spcBef>
              <a:buClr>
                <a:srgbClr val="FFFF00"/>
              </a:buClr>
              <a:defRPr/>
            </a:pPr>
            <a:r>
              <a:rPr lang="en-US" sz="2200" b="1" u="sng" dirty="0" smtClean="0">
                <a:solidFill>
                  <a:srgbClr val="FFFF00"/>
                </a:solidFill>
                <a:latin typeface="Times New Roman" pitchFamily="18" charset="0"/>
              </a:rPr>
              <a:t>ONLY OPERATIVE</a:t>
            </a:r>
            <a:r>
              <a:rPr lang="ru-RU" sz="2200" b="1" u="sng" dirty="0" smtClean="0">
                <a:solidFill>
                  <a:srgbClr val="FFFF00"/>
                </a:solidFill>
                <a:latin typeface="Times New Roman" pitchFamily="18" charset="0"/>
              </a:rPr>
              <a:t> !!!</a:t>
            </a:r>
          </a:p>
          <a:p>
            <a:pPr eaLnBrk="1" hangingPunct="1">
              <a:lnSpc>
                <a:spcPct val="95000"/>
              </a:lnSpc>
              <a:spcBef>
                <a:spcPct val="10000"/>
              </a:spcBef>
              <a:buClr>
                <a:srgbClr val="FFFF00"/>
              </a:buClr>
              <a:buFontTx/>
              <a:buNone/>
              <a:defRPr/>
            </a:pPr>
            <a:r>
              <a:rPr lang="en-US" sz="2200" dirty="0" smtClean="0">
                <a:solidFill>
                  <a:srgbClr val="FFFF00"/>
                </a:solidFill>
                <a:latin typeface="Times New Roman" pitchFamily="18" charset="0"/>
              </a:rPr>
              <a:t>In the first months of life</a:t>
            </a:r>
            <a:r>
              <a:rPr lang="ru-RU" sz="2200" dirty="0" smtClean="0">
                <a:solidFill>
                  <a:srgbClr val="FFFF00"/>
                </a:solidFill>
                <a:latin typeface="Times New Roman" pitchFamily="18" charset="0"/>
              </a:rPr>
              <a:t> – </a:t>
            </a:r>
            <a:r>
              <a:rPr lang="en-US" sz="2200" dirty="0" smtClean="0">
                <a:solidFill>
                  <a:srgbClr val="FFFF00"/>
                </a:solidFill>
                <a:latin typeface="Times New Roman" pitchFamily="18" charset="0"/>
              </a:rPr>
              <a:t>as soon as the anesthesia allowed neonatologists and anesthesiologists</a:t>
            </a:r>
            <a:r>
              <a:rPr lang="ru-RU" sz="2200" dirty="0" smtClean="0">
                <a:solidFill>
                  <a:srgbClr val="FFFF00"/>
                </a:solidFill>
                <a:latin typeface="Times New Roman" pitchFamily="18" charset="0"/>
              </a:rPr>
              <a:t> </a:t>
            </a:r>
          </a:p>
          <a:p>
            <a:pPr eaLnBrk="1" hangingPunct="1">
              <a:lnSpc>
                <a:spcPct val="95000"/>
              </a:lnSpc>
              <a:spcBef>
                <a:spcPct val="10000"/>
              </a:spcBef>
              <a:buClr>
                <a:srgbClr val="FFFF00"/>
              </a:buClr>
              <a:buFontTx/>
              <a:buChar char="•"/>
              <a:defRPr/>
            </a:pPr>
            <a:r>
              <a:rPr lang="ru-RU" sz="2200" dirty="0" smtClean="0">
                <a:latin typeface="Times New Roman" pitchFamily="18" charset="0"/>
              </a:rPr>
              <a:t> </a:t>
            </a:r>
            <a:r>
              <a:rPr lang="en-US" sz="2200" dirty="0" err="1" smtClean="0">
                <a:latin typeface="Times New Roman" pitchFamily="18" charset="0"/>
              </a:rPr>
              <a:t>goniotomiya</a:t>
            </a:r>
            <a:r>
              <a:rPr lang="ru-RU" sz="2200" dirty="0" smtClean="0">
                <a:latin typeface="Times New Roman" pitchFamily="18" charset="0"/>
              </a:rPr>
              <a:t>, </a:t>
            </a:r>
            <a:r>
              <a:rPr lang="en-US" sz="2200" dirty="0" err="1" smtClean="0">
                <a:latin typeface="Times New Roman" pitchFamily="18" charset="0"/>
              </a:rPr>
              <a:t>trabekulotomiya</a:t>
            </a:r>
            <a:endParaRPr lang="ru-RU" sz="2200" dirty="0" smtClean="0">
              <a:latin typeface="Times New Roman" pitchFamily="18" charset="0"/>
            </a:endParaRPr>
          </a:p>
          <a:p>
            <a:pPr eaLnBrk="1" hangingPunct="1">
              <a:lnSpc>
                <a:spcPct val="95000"/>
              </a:lnSpc>
              <a:spcBef>
                <a:spcPct val="10000"/>
              </a:spcBef>
              <a:buClr>
                <a:srgbClr val="FFFF00"/>
              </a:buClr>
              <a:buFontTx/>
              <a:buChar char="•"/>
              <a:defRPr/>
            </a:pPr>
            <a:r>
              <a:rPr lang="ru-RU" sz="2200" dirty="0" smtClean="0">
                <a:latin typeface="Times New Roman" pitchFamily="18" charset="0"/>
              </a:rPr>
              <a:t> </a:t>
            </a:r>
            <a:r>
              <a:rPr lang="en-US" sz="2200" dirty="0" err="1" smtClean="0">
                <a:latin typeface="Times New Roman" pitchFamily="18" charset="0"/>
              </a:rPr>
              <a:t>goniopuncture</a:t>
            </a:r>
            <a:r>
              <a:rPr lang="en-US" sz="2200" dirty="0" smtClean="0">
                <a:latin typeface="Times New Roman" pitchFamily="18" charset="0"/>
              </a:rPr>
              <a:t> </a:t>
            </a:r>
            <a:r>
              <a:rPr lang="ru-RU" sz="2200" dirty="0" smtClean="0">
                <a:latin typeface="Times New Roman" pitchFamily="18" charset="0"/>
              </a:rPr>
              <a:t>(</a:t>
            </a:r>
            <a:r>
              <a:rPr lang="en-US" sz="2200" dirty="0" smtClean="0">
                <a:latin typeface="Times New Roman" pitchFamily="18" charset="0"/>
              </a:rPr>
              <a:t>laser</a:t>
            </a:r>
            <a:r>
              <a:rPr lang="ru-RU" sz="2200" dirty="0" smtClean="0">
                <a:latin typeface="Times New Roman" pitchFamily="18" charset="0"/>
              </a:rPr>
              <a:t>)</a:t>
            </a:r>
          </a:p>
          <a:p>
            <a:pPr eaLnBrk="1" hangingPunct="1">
              <a:lnSpc>
                <a:spcPct val="95000"/>
              </a:lnSpc>
              <a:spcBef>
                <a:spcPct val="10000"/>
              </a:spcBef>
              <a:buClr>
                <a:srgbClr val="FFFF00"/>
              </a:buClr>
              <a:buFontTx/>
              <a:buChar char="•"/>
              <a:defRPr/>
            </a:pPr>
            <a:r>
              <a:rPr lang="ru-RU" sz="2200" dirty="0" smtClean="0">
                <a:latin typeface="Times New Roman" pitchFamily="18" charset="0"/>
              </a:rPr>
              <a:t> </a:t>
            </a:r>
            <a:r>
              <a:rPr lang="en-US" sz="2200" dirty="0" err="1" smtClean="0">
                <a:latin typeface="Times New Roman" pitchFamily="18" charset="0"/>
              </a:rPr>
              <a:t>fistulizing</a:t>
            </a:r>
            <a:r>
              <a:rPr lang="en-US" sz="2200" dirty="0" smtClean="0">
                <a:latin typeface="Times New Roman" pitchFamily="18" charset="0"/>
              </a:rPr>
              <a:t> operations</a:t>
            </a:r>
            <a:endParaRPr lang="ru-RU" sz="2200" dirty="0" smtClean="0">
              <a:latin typeface="Times New Roman" pitchFamily="18" charset="0"/>
            </a:endParaRPr>
          </a:p>
        </p:txBody>
      </p:sp>
      <p:pic>
        <p:nvPicPr>
          <p:cNvPr id="118791" name="Picture 7"/>
          <p:cNvPicPr>
            <a:picLocks noChangeAspect="1" noChangeArrowheads="1"/>
          </p:cNvPicPr>
          <p:nvPr/>
        </p:nvPicPr>
        <p:blipFill>
          <a:blip r:embed="rId2"/>
          <a:srcRect/>
          <a:stretch>
            <a:fillRect/>
          </a:stretch>
        </p:blipFill>
        <p:spPr bwMode="auto">
          <a:xfrm>
            <a:off x="1258888" y="4437063"/>
            <a:ext cx="2160587" cy="2070100"/>
          </a:xfrm>
          <a:prstGeom prst="rect">
            <a:avLst/>
          </a:prstGeom>
          <a:noFill/>
          <a:ln w="9525">
            <a:noFill/>
            <a:miter lim="800000"/>
            <a:headEnd/>
            <a:tailEnd/>
          </a:ln>
        </p:spPr>
      </p:pic>
      <p:pic>
        <p:nvPicPr>
          <p:cNvPr id="118792" name="Picture 8"/>
          <p:cNvPicPr>
            <a:picLocks noChangeAspect="1" noChangeArrowheads="1"/>
          </p:cNvPicPr>
          <p:nvPr/>
        </p:nvPicPr>
        <p:blipFill>
          <a:blip r:embed="rId3"/>
          <a:srcRect/>
          <a:stretch>
            <a:fillRect/>
          </a:stretch>
        </p:blipFill>
        <p:spPr bwMode="auto">
          <a:xfrm>
            <a:off x="3851275" y="4419600"/>
            <a:ext cx="4967288" cy="2109788"/>
          </a:xfrm>
          <a:prstGeom prst="rect">
            <a:avLst/>
          </a:prstGeom>
          <a:noFill/>
          <a:ln w="9525">
            <a:noFill/>
            <a:miter lim="800000"/>
            <a:headEnd/>
            <a:tailEnd/>
          </a:ln>
        </p:spPr>
      </p:pic>
      <p:sp>
        <p:nvSpPr>
          <p:cNvPr id="118793" name="Freeform 9"/>
          <p:cNvSpPr>
            <a:spLocks/>
          </p:cNvSpPr>
          <p:nvPr/>
        </p:nvSpPr>
        <p:spPr bwMode="auto">
          <a:xfrm>
            <a:off x="4662488" y="5229225"/>
            <a:ext cx="1584325" cy="371475"/>
          </a:xfrm>
          <a:custGeom>
            <a:avLst/>
            <a:gdLst>
              <a:gd name="T0" fmla="*/ 0 w 998"/>
              <a:gd name="T1" fmla="*/ 2147483647 h 234"/>
              <a:gd name="T2" fmla="*/ 2147483647 w 998"/>
              <a:gd name="T3" fmla="*/ 2147483647 h 234"/>
              <a:gd name="T4" fmla="*/ 2147483647 w 998"/>
              <a:gd name="T5" fmla="*/ 2147483647 h 234"/>
              <a:gd name="T6" fmla="*/ 2147483647 w 998"/>
              <a:gd name="T7" fmla="*/ 2147483647 h 234"/>
              <a:gd name="T8" fmla="*/ 2147483647 w 998"/>
              <a:gd name="T9" fmla="*/ 2147483647 h 234"/>
              <a:gd name="T10" fmla="*/ 2147483647 w 998"/>
              <a:gd name="T11" fmla="*/ 2147483647 h 234"/>
              <a:gd name="T12" fmla="*/ 0 60000 65536"/>
              <a:gd name="T13" fmla="*/ 0 60000 65536"/>
              <a:gd name="T14" fmla="*/ 0 60000 65536"/>
              <a:gd name="T15" fmla="*/ 0 60000 65536"/>
              <a:gd name="T16" fmla="*/ 0 60000 65536"/>
              <a:gd name="T17" fmla="*/ 0 60000 65536"/>
              <a:gd name="T18" fmla="*/ 0 w 998"/>
              <a:gd name="T19" fmla="*/ 0 h 234"/>
              <a:gd name="T20" fmla="*/ 998 w 998"/>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998" h="234">
                <a:moveTo>
                  <a:pt x="0" y="234"/>
                </a:moveTo>
                <a:cubicBezTo>
                  <a:pt x="68" y="203"/>
                  <a:pt x="136" y="173"/>
                  <a:pt x="227" y="143"/>
                </a:cubicBezTo>
                <a:cubicBezTo>
                  <a:pt x="318" y="113"/>
                  <a:pt x="438" y="75"/>
                  <a:pt x="544" y="52"/>
                </a:cubicBezTo>
                <a:cubicBezTo>
                  <a:pt x="650" y="29"/>
                  <a:pt x="794" y="14"/>
                  <a:pt x="862" y="7"/>
                </a:cubicBezTo>
                <a:cubicBezTo>
                  <a:pt x="930" y="0"/>
                  <a:pt x="930" y="7"/>
                  <a:pt x="953" y="7"/>
                </a:cubicBezTo>
                <a:cubicBezTo>
                  <a:pt x="976" y="7"/>
                  <a:pt x="998" y="7"/>
                  <a:pt x="998" y="7"/>
                </a:cubicBezTo>
              </a:path>
            </a:pathLst>
          </a:custGeom>
          <a:noFill/>
          <a:ln w="28575">
            <a:solidFill>
              <a:srgbClr val="CC0000"/>
            </a:solidFill>
            <a:round/>
            <a:headEnd/>
            <a:tailEnd/>
          </a:ln>
        </p:spPr>
        <p:txBody>
          <a:bodyPr/>
          <a:lstStyle/>
          <a:p>
            <a:endParaRPr lang="ru-RU"/>
          </a:p>
        </p:txBody>
      </p:sp>
      <p:pic>
        <p:nvPicPr>
          <p:cNvPr id="118794" name="Picture 10"/>
          <p:cNvPicPr>
            <a:picLocks noChangeAspect="1" noChangeArrowheads="1"/>
          </p:cNvPicPr>
          <p:nvPr/>
        </p:nvPicPr>
        <p:blipFill>
          <a:blip r:embed="rId4"/>
          <a:srcRect/>
          <a:stretch>
            <a:fillRect/>
          </a:stretch>
        </p:blipFill>
        <p:spPr bwMode="auto">
          <a:xfrm>
            <a:off x="6659563" y="2060575"/>
            <a:ext cx="2160587" cy="2087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2000"/>
                                        <p:tgtEl>
                                          <p:spTgt spid="11878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8787">
                                            <p:txEl>
                                              <p:pRg st="0" end="0"/>
                                            </p:txEl>
                                          </p:spTgt>
                                        </p:tgtEl>
                                        <p:attrNameLst>
                                          <p:attrName>style.visibility</p:attrName>
                                        </p:attrNameLst>
                                      </p:cBhvr>
                                      <p:to>
                                        <p:strVal val="visible"/>
                                      </p:to>
                                    </p:set>
                                    <p:animEffect transition="in" filter="fade">
                                      <p:cBhvr>
                                        <p:cTn id="11" dur="2000"/>
                                        <p:tgtEl>
                                          <p:spTgt spid="11878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8787">
                                            <p:txEl>
                                              <p:pRg st="1" end="1"/>
                                            </p:txEl>
                                          </p:spTgt>
                                        </p:tgtEl>
                                        <p:attrNameLst>
                                          <p:attrName>style.visibility</p:attrName>
                                        </p:attrNameLst>
                                      </p:cBhvr>
                                      <p:to>
                                        <p:strVal val="visible"/>
                                      </p:to>
                                    </p:set>
                                    <p:animEffect transition="in" filter="fade">
                                      <p:cBhvr>
                                        <p:cTn id="15" dur="2000"/>
                                        <p:tgtEl>
                                          <p:spTgt spid="118787">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Effect transition="in" filter="fade">
                                      <p:cBhvr>
                                        <p:cTn id="19" dur="2000"/>
                                        <p:tgtEl>
                                          <p:spTgt spid="118787">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18787">
                                            <p:txEl>
                                              <p:pRg st="3" end="3"/>
                                            </p:txEl>
                                          </p:spTgt>
                                        </p:tgtEl>
                                        <p:attrNameLst>
                                          <p:attrName>style.visibility</p:attrName>
                                        </p:attrNameLst>
                                      </p:cBhvr>
                                      <p:to>
                                        <p:strVal val="visible"/>
                                      </p:to>
                                    </p:set>
                                    <p:animEffect transition="in" filter="fade">
                                      <p:cBhvr>
                                        <p:cTn id="23" dur="2000"/>
                                        <p:tgtEl>
                                          <p:spTgt spid="118787">
                                            <p:txEl>
                                              <p:pRg st="3" end="3"/>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Effect transition="in" filter="fade">
                                      <p:cBhvr>
                                        <p:cTn id="27" dur="2000"/>
                                        <p:tgtEl>
                                          <p:spTgt spid="118787">
                                            <p:txEl>
                                              <p:pRg st="4" end="4"/>
                                            </p:txEl>
                                          </p:spTgt>
                                        </p:tgtEl>
                                      </p:cBhvr>
                                    </p:animEffect>
                                  </p:childTnLst>
                                </p:cTn>
                              </p:par>
                            </p:childTnLst>
                          </p:cTn>
                        </p:par>
                        <p:par>
                          <p:cTn id="28" fill="hold">
                            <p:stCondLst>
                              <p:cond delay="12000"/>
                            </p:stCondLst>
                            <p:childTnLst>
                              <p:par>
                                <p:cTn id="29" presetID="2" presetClass="entr" presetSubtype="2" fill="hold" nodeType="afterEffect">
                                  <p:stCondLst>
                                    <p:cond delay="0"/>
                                  </p:stCondLst>
                                  <p:childTnLst>
                                    <p:set>
                                      <p:cBhvr>
                                        <p:cTn id="30" dur="1" fill="hold">
                                          <p:stCondLst>
                                            <p:cond delay="0"/>
                                          </p:stCondLst>
                                        </p:cTn>
                                        <p:tgtEl>
                                          <p:spTgt spid="118794"/>
                                        </p:tgtEl>
                                        <p:attrNameLst>
                                          <p:attrName>style.visibility</p:attrName>
                                        </p:attrNameLst>
                                      </p:cBhvr>
                                      <p:to>
                                        <p:strVal val="visible"/>
                                      </p:to>
                                    </p:set>
                                    <p:anim calcmode="lin" valueType="num">
                                      <p:cBhvr additive="base">
                                        <p:cTn id="31" dur="500" fill="hold"/>
                                        <p:tgtEl>
                                          <p:spTgt spid="118794"/>
                                        </p:tgtEl>
                                        <p:attrNameLst>
                                          <p:attrName>ppt_x</p:attrName>
                                        </p:attrNameLst>
                                      </p:cBhvr>
                                      <p:tavLst>
                                        <p:tav tm="0">
                                          <p:val>
                                            <p:strVal val="1+#ppt_w/2"/>
                                          </p:val>
                                        </p:tav>
                                        <p:tav tm="100000">
                                          <p:val>
                                            <p:strVal val="#ppt_x"/>
                                          </p:val>
                                        </p:tav>
                                      </p:tavLst>
                                    </p:anim>
                                    <p:anim calcmode="lin" valueType="num">
                                      <p:cBhvr additive="base">
                                        <p:cTn id="32" dur="500" fill="hold"/>
                                        <p:tgtEl>
                                          <p:spTgt spid="11879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18791"/>
                                        </p:tgtEl>
                                        <p:attrNameLst>
                                          <p:attrName>style.visibility</p:attrName>
                                        </p:attrNameLst>
                                      </p:cBhvr>
                                      <p:to>
                                        <p:strVal val="visible"/>
                                      </p:to>
                                    </p:set>
                                    <p:anim calcmode="lin" valueType="num">
                                      <p:cBhvr additive="base">
                                        <p:cTn id="35" dur="500" fill="hold"/>
                                        <p:tgtEl>
                                          <p:spTgt spid="118791"/>
                                        </p:tgtEl>
                                        <p:attrNameLst>
                                          <p:attrName>ppt_x</p:attrName>
                                        </p:attrNameLst>
                                      </p:cBhvr>
                                      <p:tavLst>
                                        <p:tav tm="0">
                                          <p:val>
                                            <p:strVal val="0-#ppt_w/2"/>
                                          </p:val>
                                        </p:tav>
                                        <p:tav tm="100000">
                                          <p:val>
                                            <p:strVal val="#ppt_x"/>
                                          </p:val>
                                        </p:tav>
                                      </p:tavLst>
                                    </p:anim>
                                    <p:anim calcmode="lin" valueType="num">
                                      <p:cBhvr additive="base">
                                        <p:cTn id="36" dur="500" fill="hold"/>
                                        <p:tgtEl>
                                          <p:spTgt spid="11879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18792"/>
                                        </p:tgtEl>
                                        <p:attrNameLst>
                                          <p:attrName>style.visibility</p:attrName>
                                        </p:attrNameLst>
                                      </p:cBhvr>
                                      <p:to>
                                        <p:strVal val="visible"/>
                                      </p:to>
                                    </p:set>
                                    <p:anim calcmode="lin" valueType="num">
                                      <p:cBhvr additive="base">
                                        <p:cTn id="39" dur="500" fill="hold"/>
                                        <p:tgtEl>
                                          <p:spTgt spid="118792"/>
                                        </p:tgtEl>
                                        <p:attrNameLst>
                                          <p:attrName>ppt_x</p:attrName>
                                        </p:attrNameLst>
                                      </p:cBhvr>
                                      <p:tavLst>
                                        <p:tav tm="0">
                                          <p:val>
                                            <p:strVal val="1+#ppt_w/2"/>
                                          </p:val>
                                        </p:tav>
                                        <p:tav tm="100000">
                                          <p:val>
                                            <p:strVal val="#ppt_x"/>
                                          </p:val>
                                        </p:tav>
                                      </p:tavLst>
                                    </p:anim>
                                    <p:anim calcmode="lin" valueType="num">
                                      <p:cBhvr additive="base">
                                        <p:cTn id="40" dur="500" fill="hold"/>
                                        <p:tgtEl>
                                          <p:spTgt spid="118792"/>
                                        </p:tgtEl>
                                        <p:attrNameLst>
                                          <p:attrName>ppt_y</p:attrName>
                                        </p:attrNameLst>
                                      </p:cBhvr>
                                      <p:tavLst>
                                        <p:tav tm="0">
                                          <p:val>
                                            <p:strVal val="#ppt_y"/>
                                          </p:val>
                                        </p:tav>
                                        <p:tav tm="100000">
                                          <p:val>
                                            <p:strVal val="#ppt_y"/>
                                          </p:val>
                                        </p:tav>
                                      </p:tavLst>
                                    </p:anim>
                                  </p:childTnLst>
                                </p:cTn>
                              </p:par>
                            </p:childTnLst>
                          </p:cTn>
                        </p:par>
                        <p:par>
                          <p:cTn id="41" fill="hold">
                            <p:stCondLst>
                              <p:cond delay="12500"/>
                            </p:stCondLst>
                            <p:childTnLst>
                              <p:par>
                                <p:cTn id="42" presetID="10" presetClass="entr" presetSubtype="0" fill="hold" grpId="0" nodeType="afterEffect">
                                  <p:stCondLst>
                                    <p:cond delay="0"/>
                                  </p:stCondLst>
                                  <p:childTnLst>
                                    <p:set>
                                      <p:cBhvr>
                                        <p:cTn id="43" dur="1" fill="hold">
                                          <p:stCondLst>
                                            <p:cond delay="0"/>
                                          </p:stCondLst>
                                        </p:cTn>
                                        <p:tgtEl>
                                          <p:spTgt spid="118793"/>
                                        </p:tgtEl>
                                        <p:attrNameLst>
                                          <p:attrName>style.visibility</p:attrName>
                                        </p:attrNameLst>
                                      </p:cBhvr>
                                      <p:to>
                                        <p:strVal val="visible"/>
                                      </p:to>
                                    </p:set>
                                    <p:animEffect transition="in" filter="fade">
                                      <p:cBhvr>
                                        <p:cTn id="44" dur="20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bldP spid="11879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9" name="Picture 7" descr="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a:spLocks noChangeArrowheads="1"/>
          </p:cNvSpPr>
          <p:nvPr/>
        </p:nvSpPr>
        <p:spPr bwMode="auto">
          <a:xfrm>
            <a:off x="4843463" y="1125538"/>
            <a:ext cx="3976687" cy="2586037"/>
          </a:xfrm>
          <a:prstGeom prst="rect">
            <a:avLst/>
          </a:prstGeom>
          <a:noFill/>
          <a:ln w="9525">
            <a:noFill/>
            <a:miter lim="800000"/>
            <a:headEnd/>
            <a:tailEnd/>
          </a:ln>
        </p:spPr>
        <p:txBody>
          <a:bodyPr>
            <a:spAutoFit/>
          </a:bodyPr>
          <a:lstStyle/>
          <a:p>
            <a:r>
              <a:rPr lang="ru-RU" sz="5400" b="1" i="1">
                <a:solidFill>
                  <a:srgbClr val="000000"/>
                </a:solidFill>
                <a:latin typeface="Times New Roman" pitchFamily="18" charset="0"/>
                <a:cs typeface="Times New Roman" pitchFamily="18" charset="0"/>
              </a:rPr>
              <a:t>  </a:t>
            </a:r>
            <a:r>
              <a:rPr lang="en-US" sz="5400" b="1" i="1">
                <a:solidFill>
                  <a:srgbClr val="000000"/>
                </a:solidFill>
                <a:latin typeface="Times New Roman" pitchFamily="18" charset="0"/>
                <a:cs typeface="Times New Roman" pitchFamily="18" charset="0"/>
              </a:rPr>
              <a:t>Thank you!</a:t>
            </a:r>
            <a:endParaRPr lang="ru-RU" sz="5400" b="1">
              <a:solidFill>
                <a:srgbClr val="000000"/>
              </a:solidFill>
              <a:latin typeface="Times New Roman" pitchFamily="18" charset="0"/>
              <a:cs typeface="Times New Roman" pitchFamily="18" charset="0"/>
            </a:endParaRPr>
          </a:p>
          <a:p>
            <a:endParaRPr lang="ru-RU" sz="5400" b="1">
              <a:solidFill>
                <a:srgbClr val="000000"/>
              </a:solidFill>
              <a:latin typeface="Times New Roman" pitchFamily="18" charset="0"/>
              <a:cs typeface="Times New Roman" pitchFamily="18" charset="0"/>
            </a:endParaRPr>
          </a:p>
          <a:p>
            <a:endParaRPr lang="ru-RU" sz="5400" b="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9159"/>
                                        </p:tgtEl>
                                        <p:attrNameLst>
                                          <p:attrName>style.visibility</p:attrName>
                                        </p:attrNameLst>
                                      </p:cBhvr>
                                      <p:to>
                                        <p:strVal val="visible"/>
                                      </p:to>
                                    </p:set>
                                    <p:anim calcmode="lin" valueType="num">
                                      <p:cBhvr>
                                        <p:cTn id="7" dur="3000" fill="hold"/>
                                        <p:tgtEl>
                                          <p:spTgt spid="49159"/>
                                        </p:tgtEl>
                                        <p:attrNameLst>
                                          <p:attrName>ppt_w</p:attrName>
                                        </p:attrNameLst>
                                      </p:cBhvr>
                                      <p:tavLst>
                                        <p:tav tm="0">
                                          <p:val>
                                            <p:fltVal val="0"/>
                                          </p:val>
                                        </p:tav>
                                        <p:tav tm="100000">
                                          <p:val>
                                            <p:strVal val="#ppt_w"/>
                                          </p:val>
                                        </p:tav>
                                      </p:tavLst>
                                    </p:anim>
                                    <p:anim calcmode="lin" valueType="num">
                                      <p:cBhvr>
                                        <p:cTn id="8" dur="3000" fill="hold"/>
                                        <p:tgtEl>
                                          <p:spTgt spid="49159"/>
                                        </p:tgtEl>
                                        <p:attrNameLst>
                                          <p:attrName>ppt_h</p:attrName>
                                        </p:attrNameLst>
                                      </p:cBhvr>
                                      <p:tavLst>
                                        <p:tav tm="0">
                                          <p:val>
                                            <p:fltVal val="0"/>
                                          </p:val>
                                        </p:tav>
                                        <p:tav tm="100000">
                                          <p:val>
                                            <p:strVal val="#ppt_h"/>
                                          </p:val>
                                        </p:tav>
                                      </p:tavLst>
                                    </p:anim>
                                  </p:childTnLst>
                                </p:cTn>
                              </p:par>
                              <p:par>
                                <p:cTn id="9" presetID="53"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animEffect transition="in" filter="fade">
                                      <p:cBhvr>
                                        <p:cTn id="1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3"/>
          <p:cNvSpPr>
            <a:spLocks noChangeArrowheads="1"/>
          </p:cNvSpPr>
          <p:nvPr/>
        </p:nvSpPr>
        <p:spPr bwMode="auto">
          <a:xfrm>
            <a:off x="701675" y="533400"/>
            <a:ext cx="8191500" cy="3108325"/>
          </a:xfrm>
          <a:prstGeom prst="rect">
            <a:avLst/>
          </a:prstGeom>
          <a:noFill/>
          <a:ln w="9525">
            <a:noFill/>
            <a:miter lim="800000"/>
            <a:headEnd/>
            <a:tailEnd/>
          </a:ln>
        </p:spPr>
        <p:txBody>
          <a:bodyPr>
            <a:spAutoFit/>
          </a:bodyPr>
          <a:lstStyle/>
          <a:p>
            <a:pPr marL="177800" indent="-177800">
              <a:buClr>
                <a:srgbClr val="FFFF00"/>
              </a:buClr>
            </a:pPr>
            <a:r>
              <a:rPr lang="en-US" sz="2800" b="1">
                <a:solidFill>
                  <a:srgbClr val="FFFF00"/>
                </a:solidFill>
                <a:latin typeface="Times New Roman" pitchFamily="18" charset="0"/>
              </a:rPr>
              <a:t> </a:t>
            </a:r>
            <a:r>
              <a:rPr lang="en-US" sz="2400">
                <a:solidFill>
                  <a:srgbClr val="FFFF00"/>
                </a:solidFill>
              </a:rPr>
              <a:t>Paths of outflow of intraocular fluid</a:t>
            </a:r>
          </a:p>
          <a:p>
            <a:pPr marL="177800" indent="-177800">
              <a:buClr>
                <a:srgbClr val="FFFF00"/>
              </a:buClr>
            </a:pPr>
            <a:r>
              <a:rPr lang="ru-RU" sz="2400">
                <a:solidFill>
                  <a:srgbClr val="FFFF00"/>
                </a:solidFill>
                <a:latin typeface="Times New Roman" pitchFamily="18" charset="0"/>
              </a:rPr>
              <a:t> – </a:t>
            </a:r>
            <a:r>
              <a:rPr lang="en-US" sz="2400">
                <a:solidFill>
                  <a:srgbClr val="FFFF00"/>
                </a:solidFill>
                <a:latin typeface="Times New Roman" pitchFamily="18" charset="0"/>
              </a:rPr>
              <a:t>the </a:t>
            </a:r>
            <a:r>
              <a:rPr lang="en-US" sz="2400" u="sng">
                <a:solidFill>
                  <a:srgbClr val="FFFF00"/>
                </a:solidFill>
                <a:latin typeface="Times New Roman" pitchFamily="18" charset="0"/>
              </a:rPr>
              <a:t>front</a:t>
            </a:r>
            <a:r>
              <a:rPr lang="ru-RU" sz="2400">
                <a:solidFill>
                  <a:srgbClr val="FFFF00"/>
                </a:solidFill>
                <a:latin typeface="Times New Roman" pitchFamily="18" charset="0"/>
              </a:rPr>
              <a:t> </a:t>
            </a:r>
            <a:r>
              <a:rPr lang="en-US" sz="2400">
                <a:solidFill>
                  <a:srgbClr val="FFFF00"/>
                </a:solidFill>
                <a:latin typeface="Times New Roman" pitchFamily="18" charset="0"/>
              </a:rPr>
              <a:t>path</a:t>
            </a:r>
            <a:r>
              <a:rPr lang="ru-RU" sz="2400">
                <a:solidFill>
                  <a:srgbClr val="FFFF00"/>
                </a:solidFill>
                <a:latin typeface="Times New Roman" pitchFamily="18" charset="0"/>
              </a:rPr>
              <a:t>(80%):                   </a:t>
            </a:r>
          </a:p>
          <a:p>
            <a:pPr marL="177800" indent="-177800">
              <a:buClr>
                <a:srgbClr val="FFFF00"/>
              </a:buClr>
              <a:buFontTx/>
              <a:buChar char="•"/>
            </a:pPr>
            <a:r>
              <a:rPr lang="en-US" sz="2400">
                <a:solidFill>
                  <a:srgbClr val="FFFF00"/>
                </a:solidFill>
                <a:latin typeface="Times New Roman" pitchFamily="18" charset="0"/>
              </a:rPr>
              <a:t>trabecula</a:t>
            </a:r>
            <a:r>
              <a:rPr lang="ru-RU" sz="2400">
                <a:solidFill>
                  <a:srgbClr val="FFFF00"/>
                </a:solidFill>
                <a:latin typeface="Times New Roman" pitchFamily="18" charset="0"/>
              </a:rPr>
              <a:t> </a:t>
            </a:r>
            <a:r>
              <a:rPr lang="ru-RU" sz="2400">
                <a:solidFill>
                  <a:srgbClr val="FFFF00"/>
                </a:solidFill>
                <a:latin typeface="Times New Roman" pitchFamily="18" charset="0"/>
                <a:cs typeface="Times New Roman" pitchFamily="18" charset="0"/>
              </a:rPr>
              <a:t>→</a:t>
            </a:r>
            <a:r>
              <a:rPr lang="ru-RU" sz="2400">
                <a:solidFill>
                  <a:srgbClr val="FFFF00"/>
                </a:solidFill>
                <a:latin typeface="Times New Roman" pitchFamily="18" charset="0"/>
              </a:rPr>
              <a:t> </a:t>
            </a:r>
            <a:r>
              <a:rPr lang="en-US" sz="2400">
                <a:solidFill>
                  <a:srgbClr val="FFFF00"/>
                </a:solidFill>
                <a:latin typeface="Times New Roman" pitchFamily="18" charset="0"/>
              </a:rPr>
              <a:t>Helmet canal</a:t>
            </a:r>
            <a:r>
              <a:rPr lang="ru-RU" sz="2400">
                <a:solidFill>
                  <a:srgbClr val="FFFF00"/>
                </a:solidFill>
                <a:latin typeface="Times New Roman" pitchFamily="18" charset="0"/>
              </a:rPr>
              <a:t> (</a:t>
            </a:r>
            <a:r>
              <a:rPr lang="en-US" sz="2400">
                <a:solidFill>
                  <a:srgbClr val="FFFF00"/>
                </a:solidFill>
                <a:latin typeface="Times New Roman" pitchFamily="18" charset="0"/>
              </a:rPr>
              <a:t>scleral sinus</a:t>
            </a:r>
            <a:r>
              <a:rPr lang="ru-RU" sz="2400">
                <a:solidFill>
                  <a:srgbClr val="FFFF00"/>
                </a:solidFill>
                <a:latin typeface="Times New Roman" pitchFamily="18" charset="0"/>
              </a:rPr>
              <a:t>)</a:t>
            </a:r>
            <a:r>
              <a:rPr lang="en-US" sz="2400">
                <a:solidFill>
                  <a:srgbClr val="FFFF00"/>
                </a:solidFill>
                <a:latin typeface="Times New Roman" pitchFamily="18" charset="0"/>
              </a:rPr>
              <a:t> </a:t>
            </a:r>
            <a:r>
              <a:rPr lang="ru-RU" sz="2400">
                <a:solidFill>
                  <a:srgbClr val="FFFF00"/>
                </a:solidFill>
                <a:latin typeface="Times New Roman" pitchFamily="18" charset="0"/>
                <a:cs typeface="Times New Roman" pitchFamily="18" charset="0"/>
              </a:rPr>
              <a:t>→</a:t>
            </a:r>
            <a:r>
              <a:rPr lang="ru-RU" sz="2400">
                <a:solidFill>
                  <a:srgbClr val="FFFF00"/>
                </a:solidFill>
                <a:latin typeface="Times New Roman" pitchFamily="18" charset="0"/>
              </a:rPr>
              <a:t> </a:t>
            </a:r>
            <a:r>
              <a:rPr lang="en-US" sz="2400">
                <a:solidFill>
                  <a:srgbClr val="FFFF00"/>
                </a:solidFill>
                <a:latin typeface="Times New Roman" pitchFamily="18" charset="0"/>
              </a:rPr>
              <a:t>collector canals</a:t>
            </a:r>
            <a:r>
              <a:rPr lang="ru-RU" sz="2400">
                <a:solidFill>
                  <a:srgbClr val="FFFF00"/>
                </a:solidFill>
                <a:latin typeface="Times New Roman" pitchFamily="18" charset="0"/>
              </a:rPr>
              <a:t> </a:t>
            </a:r>
            <a:r>
              <a:rPr lang="en-US" sz="2400">
                <a:solidFill>
                  <a:srgbClr val="FFFF00"/>
                </a:solidFill>
                <a:latin typeface="Times New Roman" pitchFamily="18" charset="0"/>
              </a:rPr>
              <a:t>of the first and second order</a:t>
            </a:r>
            <a:r>
              <a:rPr lang="ru-RU" sz="2400">
                <a:solidFill>
                  <a:srgbClr val="FFFF00"/>
                </a:solidFill>
                <a:latin typeface="Times New Roman" pitchFamily="18" charset="0"/>
                <a:cs typeface="Times New Roman" pitchFamily="18" charset="0"/>
              </a:rPr>
              <a:t>→</a:t>
            </a:r>
            <a:r>
              <a:rPr lang="ru-RU" sz="2400">
                <a:solidFill>
                  <a:srgbClr val="FFFF00"/>
                </a:solidFill>
                <a:latin typeface="Times New Roman" pitchFamily="18" charset="0"/>
              </a:rPr>
              <a:t> </a:t>
            </a:r>
            <a:r>
              <a:rPr lang="en-US" sz="2400">
                <a:solidFill>
                  <a:srgbClr val="FFFF00"/>
                </a:solidFill>
                <a:latin typeface="Times New Roman" pitchFamily="18" charset="0"/>
              </a:rPr>
              <a:t>water veins </a:t>
            </a:r>
            <a:r>
              <a:rPr lang="ru-RU" sz="2400">
                <a:solidFill>
                  <a:srgbClr val="FFFF00"/>
                </a:solidFill>
                <a:latin typeface="Times New Roman" pitchFamily="18" charset="0"/>
              </a:rPr>
              <a:t>(</a:t>
            </a:r>
            <a:r>
              <a:rPr lang="en-US" sz="2400">
                <a:solidFill>
                  <a:srgbClr val="FFFF00"/>
                </a:solidFill>
                <a:latin typeface="Times New Roman" pitchFamily="18" charset="0"/>
              </a:rPr>
              <a:t> of Usher</a:t>
            </a:r>
            <a:r>
              <a:rPr lang="ru-RU" sz="2400">
                <a:solidFill>
                  <a:srgbClr val="FFFF00"/>
                </a:solidFill>
                <a:latin typeface="Times New Roman" pitchFamily="18" charset="0"/>
              </a:rPr>
              <a:t>) </a:t>
            </a:r>
            <a:r>
              <a:rPr lang="ru-RU" sz="2400">
                <a:solidFill>
                  <a:srgbClr val="FFFF00"/>
                </a:solidFill>
                <a:latin typeface="Times New Roman" pitchFamily="18" charset="0"/>
                <a:cs typeface="Times New Roman" pitchFamily="18" charset="0"/>
              </a:rPr>
              <a:t>→</a:t>
            </a:r>
            <a:r>
              <a:rPr lang="ru-RU" sz="2400">
                <a:solidFill>
                  <a:srgbClr val="FFFF00"/>
                </a:solidFill>
                <a:latin typeface="Times New Roman" pitchFamily="18" charset="0"/>
              </a:rPr>
              <a:t> </a:t>
            </a:r>
            <a:r>
              <a:rPr lang="en-US" sz="2400">
                <a:solidFill>
                  <a:srgbClr val="FFFF00"/>
                </a:solidFill>
                <a:latin typeface="Times New Roman" pitchFamily="18" charset="0"/>
              </a:rPr>
              <a:t>veins of orbit</a:t>
            </a:r>
            <a:endParaRPr lang="ru-RU" sz="2400">
              <a:solidFill>
                <a:srgbClr val="FFFF00"/>
              </a:solidFill>
              <a:latin typeface="Times New Roman" pitchFamily="18" charset="0"/>
            </a:endParaRPr>
          </a:p>
          <a:p>
            <a:pPr marL="177800" indent="-177800">
              <a:buClr>
                <a:srgbClr val="FFFF00"/>
              </a:buClr>
            </a:pPr>
            <a:r>
              <a:rPr lang="ru-RU" sz="2400">
                <a:solidFill>
                  <a:srgbClr val="FFFF00"/>
                </a:solidFill>
                <a:latin typeface="Times New Roman" pitchFamily="18" charset="0"/>
              </a:rPr>
              <a:t>– </a:t>
            </a:r>
            <a:r>
              <a:rPr lang="en-US" sz="2400" u="sng">
                <a:solidFill>
                  <a:srgbClr val="FFFF00"/>
                </a:solidFill>
                <a:latin typeface="Times New Roman" pitchFamily="18" charset="0"/>
              </a:rPr>
              <a:t>back path</a:t>
            </a:r>
            <a:r>
              <a:rPr lang="ru-RU" sz="2400">
                <a:solidFill>
                  <a:srgbClr val="FFFF00"/>
                </a:solidFill>
                <a:latin typeface="Times New Roman" pitchFamily="18" charset="0"/>
              </a:rPr>
              <a:t> (20%): </a:t>
            </a:r>
          </a:p>
          <a:p>
            <a:pPr marL="177800" indent="-177800">
              <a:buClr>
                <a:srgbClr val="FFFF00"/>
              </a:buClr>
              <a:buFontTx/>
              <a:buChar char="•"/>
            </a:pPr>
            <a:r>
              <a:rPr lang="en-US" sz="2400">
                <a:solidFill>
                  <a:srgbClr val="FFFF00"/>
                </a:solidFill>
                <a:latin typeface="Times New Roman" pitchFamily="18" charset="0"/>
              </a:rPr>
              <a:t>suprachoroidal spase</a:t>
            </a:r>
            <a:endParaRPr lang="ru-RU" sz="2400">
              <a:solidFill>
                <a:srgbClr val="FFFF00"/>
              </a:solidFill>
              <a:latin typeface="Times New Roman" pitchFamily="18" charset="0"/>
            </a:endParaRPr>
          </a:p>
          <a:p>
            <a:pPr marL="177800" indent="-177800">
              <a:buClr>
                <a:srgbClr val="FFFF00"/>
              </a:buClr>
              <a:buFontTx/>
              <a:buChar char="•"/>
            </a:pPr>
            <a:r>
              <a:rPr lang="en-US" sz="2400">
                <a:solidFill>
                  <a:srgbClr val="FFFF00"/>
                </a:solidFill>
                <a:latin typeface="Times New Roman" pitchFamily="18" charset="0"/>
              </a:rPr>
              <a:t>perineural</a:t>
            </a:r>
            <a:r>
              <a:rPr lang="ru-RU" sz="2400">
                <a:solidFill>
                  <a:srgbClr val="FFFF00"/>
                </a:solidFill>
                <a:latin typeface="Times New Roman" pitchFamily="18" charset="0"/>
              </a:rPr>
              <a:t> (</a:t>
            </a:r>
            <a:r>
              <a:rPr lang="en-US" sz="2400">
                <a:solidFill>
                  <a:srgbClr val="FFFF00"/>
                </a:solidFill>
                <a:latin typeface="Times New Roman" pitchFamily="18" charset="0"/>
              </a:rPr>
              <a:t>envelope nervus opticus</a:t>
            </a:r>
            <a:r>
              <a:rPr lang="ru-RU" sz="2400">
                <a:solidFill>
                  <a:srgbClr val="FFFF00"/>
                </a:solidFill>
                <a:latin typeface="Times New Roman" pitchFamily="18" charset="0"/>
              </a:rPr>
              <a:t>)</a:t>
            </a:r>
          </a:p>
        </p:txBody>
      </p:sp>
      <p:pic>
        <p:nvPicPr>
          <p:cNvPr id="20482" name="Picture 8"/>
          <p:cNvPicPr>
            <a:picLocks noChangeArrowheads="1"/>
          </p:cNvPicPr>
          <p:nvPr/>
        </p:nvPicPr>
        <p:blipFill>
          <a:blip r:embed="rId2"/>
          <a:srcRect/>
          <a:stretch>
            <a:fillRect/>
          </a:stretch>
        </p:blipFill>
        <p:spPr bwMode="auto">
          <a:xfrm>
            <a:off x="1331913" y="3641725"/>
            <a:ext cx="6750050" cy="321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304800"/>
            <a:ext cx="8359775" cy="5554663"/>
          </a:xfrm>
        </p:spPr>
        <p:txBody>
          <a:bodyPr/>
          <a:lstStyle/>
          <a:p>
            <a:pPr>
              <a:defRPr/>
            </a:pPr>
            <a:r>
              <a:rPr lang="en-US" sz="3600" u="sng" dirty="0" smtClean="0">
                <a:solidFill>
                  <a:srgbClr val="FFFF00"/>
                </a:solidFill>
              </a:rPr>
              <a:t>Intraocular fluid</a:t>
            </a:r>
            <a:r>
              <a:rPr lang="ru-RU" sz="3600" u="sng" dirty="0" smtClean="0">
                <a:solidFill>
                  <a:srgbClr val="FFFF00"/>
                </a:solidFill>
              </a:rPr>
              <a:t> </a:t>
            </a:r>
            <a:r>
              <a:rPr lang="ru-RU" sz="2800" dirty="0" smtClean="0">
                <a:solidFill>
                  <a:srgbClr val="FFFF00"/>
                </a:solidFill>
              </a:rPr>
              <a:t>– </a:t>
            </a:r>
            <a:r>
              <a:rPr lang="en-US" sz="2800" dirty="0" smtClean="0">
                <a:solidFill>
                  <a:srgbClr val="FFFF00"/>
                </a:solidFill>
              </a:rPr>
              <a:t>transparent  and colorless</a:t>
            </a:r>
            <a:r>
              <a:rPr lang="ru-RU" sz="2800" dirty="0" smtClean="0">
                <a:solidFill>
                  <a:srgbClr val="FFFF00"/>
                </a:solidFill>
              </a:rPr>
              <a:t>,</a:t>
            </a:r>
            <a:br>
              <a:rPr lang="ru-RU" sz="2800" dirty="0" smtClean="0">
                <a:solidFill>
                  <a:srgbClr val="FFFF00"/>
                </a:solidFill>
              </a:rPr>
            </a:br>
            <a:r>
              <a:rPr lang="en-US" sz="2800" dirty="0" smtClean="0">
                <a:solidFill>
                  <a:srgbClr val="FFFF00"/>
                </a:solidFill>
              </a:rPr>
              <a:t>its density</a:t>
            </a:r>
            <a:r>
              <a:rPr lang="ru-RU" sz="2800" dirty="0" smtClean="0">
                <a:solidFill>
                  <a:srgbClr val="FFFF00"/>
                </a:solidFill>
              </a:rPr>
              <a:t> 1,005 – 1,007, </a:t>
            </a:r>
            <a:br>
              <a:rPr lang="ru-RU" sz="2800" dirty="0" smtClean="0">
                <a:solidFill>
                  <a:srgbClr val="FFFF00"/>
                </a:solidFill>
              </a:rPr>
            </a:br>
            <a:r>
              <a:rPr lang="en-US" sz="2800" dirty="0" smtClean="0">
                <a:solidFill>
                  <a:srgbClr val="FFFF00"/>
                </a:solidFill>
              </a:rPr>
              <a:t>refractive index</a:t>
            </a:r>
            <a:r>
              <a:rPr lang="ru-RU" sz="2800" dirty="0" smtClean="0">
                <a:solidFill>
                  <a:srgbClr val="FFFF00"/>
                </a:solidFill>
              </a:rPr>
              <a:t>– 1,33.</a:t>
            </a:r>
            <a:br>
              <a:rPr lang="ru-RU" sz="2800" dirty="0" smtClean="0">
                <a:solidFill>
                  <a:srgbClr val="FFFF00"/>
                </a:solidFill>
              </a:rPr>
            </a:br>
            <a:r>
              <a:rPr lang="ru-RU" sz="2800" dirty="0">
                <a:solidFill>
                  <a:srgbClr val="FFFF00"/>
                </a:solidFill>
              </a:rPr>
              <a:t/>
            </a:r>
            <a:br>
              <a:rPr lang="ru-RU" sz="2800" dirty="0">
                <a:solidFill>
                  <a:srgbClr val="FFFF00"/>
                </a:solidFill>
              </a:rPr>
            </a:br>
            <a:r>
              <a:rPr lang="en-US" sz="2800" dirty="0" smtClean="0">
                <a:solidFill>
                  <a:srgbClr val="FFFF00"/>
                </a:solidFill>
              </a:rPr>
              <a:t>Amount of watery moisture in human does not exceed </a:t>
            </a:r>
            <a:r>
              <a:rPr lang="ru-RU" sz="2800" dirty="0" smtClean="0">
                <a:solidFill>
                  <a:srgbClr val="FFFF00"/>
                </a:solidFill>
              </a:rPr>
              <a:t>0,2 – 0, 5 </a:t>
            </a:r>
            <a:r>
              <a:rPr lang="en-US" sz="2800" dirty="0" smtClean="0">
                <a:solidFill>
                  <a:srgbClr val="FFFF00"/>
                </a:solidFill>
              </a:rPr>
              <a:t>ml</a:t>
            </a:r>
            <a:r>
              <a:rPr lang="ru-RU" sz="2800" dirty="0" smtClean="0">
                <a:solidFill>
                  <a:srgbClr val="FFFF00"/>
                </a:solidFill>
              </a:rPr>
              <a:t>. </a:t>
            </a:r>
            <a:br>
              <a:rPr lang="ru-RU" sz="2800" dirty="0" smtClean="0">
                <a:solidFill>
                  <a:srgbClr val="FFFF00"/>
                </a:solidFill>
              </a:rPr>
            </a:br>
            <a:r>
              <a:rPr lang="ru-RU" sz="2800" dirty="0" smtClean="0">
                <a:solidFill>
                  <a:srgbClr val="FFFF00"/>
                </a:solidFill>
              </a:rPr>
              <a:t/>
            </a:r>
            <a:br>
              <a:rPr lang="ru-RU" sz="2800" dirty="0" smtClean="0">
                <a:solidFill>
                  <a:srgbClr val="FFFF00"/>
                </a:solidFill>
              </a:rPr>
            </a:br>
            <a:r>
              <a:rPr lang="en-US" sz="2800" dirty="0" smtClean="0">
                <a:solidFill>
                  <a:srgbClr val="FFFF00"/>
                </a:solidFill>
              </a:rPr>
              <a:t>Watery </a:t>
            </a:r>
            <a:r>
              <a:rPr lang="en-US" sz="2800" dirty="0">
                <a:solidFill>
                  <a:srgbClr val="FFFF00"/>
                </a:solidFill>
              </a:rPr>
              <a:t>moisture </a:t>
            </a:r>
            <a:r>
              <a:rPr lang="en-US" sz="2800" dirty="0" smtClean="0">
                <a:solidFill>
                  <a:srgbClr val="FFFF00"/>
                </a:solidFill>
              </a:rPr>
              <a:t>contains  salts</a:t>
            </a:r>
            <a:r>
              <a:rPr lang="ru-RU" sz="2800" dirty="0" smtClean="0">
                <a:solidFill>
                  <a:srgbClr val="FFFF00"/>
                </a:solidFill>
              </a:rPr>
              <a:t>,</a:t>
            </a:r>
            <a:r>
              <a:rPr lang="en-US" sz="2800" dirty="0" smtClean="0">
                <a:solidFill>
                  <a:srgbClr val="FFFF00"/>
                </a:solidFill>
              </a:rPr>
              <a:t> ascorbic acid,</a:t>
            </a:r>
            <a:r>
              <a:rPr lang="ru-RU" sz="2800" dirty="0" smtClean="0">
                <a:solidFill>
                  <a:srgbClr val="FFFF00"/>
                </a:solidFill>
              </a:rPr>
              <a:t> </a:t>
            </a:r>
            <a:r>
              <a:rPr lang="en-US" sz="2800" dirty="0" smtClean="0">
                <a:solidFill>
                  <a:srgbClr val="FFFF00"/>
                </a:solidFill>
              </a:rPr>
              <a:t>microelements</a:t>
            </a:r>
            <a:r>
              <a:rPr lang="ru-RU" sz="2800" dirty="0" smtClean="0">
                <a:solidFill>
                  <a:srgbClr val="FFFF00"/>
                </a:solidFill>
              </a:rPr>
              <a:t>. </a:t>
            </a:r>
            <a:endParaRPr lang="ru-RU" sz="2800"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1566863" y="620713"/>
            <a:ext cx="5976937" cy="647700"/>
          </a:xfrm>
        </p:spPr>
        <p:txBody>
          <a:bodyPr/>
          <a:lstStyle/>
          <a:p>
            <a:pPr algn="ctr" eaLnBrk="1" hangingPunct="1">
              <a:defRPr/>
            </a:pPr>
            <a:r>
              <a:rPr lang="en-US" sz="3600" dirty="0" smtClean="0">
                <a:solidFill>
                  <a:srgbClr val="FFFF00"/>
                </a:solidFill>
                <a:latin typeface="Times New Roman" pitchFamily="18" charset="0"/>
              </a:rPr>
              <a:t>Classification of glaucoma</a:t>
            </a:r>
            <a:endParaRPr lang="ru-RU" sz="3600" u="sng" dirty="0" smtClean="0">
              <a:solidFill>
                <a:srgbClr val="FFFF00"/>
              </a:solidFill>
              <a:latin typeface="Times New Roman" pitchFamily="18" charset="0"/>
            </a:endParaRPr>
          </a:p>
        </p:txBody>
      </p:sp>
      <p:sp>
        <p:nvSpPr>
          <p:cNvPr id="115715" name="Rectangle 3"/>
          <p:cNvSpPr>
            <a:spLocks noGrp="1" noChangeArrowheads="1"/>
          </p:cNvSpPr>
          <p:nvPr>
            <p:ph type="subTitle" idx="1"/>
          </p:nvPr>
        </p:nvSpPr>
        <p:spPr>
          <a:xfrm>
            <a:off x="2667000" y="2636838"/>
            <a:ext cx="4537075" cy="2378075"/>
          </a:xfrm>
        </p:spPr>
        <p:txBody>
          <a:bodyPr/>
          <a:lstStyle/>
          <a:p>
            <a:pPr marL="609600" indent="-609600" eaLnBrk="1" hangingPunct="1">
              <a:spcBef>
                <a:spcPct val="40000"/>
              </a:spcBef>
              <a:buClr>
                <a:srgbClr val="FFFF00"/>
              </a:buClr>
              <a:buFont typeface="Wingdings" pitchFamily="2" charset="2"/>
              <a:buBlip>
                <a:blip r:embed="rId2"/>
              </a:buBlip>
              <a:defRPr/>
            </a:pPr>
            <a:r>
              <a:rPr lang="en-US" sz="4000" b="1" dirty="0" smtClean="0">
                <a:solidFill>
                  <a:srgbClr val="FFFF00"/>
                </a:solidFill>
                <a:latin typeface="Times New Roman" pitchFamily="18" charset="0"/>
              </a:rPr>
              <a:t>Primary</a:t>
            </a:r>
            <a:endParaRPr lang="ru-RU" sz="4000" b="1" dirty="0" smtClean="0">
              <a:solidFill>
                <a:srgbClr val="FFFF00"/>
              </a:solidFill>
              <a:latin typeface="Times New Roman" pitchFamily="18" charset="0"/>
            </a:endParaRPr>
          </a:p>
          <a:p>
            <a:pPr marL="609600" indent="-609600" eaLnBrk="1" hangingPunct="1">
              <a:spcBef>
                <a:spcPct val="40000"/>
              </a:spcBef>
              <a:buClr>
                <a:srgbClr val="FFFF00"/>
              </a:buClr>
              <a:buFont typeface="Wingdings" pitchFamily="2" charset="2"/>
              <a:buBlip>
                <a:blip r:embed="rId2"/>
              </a:buBlip>
              <a:defRPr/>
            </a:pPr>
            <a:r>
              <a:rPr lang="en-US" sz="4000" b="1" dirty="0" smtClean="0">
                <a:solidFill>
                  <a:srgbClr val="FFFF00"/>
                </a:solidFill>
                <a:latin typeface="Times New Roman" pitchFamily="18" charset="0"/>
              </a:rPr>
              <a:t>Secondary</a:t>
            </a:r>
            <a:endParaRPr lang="ru-RU" sz="4000" b="1" dirty="0" smtClean="0">
              <a:solidFill>
                <a:srgbClr val="FFFF00"/>
              </a:solidFill>
              <a:latin typeface="Times New Roman" pitchFamily="18" charset="0"/>
            </a:endParaRPr>
          </a:p>
          <a:p>
            <a:pPr marL="609600" indent="-609600" eaLnBrk="1" hangingPunct="1">
              <a:spcBef>
                <a:spcPct val="40000"/>
              </a:spcBef>
              <a:buClr>
                <a:srgbClr val="FFFF00"/>
              </a:buClr>
              <a:buFont typeface="Wingdings" pitchFamily="2" charset="2"/>
              <a:buBlip>
                <a:blip r:embed="rId2"/>
              </a:buBlip>
              <a:defRPr/>
            </a:pPr>
            <a:r>
              <a:rPr lang="en-US" sz="4000" b="1" dirty="0" smtClean="0">
                <a:solidFill>
                  <a:srgbClr val="FFFF00"/>
                </a:solidFill>
                <a:latin typeface="Times New Roman" pitchFamily="18" charset="0"/>
              </a:rPr>
              <a:t>Combined</a:t>
            </a:r>
            <a:endParaRPr lang="ru-RU" sz="4000" b="1" dirty="0" smtClean="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1000"/>
                                        <p:tgtEl>
                                          <p:spTgt spid="1157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5715">
                                            <p:txEl>
                                              <p:pRg st="0" end="0"/>
                                            </p:txEl>
                                          </p:spTgt>
                                        </p:tgtEl>
                                        <p:attrNameLst>
                                          <p:attrName>style.visibility</p:attrName>
                                        </p:attrNameLst>
                                      </p:cBhvr>
                                      <p:to>
                                        <p:strVal val="visible"/>
                                      </p:to>
                                    </p:set>
                                    <p:animEffect transition="in" filter="fade">
                                      <p:cBhvr>
                                        <p:cTn id="11" dur="1000"/>
                                        <p:tgtEl>
                                          <p:spTgt spid="1157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5715">
                                            <p:txEl>
                                              <p:pRg st="1" end="1"/>
                                            </p:txEl>
                                          </p:spTgt>
                                        </p:tgtEl>
                                        <p:attrNameLst>
                                          <p:attrName>style.visibility</p:attrName>
                                        </p:attrNameLst>
                                      </p:cBhvr>
                                      <p:to>
                                        <p:strVal val="visible"/>
                                      </p:to>
                                    </p:set>
                                    <p:animEffect transition="in" filter="fade">
                                      <p:cBhvr>
                                        <p:cTn id="16" dur="1000"/>
                                        <p:tgtEl>
                                          <p:spTgt spid="1157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5715">
                                            <p:txEl>
                                              <p:pRg st="2" end="2"/>
                                            </p:txEl>
                                          </p:spTgt>
                                        </p:tgtEl>
                                        <p:attrNameLst>
                                          <p:attrName>style.visibility</p:attrName>
                                        </p:attrNameLst>
                                      </p:cBhvr>
                                      <p:to>
                                        <p:strVal val="visible"/>
                                      </p:to>
                                    </p:set>
                                    <p:animEffect transition="in" filter="fade">
                                      <p:cBhvr>
                                        <p:cTn id="21" dur="1000"/>
                                        <p:tgtEl>
                                          <p:spTgt spid="115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2124075" y="333375"/>
            <a:ext cx="4897438" cy="1150938"/>
          </a:xfrm>
        </p:spPr>
        <p:txBody>
          <a:bodyPr/>
          <a:lstStyle/>
          <a:p>
            <a:pPr algn="ctr" eaLnBrk="1" hangingPunct="1">
              <a:defRPr/>
            </a:pPr>
            <a:r>
              <a:rPr lang="en-US" sz="3600" dirty="0">
                <a:solidFill>
                  <a:srgbClr val="FFFF00"/>
                </a:solidFill>
                <a:latin typeface="Times New Roman" pitchFamily="18" charset="0"/>
              </a:rPr>
              <a:t>Classification of </a:t>
            </a:r>
            <a:r>
              <a:rPr lang="en-US" sz="3600" dirty="0" smtClean="0">
                <a:solidFill>
                  <a:srgbClr val="FFFF00"/>
                </a:solidFill>
                <a:latin typeface="Times New Roman" pitchFamily="18" charset="0"/>
              </a:rPr>
              <a:t>primary glaucoma</a:t>
            </a:r>
            <a:endParaRPr lang="ru-RU" sz="3600" dirty="0" smtClean="0">
              <a:solidFill>
                <a:srgbClr val="FFFF00"/>
              </a:solidFill>
              <a:latin typeface="Times New Roman" pitchFamily="18" charset="0"/>
            </a:endParaRPr>
          </a:p>
        </p:txBody>
      </p:sp>
      <p:sp>
        <p:nvSpPr>
          <p:cNvPr id="123944" name="Text Box 40"/>
          <p:cNvSpPr txBox="1">
            <a:spLocks noChangeArrowheads="1"/>
          </p:cNvSpPr>
          <p:nvPr/>
        </p:nvSpPr>
        <p:spPr bwMode="auto">
          <a:xfrm>
            <a:off x="466725" y="6021388"/>
            <a:ext cx="6626225" cy="862012"/>
          </a:xfrm>
          <a:prstGeom prst="rect">
            <a:avLst/>
          </a:prstGeom>
          <a:noFill/>
          <a:ln w="9525">
            <a:noFill/>
            <a:miter lim="800000"/>
            <a:headEnd/>
            <a:tailEnd/>
          </a:ln>
        </p:spPr>
        <p:txBody>
          <a:bodyPr>
            <a:spAutoFit/>
          </a:bodyPr>
          <a:lstStyle/>
          <a:p>
            <a:pPr>
              <a:spcBef>
                <a:spcPct val="50000"/>
              </a:spcBef>
              <a:defRPr/>
            </a:pPr>
            <a:r>
              <a:rPr lang="en-US" sz="2000" b="1" dirty="0">
                <a:solidFill>
                  <a:srgbClr val="FFFF00"/>
                </a:solidFill>
                <a:latin typeface="Times New Roman" pitchFamily="18" charset="0"/>
              </a:rPr>
              <a:t>Example</a:t>
            </a:r>
            <a:r>
              <a:rPr lang="ru-RU" sz="2000" b="1" dirty="0">
                <a:solidFill>
                  <a:srgbClr val="FFFF00"/>
                </a:solidFill>
                <a:latin typeface="Times New Roman" pitchFamily="18" charset="0"/>
              </a:rPr>
              <a:t>:    </a:t>
            </a:r>
            <a:r>
              <a:rPr lang="en-US" sz="2000" dirty="0">
                <a:solidFill>
                  <a:srgbClr val="FFFF00"/>
                </a:solidFill>
                <a:latin typeface="Times New Roman" pitchFamily="18" charset="0"/>
              </a:rPr>
              <a:t>OU </a:t>
            </a:r>
            <a:r>
              <a:rPr lang="ru-RU" sz="2000" dirty="0">
                <a:solidFill>
                  <a:srgbClr val="FFFF00"/>
                </a:solidFill>
                <a:latin typeface="Times New Roman" pitchFamily="18" charset="0"/>
              </a:rPr>
              <a:t>– </a:t>
            </a:r>
            <a:r>
              <a:rPr lang="en-US" sz="2000" dirty="0">
                <a:solidFill>
                  <a:srgbClr val="FFFF00"/>
                </a:solidFill>
                <a:latin typeface="Times New Roman" pitchFamily="18" charset="0"/>
              </a:rPr>
              <a:t>Open - angle</a:t>
            </a:r>
            <a:r>
              <a:rPr lang="ru-RU" sz="2000" dirty="0">
                <a:solidFill>
                  <a:srgbClr val="FFFF00"/>
                </a:solidFill>
                <a:latin typeface="Times New Roman" pitchFamily="18" charset="0"/>
              </a:rPr>
              <a:t> </a:t>
            </a:r>
            <a:r>
              <a:rPr lang="en-US" sz="2000" dirty="0">
                <a:solidFill>
                  <a:srgbClr val="FFFF00"/>
                </a:solidFill>
                <a:latin typeface="Times New Roman" pitchFamily="18" charset="0"/>
              </a:rPr>
              <a:t>II b</a:t>
            </a:r>
            <a:r>
              <a:rPr lang="ru-RU" sz="2000" dirty="0">
                <a:solidFill>
                  <a:srgbClr val="FFFF00"/>
                </a:solidFill>
                <a:latin typeface="Times New Roman" pitchFamily="18" charset="0"/>
              </a:rPr>
              <a:t> </a:t>
            </a:r>
            <a:r>
              <a:rPr lang="en-US" sz="2000" b="1" dirty="0" err="1">
                <a:solidFill>
                  <a:srgbClr val="FFFF00"/>
                </a:solidFill>
                <a:effectLst>
                  <a:outerShdw blurRad="38100" dist="38100" dir="2700000" algn="tl">
                    <a:srgbClr val="000000"/>
                  </a:outerShdw>
                </a:effectLst>
                <a:latin typeface="Times New Roman" pitchFamily="18" charset="0"/>
              </a:rPr>
              <a:t>unstabilized</a:t>
            </a:r>
            <a:r>
              <a:rPr lang="en-US" sz="2000" b="1" dirty="0">
                <a:solidFill>
                  <a:srgbClr val="FFFF00"/>
                </a:solidFill>
                <a:effectLst>
                  <a:outerShdw blurRad="38100" dist="38100" dir="2700000" algn="tl">
                    <a:srgbClr val="000000"/>
                  </a:outerShdw>
                </a:effectLst>
                <a:latin typeface="Times New Roman" pitchFamily="18" charset="0"/>
              </a:rPr>
              <a:t> glaucoma </a:t>
            </a:r>
            <a:endParaRPr lang="ru-RU" sz="2000" dirty="0">
              <a:solidFill>
                <a:srgbClr val="FFFF00"/>
              </a:solidFill>
              <a:effectLst>
                <a:outerShdw blurRad="38100" dist="38100" dir="2700000" algn="tl">
                  <a:srgbClr val="000000"/>
                </a:outerShdw>
              </a:effectLst>
              <a:latin typeface="Times New Roman" pitchFamily="18" charset="0"/>
            </a:endParaRPr>
          </a:p>
          <a:p>
            <a:pPr>
              <a:spcBef>
                <a:spcPct val="50000"/>
              </a:spcBef>
              <a:defRPr/>
            </a:pPr>
            <a:r>
              <a:rPr lang="ru-RU" sz="2000" dirty="0">
                <a:latin typeface="Times New Roman" pitchFamily="18" charset="0"/>
              </a:rPr>
              <a:t> </a:t>
            </a:r>
            <a:endParaRPr lang="ru-RU" sz="2000" b="1" dirty="0">
              <a:latin typeface="Times New Roman" pitchFamily="18" charset="0"/>
            </a:endParaRPr>
          </a:p>
        </p:txBody>
      </p:sp>
      <p:sp>
        <p:nvSpPr>
          <p:cNvPr id="123954" name="Text Box 50"/>
          <p:cNvSpPr txBox="1">
            <a:spLocks noChangeArrowheads="1"/>
          </p:cNvSpPr>
          <p:nvPr/>
        </p:nvSpPr>
        <p:spPr bwMode="auto">
          <a:xfrm>
            <a:off x="1835150" y="5157788"/>
            <a:ext cx="5905500" cy="762000"/>
          </a:xfrm>
          <a:prstGeom prst="rect">
            <a:avLst/>
          </a:prstGeom>
          <a:noFill/>
          <a:ln w="9525">
            <a:noFill/>
            <a:miter lim="800000"/>
            <a:headEnd/>
            <a:tailEnd/>
          </a:ln>
        </p:spPr>
        <p:txBody>
          <a:bodyPr>
            <a:spAutoFit/>
          </a:bodyPr>
          <a:lstStyle/>
          <a:p>
            <a:pPr>
              <a:spcBef>
                <a:spcPct val="50000"/>
              </a:spcBef>
              <a:buFontTx/>
              <a:buChar char="•"/>
            </a:pPr>
            <a:r>
              <a:rPr lang="ru-RU">
                <a:latin typeface="Bookman Old Style" pitchFamily="18" charset="0"/>
              </a:rPr>
              <a:t> </a:t>
            </a:r>
            <a:r>
              <a:rPr lang="en-US" sz="2000" b="1">
                <a:solidFill>
                  <a:srgbClr val="FFFF00"/>
                </a:solidFill>
                <a:latin typeface="Times New Roman" pitchFamily="18" charset="0"/>
              </a:rPr>
              <a:t>Acute attack of angle – closure glaucoma</a:t>
            </a:r>
            <a:endParaRPr lang="ru-RU" sz="2000" b="1">
              <a:solidFill>
                <a:srgbClr val="FFFF00"/>
              </a:solidFill>
              <a:latin typeface="Times New Roman" pitchFamily="18" charset="0"/>
            </a:endParaRPr>
          </a:p>
          <a:p>
            <a:pPr>
              <a:spcBef>
                <a:spcPct val="20000"/>
              </a:spcBef>
              <a:buFontTx/>
              <a:buChar char="•"/>
            </a:pPr>
            <a:r>
              <a:rPr lang="ru-RU" sz="2000">
                <a:solidFill>
                  <a:srgbClr val="FFFF00"/>
                </a:solidFill>
                <a:latin typeface="Times New Roman" pitchFamily="18" charset="0"/>
              </a:rPr>
              <a:t>  </a:t>
            </a:r>
            <a:r>
              <a:rPr lang="en-US" sz="2000" b="1">
                <a:solidFill>
                  <a:srgbClr val="FFFF00"/>
                </a:solidFill>
                <a:latin typeface="Times New Roman" pitchFamily="18" charset="0"/>
              </a:rPr>
              <a:t>Suspicion of glaucoma</a:t>
            </a:r>
            <a:endParaRPr lang="ru-RU" sz="2000" b="1">
              <a:solidFill>
                <a:srgbClr val="FFFF00"/>
              </a:solidFill>
              <a:latin typeface="Times New Roman" pitchFamily="18" charset="0"/>
            </a:endParaRPr>
          </a:p>
        </p:txBody>
      </p:sp>
      <p:sp>
        <p:nvSpPr>
          <p:cNvPr id="12327" name="Line 39"/>
          <p:cNvSpPr>
            <a:spLocks noChangeShapeType="1"/>
          </p:cNvSpPr>
          <p:nvPr/>
        </p:nvSpPr>
        <p:spPr bwMode="auto">
          <a:xfrm>
            <a:off x="323850" y="1844675"/>
            <a:ext cx="8569325" cy="0"/>
          </a:xfrm>
          <a:prstGeom prst="line">
            <a:avLst/>
          </a:prstGeom>
          <a:noFill/>
          <a:ln w="9525">
            <a:solidFill>
              <a:schemeClr val="tx1"/>
            </a:solidFill>
            <a:round/>
            <a:headEnd/>
            <a:tailEnd/>
          </a:ln>
        </p:spPr>
        <p:txBody>
          <a:bodyPr/>
          <a:lstStyle/>
          <a:p>
            <a:endParaRPr lang="ru-RU"/>
          </a:p>
        </p:txBody>
      </p:sp>
      <p:sp>
        <p:nvSpPr>
          <p:cNvPr id="12328" name="Line 40"/>
          <p:cNvSpPr>
            <a:spLocks noChangeShapeType="1"/>
          </p:cNvSpPr>
          <p:nvPr/>
        </p:nvSpPr>
        <p:spPr bwMode="auto">
          <a:xfrm>
            <a:off x="323850" y="5084763"/>
            <a:ext cx="8569325" cy="0"/>
          </a:xfrm>
          <a:prstGeom prst="line">
            <a:avLst/>
          </a:prstGeom>
          <a:noFill/>
          <a:ln w="9525">
            <a:solidFill>
              <a:schemeClr val="tx1"/>
            </a:solidFill>
            <a:round/>
            <a:headEnd/>
            <a:tailEnd/>
          </a:ln>
        </p:spPr>
        <p:txBody>
          <a:bodyPr/>
          <a:lstStyle/>
          <a:p>
            <a:endParaRPr lang="ru-RU"/>
          </a:p>
        </p:txBody>
      </p:sp>
      <p:sp>
        <p:nvSpPr>
          <p:cNvPr id="12329" name="Line 41"/>
          <p:cNvSpPr>
            <a:spLocks noChangeShapeType="1"/>
          </p:cNvSpPr>
          <p:nvPr/>
        </p:nvSpPr>
        <p:spPr bwMode="auto">
          <a:xfrm>
            <a:off x="323850" y="2565400"/>
            <a:ext cx="8569325" cy="0"/>
          </a:xfrm>
          <a:prstGeom prst="line">
            <a:avLst/>
          </a:prstGeom>
          <a:noFill/>
          <a:ln w="9525">
            <a:solidFill>
              <a:schemeClr val="tx1"/>
            </a:solidFill>
            <a:round/>
            <a:headEnd/>
            <a:tailEnd/>
          </a:ln>
        </p:spPr>
        <p:txBody>
          <a:bodyPr/>
          <a:lstStyle/>
          <a:p>
            <a:endParaRPr lang="ru-RU"/>
          </a:p>
        </p:txBody>
      </p:sp>
      <p:sp>
        <p:nvSpPr>
          <p:cNvPr id="12332" name="Line 44"/>
          <p:cNvSpPr>
            <a:spLocks noChangeShapeType="1"/>
          </p:cNvSpPr>
          <p:nvPr/>
        </p:nvSpPr>
        <p:spPr bwMode="auto">
          <a:xfrm>
            <a:off x="323850" y="1844675"/>
            <a:ext cx="0" cy="3240088"/>
          </a:xfrm>
          <a:prstGeom prst="line">
            <a:avLst/>
          </a:prstGeom>
          <a:noFill/>
          <a:ln w="9525">
            <a:solidFill>
              <a:schemeClr val="tx1"/>
            </a:solidFill>
            <a:round/>
            <a:headEnd/>
            <a:tailEnd/>
          </a:ln>
        </p:spPr>
        <p:txBody>
          <a:bodyPr/>
          <a:lstStyle/>
          <a:p>
            <a:endParaRPr lang="ru-RU"/>
          </a:p>
        </p:txBody>
      </p:sp>
      <p:sp>
        <p:nvSpPr>
          <p:cNvPr id="12333" name="Line 45"/>
          <p:cNvSpPr>
            <a:spLocks noChangeShapeType="1"/>
          </p:cNvSpPr>
          <p:nvPr/>
        </p:nvSpPr>
        <p:spPr bwMode="auto">
          <a:xfrm>
            <a:off x="2339975" y="1844675"/>
            <a:ext cx="0" cy="3240088"/>
          </a:xfrm>
          <a:prstGeom prst="line">
            <a:avLst/>
          </a:prstGeom>
          <a:noFill/>
          <a:ln w="9525">
            <a:solidFill>
              <a:schemeClr val="tx1"/>
            </a:solidFill>
            <a:round/>
            <a:headEnd/>
            <a:tailEnd/>
          </a:ln>
        </p:spPr>
        <p:txBody>
          <a:bodyPr/>
          <a:lstStyle/>
          <a:p>
            <a:endParaRPr lang="ru-RU"/>
          </a:p>
        </p:txBody>
      </p:sp>
      <p:sp>
        <p:nvSpPr>
          <p:cNvPr id="12334" name="Line 46"/>
          <p:cNvSpPr>
            <a:spLocks noChangeShapeType="1"/>
          </p:cNvSpPr>
          <p:nvPr/>
        </p:nvSpPr>
        <p:spPr bwMode="auto">
          <a:xfrm>
            <a:off x="4481513" y="1890713"/>
            <a:ext cx="0" cy="3240087"/>
          </a:xfrm>
          <a:prstGeom prst="line">
            <a:avLst/>
          </a:prstGeom>
          <a:noFill/>
          <a:ln w="9525">
            <a:solidFill>
              <a:schemeClr val="tx1"/>
            </a:solidFill>
            <a:round/>
            <a:headEnd/>
            <a:tailEnd/>
          </a:ln>
        </p:spPr>
        <p:txBody>
          <a:bodyPr/>
          <a:lstStyle/>
          <a:p>
            <a:endParaRPr lang="ru-RU"/>
          </a:p>
        </p:txBody>
      </p:sp>
      <p:sp>
        <p:nvSpPr>
          <p:cNvPr id="12335" name="Line 47"/>
          <p:cNvSpPr>
            <a:spLocks noChangeShapeType="1"/>
          </p:cNvSpPr>
          <p:nvPr/>
        </p:nvSpPr>
        <p:spPr bwMode="auto">
          <a:xfrm>
            <a:off x="6443663" y="1844675"/>
            <a:ext cx="0" cy="3240088"/>
          </a:xfrm>
          <a:prstGeom prst="line">
            <a:avLst/>
          </a:prstGeom>
          <a:noFill/>
          <a:ln w="9525">
            <a:solidFill>
              <a:schemeClr val="tx1"/>
            </a:solidFill>
            <a:round/>
            <a:headEnd/>
            <a:tailEnd/>
          </a:ln>
        </p:spPr>
        <p:txBody>
          <a:bodyPr/>
          <a:lstStyle/>
          <a:p>
            <a:endParaRPr lang="ru-RU"/>
          </a:p>
        </p:txBody>
      </p:sp>
      <p:sp>
        <p:nvSpPr>
          <p:cNvPr id="12336" name="Line 48"/>
          <p:cNvSpPr>
            <a:spLocks noChangeShapeType="1"/>
          </p:cNvSpPr>
          <p:nvPr/>
        </p:nvSpPr>
        <p:spPr bwMode="auto">
          <a:xfrm>
            <a:off x="8893175" y="1844675"/>
            <a:ext cx="0" cy="3240088"/>
          </a:xfrm>
          <a:prstGeom prst="line">
            <a:avLst/>
          </a:prstGeom>
          <a:noFill/>
          <a:ln w="9525">
            <a:solidFill>
              <a:schemeClr val="tx1"/>
            </a:solidFill>
            <a:round/>
            <a:headEnd/>
            <a:tailEnd/>
          </a:ln>
        </p:spPr>
        <p:txBody>
          <a:bodyPr/>
          <a:lstStyle/>
          <a:p>
            <a:endParaRPr lang="ru-RU"/>
          </a:p>
        </p:txBody>
      </p:sp>
      <p:sp>
        <p:nvSpPr>
          <p:cNvPr id="12339" name="Rectangle 51"/>
          <p:cNvSpPr>
            <a:spLocks noChangeArrowheads="1"/>
          </p:cNvSpPr>
          <p:nvPr/>
        </p:nvSpPr>
        <p:spPr bwMode="auto">
          <a:xfrm>
            <a:off x="250825" y="2008188"/>
            <a:ext cx="8893175" cy="3005137"/>
          </a:xfrm>
          <a:prstGeom prst="rect">
            <a:avLst/>
          </a:prstGeom>
          <a:noFill/>
          <a:ln w="9525">
            <a:noFill/>
            <a:miter lim="800000"/>
            <a:headEnd/>
            <a:tailEnd/>
          </a:ln>
          <a:effectLst/>
        </p:spPr>
        <p:txBody>
          <a:bodyPr>
            <a:spAutoFit/>
          </a:bodyPr>
          <a:lstStyle/>
          <a:p>
            <a:pPr marL="342900" indent="-342900">
              <a:defRPr/>
            </a:pPr>
            <a:r>
              <a:rPr lang="ru-RU" dirty="0">
                <a:solidFill>
                  <a:srgbClr val="FFFF00"/>
                </a:solidFill>
                <a:effectLst>
                  <a:outerShdw blurRad="38100" dist="38100" dir="2700000" algn="tl">
                    <a:srgbClr val="000000"/>
                  </a:outerShdw>
                </a:effectLst>
                <a:latin typeface="Times New Roman" pitchFamily="18" charset="0"/>
              </a:rPr>
              <a:t>       </a:t>
            </a:r>
            <a:r>
              <a:rPr lang="en-US" dirty="0">
                <a:solidFill>
                  <a:srgbClr val="FFFF00"/>
                </a:solidFill>
                <a:effectLst>
                  <a:outerShdw blurRad="38100" dist="38100" dir="2700000" algn="tl">
                    <a:srgbClr val="000000"/>
                  </a:outerShdw>
                </a:effectLst>
                <a:latin typeface="Times New Roman" pitchFamily="18" charset="0"/>
              </a:rPr>
              <a:t>Forms</a:t>
            </a:r>
            <a:r>
              <a:rPr lang="ru-RU" dirty="0">
                <a:solidFill>
                  <a:srgbClr val="FFFF00"/>
                </a:solidFill>
                <a:effectLst>
                  <a:outerShdw blurRad="38100" dist="38100" dir="2700000" algn="tl">
                    <a:srgbClr val="000000"/>
                  </a:outerShdw>
                </a:effectLst>
                <a:latin typeface="Times New Roman" pitchFamily="18" charset="0"/>
              </a:rPr>
              <a:t>                         </a:t>
            </a:r>
            <a:r>
              <a:rPr lang="en-US" dirty="0">
                <a:solidFill>
                  <a:srgbClr val="FFFF00"/>
                </a:solidFill>
                <a:effectLst>
                  <a:outerShdw blurRad="38100" dist="38100" dir="2700000" algn="tl">
                    <a:srgbClr val="000000"/>
                  </a:outerShdw>
                </a:effectLst>
                <a:latin typeface="Times New Roman" pitchFamily="18" charset="0"/>
              </a:rPr>
              <a:t>Stages      </a:t>
            </a:r>
            <a:r>
              <a:rPr lang="ru-RU" dirty="0">
                <a:solidFill>
                  <a:srgbClr val="FFFF00"/>
                </a:solidFill>
                <a:effectLst>
                  <a:outerShdw blurRad="38100" dist="38100" dir="2700000" algn="tl">
                    <a:srgbClr val="000000"/>
                  </a:outerShdw>
                </a:effectLst>
                <a:latin typeface="Times New Roman" pitchFamily="18" charset="0"/>
              </a:rPr>
              <a:t>                    </a:t>
            </a:r>
            <a:r>
              <a:rPr lang="en-US" dirty="0">
                <a:solidFill>
                  <a:srgbClr val="FFFF00"/>
                </a:solidFill>
                <a:effectLst>
                  <a:outerShdw blurRad="38100" dist="38100" dir="2700000" algn="tl">
                    <a:srgbClr val="000000"/>
                  </a:outerShdw>
                </a:effectLst>
                <a:latin typeface="Times New Roman" pitchFamily="18" charset="0"/>
              </a:rPr>
              <a:t>Level of VGD</a:t>
            </a:r>
            <a:r>
              <a:rPr lang="ru-RU" dirty="0">
                <a:solidFill>
                  <a:srgbClr val="FFFF00"/>
                </a:solidFill>
                <a:effectLst>
                  <a:outerShdw blurRad="38100" dist="38100" dir="2700000" algn="tl">
                    <a:srgbClr val="000000"/>
                  </a:outerShdw>
                </a:effectLst>
                <a:latin typeface="Times New Roman" pitchFamily="18" charset="0"/>
              </a:rPr>
              <a:t>     </a:t>
            </a:r>
            <a:r>
              <a:rPr lang="en-US" dirty="0">
                <a:solidFill>
                  <a:srgbClr val="FFFF00"/>
                </a:solidFill>
                <a:effectLst>
                  <a:outerShdw blurRad="38100" dist="38100" dir="2700000" algn="tl">
                    <a:srgbClr val="000000"/>
                  </a:outerShdw>
                </a:effectLst>
                <a:latin typeface="Times New Roman" pitchFamily="18" charset="0"/>
              </a:rPr>
              <a:t>Stabilization of functions</a:t>
            </a:r>
            <a:endParaRPr lang="ru-RU" dirty="0">
              <a:solidFill>
                <a:srgbClr val="FFFF00"/>
              </a:solidFill>
              <a:effectLst>
                <a:outerShdw blurRad="38100" dist="38100" dir="2700000" algn="tl">
                  <a:srgbClr val="000000"/>
                </a:outerShdw>
              </a:effectLst>
              <a:latin typeface="Times New Roman" pitchFamily="18" charset="0"/>
            </a:endParaRPr>
          </a:p>
          <a:p>
            <a:pPr marL="342900" indent="-342900">
              <a:defRPr/>
            </a:pPr>
            <a:endParaRPr lang="ru-RU" b="1" dirty="0">
              <a:solidFill>
                <a:srgbClr val="FFFF00"/>
              </a:solidFill>
              <a:effectLst>
                <a:outerShdw blurRad="38100" dist="38100" dir="2700000" algn="tl">
                  <a:srgbClr val="000000"/>
                </a:outerShdw>
              </a:effectLst>
              <a:latin typeface="Times New Roman" pitchFamily="18" charset="0"/>
            </a:endParaRPr>
          </a:p>
          <a:p>
            <a:pPr marL="342900" indent="-342900">
              <a:defRPr/>
            </a:pPr>
            <a:r>
              <a:rPr lang="en-US" b="1" dirty="0">
                <a:solidFill>
                  <a:srgbClr val="FFFF00"/>
                </a:solidFill>
                <a:effectLst>
                  <a:outerShdw blurRad="38100" dist="38100" dir="2700000" algn="tl">
                    <a:srgbClr val="000000"/>
                  </a:outerShdw>
                </a:effectLst>
                <a:latin typeface="Times New Roman" pitchFamily="18" charset="0"/>
              </a:rPr>
              <a:t> Open – angle          </a:t>
            </a:r>
            <a:r>
              <a:rPr lang="ru-RU" b="1" dirty="0">
                <a:solidFill>
                  <a:srgbClr val="FFFF00"/>
                </a:solidFill>
                <a:effectLst>
                  <a:outerShdw blurRad="38100" dist="38100" dir="2700000" algn="tl">
                    <a:srgbClr val="000000"/>
                  </a:outerShdw>
                </a:effectLst>
                <a:latin typeface="Times New Roman" pitchFamily="18" charset="0"/>
              </a:rPr>
              <a:t>    </a:t>
            </a:r>
            <a:r>
              <a:rPr lang="en-US" dirty="0">
                <a:solidFill>
                  <a:srgbClr val="FFFF00"/>
                </a:solidFill>
                <a:effectLst>
                  <a:outerShdw blurRad="38100" dist="38100" dir="2700000" algn="tl">
                    <a:srgbClr val="000000"/>
                  </a:outerShdw>
                </a:effectLst>
                <a:latin typeface="Times New Roman" pitchFamily="18" charset="0"/>
              </a:rPr>
              <a:t>I.   </a:t>
            </a:r>
            <a:r>
              <a:rPr lang="en-US" b="1" dirty="0">
                <a:solidFill>
                  <a:srgbClr val="FFFF00"/>
                </a:solidFill>
                <a:effectLst>
                  <a:outerShdw blurRad="38100" dist="38100" dir="2700000" algn="tl">
                    <a:srgbClr val="000000"/>
                  </a:outerShdw>
                </a:effectLst>
                <a:latin typeface="Times New Roman" pitchFamily="18" charset="0"/>
              </a:rPr>
              <a:t>Initial    </a:t>
            </a:r>
            <a:r>
              <a:rPr lang="ru-RU" dirty="0">
                <a:solidFill>
                  <a:srgbClr val="FFFF00"/>
                </a:solidFill>
                <a:latin typeface="Times New Roman" pitchFamily="18" charset="0"/>
              </a:rPr>
              <a:t>           </a:t>
            </a:r>
            <a:r>
              <a:rPr lang="en-US" dirty="0">
                <a:solidFill>
                  <a:srgbClr val="FFFF00"/>
                </a:solidFill>
                <a:latin typeface="Times New Roman" pitchFamily="18" charset="0"/>
              </a:rPr>
              <a:t>     </a:t>
            </a:r>
            <a:r>
              <a:rPr lang="ru-RU" dirty="0">
                <a:solidFill>
                  <a:srgbClr val="FFFF00"/>
                </a:solidFill>
                <a:latin typeface="Times New Roman" pitchFamily="18" charset="0"/>
              </a:rPr>
              <a:t> </a:t>
            </a:r>
            <a:r>
              <a:rPr lang="en-US" b="1" dirty="0">
                <a:solidFill>
                  <a:srgbClr val="FFFF00"/>
                </a:solidFill>
                <a:latin typeface="Times New Roman" pitchFamily="18" charset="0"/>
              </a:rPr>
              <a:t>a.</a:t>
            </a:r>
            <a:r>
              <a:rPr lang="en-US" dirty="0">
                <a:solidFill>
                  <a:srgbClr val="FFFF00"/>
                </a:solidFill>
                <a:latin typeface="Times New Roman" pitchFamily="18" charset="0"/>
              </a:rPr>
              <a:t> </a:t>
            </a:r>
            <a:r>
              <a:rPr lang="en-US" b="1" dirty="0">
                <a:solidFill>
                  <a:srgbClr val="FFFF00"/>
                </a:solidFill>
                <a:effectLst>
                  <a:outerShdw blurRad="38100" dist="38100" dir="2700000" algn="tl">
                    <a:srgbClr val="000000"/>
                  </a:outerShdw>
                </a:effectLst>
                <a:latin typeface="Times New Roman" pitchFamily="18" charset="0"/>
              </a:rPr>
              <a:t>Normal</a:t>
            </a:r>
            <a:endParaRPr lang="ru-RU" dirty="0">
              <a:solidFill>
                <a:srgbClr val="FFFF00"/>
              </a:solidFill>
              <a:effectLst>
                <a:outerShdw blurRad="38100" dist="38100" dir="2700000" algn="tl">
                  <a:srgbClr val="000000"/>
                </a:outerShdw>
              </a:effectLst>
              <a:latin typeface="Times New Roman" pitchFamily="18" charset="0"/>
            </a:endParaRPr>
          </a:p>
          <a:p>
            <a:pPr marL="342900" indent="-342900">
              <a:defRPr/>
            </a:pPr>
            <a:r>
              <a:rPr lang="ru-RU" dirty="0">
                <a:solidFill>
                  <a:srgbClr val="FFFF00"/>
                </a:solidFill>
                <a:effectLst>
                  <a:outerShdw blurRad="38100" dist="38100" dir="2700000" algn="tl">
                    <a:srgbClr val="000000"/>
                  </a:outerShdw>
                </a:effectLst>
                <a:latin typeface="Times New Roman" pitchFamily="18" charset="0"/>
              </a:rPr>
              <a:t>                                                             </a:t>
            </a:r>
            <a:r>
              <a:rPr lang="en-US" dirty="0">
                <a:solidFill>
                  <a:srgbClr val="FFFF00"/>
                </a:solidFill>
                <a:effectLst>
                  <a:outerShdw blurRad="38100" dist="38100" dir="2700000" algn="tl">
                    <a:srgbClr val="000000"/>
                  </a:outerShdw>
                </a:effectLst>
                <a:latin typeface="Times New Roman" pitchFamily="18" charset="0"/>
              </a:rPr>
              <a:t>             (up to </a:t>
            </a:r>
            <a:r>
              <a:rPr lang="ru-RU" dirty="0">
                <a:solidFill>
                  <a:srgbClr val="FFFF00"/>
                </a:solidFill>
                <a:effectLst>
                  <a:outerShdw blurRad="38100" dist="38100" dir="2700000" algn="tl">
                    <a:srgbClr val="000000"/>
                  </a:outerShdw>
                </a:effectLst>
                <a:latin typeface="Times New Roman" pitchFamily="18" charset="0"/>
              </a:rPr>
              <a:t>26 </a:t>
            </a:r>
            <a:r>
              <a:rPr lang="en-US" dirty="0">
                <a:solidFill>
                  <a:srgbClr val="FFFF00"/>
                </a:solidFill>
                <a:effectLst>
                  <a:outerShdw blurRad="38100" dist="38100" dir="2700000" algn="tl">
                    <a:srgbClr val="000000"/>
                  </a:outerShdw>
                </a:effectLst>
                <a:latin typeface="Times New Roman" pitchFamily="18" charset="0"/>
              </a:rPr>
              <a:t>mm Hg</a:t>
            </a:r>
            <a:r>
              <a:rPr lang="ru-RU" dirty="0">
                <a:solidFill>
                  <a:srgbClr val="FFFF00"/>
                </a:solidFill>
                <a:effectLst>
                  <a:outerShdw blurRad="38100" dist="38100" dir="2700000" algn="tl">
                    <a:srgbClr val="000000"/>
                  </a:outerShdw>
                </a:effectLst>
                <a:latin typeface="Times New Roman" pitchFamily="18" charset="0"/>
              </a:rPr>
              <a:t>)</a:t>
            </a:r>
            <a:endParaRPr lang="en-US" b="1" dirty="0">
              <a:solidFill>
                <a:srgbClr val="FFFF00"/>
              </a:solidFill>
              <a:effectLst>
                <a:outerShdw blurRad="38100" dist="38100" dir="2700000" algn="tl">
                  <a:srgbClr val="000000"/>
                </a:outerShdw>
              </a:effectLst>
              <a:latin typeface="Times New Roman" pitchFamily="18" charset="0"/>
            </a:endParaRPr>
          </a:p>
          <a:p>
            <a:pPr marL="342900" indent="-342900">
              <a:defRPr/>
            </a:pPr>
            <a:r>
              <a:rPr lang="en-US" b="1" dirty="0">
                <a:solidFill>
                  <a:srgbClr val="FFFF00"/>
                </a:solidFill>
                <a:effectLst>
                  <a:outerShdw blurRad="38100" dist="38100" dir="2700000" algn="tl">
                    <a:srgbClr val="000000"/>
                  </a:outerShdw>
                </a:effectLst>
                <a:latin typeface="Times New Roman" pitchFamily="18" charset="0"/>
              </a:rPr>
              <a:t> Closed - angle</a:t>
            </a:r>
            <a:r>
              <a:rPr lang="ru-RU" b="1" dirty="0">
                <a:solidFill>
                  <a:srgbClr val="FFFF00"/>
                </a:solidFill>
                <a:effectLst>
                  <a:outerShdw blurRad="38100" dist="38100" dir="2700000" algn="tl">
                    <a:srgbClr val="000000"/>
                  </a:outerShdw>
                </a:effectLst>
                <a:latin typeface="Times New Roman" pitchFamily="18" charset="0"/>
              </a:rPr>
              <a:t>  </a:t>
            </a:r>
            <a:r>
              <a:rPr lang="en-US" b="1" dirty="0">
                <a:solidFill>
                  <a:srgbClr val="FFFF00"/>
                </a:solidFill>
                <a:effectLst>
                  <a:outerShdw blurRad="38100" dist="38100" dir="2700000" algn="tl">
                    <a:srgbClr val="000000"/>
                  </a:outerShdw>
                </a:effectLst>
                <a:latin typeface="Times New Roman" pitchFamily="18" charset="0"/>
              </a:rPr>
              <a:t>        </a:t>
            </a:r>
            <a:r>
              <a:rPr lang="ru-RU" b="1" dirty="0">
                <a:solidFill>
                  <a:srgbClr val="FFFF00"/>
                </a:solidFill>
                <a:effectLst>
                  <a:outerShdw blurRad="38100" dist="38100" dir="2700000" algn="tl">
                    <a:srgbClr val="000000"/>
                  </a:outerShdw>
                </a:effectLst>
                <a:latin typeface="Times New Roman" pitchFamily="18" charset="0"/>
              </a:rPr>
              <a:t> </a:t>
            </a:r>
            <a:r>
              <a:rPr lang="en-US" dirty="0">
                <a:solidFill>
                  <a:srgbClr val="FFFF00"/>
                </a:solidFill>
                <a:effectLst>
                  <a:outerShdw blurRad="38100" dist="38100" dir="2700000" algn="tl">
                    <a:srgbClr val="000000"/>
                  </a:outerShdw>
                </a:effectLst>
                <a:latin typeface="Times New Roman" pitchFamily="18" charset="0"/>
              </a:rPr>
              <a:t>II.   </a:t>
            </a:r>
            <a:r>
              <a:rPr lang="en-US" b="1" dirty="0">
                <a:solidFill>
                  <a:srgbClr val="FFFF00"/>
                </a:solidFill>
                <a:effectLst>
                  <a:outerShdw blurRad="38100" dist="38100" dir="2700000" algn="tl">
                    <a:srgbClr val="000000"/>
                  </a:outerShdw>
                </a:effectLst>
                <a:latin typeface="Times New Roman" pitchFamily="18" charset="0"/>
              </a:rPr>
              <a:t>Developed</a:t>
            </a:r>
            <a:r>
              <a:rPr lang="ru-RU" b="1" dirty="0">
                <a:solidFill>
                  <a:srgbClr val="FFFF00"/>
                </a:solidFill>
                <a:effectLst>
                  <a:outerShdw blurRad="38100" dist="38100" dir="2700000" algn="tl">
                    <a:srgbClr val="000000"/>
                  </a:outerShdw>
                </a:effectLst>
                <a:latin typeface="Times New Roman" pitchFamily="18" charset="0"/>
              </a:rPr>
              <a:t>      </a:t>
            </a:r>
            <a:r>
              <a:rPr lang="ru-RU" dirty="0">
                <a:solidFill>
                  <a:srgbClr val="FFFF00"/>
                </a:solidFill>
                <a:latin typeface="Times New Roman" pitchFamily="18" charset="0"/>
              </a:rPr>
              <a:t> </a:t>
            </a:r>
            <a:r>
              <a:rPr lang="en-US" dirty="0">
                <a:solidFill>
                  <a:srgbClr val="FFFF00"/>
                </a:solidFill>
                <a:latin typeface="Times New Roman" pitchFamily="18" charset="0"/>
              </a:rPr>
              <a:t>        </a:t>
            </a:r>
            <a:r>
              <a:rPr lang="en-US" b="1" dirty="0">
                <a:solidFill>
                  <a:srgbClr val="FFFF00"/>
                </a:solidFill>
                <a:latin typeface="Times New Roman" pitchFamily="18" charset="0"/>
              </a:rPr>
              <a:t>b.</a:t>
            </a:r>
            <a:r>
              <a:rPr lang="en-US" dirty="0">
                <a:solidFill>
                  <a:srgbClr val="FFFF00"/>
                </a:solidFill>
                <a:latin typeface="Times New Roman" pitchFamily="18" charset="0"/>
              </a:rPr>
              <a:t> </a:t>
            </a:r>
            <a:r>
              <a:rPr lang="en-US" b="1" dirty="0">
                <a:solidFill>
                  <a:srgbClr val="FFFF00"/>
                </a:solidFill>
                <a:effectLst>
                  <a:outerShdw blurRad="38100" dist="38100" dir="2700000" algn="tl">
                    <a:srgbClr val="000000"/>
                  </a:outerShdw>
                </a:effectLst>
                <a:latin typeface="Times New Roman" pitchFamily="18" charset="0"/>
              </a:rPr>
              <a:t>Moderately</a:t>
            </a:r>
            <a:r>
              <a:rPr lang="ru-RU" b="1" dirty="0">
                <a:solidFill>
                  <a:srgbClr val="FFFF00"/>
                </a:solidFill>
                <a:effectLst>
                  <a:outerShdw blurRad="38100" dist="38100" dir="2700000" algn="tl">
                    <a:srgbClr val="000000"/>
                  </a:outerShdw>
                </a:effectLst>
                <a:latin typeface="Times New Roman" pitchFamily="18" charset="0"/>
              </a:rPr>
              <a:t>    </a:t>
            </a:r>
            <a:r>
              <a:rPr lang="en-US" b="1" dirty="0">
                <a:solidFill>
                  <a:srgbClr val="FFFF00"/>
                </a:solidFill>
                <a:effectLst>
                  <a:outerShdw blurRad="38100" dist="38100" dir="2700000" algn="tl">
                    <a:srgbClr val="000000"/>
                  </a:outerShdw>
                </a:effectLst>
                <a:latin typeface="Times New Roman" pitchFamily="18" charset="0"/>
              </a:rPr>
              <a:t>     </a:t>
            </a:r>
            <a:r>
              <a:rPr lang="ru-RU" b="1" dirty="0">
                <a:solidFill>
                  <a:srgbClr val="FFFF00"/>
                </a:solidFill>
                <a:effectLst>
                  <a:outerShdw blurRad="38100" dist="38100" dir="2700000" algn="tl">
                    <a:srgbClr val="000000"/>
                  </a:outerShdw>
                </a:effectLst>
                <a:latin typeface="Times New Roman" pitchFamily="18" charset="0"/>
              </a:rPr>
              <a:t> </a:t>
            </a:r>
            <a:r>
              <a:rPr lang="en-US" b="1" dirty="0">
                <a:solidFill>
                  <a:srgbClr val="FFFF00"/>
                </a:solidFill>
                <a:effectLst>
                  <a:outerShdw blurRad="38100" dist="38100" dir="2700000" algn="tl">
                    <a:srgbClr val="000000"/>
                  </a:outerShdw>
                </a:effectLst>
                <a:latin typeface="Times New Roman" pitchFamily="18" charset="0"/>
              </a:rPr>
              <a:t>Stabilized</a:t>
            </a:r>
            <a:endParaRPr lang="ru-RU" dirty="0">
              <a:solidFill>
                <a:srgbClr val="FFFF00"/>
              </a:solidFill>
              <a:effectLst>
                <a:outerShdw blurRad="38100" dist="38100" dir="2700000" algn="tl">
                  <a:srgbClr val="000000"/>
                </a:outerShdw>
              </a:effectLst>
              <a:latin typeface="Times New Roman" pitchFamily="18" charset="0"/>
            </a:endParaRPr>
          </a:p>
          <a:p>
            <a:pPr marL="342900" indent="-342900">
              <a:defRPr/>
            </a:pPr>
            <a:r>
              <a:rPr lang="en-US" b="1" dirty="0">
                <a:solidFill>
                  <a:srgbClr val="FFFF00"/>
                </a:solidFill>
                <a:effectLst>
                  <a:outerShdw blurRad="38100" dist="38100" dir="2700000" algn="tl">
                    <a:srgbClr val="000000"/>
                  </a:outerShdw>
                </a:effectLst>
                <a:latin typeface="Times New Roman" pitchFamily="18" charset="0"/>
              </a:rPr>
              <a:t>                                                                                elevated</a:t>
            </a:r>
            <a:endParaRPr lang="ru-RU" b="1" dirty="0">
              <a:solidFill>
                <a:srgbClr val="FFFF00"/>
              </a:solidFill>
              <a:effectLst>
                <a:outerShdw blurRad="38100" dist="38100" dir="2700000" algn="tl">
                  <a:srgbClr val="000000"/>
                </a:outerShdw>
              </a:effectLst>
              <a:latin typeface="Times New Roman" pitchFamily="18" charset="0"/>
            </a:endParaRPr>
          </a:p>
          <a:p>
            <a:pPr marL="342900" indent="-342900">
              <a:defRPr/>
            </a:pPr>
            <a:r>
              <a:rPr lang="ru-RU" dirty="0">
                <a:solidFill>
                  <a:srgbClr val="FFFF00"/>
                </a:solidFill>
                <a:effectLst>
                  <a:outerShdw blurRad="38100" dist="38100" dir="2700000" algn="tl">
                    <a:srgbClr val="000000"/>
                  </a:outerShdw>
                </a:effectLst>
                <a:latin typeface="Times New Roman" pitchFamily="18" charset="0"/>
              </a:rPr>
              <a:t>  </a:t>
            </a:r>
            <a:r>
              <a:rPr lang="en-US" dirty="0">
                <a:solidFill>
                  <a:srgbClr val="FFFF00"/>
                </a:solidFill>
                <a:effectLst>
                  <a:outerShdw blurRad="38100" dist="38100" dir="2700000" algn="tl">
                    <a:srgbClr val="000000"/>
                  </a:outerShdw>
                </a:effectLst>
                <a:latin typeface="Times New Roman" pitchFamily="18" charset="0"/>
              </a:rPr>
              <a:t>Mixed                        III. </a:t>
            </a:r>
            <a:r>
              <a:rPr lang="en-US" b="1" dirty="0">
                <a:solidFill>
                  <a:srgbClr val="FFFF00"/>
                </a:solidFill>
                <a:effectLst>
                  <a:outerShdw blurRad="38100" dist="38100" dir="2700000" algn="tl">
                    <a:srgbClr val="000000"/>
                  </a:outerShdw>
                </a:effectLst>
                <a:latin typeface="Times New Roman" pitchFamily="18" charset="0"/>
              </a:rPr>
              <a:t>Far - reaching            </a:t>
            </a:r>
            <a:r>
              <a:rPr lang="ru-RU" dirty="0">
                <a:solidFill>
                  <a:srgbClr val="FFFF00"/>
                </a:solidFill>
                <a:effectLst>
                  <a:outerShdw blurRad="38100" dist="38100" dir="2700000" algn="tl">
                    <a:srgbClr val="000000"/>
                  </a:outerShdw>
                </a:effectLst>
                <a:latin typeface="Times New Roman" pitchFamily="18" charset="0"/>
              </a:rPr>
              <a:t>(27- 32 </a:t>
            </a:r>
            <a:r>
              <a:rPr lang="en-US" dirty="0">
                <a:solidFill>
                  <a:srgbClr val="FFFF00"/>
                </a:solidFill>
                <a:effectLst>
                  <a:outerShdw blurRad="38100" dist="38100" dir="2700000" algn="tl">
                    <a:srgbClr val="000000"/>
                  </a:outerShdw>
                </a:effectLst>
                <a:latin typeface="Times New Roman" pitchFamily="18" charset="0"/>
              </a:rPr>
              <a:t>mm Hg</a:t>
            </a:r>
            <a:r>
              <a:rPr lang="ru-RU" dirty="0">
                <a:solidFill>
                  <a:srgbClr val="FFFF00"/>
                </a:solidFill>
                <a:effectLst>
                  <a:outerShdw blurRad="38100" dist="38100" dir="2700000" algn="tl">
                    <a:srgbClr val="000000"/>
                  </a:outerShdw>
                </a:effectLst>
                <a:latin typeface="Times New Roman" pitchFamily="18" charset="0"/>
              </a:rPr>
              <a:t>)</a:t>
            </a:r>
          </a:p>
          <a:p>
            <a:pPr marL="342900" indent="-342900">
              <a:defRPr/>
            </a:pPr>
            <a:r>
              <a:rPr lang="ru-RU" b="1" dirty="0">
                <a:solidFill>
                  <a:srgbClr val="FFFF00"/>
                </a:solidFill>
                <a:effectLst>
                  <a:outerShdw blurRad="38100" dist="38100" dir="2700000" algn="tl">
                    <a:srgbClr val="000000"/>
                  </a:outerShdw>
                </a:effectLst>
                <a:latin typeface="Times New Roman" pitchFamily="18" charset="0"/>
              </a:rPr>
              <a:t>                                                                    </a:t>
            </a:r>
            <a:r>
              <a:rPr lang="en-US" b="1" dirty="0">
                <a:solidFill>
                  <a:srgbClr val="FFFF00"/>
                </a:solidFill>
                <a:effectLst>
                  <a:outerShdw blurRad="38100" dist="38100" dir="2700000" algn="tl">
                    <a:srgbClr val="000000"/>
                  </a:outerShdw>
                </a:effectLst>
                <a:latin typeface="Times New Roman" pitchFamily="18" charset="0"/>
              </a:rPr>
              <a:t>         c. High         </a:t>
            </a:r>
            <a:r>
              <a:rPr lang="ru-RU" b="1" dirty="0">
                <a:solidFill>
                  <a:srgbClr val="FFFF00"/>
                </a:solidFill>
                <a:effectLst>
                  <a:outerShdw blurRad="38100" dist="38100" dir="2700000" algn="tl">
                    <a:srgbClr val="000000"/>
                  </a:outerShdw>
                </a:effectLst>
                <a:latin typeface="Times New Roman" pitchFamily="18" charset="0"/>
              </a:rPr>
              <a:t> </a:t>
            </a:r>
            <a:r>
              <a:rPr lang="en-US" b="1" dirty="0">
                <a:solidFill>
                  <a:srgbClr val="FFFF00"/>
                </a:solidFill>
                <a:effectLst>
                  <a:outerShdw blurRad="38100" dist="38100" dir="2700000" algn="tl">
                    <a:srgbClr val="000000"/>
                  </a:outerShdw>
                </a:effectLst>
                <a:latin typeface="Times New Roman" pitchFamily="18" charset="0"/>
              </a:rPr>
              <a:t>          </a:t>
            </a:r>
            <a:r>
              <a:rPr lang="en-US" b="1" dirty="0" err="1">
                <a:solidFill>
                  <a:srgbClr val="FFFF00"/>
                </a:solidFill>
                <a:effectLst>
                  <a:outerShdw blurRad="38100" dist="38100" dir="2700000" algn="tl">
                    <a:srgbClr val="000000"/>
                  </a:outerShdw>
                </a:effectLst>
                <a:latin typeface="Times New Roman" pitchFamily="18" charset="0"/>
              </a:rPr>
              <a:t>Unstabilized</a:t>
            </a:r>
            <a:endParaRPr lang="ru-RU" dirty="0">
              <a:solidFill>
                <a:srgbClr val="FFFF00"/>
              </a:solidFill>
              <a:effectLst>
                <a:outerShdw blurRad="38100" dist="38100" dir="2700000" algn="tl">
                  <a:srgbClr val="000000"/>
                </a:outerShdw>
              </a:effectLst>
              <a:latin typeface="Times New Roman" pitchFamily="18" charset="0"/>
            </a:endParaRPr>
          </a:p>
          <a:p>
            <a:pPr marL="342900" indent="-342900">
              <a:spcBef>
                <a:spcPct val="20000"/>
              </a:spcBef>
              <a:buClr>
                <a:srgbClr val="FFFF00"/>
              </a:buClr>
              <a:buFont typeface="Wingdings" pitchFamily="2" charset="2"/>
              <a:buNone/>
              <a:defRPr/>
            </a:pPr>
            <a:r>
              <a:rPr lang="ru-RU" b="1" dirty="0">
                <a:solidFill>
                  <a:srgbClr val="FFFF00"/>
                </a:solidFill>
                <a:effectLst>
                  <a:outerShdw blurRad="38100" dist="38100" dir="2700000" algn="tl">
                    <a:srgbClr val="000000"/>
                  </a:outerShdw>
                </a:effectLst>
                <a:latin typeface="Times New Roman" pitchFamily="18" charset="0"/>
              </a:rPr>
              <a:t> </a:t>
            </a:r>
            <a:r>
              <a:rPr lang="en-US" b="1" dirty="0">
                <a:solidFill>
                  <a:srgbClr val="FFFF00"/>
                </a:solidFill>
                <a:effectLst>
                  <a:outerShdw blurRad="38100" dist="38100" dir="2700000" algn="tl">
                    <a:srgbClr val="000000"/>
                  </a:outerShdw>
                </a:effectLst>
                <a:latin typeface="Times New Roman" pitchFamily="18" charset="0"/>
              </a:rPr>
              <a:t>                                   </a:t>
            </a:r>
            <a:r>
              <a:rPr lang="en-US" dirty="0">
                <a:solidFill>
                  <a:srgbClr val="FFFF00"/>
                </a:solidFill>
                <a:effectLst>
                  <a:outerShdw blurRad="38100" dist="38100" dir="2700000" algn="tl">
                    <a:srgbClr val="000000"/>
                  </a:outerShdw>
                </a:effectLst>
                <a:latin typeface="Times New Roman" pitchFamily="18" charset="0"/>
              </a:rPr>
              <a:t>IV. </a:t>
            </a:r>
            <a:r>
              <a:rPr lang="en-US" b="1" dirty="0">
                <a:solidFill>
                  <a:srgbClr val="FFFF00"/>
                </a:solidFill>
                <a:effectLst>
                  <a:outerShdw blurRad="38100" dist="38100" dir="2700000" algn="tl">
                    <a:srgbClr val="000000"/>
                  </a:outerShdw>
                </a:effectLst>
                <a:latin typeface="Times New Roman" pitchFamily="18" charset="0"/>
              </a:rPr>
              <a:t>Terminal                     </a:t>
            </a:r>
            <a:r>
              <a:rPr lang="ru-RU" dirty="0">
                <a:solidFill>
                  <a:srgbClr val="FFFF00"/>
                </a:solidFill>
                <a:effectLst>
                  <a:outerShdw blurRad="38100" dist="38100" dir="2700000" algn="tl">
                    <a:srgbClr val="000000"/>
                  </a:outerShdw>
                </a:effectLst>
                <a:latin typeface="Times New Roman" pitchFamily="18" charset="0"/>
              </a:rPr>
              <a:t>(33 </a:t>
            </a:r>
            <a:r>
              <a:rPr lang="en-US" dirty="0">
                <a:solidFill>
                  <a:srgbClr val="FFFF00"/>
                </a:solidFill>
                <a:effectLst>
                  <a:outerShdw blurRad="38100" dist="38100" dir="2700000" algn="tl">
                    <a:srgbClr val="000000"/>
                  </a:outerShdw>
                </a:effectLst>
                <a:latin typeface="Times New Roman" pitchFamily="18" charset="0"/>
              </a:rPr>
              <a:t>mm Hg</a:t>
            </a:r>
            <a:endParaRPr lang="ru-RU" dirty="0">
              <a:solidFill>
                <a:srgbClr val="FFFF00"/>
              </a:solidFill>
              <a:effectLst>
                <a:outerShdw blurRad="38100" dist="38100" dir="2700000" algn="tl">
                  <a:srgbClr val="000000"/>
                </a:outerShdw>
              </a:effectLst>
              <a:latin typeface="Times New Roman" pitchFamily="18" charset="0"/>
            </a:endParaRPr>
          </a:p>
          <a:p>
            <a:pPr marL="342900" indent="-342900">
              <a:spcBef>
                <a:spcPct val="20000"/>
              </a:spcBef>
              <a:buClr>
                <a:srgbClr val="FFFF00"/>
              </a:buClr>
              <a:buFont typeface="Wingdings" pitchFamily="2" charset="2"/>
              <a:buNone/>
              <a:defRPr/>
            </a:pPr>
            <a:r>
              <a:rPr lang="ru-RU" dirty="0">
                <a:solidFill>
                  <a:srgbClr val="FFFF00"/>
                </a:solidFill>
                <a:effectLst>
                  <a:outerShdw blurRad="38100" dist="38100" dir="2700000" algn="tl">
                    <a:srgbClr val="000000"/>
                  </a:outerShdw>
                </a:effectLst>
                <a:latin typeface="Times New Roman" pitchFamily="18" charset="0"/>
              </a:rPr>
              <a:t>                                                               </a:t>
            </a:r>
            <a:r>
              <a:rPr lang="en-US" dirty="0">
                <a:solidFill>
                  <a:srgbClr val="FFFF00"/>
                </a:solidFill>
                <a:effectLst>
                  <a:outerShdw blurRad="38100" dist="38100" dir="2700000" algn="tl">
                    <a:srgbClr val="000000"/>
                  </a:outerShdw>
                </a:effectLst>
                <a:latin typeface="Times New Roman" pitchFamily="18" charset="0"/>
              </a:rPr>
              <a:t>                  and higher</a:t>
            </a:r>
            <a:r>
              <a:rPr lang="ru-RU" dirty="0">
                <a:solidFill>
                  <a:srgbClr val="FFFF00"/>
                </a:solidFill>
                <a:effectLst>
                  <a:outerShdw blurRad="38100" dist="38100" dir="2700000" algn="tl">
                    <a:srgbClr val="000000"/>
                  </a:outerShdw>
                </a:effectLst>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2000"/>
                                        <p:tgtEl>
                                          <p:spTgt spid="123906"/>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12327"/>
                                        </p:tgtEl>
                                        <p:attrNameLst>
                                          <p:attrName>style.visibility</p:attrName>
                                        </p:attrNameLst>
                                      </p:cBhvr>
                                      <p:to>
                                        <p:strVal val="visible"/>
                                      </p:to>
                                    </p:set>
                                    <p:anim calcmode="lin" valueType="num">
                                      <p:cBhvr additive="base">
                                        <p:cTn id="11" dur="500" fill="hold"/>
                                        <p:tgtEl>
                                          <p:spTgt spid="12327"/>
                                        </p:tgtEl>
                                        <p:attrNameLst>
                                          <p:attrName>ppt_x</p:attrName>
                                        </p:attrNameLst>
                                      </p:cBhvr>
                                      <p:tavLst>
                                        <p:tav tm="0">
                                          <p:val>
                                            <p:strVal val="0-#ppt_w/2"/>
                                          </p:val>
                                        </p:tav>
                                        <p:tav tm="100000">
                                          <p:val>
                                            <p:strVal val="#ppt_x"/>
                                          </p:val>
                                        </p:tav>
                                      </p:tavLst>
                                    </p:anim>
                                    <p:anim calcmode="lin" valueType="num">
                                      <p:cBhvr additive="base">
                                        <p:cTn id="12" dur="500" fill="hold"/>
                                        <p:tgtEl>
                                          <p:spTgt spid="123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328"/>
                                        </p:tgtEl>
                                        <p:attrNameLst>
                                          <p:attrName>style.visibility</p:attrName>
                                        </p:attrNameLst>
                                      </p:cBhvr>
                                      <p:to>
                                        <p:strVal val="visible"/>
                                      </p:to>
                                    </p:set>
                                    <p:anim calcmode="lin" valueType="num">
                                      <p:cBhvr additive="base">
                                        <p:cTn id="15" dur="500" fill="hold"/>
                                        <p:tgtEl>
                                          <p:spTgt spid="12328"/>
                                        </p:tgtEl>
                                        <p:attrNameLst>
                                          <p:attrName>ppt_x</p:attrName>
                                        </p:attrNameLst>
                                      </p:cBhvr>
                                      <p:tavLst>
                                        <p:tav tm="0">
                                          <p:val>
                                            <p:strVal val="0-#ppt_w/2"/>
                                          </p:val>
                                        </p:tav>
                                        <p:tav tm="100000">
                                          <p:val>
                                            <p:strVal val="#ppt_x"/>
                                          </p:val>
                                        </p:tav>
                                      </p:tavLst>
                                    </p:anim>
                                    <p:anim calcmode="lin" valueType="num">
                                      <p:cBhvr additive="base">
                                        <p:cTn id="16" dur="500" fill="hold"/>
                                        <p:tgtEl>
                                          <p:spTgt spid="1232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329"/>
                                        </p:tgtEl>
                                        <p:attrNameLst>
                                          <p:attrName>style.visibility</p:attrName>
                                        </p:attrNameLst>
                                      </p:cBhvr>
                                      <p:to>
                                        <p:strVal val="visible"/>
                                      </p:to>
                                    </p:set>
                                    <p:anim calcmode="lin" valueType="num">
                                      <p:cBhvr additive="base">
                                        <p:cTn id="19" dur="500" fill="hold"/>
                                        <p:tgtEl>
                                          <p:spTgt spid="12329"/>
                                        </p:tgtEl>
                                        <p:attrNameLst>
                                          <p:attrName>ppt_x</p:attrName>
                                        </p:attrNameLst>
                                      </p:cBhvr>
                                      <p:tavLst>
                                        <p:tav tm="0">
                                          <p:val>
                                            <p:strVal val="1+#ppt_w/2"/>
                                          </p:val>
                                        </p:tav>
                                        <p:tav tm="100000">
                                          <p:val>
                                            <p:strVal val="#ppt_x"/>
                                          </p:val>
                                        </p:tav>
                                      </p:tavLst>
                                    </p:anim>
                                    <p:anim calcmode="lin" valueType="num">
                                      <p:cBhvr additive="base">
                                        <p:cTn id="20" dur="500" fill="hold"/>
                                        <p:tgtEl>
                                          <p:spTgt spid="12329"/>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1" fill="hold" grpId="0" nodeType="afterEffect">
                                  <p:stCondLst>
                                    <p:cond delay="0"/>
                                  </p:stCondLst>
                                  <p:childTnLst>
                                    <p:set>
                                      <p:cBhvr>
                                        <p:cTn id="23" dur="1" fill="hold">
                                          <p:stCondLst>
                                            <p:cond delay="0"/>
                                          </p:stCondLst>
                                        </p:cTn>
                                        <p:tgtEl>
                                          <p:spTgt spid="12332"/>
                                        </p:tgtEl>
                                        <p:attrNameLst>
                                          <p:attrName>style.visibility</p:attrName>
                                        </p:attrNameLst>
                                      </p:cBhvr>
                                      <p:to>
                                        <p:strVal val="visible"/>
                                      </p:to>
                                    </p:set>
                                    <p:anim calcmode="lin" valueType="num">
                                      <p:cBhvr additive="base">
                                        <p:cTn id="24" dur="500" fill="hold"/>
                                        <p:tgtEl>
                                          <p:spTgt spid="12332"/>
                                        </p:tgtEl>
                                        <p:attrNameLst>
                                          <p:attrName>ppt_x</p:attrName>
                                        </p:attrNameLst>
                                      </p:cBhvr>
                                      <p:tavLst>
                                        <p:tav tm="0">
                                          <p:val>
                                            <p:strVal val="#ppt_x"/>
                                          </p:val>
                                        </p:tav>
                                        <p:tav tm="100000">
                                          <p:val>
                                            <p:strVal val="#ppt_x"/>
                                          </p:val>
                                        </p:tav>
                                      </p:tavLst>
                                    </p:anim>
                                    <p:anim calcmode="lin" valueType="num">
                                      <p:cBhvr additive="base">
                                        <p:cTn id="25" dur="500" fill="hold"/>
                                        <p:tgtEl>
                                          <p:spTgt spid="12332"/>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12333"/>
                                        </p:tgtEl>
                                        <p:attrNameLst>
                                          <p:attrName>style.visibility</p:attrName>
                                        </p:attrNameLst>
                                      </p:cBhvr>
                                      <p:to>
                                        <p:strVal val="visible"/>
                                      </p:to>
                                    </p:set>
                                    <p:anim calcmode="lin" valueType="num">
                                      <p:cBhvr additive="base">
                                        <p:cTn id="29" dur="500" fill="hold"/>
                                        <p:tgtEl>
                                          <p:spTgt spid="12333"/>
                                        </p:tgtEl>
                                        <p:attrNameLst>
                                          <p:attrName>ppt_x</p:attrName>
                                        </p:attrNameLst>
                                      </p:cBhvr>
                                      <p:tavLst>
                                        <p:tav tm="0">
                                          <p:val>
                                            <p:strVal val="#ppt_x"/>
                                          </p:val>
                                        </p:tav>
                                        <p:tav tm="100000">
                                          <p:val>
                                            <p:strVal val="#ppt_x"/>
                                          </p:val>
                                        </p:tav>
                                      </p:tavLst>
                                    </p:anim>
                                    <p:anim calcmode="lin" valueType="num">
                                      <p:cBhvr additive="base">
                                        <p:cTn id="30" dur="500" fill="hold"/>
                                        <p:tgtEl>
                                          <p:spTgt spid="12333"/>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1" fill="hold" grpId="0" nodeType="afterEffect">
                                  <p:stCondLst>
                                    <p:cond delay="0"/>
                                  </p:stCondLst>
                                  <p:childTnLst>
                                    <p:set>
                                      <p:cBhvr>
                                        <p:cTn id="33" dur="1" fill="hold">
                                          <p:stCondLst>
                                            <p:cond delay="0"/>
                                          </p:stCondLst>
                                        </p:cTn>
                                        <p:tgtEl>
                                          <p:spTgt spid="12334"/>
                                        </p:tgtEl>
                                        <p:attrNameLst>
                                          <p:attrName>style.visibility</p:attrName>
                                        </p:attrNameLst>
                                      </p:cBhvr>
                                      <p:to>
                                        <p:strVal val="visible"/>
                                      </p:to>
                                    </p:set>
                                    <p:anim calcmode="lin" valueType="num">
                                      <p:cBhvr additive="base">
                                        <p:cTn id="34" dur="500" fill="hold"/>
                                        <p:tgtEl>
                                          <p:spTgt spid="12334"/>
                                        </p:tgtEl>
                                        <p:attrNameLst>
                                          <p:attrName>ppt_x</p:attrName>
                                        </p:attrNameLst>
                                      </p:cBhvr>
                                      <p:tavLst>
                                        <p:tav tm="0">
                                          <p:val>
                                            <p:strVal val="#ppt_x"/>
                                          </p:val>
                                        </p:tav>
                                        <p:tav tm="100000">
                                          <p:val>
                                            <p:strVal val="#ppt_x"/>
                                          </p:val>
                                        </p:tav>
                                      </p:tavLst>
                                    </p:anim>
                                    <p:anim calcmode="lin" valueType="num">
                                      <p:cBhvr additive="base">
                                        <p:cTn id="35" dur="500" fill="hold"/>
                                        <p:tgtEl>
                                          <p:spTgt spid="12334"/>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12335"/>
                                        </p:tgtEl>
                                        <p:attrNameLst>
                                          <p:attrName>style.visibility</p:attrName>
                                        </p:attrNameLst>
                                      </p:cBhvr>
                                      <p:to>
                                        <p:strVal val="visible"/>
                                      </p:to>
                                    </p:set>
                                    <p:anim calcmode="lin" valueType="num">
                                      <p:cBhvr additive="base">
                                        <p:cTn id="39" dur="500" fill="hold"/>
                                        <p:tgtEl>
                                          <p:spTgt spid="12335"/>
                                        </p:tgtEl>
                                        <p:attrNameLst>
                                          <p:attrName>ppt_x</p:attrName>
                                        </p:attrNameLst>
                                      </p:cBhvr>
                                      <p:tavLst>
                                        <p:tav tm="0">
                                          <p:val>
                                            <p:strVal val="#ppt_x"/>
                                          </p:val>
                                        </p:tav>
                                        <p:tav tm="100000">
                                          <p:val>
                                            <p:strVal val="#ppt_x"/>
                                          </p:val>
                                        </p:tav>
                                      </p:tavLst>
                                    </p:anim>
                                    <p:anim calcmode="lin" valueType="num">
                                      <p:cBhvr additive="base">
                                        <p:cTn id="40" dur="500" fill="hold"/>
                                        <p:tgtEl>
                                          <p:spTgt spid="12335"/>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grpId="0" nodeType="afterEffect">
                                  <p:stCondLst>
                                    <p:cond delay="0"/>
                                  </p:stCondLst>
                                  <p:childTnLst>
                                    <p:set>
                                      <p:cBhvr>
                                        <p:cTn id="43" dur="1" fill="hold">
                                          <p:stCondLst>
                                            <p:cond delay="0"/>
                                          </p:stCondLst>
                                        </p:cTn>
                                        <p:tgtEl>
                                          <p:spTgt spid="12336"/>
                                        </p:tgtEl>
                                        <p:attrNameLst>
                                          <p:attrName>style.visibility</p:attrName>
                                        </p:attrNameLst>
                                      </p:cBhvr>
                                      <p:to>
                                        <p:strVal val="visible"/>
                                      </p:to>
                                    </p:set>
                                    <p:anim calcmode="lin" valueType="num">
                                      <p:cBhvr additive="base">
                                        <p:cTn id="44" dur="500" fill="hold"/>
                                        <p:tgtEl>
                                          <p:spTgt spid="12336"/>
                                        </p:tgtEl>
                                        <p:attrNameLst>
                                          <p:attrName>ppt_x</p:attrName>
                                        </p:attrNameLst>
                                      </p:cBhvr>
                                      <p:tavLst>
                                        <p:tav tm="0">
                                          <p:val>
                                            <p:strVal val="#ppt_x"/>
                                          </p:val>
                                        </p:tav>
                                        <p:tav tm="100000">
                                          <p:val>
                                            <p:strVal val="#ppt_x"/>
                                          </p:val>
                                        </p:tav>
                                      </p:tavLst>
                                    </p:anim>
                                    <p:anim calcmode="lin" valueType="num">
                                      <p:cBhvr additive="base">
                                        <p:cTn id="45" dur="500" fill="hold"/>
                                        <p:tgtEl>
                                          <p:spTgt spid="12336"/>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2339"/>
                                        </p:tgtEl>
                                        <p:attrNameLst>
                                          <p:attrName>style.visibility</p:attrName>
                                        </p:attrNameLst>
                                      </p:cBhvr>
                                      <p:to>
                                        <p:strVal val="visible"/>
                                      </p:to>
                                    </p:set>
                                    <p:animEffect transition="in" filter="fade">
                                      <p:cBhvr>
                                        <p:cTn id="49" dur="2000"/>
                                        <p:tgtEl>
                                          <p:spTgt spid="12339"/>
                                        </p:tgtEl>
                                      </p:cBhvr>
                                    </p:animEffect>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123954"/>
                                        </p:tgtEl>
                                        <p:attrNameLst>
                                          <p:attrName>style.visibility</p:attrName>
                                        </p:attrNameLst>
                                      </p:cBhvr>
                                      <p:to>
                                        <p:strVal val="visible"/>
                                      </p:to>
                                    </p:set>
                                    <p:animEffect transition="in" filter="fade">
                                      <p:cBhvr>
                                        <p:cTn id="53" dur="2000"/>
                                        <p:tgtEl>
                                          <p:spTgt spid="123954"/>
                                        </p:tgtEl>
                                      </p:cBhvr>
                                    </p:animEffect>
                                  </p:childTnLst>
                                </p:cTn>
                              </p:par>
                            </p:childTnLst>
                          </p:cTn>
                        </p:par>
                        <p:par>
                          <p:cTn id="54" fill="hold">
                            <p:stCondLst>
                              <p:cond delay="900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123944"/>
                                        </p:tgtEl>
                                        <p:attrNameLst>
                                          <p:attrName>style.visibility</p:attrName>
                                        </p:attrNameLst>
                                      </p:cBhvr>
                                      <p:to>
                                        <p:strVal val="visible"/>
                                      </p:to>
                                    </p:set>
                                    <p:anim calcmode="discrete" valueType="clr">
                                      <p:cBhvr override="childStyle">
                                        <p:cTn id="57" dur="80"/>
                                        <p:tgtEl>
                                          <p:spTgt spid="123944"/>
                                        </p:tgtEl>
                                        <p:attrNameLst>
                                          <p:attrName>style.color</p:attrName>
                                        </p:attrNameLst>
                                      </p:cBhvr>
                                      <p:tavLst>
                                        <p:tav tm="0">
                                          <p:val>
                                            <p:clrVal>
                                              <a:schemeClr val="accent2"/>
                                            </p:clrVal>
                                          </p:val>
                                        </p:tav>
                                        <p:tav tm="50000">
                                          <p:val>
                                            <p:clrVal>
                                              <a:srgbClr val="FF0000"/>
                                            </p:clrVal>
                                          </p:val>
                                        </p:tav>
                                      </p:tavLst>
                                    </p:anim>
                                    <p:anim calcmode="discrete" valueType="clr">
                                      <p:cBhvr>
                                        <p:cTn id="58" dur="80"/>
                                        <p:tgtEl>
                                          <p:spTgt spid="123944"/>
                                        </p:tgtEl>
                                        <p:attrNameLst>
                                          <p:attrName>fillcolor</p:attrName>
                                        </p:attrNameLst>
                                      </p:cBhvr>
                                      <p:tavLst>
                                        <p:tav tm="0">
                                          <p:val>
                                            <p:clrVal>
                                              <a:schemeClr val="accent2"/>
                                            </p:clrVal>
                                          </p:val>
                                        </p:tav>
                                        <p:tav tm="50000">
                                          <p:val>
                                            <p:clrVal>
                                              <a:schemeClr val="hlink"/>
                                            </p:clrVal>
                                          </p:val>
                                        </p:tav>
                                      </p:tavLst>
                                    </p:anim>
                                    <p:set>
                                      <p:cBhvr>
                                        <p:cTn id="59" dur="80"/>
                                        <p:tgtEl>
                                          <p:spTgt spid="1239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44" grpId="0"/>
      <p:bldP spid="123954" grpId="0"/>
      <p:bldP spid="12327" grpId="0" animBg="1"/>
      <p:bldP spid="12328" grpId="0" animBg="1"/>
      <p:bldP spid="12329" grpId="0" animBg="1"/>
      <p:bldP spid="12332" grpId="0" animBg="1"/>
      <p:bldP spid="12333" grpId="0" animBg="1"/>
      <p:bldP spid="12334" grpId="0" animBg="1"/>
      <p:bldP spid="12335" grpId="0" animBg="1"/>
      <p:bldP spid="12336" grpId="0" animBg="1"/>
      <p:bldP spid="123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2209800" y="609600"/>
            <a:ext cx="4751388" cy="647700"/>
          </a:xfrm>
        </p:spPr>
        <p:txBody>
          <a:bodyPr/>
          <a:lstStyle/>
          <a:p>
            <a:pPr eaLnBrk="1" hangingPunct="1">
              <a:defRPr/>
            </a:pPr>
            <a:r>
              <a:rPr lang="en-US" sz="3600" dirty="0" smtClean="0">
                <a:solidFill>
                  <a:srgbClr val="FFFF00"/>
                </a:solidFill>
                <a:latin typeface="Times New Roman" pitchFamily="18" charset="0"/>
              </a:rPr>
              <a:t>Primary glaucoma</a:t>
            </a:r>
            <a:endParaRPr lang="ru-RU" sz="3600" u="sng" dirty="0" smtClean="0">
              <a:solidFill>
                <a:srgbClr val="FFFF00"/>
              </a:solidFill>
              <a:latin typeface="Times New Roman" pitchFamily="18" charset="0"/>
            </a:endParaRPr>
          </a:p>
        </p:txBody>
      </p:sp>
      <p:sp>
        <p:nvSpPr>
          <p:cNvPr id="121859" name="Rectangle 3"/>
          <p:cNvSpPr>
            <a:spLocks noGrp="1" noChangeArrowheads="1"/>
          </p:cNvSpPr>
          <p:nvPr>
            <p:ph type="subTitle" idx="1"/>
          </p:nvPr>
        </p:nvSpPr>
        <p:spPr>
          <a:xfrm>
            <a:off x="1042988" y="1714500"/>
            <a:ext cx="6697662" cy="1081088"/>
          </a:xfrm>
        </p:spPr>
        <p:txBody>
          <a:bodyPr/>
          <a:lstStyle/>
          <a:p>
            <a:pPr marL="266700" indent="-266700" eaLnBrk="1" hangingPunct="1">
              <a:lnSpc>
                <a:spcPct val="80000"/>
              </a:lnSpc>
              <a:buClr>
                <a:srgbClr val="FFFF00"/>
              </a:buClr>
              <a:buFontTx/>
              <a:buChar char="•"/>
              <a:defRPr/>
            </a:pPr>
            <a:r>
              <a:rPr lang="en-US" b="1" dirty="0" smtClean="0">
                <a:solidFill>
                  <a:srgbClr val="FFFF00"/>
                </a:solidFill>
                <a:latin typeface="Times New Roman" pitchFamily="18" charset="0"/>
              </a:rPr>
              <a:t>Occurs after 40 years</a:t>
            </a:r>
            <a:endParaRPr lang="ru-RU" b="1" dirty="0" smtClean="0">
              <a:solidFill>
                <a:srgbClr val="FFFF00"/>
              </a:solidFill>
              <a:latin typeface="Times New Roman" pitchFamily="18" charset="0"/>
            </a:endParaRPr>
          </a:p>
          <a:p>
            <a:pPr marL="266700" indent="-266700" eaLnBrk="1" hangingPunct="1">
              <a:lnSpc>
                <a:spcPct val="80000"/>
              </a:lnSpc>
              <a:buClr>
                <a:srgbClr val="FFFF00"/>
              </a:buClr>
              <a:buFontTx/>
              <a:buChar char="•"/>
              <a:defRPr/>
            </a:pPr>
            <a:r>
              <a:rPr lang="en-US" b="1" dirty="0" smtClean="0">
                <a:solidFill>
                  <a:srgbClr val="FFFF00"/>
                </a:solidFill>
                <a:latin typeface="Times New Roman" pitchFamily="18" charset="0"/>
              </a:rPr>
              <a:t>Always a two – way process</a:t>
            </a:r>
            <a:endParaRPr lang="ru-RU" b="1" dirty="0" smtClean="0">
              <a:solidFill>
                <a:srgbClr val="FFFF00"/>
              </a:solidFill>
              <a:latin typeface="Times New Roman" pitchFamily="18" charset="0"/>
            </a:endParaRPr>
          </a:p>
          <a:p>
            <a:pPr marL="266700" indent="-266700" eaLnBrk="1" hangingPunct="1">
              <a:lnSpc>
                <a:spcPct val="80000"/>
              </a:lnSpc>
              <a:buClr>
                <a:srgbClr val="FFFF00"/>
              </a:buClr>
              <a:buFontTx/>
              <a:buChar char="•"/>
              <a:defRPr/>
            </a:pPr>
            <a:r>
              <a:rPr lang="en-US" b="1" dirty="0" smtClean="0">
                <a:solidFill>
                  <a:srgbClr val="FFFF00"/>
                </a:solidFill>
                <a:latin typeface="Times New Roman" pitchFamily="18" charset="0"/>
              </a:rPr>
              <a:t>Malignant course</a:t>
            </a:r>
            <a:r>
              <a:rPr lang="ru-RU" b="1" dirty="0" smtClean="0">
                <a:solidFill>
                  <a:srgbClr val="FFFF00"/>
                </a:solidFill>
                <a:latin typeface="Times New Roman" pitchFamily="18" charset="0"/>
              </a:rPr>
              <a:t> (</a:t>
            </a:r>
            <a:r>
              <a:rPr lang="en-US" b="1" dirty="0" smtClean="0">
                <a:solidFill>
                  <a:srgbClr val="FFFF00"/>
                </a:solidFill>
                <a:latin typeface="Times New Roman" pitchFamily="18" charset="0"/>
              </a:rPr>
              <a:t>irreversible blindness</a:t>
            </a:r>
            <a:r>
              <a:rPr lang="ru-RU" b="1" dirty="0" smtClean="0">
                <a:solidFill>
                  <a:srgbClr val="FFFF00"/>
                </a:solidFill>
                <a:latin typeface="Times New Roman" pitchFamily="18" charset="0"/>
              </a:rPr>
              <a:t>)</a:t>
            </a:r>
          </a:p>
        </p:txBody>
      </p:sp>
      <p:sp>
        <p:nvSpPr>
          <p:cNvPr id="2" name="Rectangle 3"/>
          <p:cNvSpPr>
            <a:spLocks noChangeArrowheads="1"/>
          </p:cNvSpPr>
          <p:nvPr/>
        </p:nvSpPr>
        <p:spPr bwMode="auto">
          <a:xfrm>
            <a:off x="1404938" y="4030663"/>
            <a:ext cx="6877050" cy="755650"/>
          </a:xfrm>
          <a:prstGeom prst="rect">
            <a:avLst/>
          </a:prstGeom>
          <a:noFill/>
          <a:ln w="9525">
            <a:noFill/>
            <a:miter lim="800000"/>
            <a:headEnd/>
            <a:tailEnd/>
          </a:ln>
        </p:spPr>
        <p:txBody>
          <a:bodyPr/>
          <a:lstStyle/>
          <a:p>
            <a:pPr marL="266700" indent="-266700">
              <a:lnSpc>
                <a:spcPct val="80000"/>
              </a:lnSpc>
              <a:spcBef>
                <a:spcPct val="20000"/>
              </a:spcBef>
              <a:buClr>
                <a:srgbClr val="FFFF00"/>
              </a:buClr>
              <a:buSzPct val="70000"/>
              <a:defRPr/>
            </a:pPr>
            <a:r>
              <a:rPr lang="en-US" sz="2200" b="1" dirty="0">
                <a:solidFill>
                  <a:srgbClr val="FFFF00"/>
                </a:solidFill>
                <a:effectLst>
                  <a:outerShdw blurRad="38100" dist="38100" dir="2700000" algn="tl">
                    <a:srgbClr val="000000"/>
                  </a:outerShdw>
                </a:effectLst>
                <a:latin typeface="Times New Roman" pitchFamily="18" charset="0"/>
              </a:rPr>
              <a:t>Features of the structure of the angle of the front chamber</a:t>
            </a:r>
          </a:p>
        </p:txBody>
      </p:sp>
      <p:pic>
        <p:nvPicPr>
          <p:cNvPr id="11275" name="Picture 11"/>
          <p:cNvPicPr>
            <a:picLocks noChangeAspect="1" noChangeArrowheads="1"/>
          </p:cNvPicPr>
          <p:nvPr/>
        </p:nvPicPr>
        <p:blipFill>
          <a:blip r:embed="rId2"/>
          <a:srcRect/>
          <a:stretch>
            <a:fillRect/>
          </a:stretch>
        </p:blipFill>
        <p:spPr bwMode="auto">
          <a:xfrm>
            <a:off x="4752975" y="4786313"/>
            <a:ext cx="3330575" cy="1785937"/>
          </a:xfrm>
          <a:prstGeom prst="rect">
            <a:avLst/>
          </a:prstGeom>
          <a:noFill/>
          <a:ln w="9525">
            <a:noFill/>
            <a:miter lim="800000"/>
            <a:headEnd/>
            <a:tailEnd/>
          </a:ln>
        </p:spPr>
      </p:pic>
      <p:pic>
        <p:nvPicPr>
          <p:cNvPr id="11276" name="Picture 12"/>
          <p:cNvPicPr>
            <a:picLocks noChangeAspect="1" noChangeArrowheads="1"/>
          </p:cNvPicPr>
          <p:nvPr/>
        </p:nvPicPr>
        <p:blipFill>
          <a:blip r:embed="rId3"/>
          <a:srcRect/>
          <a:stretch>
            <a:fillRect/>
          </a:stretch>
        </p:blipFill>
        <p:spPr bwMode="auto">
          <a:xfrm>
            <a:off x="1150938" y="4787900"/>
            <a:ext cx="3330575" cy="180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fade">
                                      <p:cBhvr>
                                        <p:cTn id="7" dur="2000"/>
                                        <p:tgtEl>
                                          <p:spTgt spid="12185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1859">
                                            <p:txEl>
                                              <p:pRg st="0" end="0"/>
                                            </p:txEl>
                                          </p:spTgt>
                                        </p:tgtEl>
                                        <p:attrNameLst>
                                          <p:attrName>style.visibility</p:attrName>
                                        </p:attrNameLst>
                                      </p:cBhvr>
                                      <p:to>
                                        <p:strVal val="visible"/>
                                      </p:to>
                                    </p:set>
                                    <p:animEffect transition="in" filter="fade">
                                      <p:cBhvr>
                                        <p:cTn id="11" dur="2000"/>
                                        <p:tgtEl>
                                          <p:spTgt spid="12185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1859">
                                            <p:txEl>
                                              <p:pRg st="1" end="1"/>
                                            </p:txEl>
                                          </p:spTgt>
                                        </p:tgtEl>
                                        <p:attrNameLst>
                                          <p:attrName>style.visibility</p:attrName>
                                        </p:attrNameLst>
                                      </p:cBhvr>
                                      <p:to>
                                        <p:strVal val="visible"/>
                                      </p:to>
                                    </p:set>
                                    <p:animEffect transition="in" filter="fade">
                                      <p:cBhvr>
                                        <p:cTn id="16" dur="2000"/>
                                        <p:tgtEl>
                                          <p:spTgt spid="121859">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1859">
                                            <p:txEl>
                                              <p:pRg st="2" end="2"/>
                                            </p:txEl>
                                          </p:spTgt>
                                        </p:tgtEl>
                                        <p:attrNameLst>
                                          <p:attrName>style.visibility</p:attrName>
                                        </p:attrNameLst>
                                      </p:cBhvr>
                                      <p:to>
                                        <p:strVal val="visible"/>
                                      </p:to>
                                    </p:set>
                                    <p:animEffect transition="in" filter="fade">
                                      <p:cBhvr>
                                        <p:cTn id="20" dur="2000"/>
                                        <p:tgtEl>
                                          <p:spTgt spid="121859">
                                            <p:txEl>
                                              <p:pRg st="2" end="2"/>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2000"/>
                                        <p:tgtEl>
                                          <p:spTgt spid="2">
                                            <p:txEl>
                                              <p:pRg st="0" end="0"/>
                                            </p:txEl>
                                          </p:spTgt>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11276"/>
                                        </p:tgtEl>
                                        <p:attrNameLst>
                                          <p:attrName>style.visibility</p:attrName>
                                        </p:attrNameLst>
                                      </p:cBhvr>
                                      <p:to>
                                        <p:strVal val="visible"/>
                                      </p:to>
                                    </p:set>
                                    <p:animEffect transition="in" filter="fade">
                                      <p:cBhvr>
                                        <p:cTn id="28" dur="500"/>
                                        <p:tgtEl>
                                          <p:spTgt spid="11276"/>
                                        </p:tgtEl>
                                      </p:cBhvr>
                                    </p:animEffect>
                                  </p:childTnLst>
                                </p:cTn>
                              </p:par>
                            </p:childTnLst>
                          </p:cTn>
                        </p:par>
                        <p:par>
                          <p:cTn id="29" fill="hold">
                            <p:stCondLst>
                              <p:cond delay="6500"/>
                            </p:stCondLst>
                            <p:childTnLst>
                              <p:par>
                                <p:cTn id="30" presetID="10" presetClass="entr" presetSubtype="0" fill="hold" nodeType="afterEffect">
                                  <p:stCondLst>
                                    <p:cond delay="0"/>
                                  </p:stCondLst>
                                  <p:childTnLst>
                                    <p:set>
                                      <p:cBhvr>
                                        <p:cTn id="31" dur="1" fill="hold">
                                          <p:stCondLst>
                                            <p:cond delay="0"/>
                                          </p:stCondLst>
                                        </p:cTn>
                                        <p:tgtEl>
                                          <p:spTgt spid="11275"/>
                                        </p:tgtEl>
                                        <p:attrNameLst>
                                          <p:attrName>style.visibility</p:attrName>
                                        </p:attrNameLst>
                                      </p:cBhvr>
                                      <p:to>
                                        <p:strVal val="visible"/>
                                      </p:to>
                                    </p:set>
                                    <p:animEffect transition="in" filter="fade">
                                      <p:cBhvr>
                                        <p:cTn id="32" dur="5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p:bldP spid="2" grpId="0" build="p"/>
    </p:bldLst>
  </p:timing>
</p:sld>
</file>

<file path=ppt/theme/theme1.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5390385</TotalTime>
  <Words>1858</Words>
  <Application>Microsoft Office PowerPoint</Application>
  <PresentationFormat>Экран (4:3)</PresentationFormat>
  <Paragraphs>341</Paragraphs>
  <Slides>43</Slides>
  <Notes>17</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43</vt:i4>
      </vt:variant>
    </vt:vector>
  </HeadingPairs>
  <TitlesOfParts>
    <vt:vector size="51" baseType="lpstr">
      <vt:lpstr>Arial</vt:lpstr>
      <vt:lpstr>Bookman Old Style</vt:lpstr>
      <vt:lpstr>Symbol</vt:lpstr>
      <vt:lpstr>Tahoma</vt:lpstr>
      <vt:lpstr>Times New Roman</vt:lpstr>
      <vt:lpstr>Wingdings</vt:lpstr>
      <vt:lpstr>Сумерки</vt:lpstr>
      <vt:lpstr>Точечный рисунок</vt:lpstr>
      <vt:lpstr>Glaucoma</vt:lpstr>
      <vt:lpstr>The main cause of irreversible blindness all over the world</vt:lpstr>
      <vt:lpstr>The main cause of irreversible blindness all over the world</vt:lpstr>
      <vt:lpstr>Physiology of ophthalmotonus</vt:lpstr>
      <vt:lpstr>Презентация PowerPoint</vt:lpstr>
      <vt:lpstr>Intraocular fluid – transparent  and colorless, its density 1,005 – 1,007,  refractive index– 1,33.  Amount of watery moisture in human does not exceed 0,2 – 0, 5 ml.   Watery moisture contains  salts, ascorbic acid, microelements. </vt:lpstr>
      <vt:lpstr>Classification of glaucoma</vt:lpstr>
      <vt:lpstr>Classification of primary glaucoma</vt:lpstr>
      <vt:lpstr>Primary glaucoma</vt:lpstr>
      <vt:lpstr>Risk factors in glaucoma  </vt:lpstr>
      <vt:lpstr>Primary open - angle glaucoma Etiology 1. Anatomical features of the eye: weak development scleral spurs and ciliary muscle, back attachment fibers of this muscle to the sclera, forward position of the helmet channel and other.  </vt:lpstr>
      <vt:lpstr>2. Age – related dystrophic and degeneratuve changes in the trabecular apparatus, iris and ciliary body.  3. High sensititivity inraocular pressure to corticosteroids, genetically. 4. Genetic predisposition to primary open – angle glaucoma. </vt:lpstr>
      <vt:lpstr>           trabecula</vt:lpstr>
      <vt:lpstr>Clinic. Complaints of the patient: subjective symptoms of the disease or completely absent, or mild.</vt:lpstr>
      <vt:lpstr>    Symptom complex of glaucoma  1. Instability and increased intraocular pressure. 2. Impairment of visual functions (peripheral vision impairment, visual acuity reduction). 3. Atrophy of the optic nerve (blindness).</vt:lpstr>
      <vt:lpstr>Diagnostics</vt:lpstr>
      <vt:lpstr>Intraocular pressure</vt:lpstr>
      <vt:lpstr>Intraocular pressure and his research</vt:lpstr>
      <vt:lpstr>Fielgd examination (stage of glaucoma)</vt:lpstr>
      <vt:lpstr>Dynamics of narrowing of fields of vision by stages</vt:lpstr>
      <vt:lpstr>Gonioscopy (forms of glaucoma)</vt:lpstr>
      <vt:lpstr>        Characterization of glaucoma stages I – Primary stage. Glaucomatous excavation of the optic nerve not, changes in the field of view (concentric narrowing of the field of view up to 5 degrees from the periphery). Increase in the size of a blind spot. II – Developed stage. Persistent narrowing of the field of vision (more than 10 degrees from the bow or up to 15 degrees from the periphery). Glaucomatous excavation of the optic nerve. III – Far – reaching stage. A narrowing of the field of vision is typical (less than 15 degrees from the fixation point), edge excavation of the optic nerve, gray disc optic nerve. IV – Terminal stage. Loss of object vision (presence of light perception) or complete loss of visual function – blindness (amaurosis). </vt:lpstr>
      <vt:lpstr>Stage of glaukoma</vt:lpstr>
      <vt:lpstr>Презентация PowerPoint</vt:lpstr>
      <vt:lpstr>Презентация PowerPoint</vt:lpstr>
      <vt:lpstr>Презентация PowerPoint</vt:lpstr>
      <vt:lpstr>– Outflow improving     1.  Laser goniopuncture, laser trabeculoplasty    2.  Fistulizing operations    (deep subscleral sclerectomy with basal iridectomy)  – Reducing products     (cryopexy of the ciliary body) – Enucleation (terminal painful glaucoma)</vt:lpstr>
      <vt:lpstr>               Surgical treatment of glaucoma  Indications for surgery: - with insufficient effectiveness of drug therapy - in the initial stage of the disease, when there are no secondary changes in the angle of the anterior chamber and drainage system of the eye.   The choice of surgical treatment is carried out after diagnosis of the level of violation of retention of intraocular fluid.   In trabecular hypertension – trabeculotomy. With intrascleral hypertension – sinusotomy.  When combined – sinostrabecllectomy.</vt:lpstr>
      <vt:lpstr>Differential diagnostics</vt:lpstr>
      <vt:lpstr>Treatment of an acute attack of an angle – closure glaucoma   </vt:lpstr>
      <vt:lpstr>Презентация PowerPoint</vt:lpstr>
      <vt:lpstr>Презентация PowerPoint</vt:lpstr>
      <vt:lpstr>Презентация PowerPoint</vt:lpstr>
      <vt:lpstr>Secondary glaucoma</vt:lpstr>
      <vt:lpstr>Fakogennye  glaucoma</vt:lpstr>
      <vt:lpstr>Postinflammatory  glaucoma</vt:lpstr>
      <vt:lpstr>Neovascular glaucoma</vt:lpstr>
      <vt:lpstr>Posttraumatic glaucoma</vt:lpstr>
      <vt:lpstr>Neoplastic glaucoma</vt:lpstr>
      <vt:lpstr>Презентация PowerPoint</vt:lpstr>
      <vt:lpstr>Congenital glaucoma</vt:lpstr>
      <vt:lpstr>Treatment of congenital glaucoma</vt:lpstr>
      <vt:lpstr>Презентация PowerPoint</vt:lpstr>
    </vt:vector>
  </TitlesOfParts>
  <Company>b0r0da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ГЛАУКОМА</dc:title>
  <dc:creator>Professor</dc:creator>
  <cp:lastModifiedBy>Ания Исеркепова</cp:lastModifiedBy>
  <cp:revision>229</cp:revision>
  <dcterms:created xsi:type="dcterms:W3CDTF">2004-12-20T17:29:16Z</dcterms:created>
  <dcterms:modified xsi:type="dcterms:W3CDTF">2020-02-26T16:23:42Z</dcterms:modified>
</cp:coreProperties>
</file>